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68F8AB7-2604-4690-B31A-0844D5983FD3}" type="datetimeFigureOut">
              <a:rPr lang="ar-SA" smtClean="0"/>
              <a:pPr/>
              <a:t>26/10/1431</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96F6615-9158-4C86-B8D6-BDA91352A694}"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00749986-189C-4DE4-BD51-62630E9AE861}" type="datetime1">
              <a:rPr lang="ar-SA" smtClean="0"/>
              <a:t>26/10/1431</a:t>
            </a:fld>
            <a:endParaRPr lang="ar-SA"/>
          </a:p>
        </p:txBody>
      </p:sp>
      <p:sp>
        <p:nvSpPr>
          <p:cNvPr id="5" name="عنصر نائب للتذييل 4"/>
          <p:cNvSpPr>
            <a:spLocks noGrp="1"/>
          </p:cNvSpPr>
          <p:nvPr>
            <p:ph type="ftr" sz="quarter" idx="11"/>
          </p:nvPr>
        </p:nvSpPr>
        <p:spPr/>
        <p:txBody>
          <a:bodyPr/>
          <a:lstStyle/>
          <a:p>
            <a:r>
              <a:rPr lang="en-US" smtClean="0"/>
              <a:t>N. AL-Mebairik</a:t>
            </a:r>
            <a:endParaRPr lang="ar-SA"/>
          </a:p>
        </p:txBody>
      </p:sp>
      <p:sp>
        <p:nvSpPr>
          <p:cNvPr id="6" name="عنصر نائب لرقم الشريحة 5"/>
          <p:cNvSpPr>
            <a:spLocks noGrp="1"/>
          </p:cNvSpPr>
          <p:nvPr>
            <p:ph type="sldNum" sz="quarter" idx="12"/>
          </p:nvPr>
        </p:nvSpPr>
        <p:spPr/>
        <p:txBody>
          <a:bodyPr/>
          <a:lstStyle/>
          <a:p>
            <a:fld id="{A95C3DDB-2E40-4E6B-88D0-A753E884BE0C}"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EC736A9-CBD1-43A8-B375-AED8585D29B7}" type="datetime1">
              <a:rPr lang="ar-SA" smtClean="0"/>
              <a:t>26/10/1431</a:t>
            </a:fld>
            <a:endParaRPr lang="ar-SA"/>
          </a:p>
        </p:txBody>
      </p:sp>
      <p:sp>
        <p:nvSpPr>
          <p:cNvPr id="5" name="عنصر نائب للتذييل 4"/>
          <p:cNvSpPr>
            <a:spLocks noGrp="1"/>
          </p:cNvSpPr>
          <p:nvPr>
            <p:ph type="ftr" sz="quarter" idx="11"/>
          </p:nvPr>
        </p:nvSpPr>
        <p:spPr/>
        <p:txBody>
          <a:bodyPr/>
          <a:lstStyle/>
          <a:p>
            <a:r>
              <a:rPr lang="en-US" smtClean="0"/>
              <a:t>N. AL-Mebairik</a:t>
            </a:r>
            <a:endParaRPr lang="ar-SA"/>
          </a:p>
        </p:txBody>
      </p:sp>
      <p:sp>
        <p:nvSpPr>
          <p:cNvPr id="6" name="عنصر نائب لرقم الشريحة 5"/>
          <p:cNvSpPr>
            <a:spLocks noGrp="1"/>
          </p:cNvSpPr>
          <p:nvPr>
            <p:ph type="sldNum" sz="quarter" idx="12"/>
          </p:nvPr>
        </p:nvSpPr>
        <p:spPr/>
        <p:txBody>
          <a:bodyPr/>
          <a:lstStyle/>
          <a:p>
            <a:fld id="{A95C3DDB-2E40-4E6B-88D0-A753E884BE0C}"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773606D-3E6F-45C8-A44E-E37183778C77}" type="datetime1">
              <a:rPr lang="ar-SA" smtClean="0"/>
              <a:t>26/10/1431</a:t>
            </a:fld>
            <a:endParaRPr lang="ar-SA"/>
          </a:p>
        </p:txBody>
      </p:sp>
      <p:sp>
        <p:nvSpPr>
          <p:cNvPr id="5" name="عنصر نائب للتذييل 4"/>
          <p:cNvSpPr>
            <a:spLocks noGrp="1"/>
          </p:cNvSpPr>
          <p:nvPr>
            <p:ph type="ftr" sz="quarter" idx="11"/>
          </p:nvPr>
        </p:nvSpPr>
        <p:spPr/>
        <p:txBody>
          <a:bodyPr/>
          <a:lstStyle/>
          <a:p>
            <a:r>
              <a:rPr lang="en-US" smtClean="0"/>
              <a:t>N. AL-Mebairik</a:t>
            </a:r>
            <a:endParaRPr lang="ar-SA"/>
          </a:p>
        </p:txBody>
      </p:sp>
      <p:sp>
        <p:nvSpPr>
          <p:cNvPr id="6" name="عنصر نائب لرقم الشريحة 5"/>
          <p:cNvSpPr>
            <a:spLocks noGrp="1"/>
          </p:cNvSpPr>
          <p:nvPr>
            <p:ph type="sldNum" sz="quarter" idx="12"/>
          </p:nvPr>
        </p:nvSpPr>
        <p:spPr/>
        <p:txBody>
          <a:bodyPr/>
          <a:lstStyle/>
          <a:p>
            <a:fld id="{A95C3DDB-2E40-4E6B-88D0-A753E884BE0C}"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EED9E42-8071-4E7C-A0D8-3141959236B2}" type="datetime1">
              <a:rPr lang="ar-SA" smtClean="0"/>
              <a:t>26/10/1431</a:t>
            </a:fld>
            <a:endParaRPr lang="ar-SA"/>
          </a:p>
        </p:txBody>
      </p:sp>
      <p:sp>
        <p:nvSpPr>
          <p:cNvPr id="5" name="عنصر نائب للتذييل 4"/>
          <p:cNvSpPr>
            <a:spLocks noGrp="1"/>
          </p:cNvSpPr>
          <p:nvPr>
            <p:ph type="ftr" sz="quarter" idx="11"/>
          </p:nvPr>
        </p:nvSpPr>
        <p:spPr/>
        <p:txBody>
          <a:bodyPr/>
          <a:lstStyle/>
          <a:p>
            <a:r>
              <a:rPr lang="en-US" smtClean="0"/>
              <a:t>N. AL-Mebairik</a:t>
            </a:r>
            <a:endParaRPr lang="ar-SA"/>
          </a:p>
        </p:txBody>
      </p:sp>
      <p:sp>
        <p:nvSpPr>
          <p:cNvPr id="6" name="عنصر نائب لرقم الشريحة 5"/>
          <p:cNvSpPr>
            <a:spLocks noGrp="1"/>
          </p:cNvSpPr>
          <p:nvPr>
            <p:ph type="sldNum" sz="quarter" idx="12"/>
          </p:nvPr>
        </p:nvSpPr>
        <p:spPr/>
        <p:txBody>
          <a:bodyPr/>
          <a:lstStyle/>
          <a:p>
            <a:fld id="{A95C3DDB-2E40-4E6B-88D0-A753E884BE0C}"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46D86CC-660D-4AD0-88FC-2D215C1FC22C}" type="datetime1">
              <a:rPr lang="ar-SA" smtClean="0"/>
              <a:t>26/10/1431</a:t>
            </a:fld>
            <a:endParaRPr lang="ar-SA"/>
          </a:p>
        </p:txBody>
      </p:sp>
      <p:sp>
        <p:nvSpPr>
          <p:cNvPr id="5" name="عنصر نائب للتذييل 4"/>
          <p:cNvSpPr>
            <a:spLocks noGrp="1"/>
          </p:cNvSpPr>
          <p:nvPr>
            <p:ph type="ftr" sz="quarter" idx="11"/>
          </p:nvPr>
        </p:nvSpPr>
        <p:spPr/>
        <p:txBody>
          <a:bodyPr/>
          <a:lstStyle/>
          <a:p>
            <a:r>
              <a:rPr lang="en-US" smtClean="0"/>
              <a:t>N. AL-Mebairik</a:t>
            </a:r>
            <a:endParaRPr lang="ar-SA"/>
          </a:p>
        </p:txBody>
      </p:sp>
      <p:sp>
        <p:nvSpPr>
          <p:cNvPr id="6" name="عنصر نائب لرقم الشريحة 5"/>
          <p:cNvSpPr>
            <a:spLocks noGrp="1"/>
          </p:cNvSpPr>
          <p:nvPr>
            <p:ph type="sldNum" sz="quarter" idx="12"/>
          </p:nvPr>
        </p:nvSpPr>
        <p:spPr/>
        <p:txBody>
          <a:bodyPr/>
          <a:lstStyle/>
          <a:p>
            <a:fld id="{A95C3DDB-2E40-4E6B-88D0-A753E884BE0C}"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72D681D7-DE07-487E-8990-C2D2AB647850}" type="datetime1">
              <a:rPr lang="ar-SA" smtClean="0"/>
              <a:t>26/10/1431</a:t>
            </a:fld>
            <a:endParaRPr lang="ar-SA"/>
          </a:p>
        </p:txBody>
      </p:sp>
      <p:sp>
        <p:nvSpPr>
          <p:cNvPr id="6" name="عنصر نائب للتذييل 5"/>
          <p:cNvSpPr>
            <a:spLocks noGrp="1"/>
          </p:cNvSpPr>
          <p:nvPr>
            <p:ph type="ftr" sz="quarter" idx="11"/>
          </p:nvPr>
        </p:nvSpPr>
        <p:spPr/>
        <p:txBody>
          <a:bodyPr/>
          <a:lstStyle/>
          <a:p>
            <a:r>
              <a:rPr lang="en-US" smtClean="0"/>
              <a:t>N. AL-Mebairik</a:t>
            </a:r>
            <a:endParaRPr lang="ar-SA"/>
          </a:p>
        </p:txBody>
      </p:sp>
      <p:sp>
        <p:nvSpPr>
          <p:cNvPr id="7" name="عنصر نائب لرقم الشريحة 6"/>
          <p:cNvSpPr>
            <a:spLocks noGrp="1"/>
          </p:cNvSpPr>
          <p:nvPr>
            <p:ph type="sldNum" sz="quarter" idx="12"/>
          </p:nvPr>
        </p:nvSpPr>
        <p:spPr/>
        <p:txBody>
          <a:bodyPr/>
          <a:lstStyle/>
          <a:p>
            <a:fld id="{A95C3DDB-2E40-4E6B-88D0-A753E884BE0C}"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F41C442-2820-4E50-BA76-8EF8CED1626C}" type="datetime1">
              <a:rPr lang="ar-SA" smtClean="0"/>
              <a:t>26/10/1431</a:t>
            </a:fld>
            <a:endParaRPr lang="ar-SA"/>
          </a:p>
        </p:txBody>
      </p:sp>
      <p:sp>
        <p:nvSpPr>
          <p:cNvPr id="8" name="عنصر نائب للتذييل 7"/>
          <p:cNvSpPr>
            <a:spLocks noGrp="1"/>
          </p:cNvSpPr>
          <p:nvPr>
            <p:ph type="ftr" sz="quarter" idx="11"/>
          </p:nvPr>
        </p:nvSpPr>
        <p:spPr/>
        <p:txBody>
          <a:bodyPr/>
          <a:lstStyle/>
          <a:p>
            <a:r>
              <a:rPr lang="en-US" smtClean="0"/>
              <a:t>N. AL-Mebairik</a:t>
            </a:r>
            <a:endParaRPr lang="ar-SA"/>
          </a:p>
        </p:txBody>
      </p:sp>
      <p:sp>
        <p:nvSpPr>
          <p:cNvPr id="9" name="عنصر نائب لرقم الشريحة 8"/>
          <p:cNvSpPr>
            <a:spLocks noGrp="1"/>
          </p:cNvSpPr>
          <p:nvPr>
            <p:ph type="sldNum" sz="quarter" idx="12"/>
          </p:nvPr>
        </p:nvSpPr>
        <p:spPr/>
        <p:txBody>
          <a:bodyPr/>
          <a:lstStyle/>
          <a:p>
            <a:fld id="{A95C3DDB-2E40-4E6B-88D0-A753E884BE0C}"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0F392D73-D2C2-4352-B464-E2500A584046}" type="datetime1">
              <a:rPr lang="ar-SA" smtClean="0"/>
              <a:t>26/10/1431</a:t>
            </a:fld>
            <a:endParaRPr lang="ar-SA"/>
          </a:p>
        </p:txBody>
      </p:sp>
      <p:sp>
        <p:nvSpPr>
          <p:cNvPr id="4" name="عنصر نائب للتذييل 3"/>
          <p:cNvSpPr>
            <a:spLocks noGrp="1"/>
          </p:cNvSpPr>
          <p:nvPr>
            <p:ph type="ftr" sz="quarter" idx="11"/>
          </p:nvPr>
        </p:nvSpPr>
        <p:spPr/>
        <p:txBody>
          <a:bodyPr/>
          <a:lstStyle/>
          <a:p>
            <a:r>
              <a:rPr lang="en-US" smtClean="0"/>
              <a:t>N. AL-Mebairik</a:t>
            </a:r>
            <a:endParaRPr lang="ar-SA"/>
          </a:p>
        </p:txBody>
      </p:sp>
      <p:sp>
        <p:nvSpPr>
          <p:cNvPr id="5" name="عنصر نائب لرقم الشريحة 4"/>
          <p:cNvSpPr>
            <a:spLocks noGrp="1"/>
          </p:cNvSpPr>
          <p:nvPr>
            <p:ph type="sldNum" sz="quarter" idx="12"/>
          </p:nvPr>
        </p:nvSpPr>
        <p:spPr/>
        <p:txBody>
          <a:bodyPr/>
          <a:lstStyle/>
          <a:p>
            <a:fld id="{A95C3DDB-2E40-4E6B-88D0-A753E884BE0C}"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5144BE9-E190-4E91-994D-ABCD2F26944A}" type="datetime1">
              <a:rPr lang="ar-SA" smtClean="0"/>
              <a:t>26/10/1431</a:t>
            </a:fld>
            <a:endParaRPr lang="ar-SA"/>
          </a:p>
        </p:txBody>
      </p:sp>
      <p:sp>
        <p:nvSpPr>
          <p:cNvPr id="3" name="عنصر نائب للتذييل 2"/>
          <p:cNvSpPr>
            <a:spLocks noGrp="1"/>
          </p:cNvSpPr>
          <p:nvPr>
            <p:ph type="ftr" sz="quarter" idx="11"/>
          </p:nvPr>
        </p:nvSpPr>
        <p:spPr/>
        <p:txBody>
          <a:bodyPr/>
          <a:lstStyle/>
          <a:p>
            <a:r>
              <a:rPr lang="en-US" smtClean="0"/>
              <a:t>N. AL-Mebairik</a:t>
            </a:r>
            <a:endParaRPr lang="ar-SA"/>
          </a:p>
        </p:txBody>
      </p:sp>
      <p:sp>
        <p:nvSpPr>
          <p:cNvPr id="4" name="عنصر نائب لرقم الشريحة 3"/>
          <p:cNvSpPr>
            <a:spLocks noGrp="1"/>
          </p:cNvSpPr>
          <p:nvPr>
            <p:ph type="sldNum" sz="quarter" idx="12"/>
          </p:nvPr>
        </p:nvSpPr>
        <p:spPr/>
        <p:txBody>
          <a:bodyPr/>
          <a:lstStyle/>
          <a:p>
            <a:fld id="{A95C3DDB-2E40-4E6B-88D0-A753E884BE0C}"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F3CF5BD-48B1-4B39-B656-B2C0C798F497}" type="datetime1">
              <a:rPr lang="ar-SA" smtClean="0"/>
              <a:t>26/10/1431</a:t>
            </a:fld>
            <a:endParaRPr lang="ar-SA"/>
          </a:p>
        </p:txBody>
      </p:sp>
      <p:sp>
        <p:nvSpPr>
          <p:cNvPr id="6" name="عنصر نائب للتذييل 5"/>
          <p:cNvSpPr>
            <a:spLocks noGrp="1"/>
          </p:cNvSpPr>
          <p:nvPr>
            <p:ph type="ftr" sz="quarter" idx="11"/>
          </p:nvPr>
        </p:nvSpPr>
        <p:spPr/>
        <p:txBody>
          <a:bodyPr/>
          <a:lstStyle/>
          <a:p>
            <a:r>
              <a:rPr lang="en-US" smtClean="0"/>
              <a:t>N. AL-Mebairik</a:t>
            </a:r>
            <a:endParaRPr lang="ar-SA"/>
          </a:p>
        </p:txBody>
      </p:sp>
      <p:sp>
        <p:nvSpPr>
          <p:cNvPr id="7" name="عنصر نائب لرقم الشريحة 6"/>
          <p:cNvSpPr>
            <a:spLocks noGrp="1"/>
          </p:cNvSpPr>
          <p:nvPr>
            <p:ph type="sldNum" sz="quarter" idx="12"/>
          </p:nvPr>
        </p:nvSpPr>
        <p:spPr/>
        <p:txBody>
          <a:bodyPr/>
          <a:lstStyle/>
          <a:p>
            <a:fld id="{A95C3DDB-2E40-4E6B-88D0-A753E884BE0C}"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B353F3E-1897-40A4-AF45-E0C3B67CE00D}" type="datetime1">
              <a:rPr lang="ar-SA" smtClean="0"/>
              <a:t>26/10/1431</a:t>
            </a:fld>
            <a:endParaRPr lang="ar-SA"/>
          </a:p>
        </p:txBody>
      </p:sp>
      <p:sp>
        <p:nvSpPr>
          <p:cNvPr id="6" name="عنصر نائب للتذييل 5"/>
          <p:cNvSpPr>
            <a:spLocks noGrp="1"/>
          </p:cNvSpPr>
          <p:nvPr>
            <p:ph type="ftr" sz="quarter" idx="11"/>
          </p:nvPr>
        </p:nvSpPr>
        <p:spPr/>
        <p:txBody>
          <a:bodyPr/>
          <a:lstStyle/>
          <a:p>
            <a:r>
              <a:rPr lang="en-US" smtClean="0"/>
              <a:t>N. AL-Mebairik</a:t>
            </a:r>
            <a:endParaRPr lang="ar-SA"/>
          </a:p>
        </p:txBody>
      </p:sp>
      <p:sp>
        <p:nvSpPr>
          <p:cNvPr id="7" name="عنصر نائب لرقم الشريحة 6"/>
          <p:cNvSpPr>
            <a:spLocks noGrp="1"/>
          </p:cNvSpPr>
          <p:nvPr>
            <p:ph type="sldNum" sz="quarter" idx="12"/>
          </p:nvPr>
        </p:nvSpPr>
        <p:spPr/>
        <p:txBody>
          <a:bodyPr/>
          <a:lstStyle/>
          <a:p>
            <a:fld id="{A95C3DDB-2E40-4E6B-88D0-A753E884BE0C}"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F7C0DC9-E806-469E-A4EE-9689E81B186B}" type="datetime1">
              <a:rPr lang="ar-SA" smtClean="0"/>
              <a:t>26/10/1431</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en-US" smtClean="0"/>
              <a:t>N. AL-Mebairik</a:t>
            </a: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95C3DDB-2E40-4E6B-88D0-A753E884BE0C}"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285992"/>
            <a:ext cx="7772400" cy="1643074"/>
          </a:xfrm>
        </p:spPr>
        <p:txBody>
          <a:bodyPr>
            <a:normAutofit/>
          </a:bodyPr>
          <a:lstStyle/>
          <a:p>
            <a:r>
              <a:rPr lang="en-US" sz="7200" dirty="0" smtClean="0">
                <a:solidFill>
                  <a:srgbClr val="FFFF99"/>
                </a:solidFill>
                <a:latin typeface="Bauhaus 93" pitchFamily="82" charset="0"/>
              </a:rPr>
              <a:t>Experiment 7</a:t>
            </a:r>
            <a:endParaRPr lang="ar-SA" sz="7200" dirty="0"/>
          </a:p>
        </p:txBody>
      </p:sp>
      <p:sp>
        <p:nvSpPr>
          <p:cNvPr id="3" name="عنوان فرعي 2"/>
          <p:cNvSpPr>
            <a:spLocks noGrp="1"/>
          </p:cNvSpPr>
          <p:nvPr>
            <p:ph type="subTitle" idx="1"/>
          </p:nvPr>
        </p:nvSpPr>
        <p:spPr>
          <a:xfrm>
            <a:off x="642910" y="3886200"/>
            <a:ext cx="7129490" cy="2257444"/>
          </a:xfrm>
        </p:spPr>
        <p:txBody>
          <a:bodyPr/>
          <a:lstStyle/>
          <a:p>
            <a:endParaRPr lang="en-US" dirty="0" smtClean="0"/>
          </a:p>
          <a:p>
            <a:endParaRPr lang="en-US" dirty="0"/>
          </a:p>
          <a:p>
            <a:pPr algn="l"/>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rgbClr val="FFFF99"/>
                </a:solidFill>
                <a:latin typeface="Aharoni" pitchFamily="2" charset="-79"/>
                <a:cs typeface="Aharoni" pitchFamily="2" charset="-79"/>
              </a:rPr>
              <a:t>Gravimetric Analysis</a:t>
            </a:r>
            <a:endParaRPr lang="ar-SA" b="1" dirty="0">
              <a:solidFill>
                <a:srgbClr val="FFFF99"/>
              </a:solidFill>
              <a:latin typeface="Aharoni" pitchFamily="2" charset="-79"/>
            </a:endParaRPr>
          </a:p>
        </p:txBody>
      </p:sp>
      <p:sp>
        <p:nvSpPr>
          <p:cNvPr id="3" name="عنصر نائب للمحتوى 2"/>
          <p:cNvSpPr>
            <a:spLocks noGrp="1"/>
          </p:cNvSpPr>
          <p:nvPr>
            <p:ph idx="1"/>
          </p:nvPr>
        </p:nvSpPr>
        <p:spPr/>
        <p:txBody>
          <a:bodyPr/>
          <a:lstStyle/>
          <a:p>
            <a:pPr algn="l">
              <a:buNone/>
            </a:pPr>
            <a:endParaRPr lang="en-US" sz="2400" b="1"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It is accurate and precise methods of macro quantitative analysis. The </a:t>
            </a:r>
            <a:r>
              <a:rPr lang="en-US" sz="2400" b="1" dirty="0" err="1" smtClean="0">
                <a:solidFill>
                  <a:srgbClr val="FFFF99"/>
                </a:solidFill>
                <a:latin typeface="Times New Roman" pitchFamily="18" charset="0"/>
                <a:cs typeface="Times New Roman" pitchFamily="18" charset="0"/>
              </a:rPr>
              <a:t>analyte</a:t>
            </a:r>
            <a:r>
              <a:rPr lang="en-US" sz="2400" b="1" dirty="0" smtClean="0">
                <a:solidFill>
                  <a:srgbClr val="FFFF99"/>
                </a:solidFill>
                <a:latin typeface="Times New Roman" pitchFamily="18" charset="0"/>
                <a:cs typeface="Times New Roman" pitchFamily="18" charset="0"/>
              </a:rPr>
              <a:t>  is converted to an insoluble form by precipitation with an appropriate reagent. The precipitate collected by filtration, washed, dried and weighed. From the weight of the precipitate and the knowledge of it's chemical composition the weight of the </a:t>
            </a:r>
            <a:r>
              <a:rPr lang="en-US" sz="2400" b="1" dirty="0" err="1" smtClean="0">
                <a:solidFill>
                  <a:srgbClr val="FFFF99"/>
                </a:solidFill>
                <a:latin typeface="Times New Roman" pitchFamily="18" charset="0"/>
                <a:cs typeface="Times New Roman" pitchFamily="18" charset="0"/>
              </a:rPr>
              <a:t>analyte</a:t>
            </a:r>
            <a:r>
              <a:rPr lang="en-US" sz="2400" b="1" dirty="0" smtClean="0">
                <a:solidFill>
                  <a:srgbClr val="FFFF99"/>
                </a:solidFill>
                <a:latin typeface="Times New Roman" pitchFamily="18" charset="0"/>
                <a:cs typeface="Times New Roman" pitchFamily="18" charset="0"/>
              </a:rPr>
              <a:t> is calculated.</a:t>
            </a:r>
            <a:endParaRPr lang="en-US" sz="2400" dirty="0" smtClean="0">
              <a:solidFill>
                <a:srgbClr val="FFFF99"/>
              </a:solidFill>
              <a:latin typeface="Times New Roman" pitchFamily="18" charset="0"/>
              <a:cs typeface="Times New Roman" pitchFamily="18" charset="0"/>
            </a:endParaRPr>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53966"/>
          </a:xfrm>
        </p:spPr>
        <p:txBody>
          <a:bodyPr>
            <a:normAutofit fontScale="90000"/>
          </a:bodyPr>
          <a:lstStyle/>
          <a:p>
            <a:endParaRPr lang="ar-SA" dirty="0"/>
          </a:p>
        </p:txBody>
      </p:sp>
      <p:sp>
        <p:nvSpPr>
          <p:cNvPr id="3" name="عنصر نائب للمحتوى 2"/>
          <p:cNvSpPr>
            <a:spLocks noGrp="1"/>
          </p:cNvSpPr>
          <p:nvPr>
            <p:ph idx="1"/>
          </p:nvPr>
        </p:nvSpPr>
        <p:spPr>
          <a:xfrm>
            <a:off x="457200" y="571480"/>
            <a:ext cx="8229600" cy="5554683"/>
          </a:xfrm>
        </p:spPr>
        <p:txBody>
          <a:bodyPr/>
          <a:lstStyle/>
          <a:p>
            <a:pPr algn="l">
              <a:buNone/>
            </a:pPr>
            <a:endParaRPr lang="en-US" sz="2800" b="1" u="sng" dirty="0" smtClean="0">
              <a:solidFill>
                <a:srgbClr val="FF0000"/>
              </a:solidFill>
              <a:latin typeface="Times New Roman" pitchFamily="18" charset="0"/>
              <a:cs typeface="Times New Roman" pitchFamily="18" charset="0"/>
            </a:endParaRPr>
          </a:p>
          <a:p>
            <a:pPr algn="l">
              <a:buNone/>
            </a:pPr>
            <a:r>
              <a:rPr lang="en-US" sz="2800" b="1" u="sng" dirty="0" smtClean="0">
                <a:solidFill>
                  <a:srgbClr val="FF0000"/>
                </a:solidFill>
                <a:latin typeface="Times New Roman" pitchFamily="18" charset="0"/>
                <a:cs typeface="Times New Roman" pitchFamily="18" charset="0"/>
              </a:rPr>
              <a:t>Steps of Gravimetric Analysis:</a:t>
            </a:r>
          </a:p>
          <a:p>
            <a:pPr algn="l">
              <a:buNone/>
            </a:pPr>
            <a:endParaRPr lang="en-US" sz="2800" dirty="0" smtClean="0">
              <a:solidFill>
                <a:srgbClr val="FF0000"/>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1-preparation of the solution.          2-precipitation.</a:t>
            </a:r>
            <a:endParaRPr lang="en-US" sz="2400" dirty="0" smtClean="0">
              <a:solidFill>
                <a:srgbClr val="FFFF99"/>
              </a:solidFill>
              <a:latin typeface="Times New Roman" pitchFamily="18" charset="0"/>
              <a:cs typeface="Times New Roman" pitchFamily="18" charset="0"/>
            </a:endParaRPr>
          </a:p>
          <a:p>
            <a:pPr algn="l">
              <a:buNone/>
            </a:pPr>
            <a:endParaRPr lang="en-US" sz="2400" b="1"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3-digestion (heating).                        4-filtration.</a:t>
            </a:r>
            <a:endParaRPr lang="en-US" sz="2400" dirty="0" smtClean="0">
              <a:solidFill>
                <a:srgbClr val="FFFF99"/>
              </a:solidFill>
              <a:latin typeface="Times New Roman" pitchFamily="18" charset="0"/>
              <a:cs typeface="Times New Roman" pitchFamily="18" charset="0"/>
            </a:endParaRPr>
          </a:p>
          <a:p>
            <a:pPr algn="l">
              <a:buNone/>
            </a:pPr>
            <a:endParaRPr lang="en-US" sz="2400" b="1"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5-washing.                                          6-drying.</a:t>
            </a:r>
            <a:endParaRPr lang="en-US" sz="2400" dirty="0" smtClean="0">
              <a:solidFill>
                <a:srgbClr val="FFFF99"/>
              </a:solidFill>
              <a:latin typeface="Times New Roman" pitchFamily="18" charset="0"/>
              <a:cs typeface="Times New Roman" pitchFamily="18" charset="0"/>
            </a:endParaRPr>
          </a:p>
          <a:p>
            <a:pPr algn="l">
              <a:buNone/>
            </a:pPr>
            <a:endParaRPr lang="en-US" sz="2400" b="1"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7-weighing.                                         8-calculation.</a:t>
            </a:r>
            <a:endParaRPr lang="en-US" sz="2400" dirty="0" smtClean="0">
              <a:solidFill>
                <a:srgbClr val="FFFF99"/>
              </a:solidFill>
              <a:latin typeface="Times New Roman" pitchFamily="18" charset="0"/>
              <a:cs typeface="Times New Roman" pitchFamily="18" charset="0"/>
            </a:endParaRPr>
          </a:p>
          <a:p>
            <a:pPr algn="l">
              <a:buNone/>
            </a:pPr>
            <a:endParaRPr lang="ar-SA" sz="2400" dirty="0">
              <a:solidFill>
                <a:srgbClr val="FFFF99"/>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blinds(horizontal)">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blinds(horizontal)">
                                      <p:cBhvr>
                                        <p:cTn id="22" dur="500"/>
                                        <p:tgtEl>
                                          <p:spTgt spid="3">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blinds(horizontal)">
                                      <p:cBhvr>
                                        <p:cTn id="2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2528"/>
          </a:xfrm>
        </p:spPr>
        <p:txBody>
          <a:bodyPr>
            <a:normAutofit fontScale="90000"/>
          </a:bodyPr>
          <a:lstStyle/>
          <a:p>
            <a:endParaRPr lang="ar-SA" dirty="0"/>
          </a:p>
        </p:txBody>
      </p:sp>
      <p:sp>
        <p:nvSpPr>
          <p:cNvPr id="3" name="عنصر نائب للمحتوى 2"/>
          <p:cNvSpPr>
            <a:spLocks noGrp="1"/>
          </p:cNvSpPr>
          <p:nvPr>
            <p:ph idx="1"/>
          </p:nvPr>
        </p:nvSpPr>
        <p:spPr>
          <a:xfrm>
            <a:off x="457200" y="500042"/>
            <a:ext cx="8229600" cy="5626121"/>
          </a:xfrm>
        </p:spPr>
        <p:txBody>
          <a:bodyPr>
            <a:normAutofit/>
          </a:bodyPr>
          <a:lstStyle/>
          <a:p>
            <a:pPr algn="l">
              <a:buNone/>
            </a:pPr>
            <a:endParaRPr lang="en-US" sz="2800" b="1" u="sng" dirty="0" smtClean="0">
              <a:solidFill>
                <a:srgbClr val="FF0000"/>
              </a:solidFill>
              <a:latin typeface="Times New Roman" pitchFamily="18" charset="0"/>
              <a:cs typeface="Times New Roman" pitchFamily="18" charset="0"/>
            </a:endParaRPr>
          </a:p>
          <a:p>
            <a:pPr algn="l">
              <a:buNone/>
            </a:pPr>
            <a:r>
              <a:rPr lang="en-US" sz="2800" b="1" u="sng" dirty="0" smtClean="0">
                <a:solidFill>
                  <a:srgbClr val="FF0000"/>
                </a:solidFill>
                <a:latin typeface="Times New Roman" pitchFamily="18" charset="0"/>
                <a:cs typeface="Times New Roman" pitchFamily="18" charset="0"/>
              </a:rPr>
              <a:t>Favorable Conditions for Precipitation:</a:t>
            </a:r>
            <a:endParaRPr lang="en-US" sz="2800" dirty="0" smtClean="0">
              <a:solidFill>
                <a:srgbClr val="FF0000"/>
              </a:solidFill>
              <a:latin typeface="Times New Roman" pitchFamily="18" charset="0"/>
              <a:cs typeface="Times New Roman" pitchFamily="18" charset="0"/>
            </a:endParaRPr>
          </a:p>
          <a:p>
            <a:pPr algn="l">
              <a:buNone/>
            </a:pPr>
            <a:endParaRPr lang="en-US" sz="2400" b="1"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1-precipitate from dilute solution (this keep concentration low).</a:t>
            </a:r>
            <a:endParaRPr lang="en-US" sz="2400"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2-addition of the precipitating agents should be slowly with effective stirring (this keep concentration low).</a:t>
            </a:r>
            <a:endParaRPr lang="en-US" sz="2400"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3-precipitate from hot solution (this increase solubility).</a:t>
            </a:r>
            <a:endParaRPr lang="en-US" sz="2400"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4-precipitate at low PH (many precipitate are more soluble in acid medium).</a:t>
            </a:r>
            <a:endParaRPr lang="en-US" sz="2400"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 </a:t>
            </a:r>
            <a:endParaRPr lang="en-US" sz="2400" dirty="0" smtClean="0">
              <a:solidFill>
                <a:srgbClr val="FFFF99"/>
              </a:solidFill>
              <a:latin typeface="Times New Roman" pitchFamily="18" charset="0"/>
              <a:cs typeface="Times New Roman" pitchFamily="18" charset="0"/>
            </a:endParaRPr>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linds(horizontal)">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857232"/>
            <a:ext cx="8258204" cy="1000132"/>
          </a:xfrm>
        </p:spPr>
        <p:txBody>
          <a:bodyPr>
            <a:normAutofit fontScale="90000"/>
          </a:bodyPr>
          <a:lstStyle/>
          <a:p>
            <a:r>
              <a:rPr lang="en-US" sz="4900" b="1" dirty="0">
                <a:solidFill>
                  <a:srgbClr val="FFFF99"/>
                </a:solidFill>
                <a:latin typeface="Andalus" pitchFamily="2" charset="-78"/>
                <a:cs typeface="Andalus" pitchFamily="2" charset="-78"/>
              </a:rPr>
              <a:t>Gravimetric Determination of Chloride</a:t>
            </a:r>
            <a:r>
              <a:rPr lang="en-US" dirty="0">
                <a:solidFill>
                  <a:srgbClr val="FFFF99"/>
                </a:solidFill>
                <a:latin typeface="Andalus" pitchFamily="2" charset="-78"/>
                <a:cs typeface="Andalus" pitchFamily="2" charset="-78"/>
              </a:rPr>
              <a:t/>
            </a:r>
            <a:br>
              <a:rPr lang="en-US" dirty="0">
                <a:solidFill>
                  <a:srgbClr val="FFFF99"/>
                </a:solidFill>
                <a:latin typeface="Andalus" pitchFamily="2" charset="-78"/>
                <a:cs typeface="Andalus" pitchFamily="2" charset="-78"/>
              </a:rPr>
            </a:br>
            <a:endParaRPr lang="ar-SA" dirty="0">
              <a:solidFill>
                <a:srgbClr val="FFFF99"/>
              </a:solidFill>
              <a:latin typeface="Andalus" pitchFamily="2" charset="-78"/>
              <a:cs typeface="Andalus" pitchFamily="2" charset="-78"/>
            </a:endParaRPr>
          </a:p>
        </p:txBody>
      </p:sp>
      <p:sp>
        <p:nvSpPr>
          <p:cNvPr id="3" name="عنصر نائب للمحتوى 2"/>
          <p:cNvSpPr>
            <a:spLocks noGrp="1"/>
          </p:cNvSpPr>
          <p:nvPr>
            <p:ph idx="1"/>
          </p:nvPr>
        </p:nvSpPr>
        <p:spPr>
          <a:xfrm>
            <a:off x="457200" y="2071678"/>
            <a:ext cx="8229600" cy="4054485"/>
          </a:xfrm>
        </p:spPr>
        <p:txBody>
          <a:bodyPr>
            <a:normAutofit/>
          </a:bodyPr>
          <a:lstStyle/>
          <a:p>
            <a:pPr algn="l">
              <a:buNone/>
            </a:pPr>
            <a:r>
              <a:rPr lang="en-US" sz="2800" b="1" u="sng" dirty="0">
                <a:solidFill>
                  <a:srgbClr val="FF0000"/>
                </a:solidFill>
                <a:latin typeface="Times New Roman" pitchFamily="18" charset="0"/>
                <a:cs typeface="Times New Roman" pitchFamily="18" charset="0"/>
              </a:rPr>
              <a:t>Principle:</a:t>
            </a:r>
            <a:endParaRPr lang="en-US" sz="2800" dirty="0">
              <a:solidFill>
                <a:srgbClr val="FF0000"/>
              </a:solidFill>
              <a:latin typeface="Times New Roman" pitchFamily="18" charset="0"/>
              <a:cs typeface="Times New Roman" pitchFamily="18" charset="0"/>
            </a:endParaRPr>
          </a:p>
          <a:p>
            <a:pPr algn="l">
              <a:buNone/>
            </a:pPr>
            <a:r>
              <a:rPr lang="en-US" sz="2400" b="1" dirty="0">
                <a:solidFill>
                  <a:srgbClr val="FFFF99"/>
                </a:solidFill>
                <a:latin typeface="Times New Roman" pitchFamily="18" charset="0"/>
                <a:cs typeface="Times New Roman" pitchFamily="18" charset="0"/>
              </a:rPr>
              <a:t>-The chloride content of a soluble sample is determined by precipitating silver chloride (</a:t>
            </a:r>
            <a:r>
              <a:rPr lang="en-US" sz="2400" b="1" dirty="0" err="1">
                <a:solidFill>
                  <a:srgbClr val="FFFF99"/>
                </a:solidFill>
                <a:latin typeface="Times New Roman" pitchFamily="18" charset="0"/>
                <a:cs typeface="Times New Roman" pitchFamily="18" charset="0"/>
              </a:rPr>
              <a:t>AgCL</a:t>
            </a:r>
            <a:r>
              <a:rPr lang="en-US" sz="2400" b="1" dirty="0">
                <a:solidFill>
                  <a:srgbClr val="FFFF99"/>
                </a:solidFill>
                <a:latin typeface="Times New Roman" pitchFamily="18" charset="0"/>
                <a:cs typeface="Times New Roman" pitchFamily="18" charset="0"/>
              </a:rPr>
              <a:t>)  with added silver nitrate (AgNO3) , filtering, drying and weighing the precipitate. </a:t>
            </a:r>
          </a:p>
          <a:p>
            <a:pPr algn="l">
              <a:buNone/>
            </a:pPr>
            <a:endParaRPr lang="en-US" sz="2400" b="1"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a:t>
            </a:r>
            <a:r>
              <a:rPr lang="en-US" sz="2400" b="1" dirty="0">
                <a:solidFill>
                  <a:srgbClr val="FFFF99"/>
                </a:solidFill>
                <a:latin typeface="Times New Roman" pitchFamily="18" charset="0"/>
                <a:cs typeface="Times New Roman" pitchFamily="18" charset="0"/>
              </a:rPr>
              <a:t>The chloride content is calculated from the weight of </a:t>
            </a:r>
            <a:r>
              <a:rPr lang="en-US" sz="2400" b="1" dirty="0" err="1">
                <a:solidFill>
                  <a:srgbClr val="FFFF99"/>
                </a:solidFill>
                <a:latin typeface="Times New Roman" pitchFamily="18" charset="0"/>
                <a:cs typeface="Times New Roman" pitchFamily="18" charset="0"/>
              </a:rPr>
              <a:t>AgCL</a:t>
            </a:r>
            <a:r>
              <a:rPr lang="en-US" sz="2400" b="1" dirty="0">
                <a:solidFill>
                  <a:srgbClr val="FFFF99"/>
                </a:solidFill>
                <a:latin typeface="Times New Roman" pitchFamily="18" charset="0"/>
                <a:cs typeface="Times New Roman" pitchFamily="18" charset="0"/>
              </a:rPr>
              <a:t>.</a:t>
            </a:r>
          </a:p>
          <a:p>
            <a:pPr algn="ctr">
              <a:buNone/>
            </a:pPr>
            <a:endParaRPr lang="en-US" sz="2400" b="1" dirty="0" smtClean="0">
              <a:solidFill>
                <a:srgbClr val="FFFF99"/>
              </a:solidFill>
              <a:latin typeface="Times New Roman" pitchFamily="18" charset="0"/>
              <a:cs typeface="Times New Roman" pitchFamily="18" charset="0"/>
            </a:endParaRPr>
          </a:p>
          <a:p>
            <a:pPr algn="ctr">
              <a:buNone/>
            </a:pPr>
            <a:r>
              <a:rPr lang="en-US" sz="2400" b="1" dirty="0" smtClean="0">
                <a:solidFill>
                  <a:srgbClr val="FFFF99"/>
                </a:solidFill>
                <a:latin typeface="Times New Roman" pitchFamily="18" charset="0"/>
                <a:cs typeface="Times New Roman" pitchFamily="18" charset="0"/>
              </a:rPr>
              <a:t>Ag</a:t>
            </a:r>
            <a:r>
              <a:rPr lang="en-US" sz="2400" b="1" dirty="0">
                <a:solidFill>
                  <a:srgbClr val="FFFF99"/>
                </a:solidFill>
                <a:latin typeface="Times New Roman" pitchFamily="18" charset="0"/>
                <a:cs typeface="Times New Roman" pitchFamily="18" charset="0"/>
              </a:rPr>
              <a:t>+     +    CL¯                       </a:t>
            </a:r>
            <a:r>
              <a:rPr lang="en-US" sz="2400" b="1" dirty="0" err="1">
                <a:solidFill>
                  <a:srgbClr val="FFFF99"/>
                </a:solidFill>
                <a:latin typeface="Times New Roman" pitchFamily="18" charset="0"/>
                <a:cs typeface="Times New Roman" pitchFamily="18" charset="0"/>
              </a:rPr>
              <a:t>AgCL</a:t>
            </a:r>
            <a:endParaRPr lang="ar-SA" sz="2400" dirty="0">
              <a:solidFill>
                <a:srgbClr val="FFFF99"/>
              </a:solidFill>
              <a:latin typeface="Times New Roman" pitchFamily="18" charset="0"/>
              <a:cs typeface="Times New Roman" pitchFamily="18" charset="0"/>
            </a:endParaRPr>
          </a:p>
        </p:txBody>
      </p:sp>
      <p:cxnSp>
        <p:nvCxnSpPr>
          <p:cNvPr id="5" name="رابط كسهم مستقيم 4"/>
          <p:cNvCxnSpPr/>
          <p:nvPr/>
        </p:nvCxnSpPr>
        <p:spPr>
          <a:xfrm>
            <a:off x="4429124" y="5643578"/>
            <a:ext cx="1357322" cy="1588"/>
          </a:xfrm>
          <a:prstGeom prst="straightConnector1">
            <a:avLst/>
          </a:prstGeom>
          <a:ln>
            <a:solidFill>
              <a:srgbClr val="FFFF99"/>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linds(horizont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2528"/>
          </a:xfrm>
        </p:spPr>
        <p:txBody>
          <a:bodyPr>
            <a:normAutofit fontScale="90000"/>
          </a:bodyPr>
          <a:lstStyle/>
          <a:p>
            <a:endParaRPr lang="ar-SA" dirty="0"/>
          </a:p>
        </p:txBody>
      </p:sp>
      <p:sp>
        <p:nvSpPr>
          <p:cNvPr id="3" name="عنصر نائب للمحتوى 2"/>
          <p:cNvSpPr>
            <a:spLocks noGrp="1"/>
          </p:cNvSpPr>
          <p:nvPr>
            <p:ph idx="1"/>
          </p:nvPr>
        </p:nvSpPr>
        <p:spPr>
          <a:xfrm>
            <a:off x="457200" y="714356"/>
            <a:ext cx="8229600" cy="5411807"/>
          </a:xfrm>
        </p:spPr>
        <p:txBody>
          <a:bodyPr>
            <a:normAutofit/>
          </a:bodyPr>
          <a:lstStyle/>
          <a:p>
            <a:pPr algn="l">
              <a:buNone/>
            </a:pPr>
            <a:r>
              <a:rPr lang="en-US" sz="3300" b="1" u="sng" dirty="0" smtClean="0">
                <a:solidFill>
                  <a:srgbClr val="FF0000"/>
                </a:solidFill>
                <a:latin typeface="Times New Roman" pitchFamily="18" charset="0"/>
                <a:cs typeface="Times New Roman" pitchFamily="18" charset="0"/>
              </a:rPr>
              <a:t>Reagent:</a:t>
            </a:r>
            <a:endParaRPr lang="en-US" sz="3300" dirty="0">
              <a:solidFill>
                <a:srgbClr val="FF0000"/>
              </a:solidFill>
              <a:latin typeface="Times New Roman" pitchFamily="18" charset="0"/>
              <a:cs typeface="Times New Roman" pitchFamily="18" charset="0"/>
            </a:endParaRPr>
          </a:p>
          <a:p>
            <a:pPr algn="l">
              <a:buNone/>
            </a:pPr>
            <a:r>
              <a:rPr lang="en-US" sz="2400" b="1" dirty="0">
                <a:solidFill>
                  <a:srgbClr val="FFFF99"/>
                </a:solidFill>
                <a:latin typeface="Times New Roman" pitchFamily="18" charset="0"/>
                <a:cs typeface="Times New Roman" pitchFamily="18" charset="0"/>
              </a:rPr>
              <a:t>1)concentrated HNO3 (Nitric Acid)</a:t>
            </a:r>
            <a:endParaRPr lang="en-US" sz="2400" dirty="0">
              <a:solidFill>
                <a:srgbClr val="FFFF99"/>
              </a:solidFill>
              <a:latin typeface="Times New Roman" pitchFamily="18" charset="0"/>
              <a:cs typeface="Times New Roman" pitchFamily="18" charset="0"/>
            </a:endParaRPr>
          </a:p>
          <a:p>
            <a:pPr algn="l">
              <a:buNone/>
            </a:pPr>
            <a:r>
              <a:rPr lang="en-US" sz="2400" b="1" dirty="0">
                <a:solidFill>
                  <a:srgbClr val="FFFF99"/>
                </a:solidFill>
                <a:latin typeface="Times New Roman" pitchFamily="18" charset="0"/>
                <a:cs typeface="Times New Roman" pitchFamily="18" charset="0"/>
              </a:rPr>
              <a:t>Concentrated NH3 (Ammonia)</a:t>
            </a:r>
            <a:endParaRPr lang="en-US" sz="2400" dirty="0">
              <a:solidFill>
                <a:srgbClr val="FFFF99"/>
              </a:solidFill>
              <a:latin typeface="Times New Roman" pitchFamily="18" charset="0"/>
              <a:cs typeface="Times New Roman" pitchFamily="18" charset="0"/>
            </a:endParaRPr>
          </a:p>
          <a:p>
            <a:pPr algn="l">
              <a:buNone/>
            </a:pPr>
            <a:r>
              <a:rPr lang="en-US" sz="2400" b="1" dirty="0">
                <a:solidFill>
                  <a:srgbClr val="FFFF99"/>
                </a:solidFill>
                <a:latin typeface="Times New Roman" pitchFamily="18" charset="0"/>
                <a:cs typeface="Times New Roman" pitchFamily="18" charset="0"/>
              </a:rPr>
              <a:t>Diluted HCL    3M</a:t>
            </a:r>
            <a:endParaRPr lang="en-US" sz="2400" dirty="0">
              <a:solidFill>
                <a:srgbClr val="FFFF99"/>
              </a:solidFill>
              <a:latin typeface="Times New Roman" pitchFamily="18" charset="0"/>
              <a:cs typeface="Times New Roman" pitchFamily="18" charset="0"/>
            </a:endParaRPr>
          </a:p>
          <a:p>
            <a:pPr algn="l">
              <a:buNone/>
            </a:pPr>
            <a:endParaRPr lang="en-US" sz="2400" b="1"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2)AgNO3   </a:t>
            </a:r>
            <a:r>
              <a:rPr lang="en-US" sz="2400" b="1" dirty="0">
                <a:solidFill>
                  <a:srgbClr val="FFFF99"/>
                </a:solidFill>
                <a:latin typeface="Times New Roman" pitchFamily="18" charset="0"/>
                <a:cs typeface="Times New Roman" pitchFamily="18" charset="0"/>
              </a:rPr>
              <a:t>0.1M</a:t>
            </a:r>
            <a:endParaRPr lang="en-US" sz="2400" dirty="0">
              <a:solidFill>
                <a:srgbClr val="FFFF99"/>
              </a:solidFill>
              <a:latin typeface="Times New Roman" pitchFamily="18" charset="0"/>
              <a:cs typeface="Times New Roman" pitchFamily="18" charset="0"/>
            </a:endParaRPr>
          </a:p>
          <a:p>
            <a:pPr algn="l">
              <a:buNone/>
            </a:pPr>
            <a:r>
              <a:rPr lang="en-US" sz="2400" b="1" dirty="0">
                <a:solidFill>
                  <a:srgbClr val="FFFF99"/>
                </a:solidFill>
                <a:latin typeface="Times New Roman" pitchFamily="18" charset="0"/>
                <a:cs typeface="Times New Roman" pitchFamily="18" charset="0"/>
              </a:rPr>
              <a:t>(Do not get AgNO3 on your hands, if you do wash immediately with a sodium </a:t>
            </a:r>
            <a:r>
              <a:rPr lang="en-US" sz="2400" b="1" dirty="0" err="1">
                <a:solidFill>
                  <a:srgbClr val="FFFF99"/>
                </a:solidFill>
                <a:latin typeface="Times New Roman" pitchFamily="18" charset="0"/>
                <a:cs typeface="Times New Roman" pitchFamily="18" charset="0"/>
              </a:rPr>
              <a:t>thiosulfate</a:t>
            </a:r>
            <a:r>
              <a:rPr lang="en-US" sz="2400" b="1" dirty="0">
                <a:solidFill>
                  <a:srgbClr val="FFFF99"/>
                </a:solidFill>
                <a:latin typeface="Times New Roman" pitchFamily="18" charset="0"/>
                <a:cs typeface="Times New Roman" pitchFamily="18" charset="0"/>
              </a:rPr>
              <a:t> solution. If left on the skin, brown-black spots (metallic silver) will appear within several hours and will take two to three weeks to wear off).</a:t>
            </a:r>
            <a:endParaRPr lang="en-US" sz="2400" dirty="0">
              <a:solidFill>
                <a:srgbClr val="FFFF99"/>
              </a:solidFill>
              <a:latin typeface="Times New Roman" pitchFamily="18" charset="0"/>
              <a:cs typeface="Times New Roman" pitchFamily="18" charset="0"/>
            </a:endParaRPr>
          </a:p>
          <a:p>
            <a:pPr algn="l">
              <a:buNone/>
            </a:pPr>
            <a:endParaRPr lang="ar-SA" sz="2400" dirty="0">
              <a:solidFill>
                <a:srgbClr val="FFFF9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blinds(horizontal)">
                                      <p:cBhvr>
                                        <p:cTn id="23" dur="500"/>
                                        <p:tgtEl>
                                          <p:spTgt spid="3">
                                            <p:txEl>
                                              <p:pRg st="5" end="5"/>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blinds(horizontal)">
                                      <p:cBhvr>
                                        <p:cTn id="2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5719"/>
          </a:xfrm>
        </p:spPr>
        <p:txBody>
          <a:bodyPr>
            <a:normAutofit fontScale="90000"/>
          </a:bodyPr>
          <a:lstStyle/>
          <a:p>
            <a:endParaRPr lang="ar-SA" dirty="0"/>
          </a:p>
        </p:txBody>
      </p:sp>
      <p:sp>
        <p:nvSpPr>
          <p:cNvPr id="3" name="عنصر نائب للمحتوى 2"/>
          <p:cNvSpPr>
            <a:spLocks noGrp="1"/>
          </p:cNvSpPr>
          <p:nvPr>
            <p:ph idx="1"/>
          </p:nvPr>
        </p:nvSpPr>
        <p:spPr>
          <a:xfrm>
            <a:off x="457200" y="428604"/>
            <a:ext cx="8229600" cy="5697559"/>
          </a:xfrm>
        </p:spPr>
        <p:txBody>
          <a:bodyPr/>
          <a:lstStyle/>
          <a:p>
            <a:pPr algn="l">
              <a:buNone/>
            </a:pPr>
            <a:endParaRPr lang="en-US" sz="2400" b="1"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3)wash solution:</a:t>
            </a:r>
            <a:endParaRPr lang="en-US" sz="2400"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Add 2 ml of chloride free concentrated HNO3 to about 600 ml of distal water.</a:t>
            </a:r>
            <a:endParaRPr lang="en-US" sz="2400"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( 3.33 ml of HNO3                1 L distal water )</a:t>
            </a:r>
            <a:endParaRPr lang="en-US" sz="2400" dirty="0" smtClean="0">
              <a:solidFill>
                <a:srgbClr val="FFFF99"/>
              </a:solidFill>
              <a:latin typeface="Times New Roman" pitchFamily="18" charset="0"/>
              <a:cs typeface="Times New Roman" pitchFamily="18" charset="0"/>
            </a:endParaRPr>
          </a:p>
          <a:p>
            <a:pPr algn="l">
              <a:buNone/>
            </a:pPr>
            <a:endParaRPr lang="en-US" sz="2800" b="1" u="sng" dirty="0" smtClean="0">
              <a:solidFill>
                <a:srgbClr val="FF0000"/>
              </a:solidFill>
              <a:latin typeface="Times New Roman" pitchFamily="18" charset="0"/>
              <a:cs typeface="Times New Roman" pitchFamily="18" charset="0"/>
            </a:endParaRPr>
          </a:p>
          <a:p>
            <a:pPr algn="l">
              <a:buNone/>
            </a:pPr>
            <a:r>
              <a:rPr lang="en-US" sz="2800" b="1" u="sng" dirty="0" smtClean="0">
                <a:solidFill>
                  <a:srgbClr val="FF0000"/>
                </a:solidFill>
                <a:latin typeface="Times New Roman" pitchFamily="18" charset="0"/>
                <a:cs typeface="Times New Roman" pitchFamily="18" charset="0"/>
              </a:rPr>
              <a:t>Procedure</a:t>
            </a:r>
            <a:r>
              <a:rPr lang="en-US" sz="2800" b="1" u="sng" dirty="0">
                <a:solidFill>
                  <a:srgbClr val="FF0000"/>
                </a:solidFill>
                <a:latin typeface="Times New Roman" pitchFamily="18" charset="0"/>
                <a:cs typeface="Times New Roman" pitchFamily="18" charset="0"/>
              </a:rPr>
              <a:t>:</a:t>
            </a:r>
            <a:endParaRPr lang="en-US" sz="2800" dirty="0">
              <a:solidFill>
                <a:srgbClr val="FF0000"/>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We will use beaker with glass rod.</a:t>
            </a:r>
          </a:p>
          <a:p>
            <a:pPr algn="l">
              <a:buNone/>
            </a:pPr>
            <a:endParaRPr lang="en-US" sz="2400" b="1"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1)Add </a:t>
            </a:r>
            <a:r>
              <a:rPr lang="en-US" sz="2400" b="1" dirty="0">
                <a:solidFill>
                  <a:srgbClr val="FFFF99"/>
                </a:solidFill>
                <a:latin typeface="Times New Roman" pitchFamily="18" charset="0"/>
                <a:cs typeface="Times New Roman" pitchFamily="18" charset="0"/>
              </a:rPr>
              <a:t>0.1 g chloride salt (</a:t>
            </a:r>
            <a:r>
              <a:rPr lang="en-US" sz="2400" b="1" dirty="0" err="1">
                <a:solidFill>
                  <a:srgbClr val="FFFF99"/>
                </a:solidFill>
                <a:latin typeface="Times New Roman" pitchFamily="18" charset="0"/>
                <a:cs typeface="Times New Roman" pitchFamily="18" charset="0"/>
              </a:rPr>
              <a:t>NaCL</a:t>
            </a:r>
            <a:r>
              <a:rPr lang="en-US" sz="2400" b="1" dirty="0">
                <a:solidFill>
                  <a:srgbClr val="FFFF99"/>
                </a:solidFill>
                <a:latin typeface="Times New Roman" pitchFamily="18" charset="0"/>
                <a:cs typeface="Times New Roman" pitchFamily="18" charset="0"/>
              </a:rPr>
              <a:t>).</a:t>
            </a:r>
            <a:endParaRPr lang="en-US" sz="2400" dirty="0">
              <a:solidFill>
                <a:srgbClr val="FFFF99"/>
              </a:solidFill>
              <a:latin typeface="Times New Roman" pitchFamily="18" charset="0"/>
              <a:cs typeface="Times New Roman" pitchFamily="18" charset="0"/>
            </a:endParaRPr>
          </a:p>
          <a:p>
            <a:pPr algn="l">
              <a:buNone/>
            </a:pPr>
            <a:r>
              <a:rPr lang="en-US" sz="2400" b="1" dirty="0">
                <a:solidFill>
                  <a:srgbClr val="FFFF99"/>
                </a:solidFill>
                <a:latin typeface="Times New Roman" pitchFamily="18" charset="0"/>
                <a:cs typeface="Times New Roman" pitchFamily="18" charset="0"/>
              </a:rPr>
              <a:t>2)Add 150 ml distal water.</a:t>
            </a:r>
            <a:endParaRPr lang="en-US" sz="2400" dirty="0">
              <a:solidFill>
                <a:srgbClr val="FFFF99"/>
              </a:solidFill>
              <a:latin typeface="Times New Roman" pitchFamily="18" charset="0"/>
              <a:cs typeface="Times New Roman" pitchFamily="18" charset="0"/>
            </a:endParaRPr>
          </a:p>
          <a:p>
            <a:pPr algn="l">
              <a:buNone/>
            </a:pPr>
            <a:r>
              <a:rPr lang="en-US" sz="2400" b="1" dirty="0">
                <a:solidFill>
                  <a:srgbClr val="FFFF99"/>
                </a:solidFill>
                <a:latin typeface="Times New Roman" pitchFamily="18" charset="0"/>
                <a:cs typeface="Times New Roman" pitchFamily="18" charset="0"/>
              </a:rPr>
              <a:t>3)dissolve by stirring with rod (do not remove the rod).</a:t>
            </a:r>
            <a:endParaRPr lang="en-US" sz="2400" dirty="0">
              <a:solidFill>
                <a:srgbClr val="FFFF99"/>
              </a:solidFill>
              <a:latin typeface="Times New Roman" pitchFamily="18" charset="0"/>
              <a:cs typeface="Times New Roman" pitchFamily="18" charset="0"/>
            </a:endParaRPr>
          </a:p>
          <a:p>
            <a:pPr algn="l">
              <a:buNone/>
            </a:pPr>
            <a:endParaRPr lang="ar-SA" sz="2400" b="1" dirty="0">
              <a:solidFill>
                <a:srgbClr val="FFFF99"/>
              </a:solidFill>
              <a:latin typeface="Times New Roman" pitchFamily="18" charset="0"/>
              <a:cs typeface="Times New Roman" pitchFamily="18" charset="0"/>
            </a:endParaRPr>
          </a:p>
        </p:txBody>
      </p:sp>
      <p:cxnSp>
        <p:nvCxnSpPr>
          <p:cNvPr id="5" name="رابط كسهم مستقيم 4"/>
          <p:cNvCxnSpPr/>
          <p:nvPr/>
        </p:nvCxnSpPr>
        <p:spPr>
          <a:xfrm>
            <a:off x="3071802" y="2357430"/>
            <a:ext cx="857256" cy="1588"/>
          </a:xfrm>
          <a:prstGeom prst="straightConnector1">
            <a:avLst/>
          </a:prstGeom>
          <a:ln>
            <a:solidFill>
              <a:srgbClr val="FFFF99"/>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linds(horizontal)">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linds(horizontal)">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blinds(horizontal)">
                                      <p:cBhvr>
                                        <p:cTn id="23" dur="500"/>
                                        <p:tgtEl>
                                          <p:spTgt spid="3">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blinds(horizontal)">
                                      <p:cBhvr>
                                        <p:cTn id="28" dur="500"/>
                                        <p:tgtEl>
                                          <p:spTgt spid="3">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blinds(horizontal)">
                                      <p:cBhvr>
                                        <p:cTn id="33" dur="500"/>
                                        <p:tgtEl>
                                          <p:spTgt spid="3">
                                            <p:txEl>
                                              <p:pRg st="8" end="8"/>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blinds(horizontal)">
                                      <p:cBhvr>
                                        <p:cTn id="38" dur="500"/>
                                        <p:tgtEl>
                                          <p:spTgt spid="3">
                                            <p:txEl>
                                              <p:pRg st="9" end="9"/>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blinds(horizontal)">
                                      <p:cBhvr>
                                        <p:cTn id="43"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2528"/>
          </a:xfrm>
        </p:spPr>
        <p:txBody>
          <a:bodyPr>
            <a:normAutofit fontScale="90000"/>
          </a:bodyPr>
          <a:lstStyle/>
          <a:p>
            <a:endParaRPr lang="ar-SA" dirty="0"/>
          </a:p>
        </p:txBody>
      </p:sp>
      <p:sp>
        <p:nvSpPr>
          <p:cNvPr id="3" name="عنصر نائب للمحتوى 2"/>
          <p:cNvSpPr>
            <a:spLocks noGrp="1"/>
          </p:cNvSpPr>
          <p:nvPr>
            <p:ph idx="1"/>
          </p:nvPr>
        </p:nvSpPr>
        <p:spPr>
          <a:xfrm>
            <a:off x="457200" y="428604"/>
            <a:ext cx="8229600" cy="5697559"/>
          </a:xfrm>
        </p:spPr>
        <p:txBody>
          <a:bodyPr/>
          <a:lstStyle/>
          <a:p>
            <a:pPr algn="l">
              <a:buNone/>
            </a:pPr>
            <a:endParaRPr lang="en-US" sz="2400" b="1"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4)Add </a:t>
            </a:r>
            <a:r>
              <a:rPr lang="en-US" sz="2400" b="1" dirty="0">
                <a:solidFill>
                  <a:srgbClr val="FFFF99"/>
                </a:solidFill>
                <a:latin typeface="Times New Roman" pitchFamily="18" charset="0"/>
                <a:cs typeface="Times New Roman" pitchFamily="18" charset="0"/>
              </a:rPr>
              <a:t>0.5 ml  HNO3 (use </a:t>
            </a:r>
            <a:r>
              <a:rPr lang="en-US" sz="2400" b="1" dirty="0" err="1">
                <a:solidFill>
                  <a:srgbClr val="FFFF99"/>
                </a:solidFill>
                <a:latin typeface="Times New Roman" pitchFamily="18" charset="0"/>
                <a:cs typeface="Times New Roman" pitchFamily="18" charset="0"/>
              </a:rPr>
              <a:t>burret</a:t>
            </a:r>
            <a:r>
              <a:rPr lang="en-US" sz="2400" b="1" dirty="0">
                <a:solidFill>
                  <a:srgbClr val="FFFF99"/>
                </a:solidFill>
                <a:latin typeface="Times New Roman" pitchFamily="18" charset="0"/>
                <a:cs typeface="Times New Roman" pitchFamily="18" charset="0"/>
              </a:rPr>
              <a:t> under hood).</a:t>
            </a:r>
            <a:endParaRPr lang="en-US" sz="2400" dirty="0">
              <a:solidFill>
                <a:srgbClr val="FFFF99"/>
              </a:solidFill>
              <a:latin typeface="Times New Roman" pitchFamily="18" charset="0"/>
              <a:cs typeface="Times New Roman" pitchFamily="18" charset="0"/>
            </a:endParaRPr>
          </a:p>
          <a:p>
            <a:pPr algn="l">
              <a:buNone/>
            </a:pPr>
            <a:endParaRPr lang="en-US" sz="2400" b="1"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5)Add </a:t>
            </a:r>
            <a:r>
              <a:rPr lang="en-US" sz="2400" b="1" dirty="0">
                <a:solidFill>
                  <a:srgbClr val="FFFF99"/>
                </a:solidFill>
                <a:latin typeface="Times New Roman" pitchFamily="18" charset="0"/>
                <a:cs typeface="Times New Roman" pitchFamily="18" charset="0"/>
              </a:rPr>
              <a:t>0.1 N AgNO3 slowly with constant stirring. </a:t>
            </a:r>
            <a:endParaRPr lang="en-US" sz="2400" dirty="0">
              <a:solidFill>
                <a:srgbClr val="FFFF99"/>
              </a:solidFill>
              <a:latin typeface="Times New Roman" pitchFamily="18" charset="0"/>
              <a:cs typeface="Times New Roman" pitchFamily="18" charset="0"/>
            </a:endParaRPr>
          </a:p>
          <a:p>
            <a:pPr algn="l">
              <a:buNone/>
            </a:pPr>
            <a:r>
              <a:rPr lang="en-US" sz="2400" b="1" dirty="0">
                <a:solidFill>
                  <a:srgbClr val="FFFF99"/>
                </a:solidFill>
                <a:latin typeface="Times New Roman" pitchFamily="18" charset="0"/>
                <a:cs typeface="Times New Roman" pitchFamily="18" charset="0"/>
              </a:rPr>
              <a:t>You will notice the formation of white precipitate, keep adding AgNO3 until no further precipitate obtained or the solution will appear white in color.</a:t>
            </a:r>
            <a:endParaRPr lang="en-US" sz="2400" dirty="0">
              <a:solidFill>
                <a:srgbClr val="FFFF99"/>
              </a:solidFill>
              <a:latin typeface="Times New Roman" pitchFamily="18" charset="0"/>
              <a:cs typeface="Times New Roman" pitchFamily="18" charset="0"/>
            </a:endParaRPr>
          </a:p>
          <a:p>
            <a:pPr algn="l">
              <a:buNone/>
            </a:pPr>
            <a:endParaRPr lang="en-US" sz="2400" b="1"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6)Heat </a:t>
            </a:r>
            <a:r>
              <a:rPr lang="en-US" sz="2400" b="1" dirty="0">
                <a:solidFill>
                  <a:srgbClr val="FFFF99"/>
                </a:solidFill>
                <a:latin typeface="Times New Roman" pitchFamily="18" charset="0"/>
                <a:cs typeface="Times New Roman" pitchFamily="18" charset="0"/>
              </a:rPr>
              <a:t>nearly to boiling, while stirring constantly until the precipitate coagulate and the supernatant liquid looks clear.</a:t>
            </a:r>
            <a:endParaRPr lang="en-US" sz="2400" dirty="0">
              <a:solidFill>
                <a:srgbClr val="FFFF99"/>
              </a:solidFill>
              <a:latin typeface="Times New Roman" pitchFamily="18" charset="0"/>
              <a:cs typeface="Times New Roman" pitchFamily="18" charset="0"/>
            </a:endParaRPr>
          </a:p>
          <a:p>
            <a:endParaRPr lang="ar-SA" dirty="0">
              <a:solidFill>
                <a:srgbClr val="FFFF9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horizontal)">
                                      <p:cBhvr>
                                        <p:cTn id="15" dur="5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blinds(horizontal)">
                                      <p:cBhvr>
                                        <p:cTn id="2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53966"/>
          </a:xfrm>
        </p:spPr>
        <p:txBody>
          <a:bodyPr>
            <a:normAutofit fontScale="90000"/>
          </a:bodyPr>
          <a:lstStyle/>
          <a:p>
            <a:endParaRPr lang="ar-SA" dirty="0"/>
          </a:p>
        </p:txBody>
      </p:sp>
      <p:sp>
        <p:nvSpPr>
          <p:cNvPr id="3" name="عنصر نائب للمحتوى 2"/>
          <p:cNvSpPr>
            <a:spLocks noGrp="1"/>
          </p:cNvSpPr>
          <p:nvPr>
            <p:ph idx="1"/>
          </p:nvPr>
        </p:nvSpPr>
        <p:spPr>
          <a:xfrm>
            <a:off x="457200" y="500042"/>
            <a:ext cx="8229600" cy="5626121"/>
          </a:xfrm>
        </p:spPr>
        <p:txBody>
          <a:bodyPr/>
          <a:lstStyle/>
          <a:p>
            <a:pPr algn="l">
              <a:buNone/>
            </a:pPr>
            <a:endParaRPr lang="en-US" sz="2400" b="1" dirty="0" smtClean="0">
              <a:solidFill>
                <a:srgbClr val="FFFF99"/>
              </a:solidFill>
              <a:latin typeface="Times New Roman" pitchFamily="18" charset="0"/>
              <a:cs typeface="Times New Roman" pitchFamily="18" charset="0"/>
            </a:endParaRPr>
          </a:p>
          <a:p>
            <a:pPr algn="l">
              <a:buNone/>
            </a:pPr>
            <a:endParaRPr lang="en-US" sz="2400" b="1" dirty="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a:t>
            </a:r>
            <a:r>
              <a:rPr lang="en-US" sz="2400" b="1" dirty="0">
                <a:solidFill>
                  <a:srgbClr val="FFFF99"/>
                </a:solidFill>
                <a:latin typeface="Times New Roman" pitchFamily="18" charset="0"/>
                <a:cs typeface="Times New Roman" pitchFamily="18" charset="0"/>
              </a:rPr>
              <a:t>To make sure that precipitate is complete:</a:t>
            </a:r>
          </a:p>
          <a:p>
            <a:pPr algn="l">
              <a:buNone/>
            </a:pPr>
            <a:endParaRPr lang="en-US" sz="2400" b="1"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By </a:t>
            </a:r>
            <a:r>
              <a:rPr lang="en-US" sz="2400" b="1" dirty="0">
                <a:solidFill>
                  <a:srgbClr val="FFFF99"/>
                </a:solidFill>
                <a:latin typeface="Times New Roman" pitchFamily="18" charset="0"/>
                <a:cs typeface="Times New Roman" pitchFamily="18" charset="0"/>
              </a:rPr>
              <a:t>adding drop of AgNO3 to supernatant. </a:t>
            </a:r>
          </a:p>
          <a:p>
            <a:pPr algn="l">
              <a:buNone/>
            </a:pPr>
            <a:r>
              <a:rPr lang="en-US" sz="2400" b="1" dirty="0">
                <a:solidFill>
                  <a:srgbClr val="FFFF99"/>
                </a:solidFill>
                <a:latin typeface="Times New Roman" pitchFamily="18" charset="0"/>
                <a:cs typeface="Times New Roman" pitchFamily="18" charset="0"/>
              </a:rPr>
              <a:t>If it's turbid, repeat the above step (add more AgNO3).</a:t>
            </a:r>
          </a:p>
          <a:p>
            <a:pPr algn="l">
              <a:buNone/>
            </a:pPr>
            <a:r>
              <a:rPr lang="en-US" sz="2400" b="1" dirty="0">
                <a:solidFill>
                  <a:srgbClr val="FFFF99"/>
                </a:solidFill>
                <a:latin typeface="Times New Roman" pitchFamily="18" charset="0"/>
                <a:cs typeface="Times New Roman" pitchFamily="18" charset="0"/>
              </a:rPr>
              <a:t>If it's clear, put the beaker after cooling covered by paraffin in a dark place for the next lab. </a:t>
            </a:r>
          </a:p>
          <a:p>
            <a:endParaRPr lang="ar-SA" dirty="0">
              <a:solidFill>
                <a:srgbClr val="FFFF9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blinds(horizontal)">
                                      <p:cBhvr>
                                        <p:cTn id="12" dur="500"/>
                                        <p:tgtEl>
                                          <p:spTgt spid="3">
                                            <p:txEl>
                                              <p:pRg st="4" end="4"/>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blinds(horizontal)">
                                      <p:cBhvr>
                                        <p:cTn id="15" dur="500"/>
                                        <p:tgtEl>
                                          <p:spTgt spid="3">
                                            <p:txEl>
                                              <p:pRg st="5" end="5"/>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blinds(horizontal)">
                                      <p:cBhvr>
                                        <p:cTn id="1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53966"/>
          </a:xfrm>
        </p:spPr>
        <p:txBody>
          <a:bodyPr>
            <a:normAutofit fontScale="90000"/>
          </a:bodyPr>
          <a:lstStyle/>
          <a:p>
            <a:endParaRPr lang="ar-SA" dirty="0"/>
          </a:p>
        </p:txBody>
      </p:sp>
      <p:sp>
        <p:nvSpPr>
          <p:cNvPr id="3" name="عنصر نائب للمحتوى 2"/>
          <p:cNvSpPr>
            <a:spLocks noGrp="1"/>
          </p:cNvSpPr>
          <p:nvPr>
            <p:ph idx="1"/>
          </p:nvPr>
        </p:nvSpPr>
        <p:spPr>
          <a:xfrm>
            <a:off x="457200" y="857232"/>
            <a:ext cx="8229600" cy="5268931"/>
          </a:xfrm>
        </p:spPr>
        <p:txBody>
          <a:bodyPr/>
          <a:lstStyle/>
          <a:p>
            <a:pPr algn="l">
              <a:buNone/>
            </a:pPr>
            <a:endParaRPr lang="en-US" sz="2400" b="1"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7)Filtration: </a:t>
            </a:r>
          </a:p>
          <a:p>
            <a:pPr algn="l">
              <a:buNone/>
            </a:pPr>
            <a:r>
              <a:rPr lang="en-US" sz="2400" b="1" dirty="0" smtClean="0">
                <a:solidFill>
                  <a:srgbClr val="FFFF99"/>
                </a:solidFill>
                <a:latin typeface="Times New Roman" pitchFamily="18" charset="0"/>
                <a:cs typeface="Times New Roman" pitchFamily="18" charset="0"/>
              </a:rPr>
              <a:t>After the precipitate has formed and been allowed to digest, the solution is carefully filtered by Filter Paper (the filter is chosen to trap the precipitate).</a:t>
            </a:r>
            <a:endParaRPr lang="en-US" sz="2400"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Weigh the filter paper alone then weigh it with the precipitate.</a:t>
            </a:r>
            <a:endParaRPr lang="en-US" sz="2400"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To wash off the beaker used the washing solution  (cold diluted HNO3)</a:t>
            </a:r>
            <a:endParaRPr lang="en-US" sz="2400" dirty="0" smtClean="0">
              <a:solidFill>
                <a:srgbClr val="FFFF99"/>
              </a:solidFill>
              <a:latin typeface="Times New Roman" pitchFamily="18" charset="0"/>
              <a:cs typeface="Times New Roman" pitchFamily="18" charset="0"/>
            </a:endParaRPr>
          </a:p>
          <a:p>
            <a:pPr algn="l">
              <a:buNone/>
            </a:pPr>
            <a:endParaRPr lang="ar-SA" sz="2400" dirty="0">
              <a:solidFill>
                <a:srgbClr val="FFFF99"/>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blinds(horizontal)">
                                      <p:cBhvr>
                                        <p:cTn id="2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2528"/>
          </a:xfrm>
        </p:spPr>
        <p:txBody>
          <a:bodyPr>
            <a:normAutofit fontScale="90000"/>
          </a:bodyPr>
          <a:lstStyle/>
          <a:p>
            <a:endParaRPr lang="ar-SA" dirty="0"/>
          </a:p>
        </p:txBody>
      </p:sp>
      <p:sp>
        <p:nvSpPr>
          <p:cNvPr id="3" name="عنصر نائب للمحتوى 2"/>
          <p:cNvSpPr>
            <a:spLocks noGrp="1"/>
          </p:cNvSpPr>
          <p:nvPr>
            <p:ph idx="1"/>
          </p:nvPr>
        </p:nvSpPr>
        <p:spPr>
          <a:xfrm>
            <a:off x="457200" y="428604"/>
            <a:ext cx="8229600" cy="5697559"/>
          </a:xfrm>
        </p:spPr>
        <p:txBody>
          <a:bodyPr>
            <a:normAutofit/>
          </a:bodyPr>
          <a:lstStyle/>
          <a:p>
            <a:pPr algn="l">
              <a:buNone/>
            </a:pPr>
            <a:r>
              <a:rPr lang="en-US" sz="2800" b="1" u="sng" dirty="0" smtClean="0">
                <a:solidFill>
                  <a:srgbClr val="FF0000"/>
                </a:solidFill>
                <a:latin typeface="Times New Roman" pitchFamily="18" charset="0"/>
                <a:cs typeface="Times New Roman" pitchFamily="18" charset="0"/>
              </a:rPr>
              <a:t>Calculation:</a:t>
            </a:r>
          </a:p>
          <a:p>
            <a:pPr algn="l">
              <a:buNone/>
            </a:pPr>
            <a:endParaRPr lang="en-US" sz="2400" b="1"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Ag+     +    CL¯                       </a:t>
            </a:r>
            <a:r>
              <a:rPr lang="en-US" sz="2400" b="1" dirty="0" err="1" smtClean="0">
                <a:solidFill>
                  <a:srgbClr val="FFFF99"/>
                </a:solidFill>
                <a:latin typeface="Times New Roman" pitchFamily="18" charset="0"/>
                <a:cs typeface="Times New Roman" pitchFamily="18" charset="0"/>
              </a:rPr>
              <a:t>AgCL</a:t>
            </a:r>
            <a:endParaRPr lang="en-US" sz="2400" b="1" dirty="0" smtClean="0">
              <a:solidFill>
                <a:srgbClr val="FFFF99"/>
              </a:solidFill>
              <a:latin typeface="Times New Roman" pitchFamily="18" charset="0"/>
              <a:cs typeface="Times New Roman" pitchFamily="18" charset="0"/>
            </a:endParaRPr>
          </a:p>
          <a:p>
            <a:pPr algn="l">
              <a:buNone/>
            </a:pPr>
            <a:endParaRPr lang="en-US" sz="2400" b="1"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1 mole CL¯                    1 mole </a:t>
            </a:r>
            <a:r>
              <a:rPr lang="en-US" sz="2400" b="1" dirty="0" err="1" smtClean="0">
                <a:solidFill>
                  <a:srgbClr val="FFFF99"/>
                </a:solidFill>
                <a:latin typeface="Times New Roman" pitchFamily="18" charset="0"/>
                <a:cs typeface="Times New Roman" pitchFamily="18" charset="0"/>
              </a:rPr>
              <a:t>AgCL</a:t>
            </a:r>
            <a:endParaRPr lang="en-US" sz="2400"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CL (</a:t>
            </a:r>
            <a:r>
              <a:rPr lang="en-US" sz="2400" b="1" dirty="0" err="1" smtClean="0">
                <a:solidFill>
                  <a:srgbClr val="FFFF99"/>
                </a:solidFill>
                <a:latin typeface="Times New Roman" pitchFamily="18" charset="0"/>
                <a:cs typeface="Times New Roman" pitchFamily="18" charset="0"/>
              </a:rPr>
              <a:t>analyte</a:t>
            </a:r>
            <a:r>
              <a:rPr lang="en-US" sz="2400" b="1" dirty="0" smtClean="0">
                <a:solidFill>
                  <a:srgbClr val="FFFF99"/>
                </a:solidFill>
                <a:latin typeface="Times New Roman" pitchFamily="18" charset="0"/>
                <a:cs typeface="Times New Roman" pitchFamily="18" charset="0"/>
              </a:rPr>
              <a:t> ) ,  </a:t>
            </a:r>
            <a:r>
              <a:rPr lang="en-US" sz="2400" b="1" dirty="0" err="1" smtClean="0">
                <a:solidFill>
                  <a:srgbClr val="FFFF99"/>
                </a:solidFill>
                <a:latin typeface="Times New Roman" pitchFamily="18" charset="0"/>
                <a:cs typeface="Times New Roman" pitchFamily="18" charset="0"/>
              </a:rPr>
              <a:t>AgCL</a:t>
            </a:r>
            <a:r>
              <a:rPr lang="en-US" sz="2400" b="1" dirty="0" smtClean="0">
                <a:solidFill>
                  <a:srgbClr val="FFFF99"/>
                </a:solidFill>
                <a:latin typeface="Times New Roman" pitchFamily="18" charset="0"/>
                <a:cs typeface="Times New Roman" pitchFamily="18" charset="0"/>
              </a:rPr>
              <a:t> (precipitate) </a:t>
            </a:r>
          </a:p>
          <a:p>
            <a:pPr algn="l">
              <a:buNone/>
            </a:pPr>
            <a:endParaRPr lang="en-US" sz="2400"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*Since :</a:t>
            </a:r>
            <a:endParaRPr lang="en-US" sz="2400" dirty="0" smtClean="0">
              <a:solidFill>
                <a:srgbClr val="FFFF99"/>
              </a:solidFill>
              <a:latin typeface="Times New Roman" pitchFamily="18" charset="0"/>
              <a:cs typeface="Times New Roman" pitchFamily="18" charset="0"/>
            </a:endParaRPr>
          </a:p>
          <a:p>
            <a:pPr algn="l">
              <a:buNone/>
            </a:pPr>
            <a:r>
              <a:rPr lang="en-US" sz="2400" b="1" dirty="0" smtClean="0">
                <a:solidFill>
                  <a:srgbClr val="FF0000"/>
                </a:solidFill>
                <a:latin typeface="Times New Roman" pitchFamily="18" charset="0"/>
                <a:cs typeface="Times New Roman" pitchFamily="18" charset="0"/>
              </a:rPr>
              <a:t>wt CL / wt </a:t>
            </a:r>
            <a:r>
              <a:rPr lang="en-US" sz="2400" b="1" dirty="0" err="1" smtClean="0">
                <a:solidFill>
                  <a:srgbClr val="FF0000"/>
                </a:solidFill>
                <a:latin typeface="Times New Roman" pitchFamily="18" charset="0"/>
                <a:cs typeface="Times New Roman" pitchFamily="18" charset="0"/>
              </a:rPr>
              <a:t>AgCL</a:t>
            </a:r>
            <a:r>
              <a:rPr lang="en-US" sz="2400" b="1" dirty="0" smtClean="0">
                <a:solidFill>
                  <a:srgbClr val="FF0000"/>
                </a:solidFill>
                <a:latin typeface="Times New Roman" pitchFamily="18" charset="0"/>
                <a:cs typeface="Times New Roman" pitchFamily="18" charset="0"/>
              </a:rPr>
              <a:t>  = </a:t>
            </a:r>
            <a:r>
              <a:rPr lang="en-US" sz="2400" b="1" dirty="0" err="1" smtClean="0">
                <a:solidFill>
                  <a:srgbClr val="FF0000"/>
                </a:solidFill>
                <a:latin typeface="Times New Roman" pitchFamily="18" charset="0"/>
                <a:cs typeface="Times New Roman" pitchFamily="18" charset="0"/>
              </a:rPr>
              <a:t>at.wt</a:t>
            </a:r>
            <a:r>
              <a:rPr lang="en-US" sz="2400" b="1" dirty="0" smtClean="0">
                <a:solidFill>
                  <a:srgbClr val="FF0000"/>
                </a:solidFill>
                <a:latin typeface="Times New Roman" pitchFamily="18" charset="0"/>
                <a:cs typeface="Times New Roman" pitchFamily="18" charset="0"/>
              </a:rPr>
              <a:t> CL / </a:t>
            </a:r>
            <a:r>
              <a:rPr lang="en-US" sz="2400" b="1" dirty="0" err="1" smtClean="0">
                <a:solidFill>
                  <a:srgbClr val="FF0000"/>
                </a:solidFill>
                <a:latin typeface="Times New Roman" pitchFamily="18" charset="0"/>
                <a:cs typeface="Times New Roman" pitchFamily="18" charset="0"/>
              </a:rPr>
              <a:t>m.wt</a:t>
            </a:r>
            <a:r>
              <a:rPr lang="en-US" sz="2400" b="1" dirty="0" smtClean="0">
                <a:solidFill>
                  <a:srgbClr val="FF0000"/>
                </a:solidFill>
                <a:latin typeface="Times New Roman" pitchFamily="18" charset="0"/>
                <a:cs typeface="Times New Roman" pitchFamily="18" charset="0"/>
              </a:rPr>
              <a:t> </a:t>
            </a:r>
            <a:r>
              <a:rPr lang="en-US" sz="2400" b="1" dirty="0" err="1" smtClean="0">
                <a:solidFill>
                  <a:srgbClr val="FF0000"/>
                </a:solidFill>
                <a:latin typeface="Times New Roman" pitchFamily="18" charset="0"/>
                <a:cs typeface="Times New Roman" pitchFamily="18" charset="0"/>
              </a:rPr>
              <a:t>AgCL</a:t>
            </a:r>
            <a:endParaRPr lang="en-US" sz="2400" dirty="0" smtClean="0">
              <a:solidFill>
                <a:srgbClr val="FF0000"/>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so,</a:t>
            </a:r>
            <a:endParaRPr lang="en-US" sz="2400" dirty="0" smtClean="0">
              <a:solidFill>
                <a:srgbClr val="FFFF99"/>
              </a:solidFill>
              <a:latin typeface="Times New Roman" pitchFamily="18" charset="0"/>
              <a:cs typeface="Times New Roman" pitchFamily="18" charset="0"/>
            </a:endParaRPr>
          </a:p>
          <a:p>
            <a:pPr algn="l">
              <a:buNone/>
            </a:pPr>
            <a:r>
              <a:rPr lang="en-US" sz="2400" b="1" dirty="0" smtClean="0">
                <a:solidFill>
                  <a:srgbClr val="FF0000"/>
                </a:solidFill>
                <a:latin typeface="Times New Roman" pitchFamily="18" charset="0"/>
                <a:cs typeface="Times New Roman" pitchFamily="18" charset="0"/>
              </a:rPr>
              <a:t>wt CL = (</a:t>
            </a:r>
            <a:r>
              <a:rPr lang="en-US" sz="2400" b="1" dirty="0" err="1" smtClean="0">
                <a:solidFill>
                  <a:srgbClr val="FF0000"/>
                </a:solidFill>
                <a:latin typeface="Times New Roman" pitchFamily="18" charset="0"/>
                <a:cs typeface="Times New Roman" pitchFamily="18" charset="0"/>
              </a:rPr>
              <a:t>at.wt</a:t>
            </a:r>
            <a:r>
              <a:rPr lang="en-US" sz="2400" b="1" dirty="0" smtClean="0">
                <a:solidFill>
                  <a:srgbClr val="FF0000"/>
                </a:solidFill>
                <a:latin typeface="Times New Roman" pitchFamily="18" charset="0"/>
                <a:cs typeface="Times New Roman" pitchFamily="18" charset="0"/>
              </a:rPr>
              <a:t> CL / </a:t>
            </a:r>
            <a:r>
              <a:rPr lang="en-US" sz="2400" b="1" dirty="0" err="1" smtClean="0">
                <a:solidFill>
                  <a:srgbClr val="FF0000"/>
                </a:solidFill>
                <a:latin typeface="Times New Roman" pitchFamily="18" charset="0"/>
                <a:cs typeface="Times New Roman" pitchFamily="18" charset="0"/>
              </a:rPr>
              <a:t>m.wt</a:t>
            </a:r>
            <a:r>
              <a:rPr lang="en-US" sz="2400" b="1" dirty="0" smtClean="0">
                <a:solidFill>
                  <a:srgbClr val="FF0000"/>
                </a:solidFill>
                <a:latin typeface="Times New Roman" pitchFamily="18" charset="0"/>
                <a:cs typeface="Times New Roman" pitchFamily="18" charset="0"/>
              </a:rPr>
              <a:t> </a:t>
            </a:r>
            <a:r>
              <a:rPr lang="en-US" sz="2400" b="1" dirty="0" err="1" smtClean="0">
                <a:solidFill>
                  <a:srgbClr val="FF0000"/>
                </a:solidFill>
                <a:latin typeface="Times New Roman" pitchFamily="18" charset="0"/>
                <a:cs typeface="Times New Roman" pitchFamily="18" charset="0"/>
              </a:rPr>
              <a:t>AgCL</a:t>
            </a:r>
            <a:r>
              <a:rPr lang="en-US" sz="2400" b="1" dirty="0" smtClean="0">
                <a:solidFill>
                  <a:srgbClr val="FF0000"/>
                </a:solidFill>
                <a:latin typeface="Times New Roman" pitchFamily="18" charset="0"/>
                <a:cs typeface="Times New Roman" pitchFamily="18" charset="0"/>
              </a:rPr>
              <a:t>)  x  wt </a:t>
            </a:r>
            <a:r>
              <a:rPr lang="en-US" sz="2400" b="1" dirty="0" err="1" smtClean="0">
                <a:solidFill>
                  <a:srgbClr val="FF0000"/>
                </a:solidFill>
                <a:latin typeface="Times New Roman" pitchFamily="18" charset="0"/>
                <a:cs typeface="Times New Roman" pitchFamily="18" charset="0"/>
              </a:rPr>
              <a:t>AgCL</a:t>
            </a:r>
            <a:endParaRPr lang="en-US" sz="2400" dirty="0" smtClean="0">
              <a:solidFill>
                <a:srgbClr val="FF0000"/>
              </a:solidFill>
              <a:latin typeface="Times New Roman" pitchFamily="18" charset="0"/>
              <a:cs typeface="Times New Roman" pitchFamily="18" charset="0"/>
            </a:endParaRPr>
          </a:p>
          <a:p>
            <a:pPr algn="l">
              <a:buNone/>
            </a:pPr>
            <a:r>
              <a:rPr lang="en-US" sz="2800" b="1" dirty="0" smtClean="0"/>
              <a:t> </a:t>
            </a:r>
            <a:endParaRPr lang="en-US" sz="2800" dirty="0"/>
          </a:p>
        </p:txBody>
      </p:sp>
      <p:cxnSp>
        <p:nvCxnSpPr>
          <p:cNvPr id="5" name="رابط كسهم مستقيم 4"/>
          <p:cNvCxnSpPr/>
          <p:nvPr/>
        </p:nvCxnSpPr>
        <p:spPr>
          <a:xfrm>
            <a:off x="2643174" y="1714488"/>
            <a:ext cx="1357322" cy="1588"/>
          </a:xfrm>
          <a:prstGeom prst="straightConnector1">
            <a:avLst/>
          </a:prstGeom>
          <a:ln>
            <a:solidFill>
              <a:srgbClr val="FFFF99"/>
            </a:solidFill>
            <a:tailEnd type="arrow"/>
          </a:ln>
        </p:spPr>
        <p:style>
          <a:lnRef idx="1">
            <a:schemeClr val="accent1"/>
          </a:lnRef>
          <a:fillRef idx="0">
            <a:schemeClr val="accent1"/>
          </a:fillRef>
          <a:effectRef idx="0">
            <a:schemeClr val="accent1"/>
          </a:effectRef>
          <a:fontRef idx="minor">
            <a:schemeClr val="tx1"/>
          </a:fontRef>
        </p:style>
      </p:cxnSp>
      <p:cxnSp>
        <p:nvCxnSpPr>
          <p:cNvPr id="6" name="رابط كسهم مستقيم 5"/>
          <p:cNvCxnSpPr/>
          <p:nvPr/>
        </p:nvCxnSpPr>
        <p:spPr>
          <a:xfrm>
            <a:off x="2071670" y="2500306"/>
            <a:ext cx="1357322" cy="1588"/>
          </a:xfrm>
          <a:prstGeom prst="straightConnector1">
            <a:avLst/>
          </a:prstGeom>
          <a:ln>
            <a:solidFill>
              <a:srgbClr val="FFFF99"/>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linds(horizontal)">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blinds(horizontal)">
                                      <p:cBhvr>
                                        <p:cTn id="37" dur="500"/>
                                        <p:tgtEl>
                                          <p:spTgt spid="3">
                                            <p:txEl>
                                              <p:pRg st="7" end="7"/>
                                            </p:txEl>
                                          </p:spTgt>
                                        </p:tgtEl>
                                      </p:cBhvr>
                                    </p:animEffect>
                                  </p:childTnLst>
                                </p:cTn>
                              </p:par>
                              <p:par>
                                <p:cTn id="38" presetID="3" presetClass="entr" presetSubtype="10" fill="hold" nodeType="with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Effect transition="in" filter="blinds(horizontal)">
                                      <p:cBhvr>
                                        <p:cTn id="40" dur="500"/>
                                        <p:tgtEl>
                                          <p:spTgt spid="3">
                                            <p:txEl>
                                              <p:pRg st="8" end="8"/>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nodeType="click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Effect transition="in" filter="blinds(horizontal)">
                                      <p:cBhvr>
                                        <p:cTn id="45" dur="500"/>
                                        <p:tgtEl>
                                          <p:spTgt spid="3">
                                            <p:txEl>
                                              <p:pRg st="9" end="9"/>
                                            </p:txEl>
                                          </p:spTgt>
                                        </p:tgtEl>
                                      </p:cBhvr>
                                    </p:animEffect>
                                  </p:childTnLst>
                                </p:cTn>
                              </p:par>
                              <p:par>
                                <p:cTn id="46" presetID="3" presetClass="entr" presetSubtype="10" fill="hold" nodeType="withEffect">
                                  <p:stCondLst>
                                    <p:cond delay="0"/>
                                  </p:stCondLst>
                                  <p:childTnLst>
                                    <p:set>
                                      <p:cBhvr>
                                        <p:cTn id="47" dur="1" fill="hold">
                                          <p:stCondLst>
                                            <p:cond delay="0"/>
                                          </p:stCondLst>
                                        </p:cTn>
                                        <p:tgtEl>
                                          <p:spTgt spid="3">
                                            <p:txEl>
                                              <p:pRg st="10" end="10"/>
                                            </p:txEl>
                                          </p:spTgt>
                                        </p:tgtEl>
                                        <p:attrNameLst>
                                          <p:attrName>style.visibility</p:attrName>
                                        </p:attrNameLst>
                                      </p:cBhvr>
                                      <p:to>
                                        <p:strVal val="visible"/>
                                      </p:to>
                                    </p:set>
                                    <p:animEffect transition="in" filter="blinds(horizontal)">
                                      <p:cBhvr>
                                        <p:cTn id="48"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2528"/>
          </a:xfrm>
        </p:spPr>
        <p:txBody>
          <a:bodyPr>
            <a:normAutofit fontScale="90000"/>
          </a:bodyPr>
          <a:lstStyle/>
          <a:p>
            <a:endParaRPr lang="ar-SA" dirty="0"/>
          </a:p>
        </p:txBody>
      </p:sp>
      <p:sp>
        <p:nvSpPr>
          <p:cNvPr id="3" name="عنصر نائب للمحتوى 2"/>
          <p:cNvSpPr>
            <a:spLocks noGrp="1"/>
          </p:cNvSpPr>
          <p:nvPr>
            <p:ph idx="1"/>
          </p:nvPr>
        </p:nvSpPr>
        <p:spPr>
          <a:xfrm>
            <a:off x="457200" y="428604"/>
            <a:ext cx="8229600" cy="5697559"/>
          </a:xfrm>
        </p:spPr>
        <p:txBody>
          <a:bodyPr/>
          <a:lstStyle/>
          <a:p>
            <a:pPr algn="l">
              <a:buNone/>
            </a:pPr>
            <a:endParaRPr lang="en-US" sz="2400" b="1"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*Since: </a:t>
            </a:r>
            <a:endParaRPr lang="en-US" sz="2400" dirty="0" smtClean="0">
              <a:solidFill>
                <a:srgbClr val="FFFF99"/>
              </a:solidFill>
              <a:latin typeface="Times New Roman" pitchFamily="18" charset="0"/>
              <a:cs typeface="Times New Roman" pitchFamily="18" charset="0"/>
            </a:endParaRPr>
          </a:p>
          <a:p>
            <a:pPr algn="l">
              <a:buNone/>
            </a:pPr>
            <a:r>
              <a:rPr lang="en-US" sz="2400" b="1" dirty="0" err="1" smtClean="0">
                <a:solidFill>
                  <a:srgbClr val="FF0000"/>
                </a:solidFill>
                <a:latin typeface="Times New Roman" pitchFamily="18" charset="0"/>
                <a:cs typeface="Times New Roman" pitchFamily="18" charset="0"/>
              </a:rPr>
              <a:t>at.wt</a:t>
            </a:r>
            <a:r>
              <a:rPr lang="en-US" sz="2400" b="1" dirty="0" smtClean="0">
                <a:solidFill>
                  <a:srgbClr val="FF0000"/>
                </a:solidFill>
                <a:latin typeface="Times New Roman" pitchFamily="18" charset="0"/>
                <a:cs typeface="Times New Roman" pitchFamily="18" charset="0"/>
              </a:rPr>
              <a:t> CL / </a:t>
            </a:r>
            <a:r>
              <a:rPr lang="en-US" sz="2400" b="1" dirty="0" err="1" smtClean="0">
                <a:solidFill>
                  <a:srgbClr val="FF0000"/>
                </a:solidFill>
                <a:latin typeface="Times New Roman" pitchFamily="18" charset="0"/>
                <a:cs typeface="Times New Roman" pitchFamily="18" charset="0"/>
              </a:rPr>
              <a:t>m.wt</a:t>
            </a:r>
            <a:r>
              <a:rPr lang="en-US" sz="2400" b="1" dirty="0" smtClean="0">
                <a:solidFill>
                  <a:srgbClr val="FF0000"/>
                </a:solidFill>
                <a:latin typeface="Times New Roman" pitchFamily="18" charset="0"/>
                <a:cs typeface="Times New Roman" pitchFamily="18" charset="0"/>
              </a:rPr>
              <a:t> </a:t>
            </a:r>
            <a:r>
              <a:rPr lang="en-US" sz="2400" b="1" dirty="0" err="1" smtClean="0">
                <a:solidFill>
                  <a:srgbClr val="FF0000"/>
                </a:solidFill>
                <a:latin typeface="Times New Roman" pitchFamily="18" charset="0"/>
                <a:cs typeface="Times New Roman" pitchFamily="18" charset="0"/>
              </a:rPr>
              <a:t>AgCL</a:t>
            </a:r>
            <a:r>
              <a:rPr lang="en-US" sz="2400" b="1" dirty="0" smtClean="0">
                <a:solidFill>
                  <a:srgbClr val="FF0000"/>
                </a:solidFill>
                <a:latin typeface="Times New Roman" pitchFamily="18" charset="0"/>
                <a:cs typeface="Times New Roman" pitchFamily="18" charset="0"/>
              </a:rPr>
              <a:t> = Gravimetric Factor of CL</a:t>
            </a:r>
            <a:endParaRPr lang="en-US" sz="2400" dirty="0" smtClean="0">
              <a:solidFill>
                <a:srgbClr val="FF0000"/>
              </a:solidFill>
              <a:latin typeface="Times New Roman" pitchFamily="18" charset="0"/>
              <a:cs typeface="Times New Roman" pitchFamily="18" charset="0"/>
            </a:endParaRPr>
          </a:p>
          <a:p>
            <a:pPr algn="l">
              <a:buNone/>
            </a:pPr>
            <a:endParaRPr lang="en-US" sz="2400" b="1"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There fore</a:t>
            </a:r>
            <a:endParaRPr lang="en-US" sz="2400" dirty="0" smtClean="0">
              <a:solidFill>
                <a:srgbClr val="FFFF99"/>
              </a:solidFill>
              <a:latin typeface="Times New Roman" pitchFamily="18" charset="0"/>
              <a:cs typeface="Times New Roman" pitchFamily="18" charset="0"/>
            </a:endParaRPr>
          </a:p>
          <a:p>
            <a:pPr algn="l">
              <a:buNone/>
            </a:pPr>
            <a:r>
              <a:rPr lang="en-US" sz="2400" b="1" dirty="0" smtClean="0">
                <a:solidFill>
                  <a:srgbClr val="FF0000"/>
                </a:solidFill>
                <a:latin typeface="Times New Roman" pitchFamily="18" charset="0"/>
                <a:cs typeface="Times New Roman" pitchFamily="18" charset="0"/>
              </a:rPr>
              <a:t>wt. CL = G.F   X   wt. </a:t>
            </a:r>
            <a:r>
              <a:rPr lang="en-US" sz="2400" b="1" dirty="0" err="1" smtClean="0">
                <a:solidFill>
                  <a:srgbClr val="FF0000"/>
                </a:solidFill>
                <a:latin typeface="Times New Roman" pitchFamily="18" charset="0"/>
                <a:cs typeface="Times New Roman" pitchFamily="18" charset="0"/>
              </a:rPr>
              <a:t>AgCL</a:t>
            </a:r>
            <a:endParaRPr lang="en-US" sz="2400" b="1" dirty="0" smtClean="0">
              <a:solidFill>
                <a:srgbClr val="FF0000"/>
              </a:solidFill>
              <a:latin typeface="Times New Roman" pitchFamily="18" charset="0"/>
              <a:cs typeface="Times New Roman" pitchFamily="18" charset="0"/>
            </a:endParaRPr>
          </a:p>
          <a:p>
            <a:pPr algn="l">
              <a:buNone/>
            </a:pPr>
            <a:endParaRPr lang="en-US" sz="2400" b="1"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*G.F = 35.45/143.32 = 0.247</a:t>
            </a:r>
            <a:endParaRPr lang="en-US" sz="2400" dirty="0" smtClean="0">
              <a:solidFill>
                <a:srgbClr val="FFFF99"/>
              </a:solidFill>
              <a:latin typeface="Times New Roman" pitchFamily="18" charset="0"/>
              <a:cs typeface="Times New Roman" pitchFamily="18" charset="0"/>
            </a:endParaRPr>
          </a:p>
          <a:p>
            <a:pPr algn="l">
              <a:buNone/>
            </a:pPr>
            <a:endParaRPr lang="en-US" sz="2400" b="1" dirty="0" smtClean="0">
              <a:solidFill>
                <a:srgbClr val="FFFF99"/>
              </a:solidFill>
              <a:latin typeface="Times New Roman" pitchFamily="18" charset="0"/>
              <a:cs typeface="Times New Roman" pitchFamily="18" charset="0"/>
            </a:endParaRPr>
          </a:p>
          <a:p>
            <a:pPr algn="l">
              <a:buNone/>
            </a:pPr>
            <a:r>
              <a:rPr lang="en-US" sz="2400" b="1" dirty="0" smtClean="0">
                <a:solidFill>
                  <a:srgbClr val="FFFF99"/>
                </a:solidFill>
                <a:latin typeface="Times New Roman" pitchFamily="18" charset="0"/>
                <a:cs typeface="Times New Roman" pitchFamily="18" charset="0"/>
              </a:rPr>
              <a:t>Wt. </a:t>
            </a:r>
            <a:r>
              <a:rPr lang="en-US" sz="2400" b="1" dirty="0" err="1" smtClean="0">
                <a:solidFill>
                  <a:srgbClr val="FFFF99"/>
                </a:solidFill>
                <a:latin typeface="Times New Roman" pitchFamily="18" charset="0"/>
                <a:cs typeface="Times New Roman" pitchFamily="18" charset="0"/>
              </a:rPr>
              <a:t>AgCL</a:t>
            </a:r>
            <a:r>
              <a:rPr lang="en-US" sz="2400" b="1" dirty="0" smtClean="0">
                <a:solidFill>
                  <a:srgbClr val="FFFF99"/>
                </a:solidFill>
                <a:latin typeface="Times New Roman" pitchFamily="18" charset="0"/>
                <a:cs typeface="Times New Roman" pitchFamily="18" charset="0"/>
              </a:rPr>
              <a:t> (wt. of precipitate) = wt.(filter </a:t>
            </a:r>
            <a:r>
              <a:rPr lang="en-US" sz="2400" b="1" dirty="0" err="1" smtClean="0">
                <a:solidFill>
                  <a:srgbClr val="FFFF99"/>
                </a:solidFill>
                <a:latin typeface="Times New Roman" pitchFamily="18" charset="0"/>
                <a:cs typeface="Times New Roman" pitchFamily="18" charset="0"/>
              </a:rPr>
              <a:t>paper+ppt</a:t>
            </a:r>
            <a:r>
              <a:rPr lang="en-US" sz="2400" b="1" dirty="0" smtClean="0">
                <a:solidFill>
                  <a:srgbClr val="FFFF99"/>
                </a:solidFill>
                <a:latin typeface="Times New Roman" pitchFamily="18" charset="0"/>
                <a:cs typeface="Times New Roman" pitchFamily="18" charset="0"/>
              </a:rPr>
              <a:t>.) – wt.(filter paper) </a:t>
            </a:r>
            <a:endParaRPr lang="en-US" sz="2400" dirty="0" smtClean="0">
              <a:solidFill>
                <a:srgbClr val="FFFF99"/>
              </a:solidFill>
              <a:latin typeface="Times New Roman" pitchFamily="18" charset="0"/>
              <a:cs typeface="Times New Roman" pitchFamily="18" charset="0"/>
            </a:endParaRPr>
          </a:p>
          <a:p>
            <a:pPr algn="l">
              <a:buNone/>
            </a:pPr>
            <a:endParaRPr lang="ar-SA" sz="2400" dirty="0">
              <a:solidFill>
                <a:srgbClr val="FFFF99"/>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horizontal)">
                                      <p:cBhvr>
                                        <p:cTn id="15" dur="500"/>
                                        <p:tgtEl>
                                          <p:spTgt spid="3">
                                            <p:txEl>
                                              <p:pRg st="4" end="4"/>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blinds(horizontal)">
                                      <p:cBhvr>
                                        <p:cTn id="18" dur="500"/>
                                        <p:tgtEl>
                                          <p:spTgt spid="3">
                                            <p:txEl>
                                              <p:pRg st="5" end="5"/>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blinds(horizontal)">
                                      <p:cBhvr>
                                        <p:cTn id="23" dur="500"/>
                                        <p:tgtEl>
                                          <p:spTgt spid="3">
                                            <p:txEl>
                                              <p:pRg st="7" end="7"/>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3">
                                            <p:txEl>
                                              <p:pRg st="9" end="9"/>
                                            </p:txEl>
                                          </p:spTgt>
                                        </p:tgtEl>
                                        <p:attrNameLst>
                                          <p:attrName>style.visibility</p:attrName>
                                        </p:attrNameLst>
                                      </p:cBhvr>
                                      <p:to>
                                        <p:strVal val="visible"/>
                                      </p:to>
                                    </p:set>
                                    <p:animEffect transition="in" filter="blinds(horizontal)">
                                      <p:cBhvr>
                                        <p:cTn id="28"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609</Words>
  <Application>Microsoft Office PowerPoint</Application>
  <PresentationFormat>On-screen Show (4:3)</PresentationFormat>
  <Paragraphs>89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سمة Office</vt:lpstr>
      <vt:lpstr>Experiment 7</vt:lpstr>
      <vt:lpstr>Gravimetric Determination of Chloride </vt:lpstr>
      <vt:lpstr>Slide 3</vt:lpstr>
      <vt:lpstr>Slide 4</vt:lpstr>
      <vt:lpstr>Slide 5</vt:lpstr>
      <vt:lpstr>Slide 6</vt:lpstr>
      <vt:lpstr>Slide 7</vt:lpstr>
      <vt:lpstr>Slide 8</vt:lpstr>
      <vt:lpstr>Slide 9</vt:lpstr>
      <vt:lpstr>Gravimetric Analysis</vt:lpstr>
      <vt:lpstr>Slide 11</vt:lpstr>
      <vt:lpstr>Slide 12</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 7</dc:title>
  <dc:creator>ibda</dc:creator>
  <cp:lastModifiedBy>ksu</cp:lastModifiedBy>
  <cp:revision>8</cp:revision>
  <dcterms:created xsi:type="dcterms:W3CDTF">2010-04-30T21:10:09Z</dcterms:created>
  <dcterms:modified xsi:type="dcterms:W3CDTF">2010-10-04T06:08:59Z</dcterms:modified>
</cp:coreProperties>
</file>