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4"/>
  </p:notesMasterIdLst>
  <p:sldIdLst>
    <p:sldId id="261" r:id="rId2"/>
    <p:sldId id="264" r:id="rId3"/>
    <p:sldId id="298" r:id="rId4"/>
    <p:sldId id="364" r:id="rId5"/>
    <p:sldId id="365" r:id="rId6"/>
    <p:sldId id="367" r:id="rId7"/>
    <p:sldId id="382" r:id="rId8"/>
    <p:sldId id="383" r:id="rId9"/>
    <p:sldId id="384" r:id="rId10"/>
    <p:sldId id="376" r:id="rId11"/>
    <p:sldId id="371" r:id="rId12"/>
    <p:sldId id="381" r:id="rId13"/>
    <p:sldId id="390" r:id="rId14"/>
    <p:sldId id="391" r:id="rId15"/>
    <p:sldId id="375" r:id="rId16"/>
    <p:sldId id="366" r:id="rId17"/>
    <p:sldId id="368" r:id="rId18"/>
    <p:sldId id="369" r:id="rId19"/>
    <p:sldId id="370" r:id="rId20"/>
    <p:sldId id="378" r:id="rId21"/>
    <p:sldId id="372" r:id="rId22"/>
    <p:sldId id="374" r:id="rId23"/>
    <p:sldId id="373" r:id="rId24"/>
    <p:sldId id="386" r:id="rId25"/>
    <p:sldId id="385" r:id="rId26"/>
    <p:sldId id="377" r:id="rId27"/>
    <p:sldId id="379" r:id="rId28"/>
    <p:sldId id="380" r:id="rId29"/>
    <p:sldId id="387" r:id="rId30"/>
    <p:sldId id="388" r:id="rId31"/>
    <p:sldId id="389" r:id="rId32"/>
    <p:sldId id="26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varScale="1">
        <p:scale>
          <a:sx n="106" d="100"/>
          <a:sy n="106" d="100"/>
        </p:scale>
        <p:origin x="-11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0D4A5B-BA65-41A2-B588-9395C1602299}" type="datetimeFigureOut">
              <a:rPr lang="en-GB" smtClean="0"/>
              <a:pPr/>
              <a:t>17/02/2012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8813C-0A93-409F-9CDB-6E07545F2E3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7772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lipArt Placeholder 3"/>
          <p:cNvSpPr>
            <a:spLocks noGrp="1"/>
          </p:cNvSpPr>
          <p:nvPr>
            <p:ph type="clipArt" sz="half" idx="2"/>
          </p:nvPr>
        </p:nvSpPr>
        <p:spPr>
          <a:xfrm>
            <a:off x="4648200" y="2133600"/>
            <a:ext cx="3810000" cy="4114800"/>
          </a:xfrm>
        </p:spPr>
        <p:txBody>
          <a:bodyPr/>
          <a:lstStyle/>
          <a:p>
            <a:pPr lvl="0"/>
            <a:endParaRPr lang="en-GB" noProof="0" smtClean="0"/>
          </a:p>
        </p:txBody>
      </p:sp>
      <p:sp>
        <p:nvSpPr>
          <p:cNvPr id="5" name="Rectangle 97"/>
          <p:cNvSpPr>
            <a:spLocks noGrp="1" noChangeArrowheads="1"/>
          </p:cNvSpPr>
          <p:nvPr>
            <p:ph type="dt" sz="half" idx="10"/>
          </p:nvPr>
        </p:nvSpPr>
        <p:spPr>
          <a:ln/>
        </p:spPr>
        <p:txBody>
          <a:bodyPr/>
          <a:lstStyle>
            <a:lvl1pPr>
              <a:defRPr/>
            </a:lvl1pPr>
          </a:lstStyle>
          <a:p>
            <a:pPr>
              <a:defRPr/>
            </a:pPr>
            <a:endParaRPr lang="en-US"/>
          </a:p>
        </p:txBody>
      </p:sp>
      <p:sp>
        <p:nvSpPr>
          <p:cNvPr id="6" name="Rectangle 98"/>
          <p:cNvSpPr>
            <a:spLocks noGrp="1" noChangeArrowheads="1"/>
          </p:cNvSpPr>
          <p:nvPr>
            <p:ph type="ftr" sz="quarter" idx="11"/>
          </p:nvPr>
        </p:nvSpPr>
        <p:spPr>
          <a:ln/>
        </p:spPr>
        <p:txBody>
          <a:bodyPr/>
          <a:lstStyle>
            <a:lvl1pPr>
              <a:defRPr/>
            </a:lvl1pPr>
          </a:lstStyle>
          <a:p>
            <a:pPr>
              <a:defRPr/>
            </a:pPr>
            <a:endParaRPr lang="en-US"/>
          </a:p>
        </p:txBody>
      </p:sp>
      <p:sp>
        <p:nvSpPr>
          <p:cNvPr id="7" name="Rectangle 99"/>
          <p:cNvSpPr>
            <a:spLocks noGrp="1" noChangeArrowheads="1"/>
          </p:cNvSpPr>
          <p:nvPr>
            <p:ph type="sldNum" sz="quarter" idx="12"/>
          </p:nvPr>
        </p:nvSpPr>
        <p:spPr>
          <a:ln/>
        </p:spPr>
        <p:txBody>
          <a:bodyPr/>
          <a:lstStyle>
            <a:lvl1pPr>
              <a:defRPr/>
            </a:lvl1pPr>
          </a:lstStyle>
          <a:p>
            <a:pPr>
              <a:defRPr/>
            </a:pPr>
            <a:fld id="{C7D64C54-67D5-4A76-A917-2D02A4CFAF2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FD728A7B-8980-4B9C-A908-5C9F1F999BF7}" type="slidenum">
              <a:rPr lang="en-GB" smtClean="0"/>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C60B8C9-177E-4EB0-A038-983E7652A1F1}" type="datetimeFigureOut">
              <a:rPr lang="en-GB" smtClean="0"/>
              <a:pPr/>
              <a:t>17/02/2012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D728A7B-8980-4B9C-A908-5C9F1F999BF7}" type="slidenum">
              <a:rPr lang="en-GB" smtClean="0"/>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2420888"/>
            <a:ext cx="7851648" cy="1468760"/>
          </a:xfrm>
        </p:spPr>
        <p:txBody>
          <a:bodyPr>
            <a:normAutofit/>
          </a:bodyPr>
          <a:lstStyle/>
          <a:p>
            <a:pPr algn="ctr"/>
            <a:r>
              <a:rPr lang="en-GB" sz="7200" dirty="0" smtClean="0"/>
              <a:t>Expression</a:t>
            </a:r>
            <a:endParaRPr lang="en-GB" sz="7200" dirty="0"/>
          </a:p>
        </p:txBody>
      </p:sp>
      <p:sp>
        <p:nvSpPr>
          <p:cNvPr id="3" name="Footer Placeholder 3"/>
          <p:cNvSpPr>
            <a:spLocks noGrp="1"/>
          </p:cNvSpPr>
          <p:nvPr/>
        </p:nvSpPr>
        <p:spPr>
          <a:xfrm>
            <a:off x="467544" y="6160219"/>
            <a:ext cx="3352800" cy="365125"/>
          </a:xfrm>
          <a:prstGeom prst="rect">
            <a:avLst/>
          </a:prstGeom>
        </p:spPr>
        <p:txBody>
          <a:bodyPr vert="horz" lIns="0" tIns="0" rIns="0" bIns="0" anchor="b"/>
          <a:lstStyle>
            <a:defPPr>
              <a:defRPr lang="en-US"/>
            </a:defPPr>
            <a:lvl1pPr marL="0" algn="l" defTabSz="914400" rtl="0" eaLnBrk="1" latinLnBrk="0" hangingPunct="1">
              <a:defRPr kumimoji="0" sz="1200" kern="1200">
                <a:solidFill>
                  <a:schemeClr val="tx2">
                    <a:shade val="9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t>Prepared by Dr. Ahmed Azmy</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Grp="1" noChangeAspect="1" noChangeArrowheads="1"/>
          </p:cNvPicPr>
          <p:nvPr>
            <p:ph idx="1"/>
          </p:nvPr>
        </p:nvPicPr>
        <p:blipFill>
          <a:blip r:embed="rId2" cstate="print"/>
          <a:srcRect/>
          <a:stretch>
            <a:fillRect/>
          </a:stretch>
        </p:blipFill>
        <p:spPr bwMode="auto">
          <a:xfrm>
            <a:off x="2915816" y="1220754"/>
            <a:ext cx="3518247" cy="4690995"/>
          </a:xfrm>
          <a:prstGeom prst="rect">
            <a:avLst/>
          </a:prstGeom>
          <a:noFill/>
          <a:ln w="9525">
            <a:noFill/>
            <a:miter lim="800000"/>
            <a:headEnd/>
            <a:tailEnd/>
          </a:ln>
        </p:spPr>
      </p:pic>
      <p:sp>
        <p:nvSpPr>
          <p:cNvPr id="5" name="Rectangle 4"/>
          <p:cNvSpPr/>
          <p:nvPr/>
        </p:nvSpPr>
        <p:spPr>
          <a:xfrm>
            <a:off x="1763688" y="6093296"/>
            <a:ext cx="6120680" cy="369332"/>
          </a:xfrm>
          <a:prstGeom prst="rect">
            <a:avLst/>
          </a:prstGeom>
        </p:spPr>
        <p:txBody>
          <a:bodyPr wrap="square">
            <a:spAutoFit/>
          </a:bodyPr>
          <a:lstStyle/>
          <a:p>
            <a:pPr algn="ctr"/>
            <a:r>
              <a:rPr lang="en-GB" dirty="0" smtClean="0"/>
              <a:t>Mammy's Cupboard (Natchez, MS, United States) </a:t>
            </a:r>
            <a:endParaRPr lang="en-GB" dirty="0"/>
          </a:p>
        </p:txBody>
      </p:sp>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idx="1"/>
          </p:nvPr>
        </p:nvPicPr>
        <p:blipFill>
          <a:blip r:embed="rId2" cstate="print"/>
          <a:srcRect/>
          <a:stretch>
            <a:fillRect/>
          </a:stretch>
        </p:blipFill>
        <p:spPr bwMode="auto">
          <a:xfrm>
            <a:off x="2123728" y="2060848"/>
            <a:ext cx="5258569" cy="3963483"/>
          </a:xfrm>
          <a:prstGeom prst="rect">
            <a:avLst/>
          </a:prstGeom>
          <a:noFill/>
          <a:ln w="9525">
            <a:noFill/>
            <a:miter lim="800000"/>
            <a:headEnd/>
            <a:tailEnd/>
          </a:ln>
        </p:spPr>
      </p:pic>
      <p:sp>
        <p:nvSpPr>
          <p:cNvPr id="5" name="Rectangle 4"/>
          <p:cNvSpPr/>
          <p:nvPr/>
        </p:nvSpPr>
        <p:spPr>
          <a:xfrm>
            <a:off x="467544" y="1196752"/>
            <a:ext cx="8280920" cy="646331"/>
          </a:xfrm>
          <a:prstGeom prst="rect">
            <a:avLst/>
          </a:prstGeom>
        </p:spPr>
        <p:txBody>
          <a:bodyPr wrap="square">
            <a:spAutoFit/>
          </a:bodyPr>
          <a:lstStyle/>
          <a:p>
            <a:pPr algn="justLow"/>
            <a:r>
              <a:rPr lang="en-GB" b="1" dirty="0" smtClean="0"/>
              <a:t>"Wonder Works," Pigeon Forge indoor Attraction is home to over 120 interactive adventures.</a:t>
            </a:r>
            <a:endParaRPr lang="en-GB" dirty="0"/>
          </a:p>
        </p:txBody>
      </p:sp>
      <p:sp>
        <p:nvSpPr>
          <p:cNvPr id="6" name="Rectangle 5"/>
          <p:cNvSpPr/>
          <p:nvPr/>
        </p:nvSpPr>
        <p:spPr>
          <a:xfrm>
            <a:off x="1763688" y="6165304"/>
            <a:ext cx="6336704" cy="369332"/>
          </a:xfrm>
          <a:prstGeom prst="rect">
            <a:avLst/>
          </a:prstGeom>
        </p:spPr>
        <p:txBody>
          <a:bodyPr wrap="square">
            <a:spAutoFit/>
          </a:bodyPr>
          <a:lstStyle/>
          <a:p>
            <a:pPr algn="ctr"/>
            <a:r>
              <a:rPr lang="en-GB" b="1" dirty="0" smtClean="0"/>
              <a:t>Wonderworks (Pigeon Forge, TN, United States)</a:t>
            </a:r>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5" name="Picture 3"/>
          <p:cNvPicPr>
            <a:picLocks noGrp="1" noChangeAspect="1" noChangeArrowheads="1"/>
          </p:cNvPicPr>
          <p:nvPr>
            <p:ph idx="1"/>
          </p:nvPr>
        </p:nvPicPr>
        <p:blipFill>
          <a:blip r:embed="rId2" cstate="print"/>
          <a:srcRect/>
          <a:stretch>
            <a:fillRect/>
          </a:stretch>
        </p:blipFill>
        <p:spPr bwMode="auto">
          <a:xfrm>
            <a:off x="1619672" y="1484784"/>
            <a:ext cx="6049770" cy="4839816"/>
          </a:xfrm>
          <a:prstGeom prst="rect">
            <a:avLst/>
          </a:prstGeom>
          <a:noFill/>
          <a:ln w="9525">
            <a:noFill/>
            <a:miter lim="800000"/>
            <a:headEnd/>
            <a:tailEnd/>
          </a:ln>
        </p:spPr>
      </p:pic>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pic>
        <p:nvPicPr>
          <p:cNvPr id="63490" name="Picture 2"/>
          <p:cNvPicPr>
            <a:picLocks noGrp="1" noChangeAspect="1" noChangeArrowheads="1"/>
          </p:cNvPicPr>
          <p:nvPr>
            <p:ph idx="1"/>
          </p:nvPr>
        </p:nvPicPr>
        <p:blipFill>
          <a:blip r:embed="rId2" cstate="print"/>
          <a:srcRect/>
          <a:stretch>
            <a:fillRect/>
          </a:stretch>
        </p:blipFill>
        <p:spPr bwMode="auto">
          <a:xfrm>
            <a:off x="1115616" y="1268760"/>
            <a:ext cx="6891827" cy="512784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8229600" cy="1143000"/>
          </a:xfrm>
        </p:spPr>
        <p:txBody>
          <a:bodyPr>
            <a:normAutofit/>
          </a:bodyPr>
          <a:lstStyle/>
          <a:p>
            <a:pPr algn="ctr"/>
            <a:r>
              <a:rPr lang="en-US" dirty="0" smtClean="0"/>
              <a:t>Symbolic </a:t>
            </a:r>
            <a:r>
              <a:rPr lang="en-GB" sz="5400" dirty="0" smtClean="0"/>
              <a:t>Expression</a:t>
            </a:r>
            <a:endParaRPr lang="en-GB"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Grp="1" noChangeAspect="1" noChangeArrowheads="1"/>
          </p:cNvPicPr>
          <p:nvPr>
            <p:ph idx="1"/>
          </p:nvPr>
        </p:nvPicPr>
        <p:blipFill>
          <a:blip r:embed="rId2" cstate="print"/>
          <a:srcRect/>
          <a:stretch>
            <a:fillRect/>
          </a:stretch>
        </p:blipFill>
        <p:spPr bwMode="auto">
          <a:xfrm>
            <a:off x="1979712" y="2261921"/>
            <a:ext cx="5492543" cy="4119407"/>
          </a:xfrm>
          <a:prstGeom prst="rect">
            <a:avLst/>
          </a:prstGeom>
          <a:noFill/>
          <a:ln w="9525">
            <a:noFill/>
            <a:miter lim="800000"/>
            <a:headEnd/>
            <a:tailEnd/>
          </a:ln>
        </p:spPr>
      </p:pic>
      <p:sp>
        <p:nvSpPr>
          <p:cNvPr id="5" name="Rectangle 4"/>
          <p:cNvSpPr/>
          <p:nvPr/>
        </p:nvSpPr>
        <p:spPr>
          <a:xfrm>
            <a:off x="431032" y="1076543"/>
            <a:ext cx="8389440" cy="1200329"/>
          </a:xfrm>
          <a:prstGeom prst="rect">
            <a:avLst/>
          </a:prstGeom>
        </p:spPr>
        <p:txBody>
          <a:bodyPr wrap="square">
            <a:spAutoFit/>
          </a:bodyPr>
          <a:lstStyle/>
          <a:p>
            <a:pPr algn="justLow"/>
            <a:r>
              <a:rPr lang="en-GB" dirty="0" smtClean="0"/>
              <a:t>Constructed between two giant stones and linked with a concrete mix, the house is </a:t>
            </a:r>
            <a:r>
              <a:rPr lang="en-GB" dirty="0" err="1" smtClean="0"/>
              <a:t>rumored</a:t>
            </a:r>
            <a:r>
              <a:rPr lang="en-GB" dirty="0" smtClean="0"/>
              <a:t> to be inspired by the popular American Flintstones cartoon.  Although quite unusual, the prehistoric-looking residence does feature some traditional components such as windows, a front door, and even a shingled roof.  </a:t>
            </a:r>
            <a:endParaRPr lang="en-GB" dirty="0"/>
          </a:p>
        </p:txBody>
      </p:sp>
      <p:sp>
        <p:nvSpPr>
          <p:cNvPr id="6" name="Rectangle 5"/>
          <p:cNvSpPr/>
          <p:nvPr/>
        </p:nvSpPr>
        <p:spPr>
          <a:xfrm>
            <a:off x="2267744" y="6372036"/>
            <a:ext cx="4015458" cy="369332"/>
          </a:xfrm>
          <a:prstGeom prst="rect">
            <a:avLst/>
          </a:prstGeom>
        </p:spPr>
        <p:txBody>
          <a:bodyPr wrap="none">
            <a:spAutoFit/>
          </a:bodyPr>
          <a:lstStyle/>
          <a:p>
            <a:r>
              <a:rPr lang="en-GB" b="1" dirty="0" smtClean="0"/>
              <a:t>Stone House (</a:t>
            </a:r>
            <a:r>
              <a:rPr lang="en-GB" b="1" dirty="0" err="1" smtClean="0"/>
              <a:t>Guimarães</a:t>
            </a:r>
            <a:r>
              <a:rPr lang="en-GB" b="1" dirty="0" smtClean="0"/>
              <a:t>, Portugal)</a:t>
            </a:r>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691680" y="2077653"/>
            <a:ext cx="5928320" cy="4223928"/>
          </a:xfrm>
          <a:prstGeom prst="rect">
            <a:avLst/>
          </a:prstGeom>
          <a:noFill/>
          <a:ln w="9525">
            <a:noFill/>
            <a:miter lim="800000"/>
            <a:headEnd/>
            <a:tailEnd/>
          </a:ln>
        </p:spPr>
      </p:pic>
      <p:sp>
        <p:nvSpPr>
          <p:cNvPr id="5" name="Rectangle 4"/>
          <p:cNvSpPr/>
          <p:nvPr/>
        </p:nvSpPr>
        <p:spPr>
          <a:xfrm>
            <a:off x="2123728" y="6488668"/>
            <a:ext cx="3466462" cy="369332"/>
          </a:xfrm>
          <a:prstGeom prst="rect">
            <a:avLst/>
          </a:prstGeom>
        </p:spPr>
        <p:txBody>
          <a:bodyPr wrap="none">
            <a:spAutoFit/>
          </a:bodyPr>
          <a:lstStyle/>
          <a:p>
            <a:r>
              <a:rPr lang="en-GB" u="sng" dirty="0" smtClean="0"/>
              <a:t>The Basket Building (Ohio, USA)</a:t>
            </a:r>
            <a:endParaRPr lang="en-GB" dirty="0"/>
          </a:p>
        </p:txBody>
      </p:sp>
      <p:sp>
        <p:nvSpPr>
          <p:cNvPr id="3077" name="Rectangle 5"/>
          <p:cNvSpPr>
            <a:spLocks noChangeArrowheads="1"/>
          </p:cNvSpPr>
          <p:nvPr/>
        </p:nvSpPr>
        <p:spPr bwMode="auto">
          <a:xfrm>
            <a:off x="251520" y="1076543"/>
            <a:ext cx="856895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The Longaberger Company, has been built   into a giant basket to house the entire corporate offices of the company. Dave believed the idea was one of his best and would draw attention to the company, while simultaneously helping to build our brand </a:t>
            </a:r>
          </a:p>
        </p:txBody>
      </p:sp>
      <p:sp>
        <p:nvSpPr>
          <p:cNvPr id="10" name="Rectangle 9"/>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2051720" y="2420888"/>
            <a:ext cx="5230547" cy="3922910"/>
          </a:xfrm>
          <a:prstGeom prst="rect">
            <a:avLst/>
          </a:prstGeom>
          <a:noFill/>
          <a:ln w="9525">
            <a:noFill/>
            <a:miter lim="800000"/>
            <a:headEnd/>
            <a:tailEnd/>
          </a:ln>
        </p:spPr>
      </p:pic>
      <p:sp>
        <p:nvSpPr>
          <p:cNvPr id="5" name="Rectangle 4"/>
          <p:cNvSpPr/>
          <p:nvPr/>
        </p:nvSpPr>
        <p:spPr>
          <a:xfrm>
            <a:off x="3059832" y="6444044"/>
            <a:ext cx="3086999" cy="369332"/>
          </a:xfrm>
          <a:prstGeom prst="rect">
            <a:avLst/>
          </a:prstGeom>
        </p:spPr>
        <p:txBody>
          <a:bodyPr wrap="none">
            <a:spAutoFit/>
          </a:bodyPr>
          <a:lstStyle/>
          <a:p>
            <a:r>
              <a:rPr lang="en-GB" u="sng" dirty="0" smtClean="0"/>
              <a:t>Container City (London, UK)</a:t>
            </a:r>
            <a:endParaRPr lang="en-GB" dirty="0"/>
          </a:p>
        </p:txBody>
      </p:sp>
      <p:sp>
        <p:nvSpPr>
          <p:cNvPr id="6" name="Rectangle 5"/>
          <p:cNvSpPr/>
          <p:nvPr/>
        </p:nvSpPr>
        <p:spPr>
          <a:xfrm>
            <a:off x="395536" y="1220559"/>
            <a:ext cx="8496944" cy="1200329"/>
          </a:xfrm>
          <a:prstGeom prst="rect">
            <a:avLst/>
          </a:prstGeom>
        </p:spPr>
        <p:txBody>
          <a:bodyPr wrap="square">
            <a:spAutoFit/>
          </a:bodyPr>
          <a:lstStyle/>
          <a:p>
            <a:pPr algn="justLow"/>
            <a:r>
              <a:rPr lang="en-GB" dirty="0" smtClean="0"/>
              <a:t>Containers are an extremely flexible method of construction, being both modular in shape, extremely strong structurally and readily available. Container Cities offer an alternative solution to traditional space provision. They are ideal for office and workspace, live-work and key-worker housing.</a:t>
            </a:r>
            <a:endParaRPr lang="en-GB"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1619672" y="1628800"/>
            <a:ext cx="5852583" cy="4389437"/>
          </a:xfrm>
          <a:prstGeom prst="rect">
            <a:avLst/>
          </a:prstGeom>
          <a:noFill/>
          <a:ln w="9525">
            <a:noFill/>
            <a:miter lim="800000"/>
            <a:headEnd/>
            <a:tailEnd/>
          </a:ln>
        </p:spPr>
      </p:pic>
      <p:sp>
        <p:nvSpPr>
          <p:cNvPr id="5" name="Rectangle 4"/>
          <p:cNvSpPr/>
          <p:nvPr/>
        </p:nvSpPr>
        <p:spPr>
          <a:xfrm>
            <a:off x="2339752" y="6237312"/>
            <a:ext cx="4498026" cy="369332"/>
          </a:xfrm>
          <a:prstGeom prst="rect">
            <a:avLst/>
          </a:prstGeom>
        </p:spPr>
        <p:txBody>
          <a:bodyPr wrap="none">
            <a:spAutoFit/>
          </a:bodyPr>
          <a:lstStyle/>
          <a:p>
            <a:r>
              <a:rPr lang="en-GB" u="sng" dirty="0" smtClean="0"/>
              <a:t>Air Force Academy Chapel (Colorado, USA)</a:t>
            </a:r>
            <a:endParaRPr lang="en-GB"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5445224"/>
            <a:ext cx="8352928" cy="1200329"/>
          </a:xfrm>
          <a:prstGeom prst="rect">
            <a:avLst/>
          </a:prstGeom>
        </p:spPr>
        <p:txBody>
          <a:bodyPr wrap="square">
            <a:spAutoFit/>
          </a:bodyPr>
          <a:lstStyle/>
          <a:p>
            <a:r>
              <a:rPr lang="en-GB" dirty="0" smtClean="0"/>
              <a:t>Frank </a:t>
            </a:r>
            <a:r>
              <a:rPr lang="en-GB" dirty="0" err="1" smtClean="0"/>
              <a:t>Gehry’s</a:t>
            </a:r>
            <a:r>
              <a:rPr lang="en-GB" dirty="0" smtClean="0"/>
              <a:t> </a:t>
            </a:r>
            <a:r>
              <a:rPr lang="en-GB" dirty="0" err="1" smtClean="0"/>
              <a:t>Stata</a:t>
            </a:r>
            <a:r>
              <a:rPr lang="en-GB" dirty="0" smtClean="0"/>
              <a:t> </a:t>
            </a:r>
            <a:r>
              <a:rPr lang="en-GB" dirty="0" err="1" smtClean="0"/>
              <a:t>Center</a:t>
            </a:r>
            <a:r>
              <a:rPr lang="en-GB" dirty="0" smtClean="0"/>
              <a:t>. Home to MIT’s computer scientists and electrical engineers, it has been described as both “an architectural nightmare” and “a metaphor for the freedom, daring, and creativity of the research that’s supposed to occur inside it.”</a:t>
            </a:r>
            <a:endParaRPr lang="en-GB"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1835696" y="1700808"/>
            <a:ext cx="5224041" cy="3471742"/>
          </a:xfrm>
          <a:prstGeom prst="rect">
            <a:avLst/>
          </a:prstGeom>
          <a:noFill/>
          <a:ln w="9525">
            <a:noFill/>
            <a:miter lim="800000"/>
            <a:headEnd/>
            <a:tailEnd/>
          </a:ln>
        </p:spPr>
      </p:pic>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Low"/>
            <a:r>
              <a:rPr lang="en-GB" dirty="0" smtClean="0"/>
              <a:t>Expression in architecture is the communication of quality and meaning. The functions and the techniques of building are interpreted and transformed by expression into art, as sounds are made into music and words into literature.</a:t>
            </a:r>
          </a:p>
          <a:p>
            <a:pPr algn="justLow"/>
            <a:r>
              <a:rPr lang="en-US" dirty="0" smtClean="0"/>
              <a:t>Functional expression</a:t>
            </a:r>
          </a:p>
          <a:p>
            <a:pPr algn="justLow"/>
            <a:r>
              <a:rPr lang="en-US" dirty="0" smtClean="0"/>
              <a:t>Symbolic expression</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Grp="1" noChangeAspect="1" noChangeArrowheads="1"/>
          </p:cNvPicPr>
          <p:nvPr>
            <p:ph idx="1"/>
          </p:nvPr>
        </p:nvPicPr>
        <p:blipFill>
          <a:blip r:embed="rId2" cstate="print"/>
          <a:srcRect/>
          <a:stretch>
            <a:fillRect/>
          </a:stretch>
        </p:blipFill>
        <p:spPr bwMode="auto">
          <a:xfrm>
            <a:off x="1403648" y="1775867"/>
            <a:ext cx="6002649" cy="4389437"/>
          </a:xfrm>
          <a:prstGeom prst="rect">
            <a:avLst/>
          </a:prstGeom>
          <a:noFill/>
          <a:ln w="9525">
            <a:noFill/>
            <a:miter lim="800000"/>
            <a:headEnd/>
            <a:tailEnd/>
          </a:ln>
        </p:spPr>
      </p:pic>
      <p:sp>
        <p:nvSpPr>
          <p:cNvPr id="5" name="Rectangle 4"/>
          <p:cNvSpPr/>
          <p:nvPr/>
        </p:nvSpPr>
        <p:spPr>
          <a:xfrm>
            <a:off x="323528" y="1198493"/>
            <a:ext cx="8568952" cy="646331"/>
          </a:xfrm>
          <a:prstGeom prst="rect">
            <a:avLst/>
          </a:prstGeom>
        </p:spPr>
        <p:txBody>
          <a:bodyPr wrap="square">
            <a:spAutoFit/>
          </a:bodyPr>
          <a:lstStyle/>
          <a:p>
            <a:r>
              <a:rPr lang="en-GB" dirty="0" smtClean="0"/>
              <a:t>You'll found numerous beauty shops and stores inside along with the branch office for RMF radio broadcasting company. </a:t>
            </a:r>
            <a:endParaRPr lang="en-GB" dirty="0"/>
          </a:p>
        </p:txBody>
      </p:sp>
      <p:sp>
        <p:nvSpPr>
          <p:cNvPr id="6" name="Rectangle 5"/>
          <p:cNvSpPr/>
          <p:nvPr/>
        </p:nvSpPr>
        <p:spPr>
          <a:xfrm>
            <a:off x="2627784" y="6300028"/>
            <a:ext cx="4071114" cy="369332"/>
          </a:xfrm>
          <a:prstGeom prst="rect">
            <a:avLst/>
          </a:prstGeom>
        </p:spPr>
        <p:txBody>
          <a:bodyPr wrap="none">
            <a:spAutoFit/>
          </a:bodyPr>
          <a:lstStyle/>
          <a:p>
            <a:r>
              <a:rPr lang="en-GB" b="1" dirty="0" smtClean="0"/>
              <a:t>The Crooked House (</a:t>
            </a:r>
            <a:r>
              <a:rPr lang="en-GB" b="1" dirty="0" err="1" smtClean="0"/>
              <a:t>Sopot</a:t>
            </a:r>
            <a:r>
              <a:rPr lang="en-GB" b="1" dirty="0" smtClean="0"/>
              <a:t>, Poland)</a:t>
            </a:r>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26485"/>
            <a:ext cx="8424936" cy="646331"/>
          </a:xfrm>
          <a:prstGeom prst="rect">
            <a:avLst/>
          </a:prstGeom>
        </p:spPr>
        <p:txBody>
          <a:bodyPr wrap="square">
            <a:spAutoFit/>
          </a:bodyPr>
          <a:lstStyle/>
          <a:p>
            <a:r>
              <a:rPr lang="en-GB" dirty="0" smtClean="0"/>
              <a:t>The concept behind these houses is that he tries to create a forest by each cube representing an abstract tree; therefore the whole village becomes a forest.</a:t>
            </a:r>
            <a:endParaRPr lang="en-GB" dirty="0"/>
          </a:p>
        </p:txBody>
      </p:sp>
      <p:pic>
        <p:nvPicPr>
          <p:cNvPr id="45058" name="Picture 2"/>
          <p:cNvPicPr>
            <a:picLocks noGrp="1" noChangeAspect="1" noChangeArrowheads="1"/>
          </p:cNvPicPr>
          <p:nvPr>
            <p:ph idx="1"/>
          </p:nvPr>
        </p:nvPicPr>
        <p:blipFill>
          <a:blip r:embed="rId2" cstate="print"/>
          <a:srcRect/>
          <a:stretch>
            <a:fillRect/>
          </a:stretch>
        </p:blipFill>
        <p:spPr bwMode="auto">
          <a:xfrm>
            <a:off x="1331640" y="1873915"/>
            <a:ext cx="6625729" cy="4435405"/>
          </a:xfrm>
          <a:prstGeom prst="rect">
            <a:avLst/>
          </a:prstGeom>
          <a:noFill/>
          <a:ln w="9525">
            <a:noFill/>
            <a:miter lim="800000"/>
            <a:headEnd/>
            <a:tailEnd/>
          </a:ln>
        </p:spPr>
      </p:pic>
      <p:sp>
        <p:nvSpPr>
          <p:cNvPr id="6" name="Rectangle 5"/>
          <p:cNvSpPr/>
          <p:nvPr/>
        </p:nvSpPr>
        <p:spPr>
          <a:xfrm>
            <a:off x="2339752" y="6453336"/>
            <a:ext cx="4531112" cy="369332"/>
          </a:xfrm>
          <a:prstGeom prst="rect">
            <a:avLst/>
          </a:prstGeom>
        </p:spPr>
        <p:txBody>
          <a:bodyPr wrap="none">
            <a:spAutoFit/>
          </a:bodyPr>
          <a:lstStyle/>
          <a:p>
            <a:r>
              <a:rPr lang="en-GB" b="1" dirty="0" smtClean="0"/>
              <a:t>Cubic Houses (Rotterdam, Netherlands)</a:t>
            </a:r>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Grp="1" noChangeAspect="1" noChangeArrowheads="1"/>
          </p:cNvPicPr>
          <p:nvPr>
            <p:ph idx="1"/>
          </p:nvPr>
        </p:nvPicPr>
        <p:blipFill>
          <a:blip r:embed="rId2" cstate="print"/>
          <a:srcRect/>
          <a:stretch>
            <a:fillRect/>
          </a:stretch>
        </p:blipFill>
        <p:spPr bwMode="auto">
          <a:xfrm>
            <a:off x="1331640" y="1988840"/>
            <a:ext cx="6038850" cy="3924300"/>
          </a:xfrm>
          <a:prstGeom prst="rect">
            <a:avLst/>
          </a:prstGeom>
          <a:noFill/>
          <a:ln w="9525">
            <a:noFill/>
            <a:miter lim="800000"/>
            <a:headEnd/>
            <a:tailEnd/>
          </a:ln>
        </p:spPr>
      </p:pic>
      <p:sp>
        <p:nvSpPr>
          <p:cNvPr id="5" name="Rectangle 4"/>
          <p:cNvSpPr/>
          <p:nvPr/>
        </p:nvSpPr>
        <p:spPr>
          <a:xfrm>
            <a:off x="2267744" y="6237312"/>
            <a:ext cx="4531112" cy="369332"/>
          </a:xfrm>
          <a:prstGeom prst="rect">
            <a:avLst/>
          </a:prstGeom>
        </p:spPr>
        <p:txBody>
          <a:bodyPr wrap="none">
            <a:spAutoFit/>
          </a:bodyPr>
          <a:lstStyle/>
          <a:p>
            <a:r>
              <a:rPr lang="en-GB" b="1" dirty="0" smtClean="0"/>
              <a:t>Cubic Houses (Rotterdam, Netherlands)</a:t>
            </a:r>
            <a:endParaRPr lang="en-GB" b="1" dirty="0"/>
          </a:p>
        </p:txBody>
      </p:sp>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Grp="1" noChangeAspect="1" noChangeArrowheads="1"/>
          </p:cNvPicPr>
          <p:nvPr>
            <p:ph idx="1"/>
          </p:nvPr>
        </p:nvPicPr>
        <p:blipFill>
          <a:blip r:embed="rId2" cstate="print"/>
          <a:srcRect/>
          <a:stretch>
            <a:fillRect/>
          </a:stretch>
        </p:blipFill>
        <p:spPr bwMode="auto">
          <a:xfrm>
            <a:off x="4499992" y="2276872"/>
            <a:ext cx="4392050" cy="3294037"/>
          </a:xfrm>
          <a:prstGeom prst="rect">
            <a:avLst/>
          </a:prstGeom>
          <a:noFill/>
          <a:ln w="9525">
            <a:noFill/>
            <a:miter lim="800000"/>
            <a:headEnd/>
            <a:tailEnd/>
          </a:ln>
        </p:spPr>
      </p:pic>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pic>
        <p:nvPicPr>
          <p:cNvPr id="46083" name="Picture 3"/>
          <p:cNvPicPr>
            <a:picLocks noChangeAspect="1" noChangeArrowheads="1"/>
          </p:cNvPicPr>
          <p:nvPr/>
        </p:nvPicPr>
        <p:blipFill>
          <a:blip r:embed="rId3" cstate="print"/>
          <a:srcRect/>
          <a:stretch>
            <a:fillRect/>
          </a:stretch>
        </p:blipFill>
        <p:spPr bwMode="auto">
          <a:xfrm>
            <a:off x="179512" y="2780928"/>
            <a:ext cx="4139952" cy="2733745"/>
          </a:xfrm>
          <a:prstGeom prst="rect">
            <a:avLst/>
          </a:prstGeom>
          <a:noFill/>
          <a:ln w="9525">
            <a:noFill/>
            <a:miter lim="800000"/>
            <a:headEnd/>
            <a:tailEnd/>
          </a:ln>
        </p:spPr>
      </p:pic>
      <p:sp>
        <p:nvSpPr>
          <p:cNvPr id="7" name="Rectangle 6"/>
          <p:cNvSpPr/>
          <p:nvPr/>
        </p:nvSpPr>
        <p:spPr>
          <a:xfrm>
            <a:off x="2699792" y="6093296"/>
            <a:ext cx="3762312" cy="369332"/>
          </a:xfrm>
          <a:prstGeom prst="rect">
            <a:avLst/>
          </a:prstGeom>
        </p:spPr>
        <p:txBody>
          <a:bodyPr wrap="none">
            <a:spAutoFit/>
          </a:bodyPr>
          <a:lstStyle/>
          <a:p>
            <a:r>
              <a:rPr lang="en-GB" b="1" dirty="0" smtClean="0"/>
              <a:t>The Sydney Opera House, Sydney</a:t>
            </a:r>
            <a:endParaRPr lang="en-GB"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
        <p:nvSpPr>
          <p:cNvPr id="7" name="Rectangle 6"/>
          <p:cNvSpPr/>
          <p:nvPr/>
        </p:nvSpPr>
        <p:spPr>
          <a:xfrm>
            <a:off x="2699792" y="6093296"/>
            <a:ext cx="3762312" cy="369332"/>
          </a:xfrm>
          <a:prstGeom prst="rect">
            <a:avLst/>
          </a:prstGeom>
        </p:spPr>
        <p:txBody>
          <a:bodyPr wrap="none">
            <a:spAutoFit/>
          </a:bodyPr>
          <a:lstStyle/>
          <a:p>
            <a:r>
              <a:rPr lang="en-GB" b="1" dirty="0" smtClean="0"/>
              <a:t>The Sydney Opera House, Sydney</a:t>
            </a:r>
            <a:endParaRPr lang="en-GB" b="1" dirty="0"/>
          </a:p>
        </p:txBody>
      </p:sp>
      <p:pic>
        <p:nvPicPr>
          <p:cNvPr id="59394" name="Picture 2"/>
          <p:cNvPicPr>
            <a:picLocks noGrp="1" noChangeAspect="1" noChangeArrowheads="1"/>
          </p:cNvPicPr>
          <p:nvPr>
            <p:ph idx="1"/>
          </p:nvPr>
        </p:nvPicPr>
        <p:blipFill>
          <a:blip r:embed="rId2" cstate="print"/>
          <a:srcRect/>
          <a:stretch>
            <a:fillRect/>
          </a:stretch>
        </p:blipFill>
        <p:spPr bwMode="auto">
          <a:xfrm>
            <a:off x="683568" y="1556792"/>
            <a:ext cx="7848872" cy="433650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2132856"/>
            <a:ext cx="3384376" cy="1754326"/>
          </a:xfrm>
          <a:prstGeom prst="rect">
            <a:avLst/>
          </a:prstGeom>
        </p:spPr>
        <p:txBody>
          <a:bodyPr wrap="square">
            <a:spAutoFit/>
          </a:bodyPr>
          <a:lstStyle/>
          <a:p>
            <a:pPr algn="justLow"/>
            <a:r>
              <a:rPr lang="en-GB" dirty="0" smtClean="0"/>
              <a:t>The National Stadium is commonly called the "Bird's Nest" has been praised as the "the stadium of the fourth generation", it is located inside Beijing Olympic Park</a:t>
            </a:r>
            <a:endParaRPr lang="en-GB" dirty="0"/>
          </a:p>
        </p:txBody>
      </p:sp>
      <p:pic>
        <p:nvPicPr>
          <p:cNvPr id="58370" name="Picture 2"/>
          <p:cNvPicPr>
            <a:picLocks noGrp="1" noChangeAspect="1" noChangeArrowheads="1"/>
          </p:cNvPicPr>
          <p:nvPr>
            <p:ph idx="1"/>
          </p:nvPr>
        </p:nvPicPr>
        <p:blipFill>
          <a:blip r:embed="rId2" cstate="print"/>
          <a:srcRect/>
          <a:stretch>
            <a:fillRect/>
          </a:stretch>
        </p:blipFill>
        <p:spPr bwMode="auto">
          <a:xfrm>
            <a:off x="4139952" y="908720"/>
            <a:ext cx="4536504" cy="5567528"/>
          </a:xfrm>
          <a:prstGeom prst="rect">
            <a:avLst/>
          </a:prstGeom>
          <a:noFill/>
          <a:ln w="9525">
            <a:noFill/>
            <a:miter lim="800000"/>
            <a:headEnd/>
            <a:tailEnd/>
          </a:ln>
        </p:spPr>
      </p:pic>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268760"/>
            <a:ext cx="8424936" cy="923330"/>
          </a:xfrm>
          <a:prstGeom prst="rect">
            <a:avLst/>
          </a:prstGeom>
        </p:spPr>
        <p:txBody>
          <a:bodyPr wrap="square">
            <a:spAutoFit/>
          </a:bodyPr>
          <a:lstStyle/>
          <a:p>
            <a:r>
              <a:rPr lang="en-GB" dirty="0" smtClean="0"/>
              <a:t>the building would become a </a:t>
            </a:r>
            <a:r>
              <a:rPr lang="en-GB" dirty="0" err="1" smtClean="0"/>
              <a:t>center</a:t>
            </a:r>
            <a:r>
              <a:rPr lang="en-GB" dirty="0" smtClean="0"/>
              <a:t> of cultural activity. On the roof is a French restaurant with views of the city. The building's other tenants include several multinational firms.</a:t>
            </a:r>
            <a:endParaRPr lang="en-GB" dirty="0"/>
          </a:p>
        </p:txBody>
      </p:sp>
      <p:pic>
        <p:nvPicPr>
          <p:cNvPr id="50178" name="Picture 2"/>
          <p:cNvPicPr>
            <a:picLocks noGrp="1" noChangeAspect="1" noChangeArrowheads="1"/>
          </p:cNvPicPr>
          <p:nvPr>
            <p:ph idx="1"/>
          </p:nvPr>
        </p:nvPicPr>
        <p:blipFill>
          <a:blip r:embed="rId2" cstate="print"/>
          <a:srcRect/>
          <a:stretch>
            <a:fillRect/>
          </a:stretch>
        </p:blipFill>
        <p:spPr bwMode="auto">
          <a:xfrm>
            <a:off x="3059832" y="1847875"/>
            <a:ext cx="3292078" cy="4389437"/>
          </a:xfrm>
          <a:prstGeom prst="rect">
            <a:avLst/>
          </a:prstGeom>
          <a:noFill/>
          <a:ln w="9525">
            <a:noFill/>
            <a:miter lim="800000"/>
            <a:headEnd/>
            <a:tailEnd/>
          </a:ln>
        </p:spPr>
      </p:pic>
      <p:sp>
        <p:nvSpPr>
          <p:cNvPr id="6" name="Rectangle 5"/>
          <p:cNvSpPr/>
          <p:nvPr/>
        </p:nvSpPr>
        <p:spPr>
          <a:xfrm>
            <a:off x="1331640" y="6300028"/>
            <a:ext cx="6840760" cy="369332"/>
          </a:xfrm>
          <a:prstGeom prst="rect">
            <a:avLst/>
          </a:prstGeom>
        </p:spPr>
        <p:txBody>
          <a:bodyPr wrap="square">
            <a:spAutoFit/>
          </a:bodyPr>
          <a:lstStyle/>
          <a:p>
            <a:pPr algn="ctr"/>
            <a:r>
              <a:rPr lang="en-GB" b="1" dirty="0" smtClean="0"/>
              <a:t>Dancing Building (Prague, Czech Republic)</a:t>
            </a:r>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Grp="1" noChangeAspect="1" noChangeArrowheads="1"/>
          </p:cNvPicPr>
          <p:nvPr>
            <p:ph idx="1"/>
          </p:nvPr>
        </p:nvPicPr>
        <p:blipFill>
          <a:blip r:embed="rId2" cstate="print"/>
          <a:srcRect/>
          <a:stretch>
            <a:fillRect/>
          </a:stretch>
        </p:blipFill>
        <p:spPr bwMode="auto">
          <a:xfrm>
            <a:off x="4788024" y="2799259"/>
            <a:ext cx="3755223" cy="3366045"/>
          </a:xfrm>
          <a:prstGeom prst="rect">
            <a:avLst/>
          </a:prstGeom>
          <a:noFill/>
          <a:ln w="9525">
            <a:noFill/>
            <a:miter lim="800000"/>
            <a:headEnd/>
            <a:tailEnd/>
          </a:ln>
        </p:spPr>
      </p:pic>
      <p:pic>
        <p:nvPicPr>
          <p:cNvPr id="52227" name="Picture 3"/>
          <p:cNvPicPr>
            <a:picLocks noChangeAspect="1" noChangeArrowheads="1"/>
          </p:cNvPicPr>
          <p:nvPr/>
        </p:nvPicPr>
        <p:blipFill>
          <a:blip r:embed="rId3" cstate="print"/>
          <a:srcRect/>
          <a:stretch>
            <a:fillRect/>
          </a:stretch>
        </p:blipFill>
        <p:spPr bwMode="auto">
          <a:xfrm>
            <a:off x="539552" y="3644428"/>
            <a:ext cx="3819509" cy="2520876"/>
          </a:xfrm>
          <a:prstGeom prst="rect">
            <a:avLst/>
          </a:prstGeom>
          <a:noFill/>
          <a:ln w="9525">
            <a:noFill/>
            <a:miter lim="800000"/>
            <a:headEnd/>
            <a:tailEnd/>
          </a:ln>
        </p:spPr>
      </p:pic>
      <p:sp>
        <p:nvSpPr>
          <p:cNvPr id="6" name="Rectangle 5"/>
          <p:cNvSpPr/>
          <p:nvPr/>
        </p:nvSpPr>
        <p:spPr>
          <a:xfrm>
            <a:off x="899592" y="6300028"/>
            <a:ext cx="7128792" cy="369332"/>
          </a:xfrm>
          <a:prstGeom prst="rect">
            <a:avLst/>
          </a:prstGeom>
        </p:spPr>
        <p:txBody>
          <a:bodyPr wrap="square">
            <a:spAutoFit/>
          </a:bodyPr>
          <a:lstStyle/>
          <a:p>
            <a:pPr algn="ctr"/>
            <a:r>
              <a:rPr lang="en-GB" dirty="0" smtClean="0"/>
              <a:t>“New Moon” , </a:t>
            </a:r>
            <a:r>
              <a:rPr lang="en-GB" dirty="0" err="1" smtClean="0"/>
              <a:t>Zabeel</a:t>
            </a:r>
            <a:r>
              <a:rPr lang="en-GB" dirty="0" smtClean="0"/>
              <a:t> Park in Dubai, UAE</a:t>
            </a:r>
            <a:endParaRPr lang="en-GB" dirty="0"/>
          </a:p>
        </p:txBody>
      </p:sp>
      <p:sp>
        <p:nvSpPr>
          <p:cNvPr id="7" name="Rectangle 6"/>
          <p:cNvSpPr/>
          <p:nvPr/>
        </p:nvSpPr>
        <p:spPr>
          <a:xfrm>
            <a:off x="323528" y="1340768"/>
            <a:ext cx="8568952" cy="1477328"/>
          </a:xfrm>
          <a:prstGeom prst="rect">
            <a:avLst/>
          </a:prstGeom>
        </p:spPr>
        <p:txBody>
          <a:bodyPr wrap="square">
            <a:spAutoFit/>
          </a:bodyPr>
          <a:lstStyle/>
          <a:p>
            <a:r>
              <a:rPr lang="en-GB" dirty="0" smtClean="0"/>
              <a:t>an emblem of power and energy in the Orient, the crescent-shaped structure is divided into five levels, each presenting a separate observatory, which depicts the Five Pillars of Islam, i.e. </a:t>
            </a:r>
            <a:r>
              <a:rPr lang="en-GB" dirty="0" err="1" smtClean="0"/>
              <a:t>Shahadah</a:t>
            </a:r>
            <a:r>
              <a:rPr lang="en-GB" dirty="0" smtClean="0"/>
              <a:t> (faith), </a:t>
            </a:r>
            <a:r>
              <a:rPr lang="en-GB" dirty="0" err="1" smtClean="0"/>
              <a:t>Salat</a:t>
            </a:r>
            <a:r>
              <a:rPr lang="en-GB" dirty="0" smtClean="0"/>
              <a:t> (prayer), </a:t>
            </a:r>
            <a:r>
              <a:rPr lang="en-GB" dirty="0" err="1" smtClean="0"/>
              <a:t>Zakaat</a:t>
            </a:r>
            <a:r>
              <a:rPr lang="en-GB" dirty="0" smtClean="0"/>
              <a:t> (charity), </a:t>
            </a:r>
            <a:r>
              <a:rPr lang="en-GB" dirty="0" err="1" smtClean="0"/>
              <a:t>Sawm</a:t>
            </a:r>
            <a:r>
              <a:rPr lang="en-GB" dirty="0" smtClean="0"/>
              <a:t> (lent) and Hajj (pilgrimage). Comprising a cafe, a children’s library and a conference hall for group activities</a:t>
            </a:r>
            <a:endParaRPr lang="en-GB" dirty="0"/>
          </a:p>
        </p:txBody>
      </p:sp>
      <p:sp>
        <p:nvSpPr>
          <p:cNvPr id="8" name="Rectangle 7"/>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Grp="1" noChangeAspect="1" noChangeArrowheads="1"/>
          </p:cNvPicPr>
          <p:nvPr>
            <p:ph idx="1"/>
          </p:nvPr>
        </p:nvPicPr>
        <p:blipFill>
          <a:blip r:embed="rId2" cstate="print"/>
          <a:srcRect/>
          <a:stretch>
            <a:fillRect/>
          </a:stretch>
        </p:blipFill>
        <p:spPr bwMode="auto">
          <a:xfrm>
            <a:off x="4139952" y="2708920"/>
            <a:ext cx="4700705" cy="2974264"/>
          </a:xfrm>
          <a:prstGeom prst="rect">
            <a:avLst/>
          </a:prstGeom>
          <a:noFill/>
          <a:ln w="9525">
            <a:noFill/>
            <a:miter lim="800000"/>
            <a:headEnd/>
            <a:tailEnd/>
          </a:ln>
        </p:spPr>
      </p:pic>
      <p:pic>
        <p:nvPicPr>
          <p:cNvPr id="53251" name="Picture 3"/>
          <p:cNvPicPr>
            <a:picLocks noChangeAspect="1" noChangeArrowheads="1"/>
          </p:cNvPicPr>
          <p:nvPr/>
        </p:nvPicPr>
        <p:blipFill>
          <a:blip r:embed="rId3" cstate="print"/>
          <a:srcRect/>
          <a:stretch>
            <a:fillRect/>
          </a:stretch>
        </p:blipFill>
        <p:spPr bwMode="auto">
          <a:xfrm>
            <a:off x="251520" y="2708920"/>
            <a:ext cx="3581072" cy="2949501"/>
          </a:xfrm>
          <a:prstGeom prst="rect">
            <a:avLst/>
          </a:prstGeom>
          <a:noFill/>
          <a:ln w="9525">
            <a:noFill/>
            <a:miter lim="800000"/>
            <a:headEnd/>
            <a:tailEnd/>
          </a:ln>
        </p:spPr>
      </p:pic>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Grp="1" noChangeAspect="1" noChangeArrowheads="1"/>
          </p:cNvPicPr>
          <p:nvPr>
            <p:ph idx="1"/>
          </p:nvPr>
        </p:nvPicPr>
        <p:blipFill>
          <a:blip r:embed="rId2" cstate="print"/>
          <a:srcRect/>
          <a:stretch>
            <a:fillRect/>
          </a:stretch>
        </p:blipFill>
        <p:spPr bwMode="auto">
          <a:xfrm>
            <a:off x="1187624" y="1484784"/>
            <a:ext cx="6757674" cy="4392488"/>
          </a:xfrm>
          <a:prstGeom prst="rect">
            <a:avLst/>
          </a:prstGeom>
          <a:noFill/>
          <a:ln w="9525">
            <a:noFill/>
            <a:miter lim="800000"/>
            <a:headEnd/>
            <a:tailEnd/>
          </a:ln>
        </p:spPr>
      </p:pic>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
        <p:nvSpPr>
          <p:cNvPr id="6" name="Rectangle 5"/>
          <p:cNvSpPr/>
          <p:nvPr/>
        </p:nvSpPr>
        <p:spPr>
          <a:xfrm>
            <a:off x="1835696" y="6093296"/>
            <a:ext cx="5472608"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The </a:t>
            </a:r>
            <a:r>
              <a:rPr lang="en-GB" sz="2000" dirty="0" smtClean="0">
                <a:solidFill>
                  <a:schemeClr val="tx2"/>
                </a:solidFill>
                <a:latin typeface="+mj-lt"/>
                <a:ea typeface="+mj-ea"/>
                <a:cs typeface="+mj-cs"/>
              </a:rPr>
              <a:t>Shoe House (Pennsylvania, United States)</a:t>
            </a:r>
            <a:endParaRPr lang="en-US" sz="2000" dirty="0" smtClean="0">
              <a:solidFill>
                <a:schemeClr val="tx2"/>
              </a:solidFill>
              <a:latin typeface="+mj-lt"/>
              <a:ea typeface="+mj-ea"/>
              <a:cs typeface="+mj-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8229600" cy="1143000"/>
          </a:xfrm>
        </p:spPr>
        <p:txBody>
          <a:bodyPr>
            <a:normAutofit/>
          </a:bodyPr>
          <a:lstStyle/>
          <a:p>
            <a:pPr algn="ctr"/>
            <a:r>
              <a:rPr lang="en-US" dirty="0" smtClean="0"/>
              <a:t>Functional </a:t>
            </a:r>
            <a:r>
              <a:rPr lang="en-GB" sz="5400" dirty="0" smtClean="0"/>
              <a:t>Expression</a:t>
            </a: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
        <p:nvSpPr>
          <p:cNvPr id="6" name="Rectangle 5"/>
          <p:cNvSpPr/>
          <p:nvPr/>
        </p:nvSpPr>
        <p:spPr>
          <a:xfrm>
            <a:off x="1835696" y="6165304"/>
            <a:ext cx="5472608"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The </a:t>
            </a:r>
            <a:r>
              <a:rPr lang="en-GB" sz="2000" dirty="0" smtClean="0">
                <a:solidFill>
                  <a:schemeClr val="tx2"/>
                </a:solidFill>
                <a:latin typeface="+mj-lt"/>
                <a:ea typeface="+mj-ea"/>
                <a:cs typeface="+mj-cs"/>
              </a:rPr>
              <a:t> </a:t>
            </a:r>
            <a:r>
              <a:rPr lang="en-GB" sz="2000" dirty="0" err="1" smtClean="0">
                <a:solidFill>
                  <a:schemeClr val="tx2"/>
                </a:solidFill>
                <a:latin typeface="+mj-lt"/>
                <a:ea typeface="+mj-ea"/>
                <a:cs typeface="+mj-cs"/>
              </a:rPr>
              <a:t>Ufo</a:t>
            </a:r>
            <a:r>
              <a:rPr lang="en-GB" sz="2000" dirty="0" smtClean="0">
                <a:solidFill>
                  <a:schemeClr val="tx2"/>
                </a:solidFill>
                <a:latin typeface="+mj-lt"/>
                <a:ea typeface="+mj-ea"/>
                <a:cs typeface="+mj-cs"/>
              </a:rPr>
              <a:t> House (</a:t>
            </a:r>
            <a:r>
              <a:rPr lang="en-GB" sz="2000" dirty="0" err="1" smtClean="0">
                <a:solidFill>
                  <a:schemeClr val="tx2"/>
                </a:solidFill>
                <a:latin typeface="+mj-lt"/>
                <a:ea typeface="+mj-ea"/>
                <a:cs typeface="+mj-cs"/>
              </a:rPr>
              <a:t>Sanjhih</a:t>
            </a:r>
            <a:r>
              <a:rPr lang="en-GB" sz="2000" dirty="0" smtClean="0">
                <a:solidFill>
                  <a:schemeClr val="tx2"/>
                </a:solidFill>
                <a:latin typeface="+mj-lt"/>
                <a:ea typeface="+mj-ea"/>
                <a:cs typeface="+mj-cs"/>
              </a:rPr>
              <a:t>, Taiwan)</a:t>
            </a:r>
            <a:endParaRPr lang="en-US" sz="2000" dirty="0" smtClean="0">
              <a:solidFill>
                <a:schemeClr val="tx2"/>
              </a:solidFill>
              <a:latin typeface="+mj-lt"/>
              <a:ea typeface="+mj-ea"/>
              <a:cs typeface="+mj-cs"/>
            </a:endParaRPr>
          </a:p>
        </p:txBody>
      </p:sp>
      <p:pic>
        <p:nvPicPr>
          <p:cNvPr id="61442" name="Picture 2"/>
          <p:cNvPicPr>
            <a:picLocks noGrp="1" noChangeAspect="1" noChangeArrowheads="1"/>
          </p:cNvPicPr>
          <p:nvPr>
            <p:ph idx="1"/>
          </p:nvPr>
        </p:nvPicPr>
        <p:blipFill>
          <a:blip r:embed="rId2" cstate="print"/>
          <a:srcRect/>
          <a:stretch>
            <a:fillRect/>
          </a:stretch>
        </p:blipFill>
        <p:spPr bwMode="auto">
          <a:xfrm>
            <a:off x="1259632" y="1340768"/>
            <a:ext cx="6956268" cy="4630266"/>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Symbolic expression</a:t>
            </a:r>
          </a:p>
        </p:txBody>
      </p:sp>
      <p:sp>
        <p:nvSpPr>
          <p:cNvPr id="6" name="Rectangle 5"/>
          <p:cNvSpPr/>
          <p:nvPr/>
        </p:nvSpPr>
        <p:spPr>
          <a:xfrm>
            <a:off x="1835696" y="6165304"/>
            <a:ext cx="5472608" cy="360039"/>
          </a:xfrm>
          <a:prstGeom prst="rect">
            <a:avLst/>
          </a:prstGeom>
        </p:spPr>
        <p:txBody>
          <a:bodyPr vert="horz" lIns="0" rIns="0" bIns="0" anchor="b">
            <a:normAutofit/>
          </a:bodyPr>
          <a:lstStyle/>
          <a:p>
            <a:pPr algn="ctr">
              <a:spcBef>
                <a:spcPct val="0"/>
              </a:spcBef>
            </a:pPr>
            <a:r>
              <a:rPr lang="en-GB" sz="2000" dirty="0" smtClean="0">
                <a:solidFill>
                  <a:schemeClr val="tx2"/>
                </a:solidFill>
                <a:latin typeface="+mj-lt"/>
                <a:ea typeface="+mj-ea"/>
                <a:cs typeface="+mj-cs"/>
              </a:rPr>
              <a:t>The Pickle Barrel House (Grand Marais, Michigan)</a:t>
            </a:r>
            <a:endParaRPr lang="en-US" sz="2000" dirty="0" smtClean="0">
              <a:solidFill>
                <a:schemeClr val="tx2"/>
              </a:solidFill>
              <a:latin typeface="+mj-lt"/>
              <a:ea typeface="+mj-ea"/>
              <a:cs typeface="+mj-cs"/>
            </a:endParaRPr>
          </a:p>
        </p:txBody>
      </p:sp>
      <p:pic>
        <p:nvPicPr>
          <p:cNvPr id="62466" name="Picture 2"/>
          <p:cNvPicPr>
            <a:picLocks noGrp="1" noChangeAspect="1" noChangeArrowheads="1"/>
          </p:cNvPicPr>
          <p:nvPr>
            <p:ph idx="1"/>
          </p:nvPr>
        </p:nvPicPr>
        <p:blipFill>
          <a:blip r:embed="rId2" cstate="print"/>
          <a:srcRect/>
          <a:stretch>
            <a:fillRect/>
          </a:stretch>
        </p:blipFill>
        <p:spPr bwMode="auto">
          <a:xfrm>
            <a:off x="971600" y="1268760"/>
            <a:ext cx="7130036" cy="474593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80928"/>
            <a:ext cx="8352928" cy="1215008"/>
          </a:xfrm>
        </p:spPr>
        <p:txBody>
          <a:bodyPr>
            <a:normAutofit/>
          </a:bodyPr>
          <a:lstStyle/>
          <a:p>
            <a:pPr algn="ctr"/>
            <a:r>
              <a:rPr lang="en-GB" sz="6000" dirty="0" smtClean="0"/>
              <a:t>End of lecture</a:t>
            </a:r>
            <a:endParaRPr lang="en-GB" sz="6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2123728" y="2492896"/>
            <a:ext cx="4942515" cy="3706886"/>
          </a:xfrm>
          <a:prstGeom prst="rect">
            <a:avLst/>
          </a:prstGeom>
          <a:noFill/>
          <a:ln w="9525">
            <a:noFill/>
            <a:miter lim="800000"/>
            <a:headEnd/>
            <a:tailEnd/>
          </a:ln>
        </p:spPr>
      </p:pic>
      <p:sp>
        <p:nvSpPr>
          <p:cNvPr id="5" name="Rectangle 4"/>
          <p:cNvSpPr/>
          <p:nvPr/>
        </p:nvSpPr>
        <p:spPr>
          <a:xfrm>
            <a:off x="2267744" y="6309320"/>
            <a:ext cx="4167038" cy="369332"/>
          </a:xfrm>
          <a:prstGeom prst="rect">
            <a:avLst/>
          </a:prstGeom>
        </p:spPr>
        <p:txBody>
          <a:bodyPr wrap="none">
            <a:spAutoFit/>
          </a:bodyPr>
          <a:lstStyle/>
          <a:p>
            <a:r>
              <a:rPr lang="en-GB" dirty="0" smtClean="0"/>
              <a:t>fortress storage (Boston, Massachusetts)</a:t>
            </a:r>
            <a:endParaRPr lang="en-GB" dirty="0"/>
          </a:p>
        </p:txBody>
      </p:sp>
      <p:sp>
        <p:nvSpPr>
          <p:cNvPr id="6" name="Rectangle 5"/>
          <p:cNvSpPr/>
          <p:nvPr/>
        </p:nvSpPr>
        <p:spPr>
          <a:xfrm>
            <a:off x="539552" y="1556792"/>
            <a:ext cx="8280920" cy="646331"/>
          </a:xfrm>
          <a:prstGeom prst="rect">
            <a:avLst/>
          </a:prstGeom>
        </p:spPr>
        <p:txBody>
          <a:bodyPr wrap="square">
            <a:spAutoFit/>
          </a:bodyPr>
          <a:lstStyle/>
          <a:p>
            <a:r>
              <a:rPr lang="en-GB" dirty="0" smtClean="0"/>
              <a:t>They offer museum quality storage for high end art and objects needing the special security, handling, and climate controlled storage offered here.</a:t>
            </a:r>
            <a:endParaRPr lang="en-GB"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475656" y="1268760"/>
            <a:ext cx="6096000" cy="4381500"/>
          </a:xfrm>
          <a:prstGeom prst="rect">
            <a:avLst/>
          </a:prstGeom>
          <a:noFill/>
          <a:ln w="9525">
            <a:noFill/>
            <a:miter lim="800000"/>
            <a:headEnd/>
            <a:tailEnd/>
          </a:ln>
        </p:spPr>
      </p:pic>
      <p:sp>
        <p:nvSpPr>
          <p:cNvPr id="6" name="Rectangle 5"/>
          <p:cNvSpPr/>
          <p:nvPr/>
        </p:nvSpPr>
        <p:spPr>
          <a:xfrm>
            <a:off x="899592" y="6021288"/>
            <a:ext cx="7776864" cy="646331"/>
          </a:xfrm>
          <a:prstGeom prst="rect">
            <a:avLst/>
          </a:prstGeom>
        </p:spPr>
        <p:txBody>
          <a:bodyPr wrap="square">
            <a:spAutoFit/>
          </a:bodyPr>
          <a:lstStyle/>
          <a:p>
            <a:r>
              <a:rPr lang="en-GB" b="1" dirty="0" smtClean="0"/>
              <a:t>Money Building “1000 Banknote” office building </a:t>
            </a:r>
            <a:r>
              <a:rPr lang="en-GB" dirty="0" smtClean="0"/>
              <a:t>(Kaunas, Lithuania)</a:t>
            </a:r>
          </a:p>
          <a:p>
            <a:endParaRPr lang="en-GB" b="1" dirty="0"/>
          </a:p>
        </p:txBody>
      </p:sp>
      <p:sp>
        <p:nvSpPr>
          <p:cNvPr id="7" name="Rectangle 6"/>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cstate="print"/>
          <a:srcRect/>
          <a:stretch>
            <a:fillRect/>
          </a:stretch>
        </p:blipFill>
        <p:spPr bwMode="auto">
          <a:xfrm>
            <a:off x="1187624" y="1628800"/>
            <a:ext cx="6787934" cy="4539431"/>
          </a:xfrm>
          <a:prstGeom prst="rect">
            <a:avLst/>
          </a:prstGeom>
          <a:noFill/>
          <a:ln w="9525">
            <a:noFill/>
            <a:miter lim="800000"/>
            <a:headEnd/>
            <a:tailEnd/>
          </a:ln>
        </p:spPr>
      </p:pic>
      <p:sp>
        <p:nvSpPr>
          <p:cNvPr id="5" name="Rectangle 4"/>
          <p:cNvSpPr/>
          <p:nvPr/>
        </p:nvSpPr>
        <p:spPr>
          <a:xfrm>
            <a:off x="1979712" y="6237312"/>
            <a:ext cx="4447500" cy="369332"/>
          </a:xfrm>
          <a:prstGeom prst="rect">
            <a:avLst/>
          </a:prstGeom>
        </p:spPr>
        <p:txBody>
          <a:bodyPr wrap="none">
            <a:spAutoFit/>
          </a:bodyPr>
          <a:lstStyle/>
          <a:p>
            <a:r>
              <a:rPr lang="en-GB" dirty="0" smtClean="0"/>
              <a:t>Kansas City Public Library (Missouri, USA)</a:t>
            </a:r>
            <a:endParaRPr lang="en-GB" dirty="0"/>
          </a:p>
        </p:txBody>
      </p:sp>
      <p:sp>
        <p:nvSpPr>
          <p:cNvPr id="6" name="Rectangle 5"/>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Grp="1" noChangeAspect="1" noChangeArrowheads="1"/>
          </p:cNvPicPr>
          <p:nvPr>
            <p:ph idx="1"/>
          </p:nvPr>
        </p:nvPicPr>
        <p:blipFill>
          <a:blip r:embed="rId2" cstate="print"/>
          <a:srcRect/>
          <a:stretch>
            <a:fillRect/>
          </a:stretch>
        </p:blipFill>
        <p:spPr bwMode="auto">
          <a:xfrm>
            <a:off x="1619672" y="1700808"/>
            <a:ext cx="6492024" cy="4338836"/>
          </a:xfrm>
          <a:prstGeom prst="rect">
            <a:avLst/>
          </a:prstGeom>
          <a:noFill/>
          <a:ln w="9525">
            <a:noFill/>
            <a:miter lim="800000"/>
            <a:headEnd/>
            <a:tailEnd/>
          </a:ln>
        </p:spPr>
      </p:pic>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Grp="1" noChangeAspect="1" noChangeArrowheads="1"/>
          </p:cNvPicPr>
          <p:nvPr>
            <p:ph idx="1"/>
          </p:nvPr>
        </p:nvPicPr>
        <p:blipFill>
          <a:blip r:embed="rId2" cstate="print"/>
          <a:srcRect/>
          <a:stretch>
            <a:fillRect/>
          </a:stretch>
        </p:blipFill>
        <p:spPr bwMode="auto">
          <a:xfrm>
            <a:off x="1547664" y="1700808"/>
            <a:ext cx="6501110" cy="4334073"/>
          </a:xfrm>
          <a:prstGeom prst="rect">
            <a:avLst/>
          </a:prstGeom>
          <a:noFill/>
          <a:ln w="9525">
            <a:noFill/>
            <a:miter lim="800000"/>
            <a:headEnd/>
            <a:tailEnd/>
          </a:ln>
        </p:spPr>
      </p:pic>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Grp="1" noChangeAspect="1" noChangeArrowheads="1"/>
          </p:cNvPicPr>
          <p:nvPr>
            <p:ph idx="1"/>
          </p:nvPr>
        </p:nvPicPr>
        <p:blipFill>
          <a:blip r:embed="rId2" cstate="print"/>
          <a:srcRect/>
          <a:stretch>
            <a:fillRect/>
          </a:stretch>
        </p:blipFill>
        <p:spPr bwMode="auto">
          <a:xfrm>
            <a:off x="1547664" y="1628800"/>
            <a:ext cx="6613835" cy="4530477"/>
          </a:xfrm>
          <a:prstGeom prst="rect">
            <a:avLst/>
          </a:prstGeom>
          <a:noFill/>
          <a:ln w="9525">
            <a:noFill/>
            <a:miter lim="800000"/>
            <a:headEnd/>
            <a:tailEnd/>
          </a:ln>
        </p:spPr>
      </p:pic>
      <p:sp>
        <p:nvSpPr>
          <p:cNvPr id="5" name="Rectangle 4"/>
          <p:cNvSpPr/>
          <p:nvPr/>
        </p:nvSpPr>
        <p:spPr>
          <a:xfrm>
            <a:off x="323528" y="692697"/>
            <a:ext cx="2448272" cy="360039"/>
          </a:xfrm>
          <a:prstGeom prst="rect">
            <a:avLst/>
          </a:prstGeom>
        </p:spPr>
        <p:txBody>
          <a:bodyPr vert="horz" lIns="0" rIns="0" bIns="0" anchor="b">
            <a:normAutofit/>
          </a:bodyPr>
          <a:lstStyle/>
          <a:p>
            <a:pPr algn="ctr">
              <a:spcBef>
                <a:spcPct val="0"/>
              </a:spcBef>
            </a:pPr>
            <a:r>
              <a:rPr lang="en-US" sz="2000" dirty="0" smtClean="0">
                <a:solidFill>
                  <a:schemeClr val="tx2"/>
                </a:solidFill>
                <a:latin typeface="+mj-lt"/>
                <a:ea typeface="+mj-ea"/>
                <a:cs typeface="+mj-cs"/>
              </a:rPr>
              <a:t>Functional expression</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2778</TotalTime>
  <Words>656</Words>
  <Application>Microsoft Office PowerPoint</Application>
  <PresentationFormat>On-screen Show (4:3)</PresentationFormat>
  <Paragraphs>65</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Flow</vt:lpstr>
      <vt:lpstr>Expression</vt:lpstr>
      <vt:lpstr>Slide 2</vt:lpstr>
      <vt:lpstr>Functional Expression</vt:lpstr>
      <vt:lpstr>Slide 4</vt:lpstr>
      <vt:lpstr>Slide 5</vt:lpstr>
      <vt:lpstr>Slide 6</vt:lpstr>
      <vt:lpstr>Slide 7</vt:lpstr>
      <vt:lpstr>Slide 8</vt:lpstr>
      <vt:lpstr>Slide 9</vt:lpstr>
      <vt:lpstr>Slide 10</vt:lpstr>
      <vt:lpstr>Slide 11</vt:lpstr>
      <vt:lpstr>Slide 12</vt:lpstr>
      <vt:lpstr>Slide 13</vt:lpstr>
      <vt:lpstr>Symbolic Expression</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End of lecture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Elements of Design</dc:title>
  <dc:creator>User</dc:creator>
  <cp:lastModifiedBy>Home</cp:lastModifiedBy>
  <cp:revision>195</cp:revision>
  <dcterms:created xsi:type="dcterms:W3CDTF">2010-10-17T19:06:26Z</dcterms:created>
  <dcterms:modified xsi:type="dcterms:W3CDTF">2012-02-17T17:11:02Z</dcterms:modified>
</cp:coreProperties>
</file>