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3" r:id="rId6"/>
    <p:sldId id="261" r:id="rId7"/>
    <p:sldId id="262" r:id="rId8"/>
    <p:sldId id="260" r:id="rId9"/>
    <p:sldId id="264" r:id="rId10"/>
    <p:sldId id="265" r:id="rId11"/>
    <p:sldId id="269" r:id="rId12"/>
    <p:sldId id="266" r:id="rId13"/>
    <p:sldId id="267" r:id="rId14"/>
    <p:sldId id="268" r:id="rId15"/>
    <p:sldId id="271" r:id="rId16"/>
    <p:sldId id="272" r:id="rId17"/>
    <p:sldId id="279" r:id="rId18"/>
    <p:sldId id="280" r:id="rId19"/>
    <p:sldId id="276" r:id="rId20"/>
    <p:sldId id="277" r:id="rId21"/>
    <p:sldId id="273" r:id="rId22"/>
    <p:sldId id="274" r:id="rId23"/>
    <p:sldId id="278" r:id="rId24"/>
    <p:sldId id="281"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89" autoAdjust="0"/>
  </p:normalViewPr>
  <p:slideViewPr>
    <p:cSldViewPr>
      <p:cViewPr varScale="1">
        <p:scale>
          <a:sx n="103" d="100"/>
          <a:sy n="103" d="100"/>
        </p:scale>
        <p:origin x="-2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C2B86B4-D3DA-4071-92D7-3F356F218358}" type="datetimeFigureOut">
              <a:rPr lang="en-US" smtClean="0"/>
              <a:pPr/>
              <a:t>6/3/2012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A3F61E3-FD61-45FE-9D4A-896BE1C9C7D9}"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2B86B4-D3DA-4071-92D7-3F356F218358}"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F61E3-FD61-45FE-9D4A-896BE1C9C7D9}"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2B86B4-D3DA-4071-92D7-3F356F218358}"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F61E3-FD61-45FE-9D4A-896BE1C9C7D9}"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C2B86B4-D3DA-4071-92D7-3F356F218358}" type="datetimeFigureOut">
              <a:rPr lang="en-US" smtClean="0"/>
              <a:pPr/>
              <a:t>6/3/2012</a:t>
            </a:fld>
            <a:endParaRPr lang="en-US"/>
          </a:p>
        </p:txBody>
      </p:sp>
      <p:sp>
        <p:nvSpPr>
          <p:cNvPr id="9" name="Slide Number Placeholder 8"/>
          <p:cNvSpPr>
            <a:spLocks noGrp="1"/>
          </p:cNvSpPr>
          <p:nvPr>
            <p:ph type="sldNum" sz="quarter" idx="15"/>
          </p:nvPr>
        </p:nvSpPr>
        <p:spPr/>
        <p:txBody>
          <a:bodyPr rtlCol="0"/>
          <a:lstStyle/>
          <a:p>
            <a:fld id="{8A3F61E3-FD61-45FE-9D4A-896BE1C9C7D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C2B86B4-D3DA-4071-92D7-3F356F218358}" type="datetimeFigureOut">
              <a:rPr lang="en-US" smtClean="0"/>
              <a:pPr/>
              <a:t>6/3/2012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A3F61E3-FD61-45FE-9D4A-896BE1C9C7D9}"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C2B86B4-D3DA-4071-92D7-3F356F218358}" type="datetimeFigureOut">
              <a:rPr lang="en-US" smtClean="0"/>
              <a:pPr/>
              <a:t>6/3/2012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F61E3-FD61-45FE-9D4A-896BE1C9C7D9}"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C2B86B4-D3DA-4071-92D7-3F356F218358}" type="datetimeFigureOut">
              <a:rPr lang="en-US" smtClean="0"/>
              <a:pPr/>
              <a:t>6/3/2012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3F61E3-FD61-45FE-9D4A-896BE1C9C7D9}"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C2B86B4-D3DA-4071-92D7-3F356F218358}" type="datetimeFigureOut">
              <a:rPr lang="en-US" smtClean="0"/>
              <a:pPr/>
              <a:t>6/3/2012</a:t>
            </a:fld>
            <a:endParaRPr lang="en-US"/>
          </a:p>
        </p:txBody>
      </p:sp>
      <p:sp>
        <p:nvSpPr>
          <p:cNvPr id="7" name="Slide Number Placeholder 6"/>
          <p:cNvSpPr>
            <a:spLocks noGrp="1"/>
          </p:cNvSpPr>
          <p:nvPr>
            <p:ph type="sldNum" sz="quarter" idx="11"/>
          </p:nvPr>
        </p:nvSpPr>
        <p:spPr/>
        <p:txBody>
          <a:bodyPr rtlCol="0"/>
          <a:lstStyle/>
          <a:p>
            <a:fld id="{8A3F61E3-FD61-45FE-9D4A-896BE1C9C7D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2B86B4-D3DA-4071-92D7-3F356F218358}" type="datetimeFigureOut">
              <a:rPr lang="en-US" smtClean="0"/>
              <a:pPr/>
              <a:t>6/3/2012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3F61E3-FD61-45FE-9D4A-896BE1C9C7D9}"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C2B86B4-D3DA-4071-92D7-3F356F218358}" type="datetimeFigureOut">
              <a:rPr lang="en-US" smtClean="0"/>
              <a:pPr/>
              <a:t>6/3/2012</a:t>
            </a:fld>
            <a:endParaRPr lang="en-US"/>
          </a:p>
        </p:txBody>
      </p:sp>
      <p:sp>
        <p:nvSpPr>
          <p:cNvPr id="22" name="Slide Number Placeholder 21"/>
          <p:cNvSpPr>
            <a:spLocks noGrp="1"/>
          </p:cNvSpPr>
          <p:nvPr>
            <p:ph type="sldNum" sz="quarter" idx="15"/>
          </p:nvPr>
        </p:nvSpPr>
        <p:spPr/>
        <p:txBody>
          <a:bodyPr rtlCol="0"/>
          <a:lstStyle/>
          <a:p>
            <a:fld id="{8A3F61E3-FD61-45FE-9D4A-896BE1C9C7D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C2B86B4-D3DA-4071-92D7-3F356F218358}" type="datetimeFigureOut">
              <a:rPr lang="en-US" smtClean="0"/>
              <a:pPr/>
              <a:t>6/3/2012</a:t>
            </a:fld>
            <a:endParaRPr lang="en-US"/>
          </a:p>
        </p:txBody>
      </p:sp>
      <p:sp>
        <p:nvSpPr>
          <p:cNvPr id="18" name="Slide Number Placeholder 17"/>
          <p:cNvSpPr>
            <a:spLocks noGrp="1"/>
          </p:cNvSpPr>
          <p:nvPr>
            <p:ph type="sldNum" sz="quarter" idx="11"/>
          </p:nvPr>
        </p:nvSpPr>
        <p:spPr/>
        <p:txBody>
          <a:bodyPr rtlCol="0"/>
          <a:lstStyle/>
          <a:p>
            <a:fld id="{8A3F61E3-FD61-45FE-9D4A-896BE1C9C7D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C2B86B4-D3DA-4071-92D7-3F356F218358}" type="datetimeFigureOut">
              <a:rPr lang="en-US" smtClean="0"/>
              <a:pPr/>
              <a:t>6/3/2012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A3F61E3-FD61-45FE-9D4A-896BE1C9C7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mailto:alia362000@yahoo.com" TargetMode="External"/><Relationship Id="rId2" Type="http://schemas.openxmlformats.org/officeDocument/2006/relationships/hyperlink" Target="mailto:aalibrahim@ksu.edu.sa" TargetMode="External"/><Relationship Id="rId1" Type="http://schemas.openxmlformats.org/officeDocument/2006/relationships/slideLayout" Target="../slideLayouts/slideLayout4.xml"/><Relationship Id="rId5" Type="http://schemas.openxmlformats.org/officeDocument/2006/relationships/hyperlink" Target="mailto:pedinterns.kkuh@gmail.com" TargetMode="External"/><Relationship Id="rId4" Type="http://schemas.openxmlformats.org/officeDocument/2006/relationships/hyperlink" Target="mailto:dr_nouf@yahoo.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433050" y="188640"/>
            <a:ext cx="6480048" cy="3108772"/>
          </a:xfrm>
        </p:spPr>
        <p:txBody>
          <a:bodyPr/>
          <a:lstStyle/>
          <a:p>
            <a:r>
              <a:rPr lang="en-US" dirty="0" smtClean="0"/>
              <a:t>Pediatric Department</a:t>
            </a:r>
          </a:p>
          <a:p>
            <a:r>
              <a:rPr lang="en-US" dirty="0" smtClean="0"/>
              <a:t>Internship Rotation: Rules and Regulations</a:t>
            </a:r>
            <a:endParaRPr lang="en-US" dirty="0"/>
          </a:p>
        </p:txBody>
      </p:sp>
      <p:pic>
        <p:nvPicPr>
          <p:cNvPr id="4" name="Picture 3" descr="very-sweet-baby-with-blue-eyes.jpg"/>
          <p:cNvPicPr>
            <a:picLocks noChangeAspect="1"/>
          </p:cNvPicPr>
          <p:nvPr/>
        </p:nvPicPr>
        <p:blipFill>
          <a:blip r:embed="rId2" cstate="print"/>
          <a:stretch>
            <a:fillRect/>
          </a:stretch>
        </p:blipFill>
        <p:spPr>
          <a:xfrm>
            <a:off x="2267744" y="1844824"/>
            <a:ext cx="6120680" cy="4590510"/>
          </a:xfrm>
          <a:prstGeom prst="rect">
            <a:avLst/>
          </a:prstGeom>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3192" cy="706090"/>
          </a:xfrm>
        </p:spPr>
        <p:txBody>
          <a:bodyPr/>
          <a:lstStyle/>
          <a:p>
            <a:r>
              <a:rPr lang="en-US" dirty="0" smtClean="0"/>
              <a:t>Vacations</a:t>
            </a:r>
            <a:endParaRPr lang="en-US" dirty="0"/>
          </a:p>
        </p:txBody>
      </p:sp>
      <p:sp>
        <p:nvSpPr>
          <p:cNvPr id="3" name="Content Placeholder 2"/>
          <p:cNvSpPr>
            <a:spLocks noGrp="1"/>
          </p:cNvSpPr>
          <p:nvPr>
            <p:ph sz="quarter" idx="1"/>
          </p:nvPr>
        </p:nvSpPr>
        <p:spPr>
          <a:xfrm>
            <a:off x="395536" y="1196752"/>
            <a:ext cx="3744416" cy="5400600"/>
          </a:xfrm>
        </p:spPr>
        <p:txBody>
          <a:bodyPr>
            <a:normAutofit fontScale="92500"/>
          </a:bodyPr>
          <a:lstStyle/>
          <a:p>
            <a:pPr lvl="0" algn="just">
              <a:buFont typeface="Wingdings" pitchFamily="2" charset="2"/>
              <a:buChar char="q"/>
            </a:pPr>
            <a:r>
              <a:rPr lang="en-US" sz="2100" dirty="0" smtClean="0"/>
              <a:t>During </a:t>
            </a:r>
            <a:r>
              <a:rPr lang="en-US" sz="2100" dirty="0" err="1" smtClean="0"/>
              <a:t>Eid</a:t>
            </a:r>
            <a:r>
              <a:rPr lang="en-US" sz="2100" dirty="0" smtClean="0"/>
              <a:t> vacations, work must be covered appropriately. On-call schedule must be done by the chief intern, as per KKUH </a:t>
            </a:r>
            <a:r>
              <a:rPr lang="en-US" sz="2100" smtClean="0"/>
              <a:t>Main Internship </a:t>
            </a:r>
            <a:r>
              <a:rPr lang="en-US" sz="2100" dirty="0" smtClean="0"/>
              <a:t>Office Rule.</a:t>
            </a:r>
          </a:p>
          <a:p>
            <a:pPr lvl="0" algn="just">
              <a:buFont typeface="Wingdings" pitchFamily="2" charset="2"/>
              <a:buChar char="q"/>
            </a:pPr>
            <a:endParaRPr lang="en-US" sz="2100" dirty="0" smtClean="0"/>
          </a:p>
          <a:p>
            <a:pPr algn="just">
              <a:buFont typeface="Wingdings" pitchFamily="2" charset="2"/>
              <a:buChar char="q"/>
            </a:pPr>
            <a:r>
              <a:rPr lang="en-US" sz="2100" b="1" dirty="0" smtClean="0"/>
              <a:t>Study leave</a:t>
            </a:r>
            <a:r>
              <a:rPr lang="en-US" sz="2100" dirty="0" smtClean="0"/>
              <a:t> should be applied and approved 2 weeks before the start date of the intended leave. Application of the Study leave should be supported with paid registration in the course/symposium that you are going to attend. </a:t>
            </a:r>
          </a:p>
          <a:p>
            <a:pPr lvl="0" algn="just">
              <a:buFont typeface="Wingdings" pitchFamily="2" charset="2"/>
              <a:buChar char="q"/>
            </a:pPr>
            <a:endParaRPr lang="en-US" dirty="0" smtClean="0"/>
          </a:p>
          <a:p>
            <a:pPr>
              <a:buNone/>
            </a:pPr>
            <a:endParaRPr lang="en-US" dirty="0"/>
          </a:p>
        </p:txBody>
      </p:sp>
      <p:sp>
        <p:nvSpPr>
          <p:cNvPr id="4" name="Content Placeholder 3"/>
          <p:cNvSpPr>
            <a:spLocks noGrp="1"/>
          </p:cNvSpPr>
          <p:nvPr>
            <p:ph sz="quarter" idx="2"/>
          </p:nvPr>
        </p:nvSpPr>
        <p:spPr>
          <a:xfrm>
            <a:off x="4211960" y="1196752"/>
            <a:ext cx="3715888" cy="4975448"/>
          </a:xfrm>
        </p:spPr>
        <p:txBody>
          <a:bodyPr>
            <a:normAutofit fontScale="92500"/>
          </a:bodyPr>
          <a:lstStyle/>
          <a:p>
            <a:pPr lvl="0" algn="just">
              <a:buFont typeface="Wingdings" pitchFamily="2" charset="2"/>
              <a:buChar char="q"/>
            </a:pPr>
            <a:r>
              <a:rPr lang="en-US" sz="1900" dirty="0" smtClean="0">
                <a:latin typeface="+mj-lt"/>
              </a:rPr>
              <a:t>Only </a:t>
            </a:r>
            <a:r>
              <a:rPr lang="en-US" sz="1900" b="1" dirty="0" smtClean="0">
                <a:latin typeface="+mj-lt"/>
              </a:rPr>
              <a:t>five(5) days vacation</a:t>
            </a:r>
            <a:r>
              <a:rPr lang="en-US" sz="1900" dirty="0" smtClean="0">
                <a:latin typeface="+mj-lt"/>
              </a:rPr>
              <a:t> will be allowed  during the two months pediatric rotation if not taken before and must be signed by the chief intern, CTU consultant of the ward and approved by the coordinator before submission to the Main Intern’s Office.</a:t>
            </a:r>
          </a:p>
          <a:p>
            <a:pPr algn="just">
              <a:buFont typeface="Wingdings" pitchFamily="2" charset="2"/>
              <a:buChar char="q"/>
            </a:pPr>
            <a:endParaRPr lang="en-US" sz="1900" dirty="0" smtClean="0">
              <a:latin typeface="+mj-lt"/>
            </a:endParaRPr>
          </a:p>
          <a:p>
            <a:pPr lvl="0" algn="just">
              <a:buFont typeface="Wingdings" pitchFamily="2" charset="2"/>
              <a:buChar char="q"/>
            </a:pPr>
            <a:r>
              <a:rPr lang="en-US" sz="1900" b="1" dirty="0" smtClean="0">
                <a:latin typeface="+mj-lt"/>
              </a:rPr>
              <a:t>During subspecialty rotation, no one is allowed to take a vacation leave</a:t>
            </a:r>
            <a:r>
              <a:rPr lang="en-US" sz="1900" dirty="0" smtClean="0">
                <a:latin typeface="+mj-lt"/>
              </a:rPr>
              <a:t>. If urgently needed, the chief intern is to arrange a substitute intern for the subspecialty.</a:t>
            </a:r>
          </a:p>
          <a:p>
            <a:endParaRPr lang="en-US" dirty="0"/>
          </a:p>
        </p:txBody>
      </p:sp>
    </p:spTree>
  </p:cSld>
  <p:clrMapOvr>
    <a:masterClrMapping/>
  </p:clrMapOvr>
  <p:transition spd="slow">
    <p:blind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Evaluation</a:t>
            </a:r>
            <a:endParaRPr lang="en-US" dirty="0"/>
          </a:p>
        </p:txBody>
      </p:sp>
      <p:sp>
        <p:nvSpPr>
          <p:cNvPr id="3" name="Content Placeholder 2"/>
          <p:cNvSpPr>
            <a:spLocks noGrp="1"/>
          </p:cNvSpPr>
          <p:nvPr>
            <p:ph sz="quarter" idx="1"/>
          </p:nvPr>
        </p:nvSpPr>
        <p:spPr/>
        <p:txBody>
          <a:bodyPr/>
          <a:lstStyle/>
          <a:p>
            <a:pPr lvl="0">
              <a:buFont typeface="Wingdings" pitchFamily="2" charset="2"/>
              <a:buChar char="v"/>
            </a:pPr>
            <a:endParaRPr lang="en-US" dirty="0" smtClean="0"/>
          </a:p>
          <a:p>
            <a:pPr lvl="0">
              <a:buFont typeface="Wingdings" pitchFamily="2" charset="2"/>
              <a:buChar char="v"/>
            </a:pPr>
            <a:endParaRPr lang="en-US" dirty="0" smtClean="0"/>
          </a:p>
          <a:p>
            <a:pPr lvl="0">
              <a:buFont typeface="Wingdings" pitchFamily="2" charset="2"/>
              <a:buChar char="v"/>
            </a:pPr>
            <a:r>
              <a:rPr lang="en-US" dirty="0" smtClean="0"/>
              <a:t>Final Evaluation will be the average of the 2 months rotation. </a:t>
            </a:r>
          </a:p>
          <a:p>
            <a:endParaRPr lang="en-US" dirty="0" smtClean="0"/>
          </a:p>
          <a:p>
            <a:pPr lvl="0">
              <a:buFont typeface="Wingdings" pitchFamily="2" charset="2"/>
              <a:buChar char=""/>
            </a:pPr>
            <a:r>
              <a:rPr lang="en-US" sz="1600" dirty="0" smtClean="0"/>
              <a:t>Some hospitals requires intern’s clearance at the end of the rotation. Pediatric Department of the hospital will not release their Evaluation should intern fail to complete the said clearance</a:t>
            </a:r>
            <a:r>
              <a:rPr lang="en-US" dirty="0" smtClean="0"/>
              <a:t>. </a:t>
            </a:r>
          </a:p>
          <a:p>
            <a:endParaRPr lang="en-US" dirty="0"/>
          </a:p>
        </p:txBody>
      </p:sp>
    </p:spTree>
  </p:cSld>
  <p:clrMapOvr>
    <a:masterClrMapping/>
  </p:clrMapOvr>
  <p:transition spd="slow">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467600" cy="1143000"/>
          </a:xfrm>
        </p:spPr>
        <p:style>
          <a:lnRef idx="1">
            <a:schemeClr val="accent5"/>
          </a:lnRef>
          <a:fillRef idx="2">
            <a:schemeClr val="accent5"/>
          </a:fillRef>
          <a:effectRef idx="1">
            <a:schemeClr val="accent5"/>
          </a:effectRef>
          <a:fontRef idx="minor">
            <a:schemeClr val="dk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cap="none" dirty="0" smtClean="0">
                <a:ln/>
                <a:solidFill>
                  <a:schemeClr val="accent3"/>
                </a:solidFill>
              </a:rPr>
              <a:t>CLINICAL</a:t>
            </a:r>
            <a:endParaRPr lang="en-US" sz="4000" b="1" cap="none" dirty="0">
              <a:ln/>
              <a:solidFill>
                <a:schemeClr val="accent3"/>
              </a:solidFill>
            </a:endParaRPr>
          </a:p>
        </p:txBody>
      </p:sp>
      <p:sp>
        <p:nvSpPr>
          <p:cNvPr id="3" name="Content Placeholder 2"/>
          <p:cNvSpPr>
            <a:spLocks noGrp="1"/>
          </p:cNvSpPr>
          <p:nvPr>
            <p:ph sz="quarter" idx="1"/>
          </p:nvPr>
        </p:nvSpPr>
        <p:spPr/>
        <p:txBody>
          <a:bodyPr>
            <a:normAutofit fontScale="70000" lnSpcReduction="20000"/>
          </a:bodyPr>
          <a:lstStyle/>
          <a:p>
            <a:pPr lvl="0" algn="just">
              <a:buNone/>
            </a:pPr>
            <a:r>
              <a:rPr lang="en-US" dirty="0" smtClean="0"/>
              <a:t>    Professional attitude toward patients and family as well as colleagues and supervisors and the other medical team (nurses, physiotherapists, etc.) is expected, as this is part of your professional evaluation.</a:t>
            </a:r>
          </a:p>
          <a:p>
            <a:pPr algn="just"/>
            <a:endParaRPr lang="en-US" dirty="0" smtClean="0"/>
          </a:p>
          <a:p>
            <a:pPr lvl="0" algn="just">
              <a:buFont typeface="Wingdings" pitchFamily="2" charset="2"/>
              <a:buChar char="ü"/>
            </a:pPr>
            <a:r>
              <a:rPr lang="en-US" dirty="0" smtClean="0"/>
              <a:t>Discussions with parents and relatives with regard to prognosis, diagnostic possibilities and definitive treatment plans are the responsibility of the Consultant and his designee.  </a:t>
            </a:r>
            <a:r>
              <a:rPr lang="en-US" b="1" dirty="0" smtClean="0"/>
              <a:t>Extreme caution and professionalism is needed in this respect</a:t>
            </a:r>
            <a:r>
              <a:rPr lang="en-US" dirty="0" smtClean="0"/>
              <a:t>.  Major prognostic, diagnostic and therapeutic plans will first be told to the parents by the Consultant and his designee (e.g. Senior Registrar).  </a:t>
            </a:r>
          </a:p>
          <a:p>
            <a:pPr algn="just">
              <a:buFont typeface="Wingdings" pitchFamily="2" charset="2"/>
              <a:buChar char="ü"/>
            </a:pPr>
            <a:endParaRPr lang="en-US" dirty="0" smtClean="0"/>
          </a:p>
          <a:p>
            <a:pPr lvl="0" algn="just">
              <a:buFont typeface="Wingdings" pitchFamily="2" charset="2"/>
              <a:buChar char="ü"/>
            </a:pPr>
            <a:r>
              <a:rPr lang="en-US" dirty="0" smtClean="0"/>
              <a:t>Patient’s mother requests (</a:t>
            </a:r>
            <a:r>
              <a:rPr lang="en-US" dirty="0" err="1" smtClean="0"/>
              <a:t>eg</a:t>
            </a:r>
            <a:r>
              <a:rPr lang="en-US" dirty="0" smtClean="0"/>
              <a:t>. for special food to be brought by the family for exceptions of visiting hours for single rooms etc.) should be referred to the Resident and the Head nurse to address them in accordance with hospital policies.</a:t>
            </a:r>
          </a:p>
          <a:p>
            <a:pPr lvl="0" algn="just">
              <a:buFont typeface="Wingdings" pitchFamily="2" charset="2"/>
              <a:buChar char="ü"/>
            </a:pPr>
            <a:r>
              <a:rPr lang="en-US" dirty="0" smtClean="0"/>
              <a:t>Interns should avoid management and other sensitive clinical discussions in English assuming the patient’s mother doesn’t know English.</a:t>
            </a:r>
          </a:p>
          <a:p>
            <a:endParaRPr lang="en-US" dirty="0"/>
          </a:p>
        </p:txBody>
      </p:sp>
    </p:spTree>
  </p:cSld>
  <p:clrMapOvr>
    <a:masterClrMapping/>
  </p:clrMapOvr>
  <p:transition spd="slow">
    <p:plu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7543800" cy="792088"/>
          </a:xfrm>
        </p:spPr>
        <p:txBody>
          <a:bodyPr>
            <a:normAutofit fontScale="90000"/>
          </a:bodyPr>
          <a:lstStyle/>
          <a:p>
            <a:pPr lvl="0"/>
            <a:r>
              <a:rPr lang="en-US" sz="2000" b="1" dirty="0" smtClean="0"/>
              <a:t>Decisions including diagnostic and therapeutic plans must be according to the specified job description.</a:t>
            </a:r>
            <a:r>
              <a:rPr lang="en-US" dirty="0" smtClean="0"/>
              <a:t/>
            </a:r>
            <a:br>
              <a:rPr lang="en-US" dirty="0" smtClean="0"/>
            </a:br>
            <a:endParaRPr lang="en-US" dirty="0"/>
          </a:p>
        </p:txBody>
      </p:sp>
      <p:sp>
        <p:nvSpPr>
          <p:cNvPr id="3" name="Content Placeholder 2"/>
          <p:cNvSpPr>
            <a:spLocks noGrp="1"/>
          </p:cNvSpPr>
          <p:nvPr>
            <p:ph sz="quarter" idx="2"/>
          </p:nvPr>
        </p:nvSpPr>
        <p:spPr>
          <a:xfrm>
            <a:off x="395536" y="1196752"/>
            <a:ext cx="3719264" cy="5051648"/>
          </a:xfrm>
        </p:spPr>
        <p:txBody>
          <a:bodyPr>
            <a:normAutofit/>
          </a:bodyPr>
          <a:lstStyle/>
          <a:p>
            <a:pPr lvl="0" algn="just">
              <a:buFont typeface="Wingdings" pitchFamily="2" charset="2"/>
              <a:buChar char="v"/>
            </a:pPr>
            <a:r>
              <a:rPr lang="en-US" sz="1600" dirty="0" smtClean="0"/>
              <a:t>The Intern should show active interest in the diagnostic and therapeutic process with his team and as guided by his/her Supervisors.  This includes regular assessment of clinical status and prompt and persistent follow-up of laboratory results and other investigations.</a:t>
            </a:r>
          </a:p>
          <a:p>
            <a:pPr algn="just">
              <a:buFont typeface="Wingdings" pitchFamily="2" charset="2"/>
              <a:buChar char="v"/>
            </a:pPr>
            <a:endParaRPr lang="en-US" sz="1600" dirty="0" smtClean="0"/>
          </a:p>
          <a:p>
            <a:pPr lvl="0" algn="just">
              <a:buFont typeface="Wingdings" pitchFamily="2" charset="2"/>
              <a:buChar char="v"/>
            </a:pPr>
            <a:r>
              <a:rPr lang="en-US" sz="1600" dirty="0" smtClean="0"/>
              <a:t>All the interns must see the patients &amp; write progress notes, follow- up results of  investigations before the morning round &amp; present their cases to the S/Registrars, Registrars and Consultants. Their progress notes and orders should be counter-signed by the Resident/ Registrar.</a:t>
            </a:r>
          </a:p>
          <a:p>
            <a:pPr lvl="0" algn="just">
              <a:buFont typeface="Wingdings" pitchFamily="2" charset="2"/>
              <a:buChar char="v"/>
            </a:pPr>
            <a:endParaRPr lang="en-US" sz="1400" dirty="0" smtClean="0"/>
          </a:p>
          <a:p>
            <a:pPr lvl="0" algn="just">
              <a:buFont typeface="Wingdings" pitchFamily="2" charset="2"/>
              <a:buChar char="v"/>
            </a:pPr>
            <a:endParaRPr lang="en-US" sz="1400" dirty="0" smtClean="0"/>
          </a:p>
          <a:p>
            <a:endParaRPr lang="en-US" dirty="0"/>
          </a:p>
        </p:txBody>
      </p:sp>
      <p:sp>
        <p:nvSpPr>
          <p:cNvPr id="4" name="Content Placeholder 3"/>
          <p:cNvSpPr>
            <a:spLocks noGrp="1"/>
          </p:cNvSpPr>
          <p:nvPr>
            <p:ph sz="quarter" idx="4"/>
          </p:nvPr>
        </p:nvSpPr>
        <p:spPr>
          <a:xfrm>
            <a:off x="4139952" y="1196752"/>
            <a:ext cx="3889623" cy="5051648"/>
          </a:xfrm>
        </p:spPr>
        <p:txBody>
          <a:bodyPr>
            <a:normAutofit fontScale="70000" lnSpcReduction="20000"/>
          </a:bodyPr>
          <a:lstStyle/>
          <a:p>
            <a:pPr lvl="0" algn="just">
              <a:buFont typeface="Wingdings" pitchFamily="2" charset="2"/>
              <a:buChar char="v"/>
            </a:pPr>
            <a:r>
              <a:rPr lang="en-US" dirty="0" smtClean="0"/>
              <a:t>The Intern is encouraged to participate and discuss clinical decision making such as:</a:t>
            </a:r>
          </a:p>
          <a:p>
            <a:pPr lvl="0" algn="just">
              <a:buNone/>
            </a:pPr>
            <a:endParaRPr lang="en-US" dirty="0" smtClean="0"/>
          </a:p>
          <a:p>
            <a:pPr lvl="0" algn="just">
              <a:buFont typeface="Wingdings" pitchFamily="2" charset="2"/>
              <a:buChar char=""/>
            </a:pPr>
            <a:r>
              <a:rPr lang="en-US" sz="1700" dirty="0" smtClean="0"/>
              <a:t>Planning management in general</a:t>
            </a:r>
          </a:p>
          <a:p>
            <a:pPr lvl="0" algn="just">
              <a:buFont typeface="Wingdings" pitchFamily="2" charset="2"/>
              <a:buChar char=""/>
            </a:pPr>
            <a:r>
              <a:rPr lang="en-US" sz="1700" dirty="0" smtClean="0"/>
              <a:t>Treatments including I.V. fluids</a:t>
            </a:r>
          </a:p>
          <a:p>
            <a:pPr lvl="0" algn="just">
              <a:buFont typeface="Wingdings" pitchFamily="2" charset="2"/>
              <a:buChar char=""/>
            </a:pPr>
            <a:r>
              <a:rPr lang="en-US" sz="1700" dirty="0" smtClean="0"/>
              <a:t>Discontinuation of treatment or I.V. and change of doses/volumes/route</a:t>
            </a:r>
          </a:p>
          <a:p>
            <a:pPr lvl="0" algn="just">
              <a:buFont typeface="Wingdings" pitchFamily="2" charset="2"/>
              <a:buChar char=""/>
            </a:pPr>
            <a:r>
              <a:rPr lang="en-US" sz="1700" dirty="0" smtClean="0"/>
              <a:t>Prescriptions</a:t>
            </a:r>
          </a:p>
          <a:p>
            <a:pPr lvl="0" algn="just">
              <a:buFont typeface="Wingdings" pitchFamily="2" charset="2"/>
              <a:buChar char=""/>
            </a:pPr>
            <a:r>
              <a:rPr lang="en-US" sz="1700" dirty="0" smtClean="0"/>
              <a:t>Admission and discharge decisions</a:t>
            </a:r>
          </a:p>
          <a:p>
            <a:pPr lvl="0" algn="just">
              <a:buFont typeface="Wingdings" pitchFamily="2" charset="2"/>
              <a:buChar char=""/>
            </a:pPr>
            <a:r>
              <a:rPr lang="en-US" sz="1700" dirty="0" smtClean="0"/>
              <a:t>Requesting consultation for referral or transfer of a patient but the final decision is the responsibility of Consultants or  supervisory medical staff.</a:t>
            </a:r>
          </a:p>
          <a:p>
            <a:pPr lvl="0" algn="just"/>
            <a:endParaRPr lang="en-US" dirty="0" smtClean="0"/>
          </a:p>
          <a:p>
            <a:pPr lvl="0" algn="just">
              <a:buFont typeface="Wingdings" pitchFamily="2" charset="2"/>
              <a:buChar char="v"/>
            </a:pPr>
            <a:r>
              <a:rPr lang="en-US" dirty="0" smtClean="0"/>
              <a:t>Discharge plans will first be decided and notified by the Consultant or Senior Registrar.  </a:t>
            </a:r>
            <a:r>
              <a:rPr lang="en-US" b="1" dirty="0" smtClean="0"/>
              <a:t>The Intern should refrain from discussion of discharge plans with parents unless authorized by his Supervisors.</a:t>
            </a:r>
            <a:endParaRPr lang="en-US" dirty="0" smtClean="0"/>
          </a:p>
          <a:p>
            <a:endParaRPr lang="en-US" dirty="0"/>
          </a:p>
        </p:txBody>
      </p:sp>
    </p:spTree>
  </p:cSld>
  <p:clrMapOvr>
    <a:masterClrMapping/>
  </p:clrMapOvr>
  <p:transition spd="slow">
    <p:wheel spokes="3"/>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908720"/>
            <a:ext cx="7467600" cy="4873752"/>
          </a:xfrm>
        </p:spPr>
        <p:txBody>
          <a:bodyPr>
            <a:normAutofit/>
          </a:bodyPr>
          <a:lstStyle/>
          <a:p>
            <a:pPr lvl="0">
              <a:buFont typeface="Wingdings" pitchFamily="2" charset="2"/>
              <a:buChar char="v"/>
            </a:pPr>
            <a:r>
              <a:rPr lang="en-US" sz="2000" dirty="0" smtClean="0"/>
              <a:t>The Intern should adhere to all hospital and departmental (Ward/Clinic/PICU/NICU/ A&amp;E) regulations</a:t>
            </a:r>
            <a:r>
              <a:rPr lang="en-US" dirty="0" smtClean="0"/>
              <a:t>.</a:t>
            </a:r>
          </a:p>
          <a:p>
            <a:pPr lvl="0">
              <a:buNone/>
            </a:pPr>
            <a:endParaRPr lang="en-US" sz="1800" dirty="0" smtClean="0"/>
          </a:p>
          <a:p>
            <a:pPr lvl="1" algn="just">
              <a:buFont typeface="Wingdings" pitchFamily="2" charset="2"/>
              <a:buChar char="ü"/>
            </a:pPr>
            <a:r>
              <a:rPr lang="en-US" sz="1600" dirty="0" err="1" smtClean="0"/>
              <a:t>He/She</a:t>
            </a:r>
            <a:r>
              <a:rPr lang="en-US" sz="1600" dirty="0" smtClean="0"/>
              <a:t> should observe the working hours and the on duty responsibilities.</a:t>
            </a:r>
            <a:endParaRPr lang="en-US" sz="1200" dirty="0" smtClean="0"/>
          </a:p>
          <a:p>
            <a:pPr lvl="1" algn="just">
              <a:buFont typeface="Wingdings" pitchFamily="2" charset="2"/>
              <a:buChar char="ü"/>
            </a:pPr>
            <a:r>
              <a:rPr lang="en-US" sz="1600" dirty="0" smtClean="0"/>
              <a:t>The appearance and attitude must be professional.  No operation room gowns are to be worn while working in the ward. Personal scrub suits are acceptable.</a:t>
            </a:r>
            <a:endParaRPr lang="en-US" sz="1200" dirty="0" smtClean="0"/>
          </a:p>
          <a:p>
            <a:pPr lvl="1" algn="just">
              <a:buFont typeface="Wingdings" pitchFamily="2" charset="2"/>
              <a:buChar char="ü"/>
            </a:pPr>
            <a:r>
              <a:rPr lang="en-US" sz="1600" dirty="0" smtClean="0"/>
              <a:t>Respect and observe regulations regarding patient’s privacy e.g. the presence of a nurse is essential when interrogating the mother, examining the patients or performing procedures.</a:t>
            </a:r>
            <a:endParaRPr lang="en-US" sz="1200" dirty="0" smtClean="0"/>
          </a:p>
          <a:p>
            <a:pPr lvl="1" algn="just">
              <a:buFont typeface="Wingdings" pitchFamily="2" charset="2"/>
              <a:buChar char="ü"/>
            </a:pPr>
            <a:r>
              <a:rPr lang="en-US" sz="1600" dirty="0" smtClean="0"/>
              <a:t>Finish the assignment given to him/her by the Team Leader.</a:t>
            </a:r>
            <a:endParaRPr lang="en-US" sz="1200" dirty="0" smtClean="0"/>
          </a:p>
          <a:p>
            <a:pPr lvl="1" algn="just">
              <a:buFont typeface="Wingdings" pitchFamily="2" charset="2"/>
              <a:buChar char="ü"/>
            </a:pPr>
            <a:r>
              <a:rPr lang="en-US" sz="1600" dirty="0" smtClean="0"/>
              <a:t>Respond to his/her bleep immediately.</a:t>
            </a:r>
            <a:endParaRPr lang="en-US" sz="1200" dirty="0" smtClean="0"/>
          </a:p>
          <a:p>
            <a:endParaRPr lang="en-US" dirty="0"/>
          </a:p>
        </p:txBody>
      </p:sp>
    </p:spTree>
  </p:cSld>
  <p:clrMapOvr>
    <a:masterClrMapping/>
  </p:clrMapOvr>
  <p:transition spd="slow">
    <p:plus/>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Pediatric internship job description</a:t>
            </a:r>
            <a:endParaRPr lang="en-US" dirty="0"/>
          </a:p>
        </p:txBody>
      </p:sp>
      <p:sp>
        <p:nvSpPr>
          <p:cNvPr id="3" name="Content Placeholder 2"/>
          <p:cNvSpPr>
            <a:spLocks noGrp="1"/>
          </p:cNvSpPr>
          <p:nvPr>
            <p:ph sz="quarter" idx="2"/>
          </p:nvPr>
        </p:nvSpPr>
        <p:spPr>
          <a:xfrm>
            <a:off x="0" y="2276872"/>
            <a:ext cx="4032448" cy="4581128"/>
          </a:xfrm>
        </p:spPr>
        <p:txBody>
          <a:bodyPr>
            <a:normAutofit fontScale="25000" lnSpcReduction="20000"/>
          </a:bodyPr>
          <a:lstStyle/>
          <a:p>
            <a:pPr lvl="1" algn="just">
              <a:buFont typeface="Wingdings 2" pitchFamily="18" charset="2"/>
              <a:buChar char=""/>
            </a:pPr>
            <a:r>
              <a:rPr lang="en-US" sz="6400" dirty="0" smtClean="0"/>
              <a:t>The Intern is expected to take the history, make the physical examination, outline the appropriate differential diagnosis, laboratory investigations and treatment, for all patients admitted to the ward, irrespective of whether an emergency or elective admission.</a:t>
            </a:r>
          </a:p>
          <a:p>
            <a:pPr lvl="1" algn="just">
              <a:buNone/>
            </a:pPr>
            <a:endParaRPr lang="en-US" sz="4000" dirty="0" smtClean="0"/>
          </a:p>
          <a:p>
            <a:pPr lvl="1" algn="just">
              <a:buFont typeface="Wingdings 2" pitchFamily="18" charset="2"/>
              <a:buChar char=""/>
            </a:pPr>
            <a:r>
              <a:rPr lang="en-US" sz="6400" dirty="0" smtClean="0"/>
              <a:t>The Intern is expected to inform and discuss all cases </a:t>
            </a:r>
            <a:r>
              <a:rPr lang="en-US" sz="6400" u="sng" dirty="0" smtClean="0"/>
              <a:t>immediately</a:t>
            </a:r>
            <a:r>
              <a:rPr lang="en-US" sz="6400" dirty="0" smtClean="0"/>
              <a:t> with a senior member of the unit before executing the orders for laboratory investigations or treatment.</a:t>
            </a:r>
          </a:p>
          <a:p>
            <a:pPr lvl="1" algn="just">
              <a:buNone/>
            </a:pPr>
            <a:endParaRPr lang="en-US" sz="4000" dirty="0" smtClean="0"/>
          </a:p>
          <a:p>
            <a:pPr lvl="1" algn="just">
              <a:buFont typeface="Wingdings 2" pitchFamily="18" charset="2"/>
              <a:buChar char=""/>
            </a:pPr>
            <a:r>
              <a:rPr lang="en-US" sz="6400" dirty="0" smtClean="0"/>
              <a:t>Treatment including drugs, fluids, must be countersigned before executing them.</a:t>
            </a:r>
            <a:endParaRPr lang="en-US" sz="4000" dirty="0" smtClean="0"/>
          </a:p>
          <a:p>
            <a:endParaRPr lang="en-US" dirty="0"/>
          </a:p>
        </p:txBody>
      </p:sp>
      <p:sp>
        <p:nvSpPr>
          <p:cNvPr id="4" name="Content Placeholder 3"/>
          <p:cNvSpPr>
            <a:spLocks noGrp="1"/>
          </p:cNvSpPr>
          <p:nvPr>
            <p:ph sz="quarter" idx="4"/>
          </p:nvPr>
        </p:nvSpPr>
        <p:spPr>
          <a:xfrm>
            <a:off x="4067944" y="2276872"/>
            <a:ext cx="4248472" cy="4581128"/>
          </a:xfrm>
        </p:spPr>
        <p:txBody>
          <a:bodyPr>
            <a:normAutofit fontScale="62500" lnSpcReduction="20000"/>
          </a:bodyPr>
          <a:lstStyle/>
          <a:p>
            <a:pPr lvl="1" algn="just">
              <a:buFont typeface="Wingdings 2" pitchFamily="18" charset="2"/>
              <a:buChar char=""/>
            </a:pPr>
            <a:r>
              <a:rPr lang="en-US" sz="2400" dirty="0" smtClean="0"/>
              <a:t>Orders for them should be written in the chart.</a:t>
            </a:r>
            <a:endParaRPr lang="en-US" sz="1800" dirty="0" smtClean="0"/>
          </a:p>
          <a:p>
            <a:pPr lvl="1" algn="just">
              <a:buFont typeface="Wingdings 2" pitchFamily="18" charset="2"/>
              <a:buChar char=""/>
            </a:pPr>
            <a:r>
              <a:rPr lang="en-US" sz="2400" dirty="0" smtClean="0"/>
              <a:t>All laboratory and X-ray forms should be filled-in </a:t>
            </a:r>
            <a:r>
              <a:rPr lang="en-US" sz="2400" u="sng" dirty="0" smtClean="0"/>
              <a:t>clearly</a:t>
            </a:r>
            <a:r>
              <a:rPr lang="en-US" sz="2400" dirty="0" smtClean="0"/>
              <a:t> by the Intern and the name of the </a:t>
            </a:r>
            <a:r>
              <a:rPr lang="en-US" sz="2400" u="sng" dirty="0" smtClean="0"/>
              <a:t>Admitting Consultant</a:t>
            </a:r>
            <a:r>
              <a:rPr lang="en-US" sz="2400" dirty="0" smtClean="0"/>
              <a:t> should be included.</a:t>
            </a:r>
          </a:p>
          <a:p>
            <a:pPr lvl="1" algn="just">
              <a:buFont typeface="Wingdings 2" pitchFamily="18" charset="2"/>
              <a:buChar char=""/>
            </a:pPr>
            <a:r>
              <a:rPr lang="en-US" sz="2400" dirty="0" smtClean="0"/>
              <a:t>The Intern has to make sure that blood and other specimens has been extracted/collected and taken to the laboratory.</a:t>
            </a:r>
          </a:p>
          <a:p>
            <a:pPr lvl="1" algn="just">
              <a:buFont typeface="Wingdings 2" pitchFamily="18" charset="2"/>
              <a:buChar char=""/>
            </a:pPr>
            <a:r>
              <a:rPr lang="en-US" sz="2400" dirty="0" smtClean="0"/>
              <a:t>The Intern has to make sure that results of </a:t>
            </a:r>
            <a:r>
              <a:rPr lang="en-US" sz="2400" u="sng" dirty="0" smtClean="0"/>
              <a:t>laboratory and X-rays</a:t>
            </a:r>
            <a:r>
              <a:rPr lang="en-US" sz="2400" dirty="0" smtClean="0"/>
              <a:t> are being back particularly urgent results such as CSF results for acute cases.</a:t>
            </a:r>
            <a:endParaRPr lang="en-US" sz="1800" dirty="0" smtClean="0"/>
          </a:p>
          <a:p>
            <a:pPr lvl="1" algn="just">
              <a:buFont typeface="Wingdings 2" pitchFamily="18" charset="2"/>
              <a:buChar char=""/>
            </a:pPr>
            <a:r>
              <a:rPr lang="en-US" sz="2400" u="sng" dirty="0" smtClean="0"/>
              <a:t>Abnormal results</a:t>
            </a:r>
            <a:r>
              <a:rPr lang="en-US" sz="2400" dirty="0" smtClean="0"/>
              <a:t> have to be discussed with the seniors and an action has to be planned.</a:t>
            </a:r>
            <a:endParaRPr lang="en-US" sz="1800" dirty="0" smtClean="0"/>
          </a:p>
          <a:p>
            <a:pPr lvl="1" algn="just">
              <a:buFont typeface="Wingdings 2" pitchFamily="18" charset="2"/>
              <a:buChar char=""/>
            </a:pPr>
            <a:r>
              <a:rPr lang="en-US" sz="2400" dirty="0" smtClean="0"/>
              <a:t>The Intern has to make sure that the </a:t>
            </a:r>
            <a:r>
              <a:rPr lang="en-US" sz="2400" u="sng" dirty="0" smtClean="0"/>
              <a:t>expected action is being done</a:t>
            </a:r>
            <a:r>
              <a:rPr lang="en-US" sz="2400" dirty="0" smtClean="0"/>
              <a:t> for the patient.</a:t>
            </a:r>
            <a:endParaRPr lang="en-US" sz="1800" dirty="0" smtClean="0"/>
          </a:p>
          <a:p>
            <a:endParaRPr lang="en-US" dirty="0"/>
          </a:p>
        </p:txBody>
      </p:sp>
      <p:sp>
        <p:nvSpPr>
          <p:cNvPr id="5" name="Text Placeholder 4"/>
          <p:cNvSpPr>
            <a:spLocks noGrp="1"/>
          </p:cNvSpPr>
          <p:nvPr>
            <p:ph type="body" sz="quarter" idx="1"/>
          </p:nvPr>
        </p:nvSpPr>
        <p:spPr>
          <a:xfrm>
            <a:off x="323528" y="1556792"/>
            <a:ext cx="3657600" cy="658368"/>
          </a:xfrm>
          <a:prstGeom prst="roundRect">
            <a:avLst>
              <a:gd name="adj" fmla="val 26487"/>
            </a:avLst>
          </a:prstGeom>
        </p:spPr>
        <p:txBody>
          <a:bodyPr/>
          <a:lstStyle/>
          <a:p>
            <a:pPr lvl="0"/>
            <a:endParaRPr lang="en-US" dirty="0" smtClean="0"/>
          </a:p>
          <a:p>
            <a:pPr lvl="0"/>
            <a:r>
              <a:rPr lang="en-US" dirty="0" smtClean="0"/>
              <a:t>Clerking Patients</a:t>
            </a:r>
          </a:p>
          <a:p>
            <a:endParaRPr lang="en-US" dirty="0"/>
          </a:p>
        </p:txBody>
      </p:sp>
      <p:sp>
        <p:nvSpPr>
          <p:cNvPr id="6" name="Text Placeholder 5"/>
          <p:cNvSpPr>
            <a:spLocks noGrp="1"/>
          </p:cNvSpPr>
          <p:nvPr>
            <p:ph type="body" sz="quarter" idx="3"/>
          </p:nvPr>
        </p:nvSpPr>
        <p:spPr>
          <a:xfrm>
            <a:off x="4211960" y="1556792"/>
            <a:ext cx="3657600" cy="658368"/>
          </a:xfrm>
          <a:prstGeom prst="roundRect">
            <a:avLst>
              <a:gd name="adj" fmla="val 30696"/>
            </a:avLst>
          </a:prstGeom>
        </p:spPr>
        <p:txBody>
          <a:bodyPr/>
          <a:lstStyle/>
          <a:p>
            <a:pPr lvl="0"/>
            <a:endParaRPr lang="en-US" sz="1800" dirty="0" smtClean="0"/>
          </a:p>
          <a:p>
            <a:pPr lvl="0"/>
            <a:r>
              <a:rPr lang="en-US" sz="1800" dirty="0" smtClean="0"/>
              <a:t>Laboratory Investigations</a:t>
            </a:r>
          </a:p>
          <a:p>
            <a:endParaRPr lang="en-US" dirty="0"/>
          </a:p>
        </p:txBody>
      </p:sp>
    </p:spTree>
  </p:cSld>
  <p:clrMapOvr>
    <a:masterClrMapping/>
  </p:clrMapOvr>
  <p:transition spd="slow">
    <p:zoom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
          </p:nvPr>
        </p:nvSpPr>
        <p:spPr>
          <a:xfrm>
            <a:off x="457200" y="1484784"/>
            <a:ext cx="3657600" cy="4763616"/>
          </a:xfrm>
        </p:spPr>
        <p:txBody>
          <a:bodyPr/>
          <a:lstStyle/>
          <a:p>
            <a:pPr algn="just">
              <a:buFont typeface="Century Schoolbook" pitchFamily="18" charset="0"/>
              <a:buChar char="♣"/>
            </a:pPr>
            <a:endParaRPr lang="en-US" sz="2000" dirty="0" smtClean="0"/>
          </a:p>
          <a:p>
            <a:pPr algn="just">
              <a:buFont typeface="Century Schoolbook" pitchFamily="18" charset="0"/>
              <a:buChar char="♣"/>
            </a:pPr>
            <a:r>
              <a:rPr lang="en-US" sz="2000" dirty="0" smtClean="0"/>
              <a:t>The Intern is expected to learn some practical routine procedures, such as venepuncture, blood sampling, setting up an infusion drip, giving IV medication, lumbar puncture and immunization.</a:t>
            </a:r>
          </a:p>
          <a:p>
            <a:endParaRPr lang="en-US" dirty="0"/>
          </a:p>
        </p:txBody>
      </p:sp>
      <p:sp>
        <p:nvSpPr>
          <p:cNvPr id="4" name="Content Placeholder 3"/>
          <p:cNvSpPr>
            <a:spLocks noGrp="1"/>
          </p:cNvSpPr>
          <p:nvPr>
            <p:ph sz="quarter" idx="4"/>
          </p:nvPr>
        </p:nvSpPr>
        <p:spPr>
          <a:xfrm>
            <a:off x="4371975" y="1484784"/>
            <a:ext cx="3657600" cy="4763616"/>
          </a:xfrm>
        </p:spPr>
        <p:txBody>
          <a:bodyPr>
            <a:normAutofit fontScale="62500" lnSpcReduction="20000"/>
          </a:bodyPr>
          <a:lstStyle/>
          <a:p>
            <a:pPr lvl="1" algn="just">
              <a:buFont typeface="Wingdings 2" pitchFamily="18" charset="2"/>
              <a:buChar char="ï"/>
            </a:pPr>
            <a:r>
              <a:rPr lang="en-US" sz="2400" dirty="0" smtClean="0"/>
              <a:t>The Intern is expected to report to the ward at 7:30AM and personally prepare notes for the rounds.</a:t>
            </a:r>
          </a:p>
          <a:p>
            <a:pPr lvl="1" algn="just">
              <a:buFont typeface="Wingdings 2" pitchFamily="18" charset="2"/>
              <a:buChar char="ï"/>
            </a:pPr>
            <a:endParaRPr lang="en-US" sz="1800" dirty="0" smtClean="0"/>
          </a:p>
          <a:p>
            <a:pPr lvl="1" algn="just">
              <a:buFont typeface="Wingdings 2" pitchFamily="18" charset="2"/>
              <a:buChar char="ï"/>
            </a:pPr>
            <a:r>
              <a:rPr lang="en-US" sz="2400" dirty="0" smtClean="0"/>
              <a:t>The Intern is expected to attend </a:t>
            </a:r>
            <a:r>
              <a:rPr lang="en-US" sz="2400" u="sng" dirty="0" smtClean="0"/>
              <a:t>all ward activities</a:t>
            </a:r>
            <a:r>
              <a:rPr lang="en-US" sz="2400" dirty="0" smtClean="0"/>
              <a:t> including admission rounds, case presentations, X-ray meeting, journal club and various lectures and seminars, routing ward rounds, the sing-out rounds.  He/she should attend late evening rounds with Consultant/or Senior Registrar when he/she is on call.</a:t>
            </a:r>
          </a:p>
          <a:p>
            <a:pPr lvl="1" algn="just">
              <a:buFont typeface="Wingdings 2" pitchFamily="18" charset="2"/>
              <a:buChar char="ï"/>
            </a:pPr>
            <a:endParaRPr lang="en-US" sz="1800" dirty="0" smtClean="0"/>
          </a:p>
          <a:p>
            <a:pPr lvl="1" algn="just">
              <a:buFont typeface="Wingdings 2" pitchFamily="18" charset="2"/>
              <a:buChar char="ï"/>
            </a:pPr>
            <a:r>
              <a:rPr lang="en-US" sz="2400" dirty="0" smtClean="0"/>
              <a:t>The Intern is expected to </a:t>
            </a:r>
            <a:r>
              <a:rPr lang="en-US" sz="2400" u="sng" dirty="0" smtClean="0"/>
              <a:t>follow-up his patients meticulously</a:t>
            </a:r>
            <a:r>
              <a:rPr lang="en-US" sz="2400" dirty="0" smtClean="0"/>
              <a:t>, and to </a:t>
            </a:r>
            <a:r>
              <a:rPr lang="en-US" sz="2400" u="sng" dirty="0" smtClean="0"/>
              <a:t>write progress notes on each patient</a:t>
            </a:r>
            <a:r>
              <a:rPr lang="en-US" sz="2400" dirty="0" smtClean="0"/>
              <a:t>, including clinical findings, laboratory investigations, and current management.</a:t>
            </a:r>
            <a:endParaRPr lang="en-US" sz="1800" dirty="0" smtClean="0"/>
          </a:p>
          <a:p>
            <a:endParaRPr lang="en-US" dirty="0"/>
          </a:p>
        </p:txBody>
      </p:sp>
      <p:sp>
        <p:nvSpPr>
          <p:cNvPr id="5" name="Text Placeholder 4"/>
          <p:cNvSpPr>
            <a:spLocks noGrp="1"/>
          </p:cNvSpPr>
          <p:nvPr>
            <p:ph type="body" sz="quarter" idx="1"/>
          </p:nvPr>
        </p:nvSpPr>
        <p:spPr>
          <a:xfrm>
            <a:off x="467544" y="620688"/>
            <a:ext cx="3657600" cy="658368"/>
          </a:xfrm>
        </p:spPr>
        <p:txBody>
          <a:bodyPr/>
          <a:lstStyle/>
          <a:p>
            <a:pPr lvl="0"/>
            <a:endParaRPr lang="en-US" dirty="0" smtClean="0"/>
          </a:p>
          <a:p>
            <a:pPr lvl="0"/>
            <a:r>
              <a:rPr lang="en-US" dirty="0" smtClean="0"/>
              <a:t>Technical Skills</a:t>
            </a:r>
          </a:p>
          <a:p>
            <a:endParaRPr lang="en-US" dirty="0"/>
          </a:p>
        </p:txBody>
      </p:sp>
      <p:sp>
        <p:nvSpPr>
          <p:cNvPr id="6" name="Text Placeholder 5"/>
          <p:cNvSpPr>
            <a:spLocks noGrp="1"/>
          </p:cNvSpPr>
          <p:nvPr>
            <p:ph type="body" sz="quarter" idx="3"/>
          </p:nvPr>
        </p:nvSpPr>
        <p:spPr>
          <a:xfrm>
            <a:off x="4355976" y="620688"/>
            <a:ext cx="3657600" cy="658368"/>
          </a:xfrm>
        </p:spPr>
        <p:txBody>
          <a:bodyPr/>
          <a:lstStyle/>
          <a:p>
            <a:pPr lvl="0"/>
            <a:endParaRPr lang="en-US" dirty="0" smtClean="0"/>
          </a:p>
          <a:p>
            <a:pPr lvl="0"/>
            <a:r>
              <a:rPr lang="en-US" dirty="0" smtClean="0"/>
              <a:t>Ward Activities</a:t>
            </a:r>
          </a:p>
          <a:p>
            <a:endParaRPr lang="en-US" dirty="0"/>
          </a:p>
        </p:txBody>
      </p:sp>
    </p:spTree>
  </p:cSld>
  <p:clrMapOvr>
    <a:masterClrMapping/>
  </p:clrMapOvr>
  <p:transition spd="slow">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Pediatric ward guidelines</a:t>
            </a:r>
            <a:endParaRPr lang="en-US" dirty="0"/>
          </a:p>
        </p:txBody>
      </p:sp>
      <p:sp>
        <p:nvSpPr>
          <p:cNvPr id="3" name="Content Placeholder 2"/>
          <p:cNvSpPr>
            <a:spLocks noGrp="1"/>
          </p:cNvSpPr>
          <p:nvPr>
            <p:ph sz="quarter" idx="1"/>
          </p:nvPr>
        </p:nvSpPr>
        <p:spPr>
          <a:xfrm>
            <a:off x="457200" y="1600200"/>
            <a:ext cx="7467600" cy="5257800"/>
          </a:xfrm>
        </p:spPr>
        <p:txBody>
          <a:bodyPr>
            <a:normAutofit fontScale="92500" lnSpcReduction="10000"/>
          </a:bodyPr>
          <a:lstStyle/>
          <a:p>
            <a:pPr lvl="0">
              <a:buFont typeface="Wingdings" pitchFamily="2" charset="2"/>
              <a:buChar char=""/>
            </a:pPr>
            <a:r>
              <a:rPr lang="en-US" sz="1800" dirty="0" smtClean="0"/>
              <a:t>The Head Nurse/Charge Nurse will give you a short orientation talk when you arrive in the ward.  Please ensure you make time to attend.  Much valuable information regarding the ward set up, routines, etc. can be gained.</a:t>
            </a:r>
          </a:p>
          <a:p>
            <a:pPr>
              <a:buFont typeface="Wingdings" pitchFamily="2" charset="2"/>
              <a:buChar char=""/>
            </a:pPr>
            <a:r>
              <a:rPr lang="en-US" sz="1800" dirty="0" smtClean="0"/>
              <a:t>Please make yourself familiar with the whereabouts of forms, files, telephone directory, etc.  You may help yourself to such items when required.</a:t>
            </a:r>
          </a:p>
          <a:p>
            <a:pPr>
              <a:buFont typeface="Wingdings" pitchFamily="2" charset="2"/>
              <a:buChar char=""/>
            </a:pPr>
            <a:r>
              <a:rPr lang="en-US" sz="1800" dirty="0" err="1" smtClean="0"/>
              <a:t>Paediatric</a:t>
            </a:r>
            <a:r>
              <a:rPr lang="en-US" sz="1800" dirty="0" smtClean="0"/>
              <a:t> policy states that “all female watchers should be up and dressed in “</a:t>
            </a:r>
            <a:r>
              <a:rPr lang="en-US" sz="1800" dirty="0" err="1" smtClean="0"/>
              <a:t>Abayya</a:t>
            </a:r>
            <a:r>
              <a:rPr lang="en-US" sz="1800" dirty="0" smtClean="0"/>
              <a:t>” by 0800 hrs and those curtains should remain open until after the ward rounds”.  However, please ensure male interns DO NOT enter patients’ room without a female member of staff.</a:t>
            </a:r>
          </a:p>
          <a:p>
            <a:pPr>
              <a:buFont typeface="Wingdings" pitchFamily="2" charset="2"/>
              <a:buChar char=""/>
            </a:pPr>
            <a:r>
              <a:rPr lang="en-US" sz="1800" dirty="0" smtClean="0"/>
              <a:t>You may have been assigned to other units in the hospital.  However, routines and policies may vary.  Please abide by and respect those of our unit.</a:t>
            </a:r>
          </a:p>
          <a:p>
            <a:pPr>
              <a:buFont typeface="Wingdings" pitchFamily="2" charset="2"/>
              <a:buChar char=""/>
            </a:pPr>
            <a:r>
              <a:rPr lang="en-US" sz="1800" dirty="0" smtClean="0"/>
              <a:t>Nursing staff place patients’ files, x-rays, etc. at the bedside by 0730 hrs ready for the nursing endorsements and doctors rounds.  If you need to remove them, please inform the nurse and replace them afterwards.  Remember, files, etc. are not to be taken outside of the ward area.</a:t>
            </a:r>
          </a:p>
          <a:p>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467600" cy="5616624"/>
          </a:xfrm>
        </p:spPr>
        <p:txBody>
          <a:bodyPr/>
          <a:lstStyle/>
          <a:p>
            <a:pPr lvl="0">
              <a:buFont typeface="Wingdings" pitchFamily="2" charset="2"/>
              <a:buChar char="S"/>
            </a:pPr>
            <a:r>
              <a:rPr lang="en-US" sz="1700" dirty="0" smtClean="0"/>
              <a:t>The nursing staffs are accountable for all items of equipment.  When not in use, diagnostic sets, stethoscopes, etc. are usually kept in a locked cupboard.  When you borrow such equipment, please ensure you do not remove them from the ward or leave them at the bedside.  Please return them either to where you found them or to the charge nurse.</a:t>
            </a:r>
          </a:p>
          <a:p>
            <a:pPr>
              <a:buFont typeface="Wingdings" pitchFamily="2" charset="2"/>
              <a:buChar char="S"/>
            </a:pPr>
            <a:r>
              <a:rPr lang="en-US" sz="1800" dirty="0" smtClean="0"/>
              <a:t>Learn how to operate the computer.  Knowledge is power.</a:t>
            </a:r>
          </a:p>
          <a:p>
            <a:pPr>
              <a:buFont typeface="Wingdings" pitchFamily="2" charset="2"/>
              <a:buChar char="S"/>
            </a:pPr>
            <a:r>
              <a:rPr lang="en-US" sz="1800" dirty="0" smtClean="0"/>
              <a:t>Please make yourself familiar with the nursing documents.  Many different charts are in use e.g. convulsion chart, O</a:t>
            </a:r>
            <a:r>
              <a:rPr lang="en-US" sz="1800" baseline="-25000" dirty="0" smtClean="0"/>
              <a:t>2</a:t>
            </a:r>
            <a:r>
              <a:rPr lang="en-US" sz="1800" dirty="0" smtClean="0"/>
              <a:t> saturation chart.  The nurse may not always be available when you need information.</a:t>
            </a:r>
          </a:p>
          <a:p>
            <a:pPr>
              <a:buFont typeface="Wingdings" pitchFamily="2" charset="2"/>
              <a:buChar char="S"/>
            </a:pPr>
            <a:r>
              <a:rPr lang="en-US" sz="1800" dirty="0" smtClean="0"/>
              <a:t>In order to help avoid errors being made, please ensure you inform the nurse when you write a new order and remain with her while she reviews it.  Remember, only KKUH or universally accepted abbreviations may be used.</a:t>
            </a:r>
          </a:p>
          <a:p>
            <a:pPr>
              <a:buFont typeface="Wingdings" pitchFamily="2" charset="2"/>
              <a:buChar char="S"/>
            </a:pPr>
            <a:r>
              <a:rPr lang="en-US" sz="1800" dirty="0" smtClean="0"/>
              <a:t>1130 hrs – 1300 hrs is lunch time and rest time for the patients and watchers.  Only emergency procedures/ rounds should take place between these times.</a:t>
            </a:r>
          </a:p>
          <a:p>
            <a:pPr lvl="0">
              <a:buNone/>
            </a:pPr>
            <a:endParaRPr lang="en-US" sz="1700" dirty="0" smtClean="0"/>
          </a:p>
          <a:p>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908720"/>
          </a:xfrm>
        </p:spPr>
        <p:txBody>
          <a:bodyPr>
            <a:normAutofit/>
          </a:bodyPr>
          <a:lstStyle/>
          <a:p>
            <a:r>
              <a:rPr lang="en-US" sz="4000" b="1" dirty="0" smtClean="0"/>
              <a:t>Memorandum</a:t>
            </a:r>
            <a:endParaRPr lang="en-US" sz="4000" b="1" dirty="0"/>
          </a:p>
        </p:txBody>
      </p:sp>
      <p:pic>
        <p:nvPicPr>
          <p:cNvPr id="5" name="Content Placeholder 4" descr="joey 015.jpg"/>
          <p:cNvPicPr>
            <a:picLocks noGrp="1" noChangeAspect="1"/>
          </p:cNvPicPr>
          <p:nvPr>
            <p:ph sz="quarter" idx="1"/>
          </p:nvPr>
        </p:nvPicPr>
        <p:blipFill>
          <a:blip r:embed="rId2" cstate="print"/>
          <a:stretch>
            <a:fillRect/>
          </a:stretch>
        </p:blipFill>
        <p:spPr>
          <a:xfrm>
            <a:off x="165328" y="908720"/>
            <a:ext cx="4046632" cy="5616624"/>
          </a:xfrm>
        </p:spPr>
      </p:pic>
      <p:pic>
        <p:nvPicPr>
          <p:cNvPr id="6" name="Content Placeholder 5" descr="joey 016.jpg"/>
          <p:cNvPicPr>
            <a:picLocks noGrp="1" noChangeAspect="1"/>
          </p:cNvPicPr>
          <p:nvPr>
            <p:ph sz="quarter" idx="2"/>
          </p:nvPr>
        </p:nvPicPr>
        <p:blipFill>
          <a:blip r:embed="rId3" cstate="print"/>
          <a:stretch>
            <a:fillRect/>
          </a:stretch>
        </p:blipFill>
        <p:spPr>
          <a:xfrm>
            <a:off x="4264106" y="908720"/>
            <a:ext cx="4052310" cy="5561995"/>
          </a:xfrm>
        </p:spPr>
      </p:pic>
    </p:spTree>
  </p:cSld>
  <p:clrMapOvr>
    <a:masterClrMapping/>
  </p:clrMapOvr>
  <p:transition spd="slow">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Goals</a:t>
            </a:r>
            <a:endParaRPr lang="en-US" dirty="0"/>
          </a:p>
        </p:txBody>
      </p:sp>
      <p:sp>
        <p:nvSpPr>
          <p:cNvPr id="4" name="Content Placeholder 3"/>
          <p:cNvSpPr>
            <a:spLocks noGrp="1"/>
          </p:cNvSpPr>
          <p:nvPr>
            <p:ph sz="quarter" idx="1"/>
          </p:nvPr>
        </p:nvSpPr>
        <p:spPr/>
        <p:txBody>
          <a:bodyPr>
            <a:normAutofit fontScale="40000" lnSpcReduction="20000"/>
          </a:bodyPr>
          <a:lstStyle/>
          <a:p>
            <a:pPr algn="just">
              <a:buNone/>
            </a:pPr>
            <a:r>
              <a:rPr lang="en-US" sz="3500" dirty="0" smtClean="0">
                <a:latin typeface="Trebuchet MS" pitchFamily="34" charset="0"/>
              </a:rPr>
              <a:t>The overall goal of the Pediatric Internship Program is to be able to impart the importance of:</a:t>
            </a:r>
          </a:p>
          <a:p>
            <a:pPr algn="just">
              <a:buNone/>
            </a:pPr>
            <a:r>
              <a:rPr lang="en-US" sz="3500" dirty="0" smtClean="0">
                <a:latin typeface="Trebuchet MS" pitchFamily="34" charset="0"/>
              </a:rPr>
              <a:t> </a:t>
            </a:r>
          </a:p>
          <a:p>
            <a:pPr lvl="0" algn="just"/>
            <a:r>
              <a:rPr lang="en-US" sz="3500" dirty="0" smtClean="0">
                <a:latin typeface="Trebuchet MS" pitchFamily="34" charset="0"/>
              </a:rPr>
              <a:t>Professionalism</a:t>
            </a:r>
          </a:p>
          <a:p>
            <a:pPr lvl="0" algn="just"/>
            <a:r>
              <a:rPr lang="en-US" sz="3500" dirty="0" smtClean="0">
                <a:latin typeface="Trebuchet MS" pitchFamily="34" charset="0"/>
              </a:rPr>
              <a:t>Ethical Principles and Practices</a:t>
            </a:r>
          </a:p>
          <a:p>
            <a:pPr lvl="0" algn="just"/>
            <a:r>
              <a:rPr lang="en-US" sz="3500" dirty="0" smtClean="0">
                <a:latin typeface="Trebuchet MS" pitchFamily="34" charset="0"/>
              </a:rPr>
              <a:t>Pluralism</a:t>
            </a:r>
          </a:p>
          <a:p>
            <a:pPr lvl="0" algn="just"/>
            <a:r>
              <a:rPr lang="en-US" sz="3500" dirty="0" smtClean="0">
                <a:latin typeface="Trebuchet MS" pitchFamily="34" charset="0"/>
              </a:rPr>
              <a:t>Respect for Diversity </a:t>
            </a:r>
          </a:p>
          <a:p>
            <a:pPr lvl="0" algn="just"/>
            <a:r>
              <a:rPr lang="en-US" sz="3500" dirty="0" smtClean="0">
                <a:latin typeface="Trebuchet MS" pitchFamily="34" charset="0"/>
              </a:rPr>
              <a:t>Interdisciplinary Collaboration </a:t>
            </a:r>
          </a:p>
          <a:p>
            <a:pPr lvl="0" algn="just"/>
            <a:r>
              <a:rPr lang="en-US" sz="3500" dirty="0" smtClean="0">
                <a:latin typeface="Trebuchet MS" pitchFamily="34" charset="0"/>
              </a:rPr>
              <a:t>Social and Ethical Responsibility</a:t>
            </a:r>
          </a:p>
          <a:p>
            <a:pPr lvl="0" algn="just"/>
            <a:r>
              <a:rPr lang="en-US" sz="3500" dirty="0" smtClean="0">
                <a:latin typeface="Trebuchet MS" pitchFamily="34" charset="0"/>
              </a:rPr>
              <a:t>And a sense of responsibility to contribute to the welfare of the profession and society.</a:t>
            </a:r>
          </a:p>
          <a:p>
            <a:pPr algn="just">
              <a:buNone/>
            </a:pPr>
            <a:r>
              <a:rPr lang="en-US" sz="3500" dirty="0" smtClean="0">
                <a:latin typeface="Trebuchet MS" pitchFamily="34" charset="0"/>
              </a:rPr>
              <a:t> </a:t>
            </a:r>
          </a:p>
          <a:p>
            <a:pPr algn="just">
              <a:lnSpc>
                <a:spcPct val="120000"/>
              </a:lnSpc>
              <a:spcBef>
                <a:spcPts val="0"/>
              </a:spcBef>
              <a:buNone/>
            </a:pPr>
            <a:r>
              <a:rPr lang="en-US" sz="3500" dirty="0" smtClean="0">
                <a:latin typeface="Trebuchet MS" pitchFamily="34" charset="0"/>
              </a:rPr>
              <a:t>The Pediatric Department together with the Consultants and Staff is designed to assist the </a:t>
            </a:r>
          </a:p>
          <a:p>
            <a:pPr algn="just">
              <a:lnSpc>
                <a:spcPct val="120000"/>
              </a:lnSpc>
              <a:spcBef>
                <a:spcPts val="0"/>
              </a:spcBef>
              <a:buNone/>
            </a:pPr>
            <a:r>
              <a:rPr lang="en-US" sz="3500" dirty="0" smtClean="0">
                <a:latin typeface="Trebuchet MS" pitchFamily="34" charset="0"/>
              </a:rPr>
              <a:t>Interns, provide a balance of support and to allow the Interns to be learners through their </a:t>
            </a:r>
          </a:p>
          <a:p>
            <a:pPr algn="just">
              <a:lnSpc>
                <a:spcPct val="120000"/>
              </a:lnSpc>
              <a:spcBef>
                <a:spcPts val="0"/>
              </a:spcBef>
              <a:buNone/>
            </a:pPr>
            <a:r>
              <a:rPr lang="en-US" sz="3500" dirty="0" smtClean="0">
                <a:latin typeface="Trebuchet MS" pitchFamily="34" charset="0"/>
              </a:rPr>
              <a:t>own strengths and to acknowledge their areas of growth.</a:t>
            </a:r>
          </a:p>
          <a:p>
            <a:pPr algn="just">
              <a:lnSpc>
                <a:spcPct val="120000"/>
              </a:lnSpc>
              <a:spcBef>
                <a:spcPts val="0"/>
              </a:spcBef>
              <a:buNone/>
            </a:pPr>
            <a:r>
              <a:rPr lang="en-US" sz="3500" dirty="0" smtClean="0">
                <a:latin typeface="Trebuchet MS" pitchFamily="34" charset="0"/>
              </a:rPr>
              <a:t> </a:t>
            </a:r>
          </a:p>
          <a:p>
            <a:pPr algn="just">
              <a:lnSpc>
                <a:spcPct val="120000"/>
              </a:lnSpc>
              <a:spcBef>
                <a:spcPts val="0"/>
              </a:spcBef>
              <a:buNone/>
            </a:pPr>
            <a:r>
              <a:rPr lang="en-US" sz="3500" dirty="0" smtClean="0">
                <a:latin typeface="Trebuchet MS" pitchFamily="34" charset="0"/>
              </a:rPr>
              <a:t>Throughout the 2-month Pediatric Internship Rotation, Interns will learn how to work</a:t>
            </a:r>
          </a:p>
          <a:p>
            <a:pPr algn="just">
              <a:lnSpc>
                <a:spcPct val="120000"/>
              </a:lnSpc>
              <a:spcBef>
                <a:spcPts val="0"/>
              </a:spcBef>
              <a:buNone/>
            </a:pPr>
            <a:r>
              <a:rPr lang="en-US" sz="3500" dirty="0" smtClean="0">
                <a:latin typeface="Trebuchet MS" pitchFamily="34" charset="0"/>
              </a:rPr>
              <a:t>together, how to communicate with patients and other health care professionals, how to</a:t>
            </a:r>
          </a:p>
          <a:p>
            <a:pPr algn="just">
              <a:lnSpc>
                <a:spcPct val="120000"/>
              </a:lnSpc>
              <a:spcBef>
                <a:spcPts val="0"/>
              </a:spcBef>
              <a:buNone/>
            </a:pPr>
            <a:r>
              <a:rPr lang="en-US" sz="3500" dirty="0" smtClean="0">
                <a:latin typeface="Trebuchet MS" pitchFamily="34" charset="0"/>
              </a:rPr>
              <a:t>critically look at a problem and work to solve it, and how to develop the Professionalism</a:t>
            </a:r>
          </a:p>
          <a:p>
            <a:pPr algn="just">
              <a:lnSpc>
                <a:spcPct val="120000"/>
              </a:lnSpc>
              <a:spcBef>
                <a:spcPts val="0"/>
              </a:spcBef>
              <a:buNone/>
            </a:pPr>
            <a:r>
              <a:rPr lang="en-US" sz="3500" dirty="0" smtClean="0">
                <a:latin typeface="Trebuchet MS" pitchFamily="34" charset="0"/>
              </a:rPr>
              <a:t>expected of physicians.</a:t>
            </a:r>
          </a:p>
          <a:p>
            <a:endParaRPr lang="en-US" dirty="0"/>
          </a:p>
        </p:txBody>
      </p:sp>
    </p:spTree>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joey 013.jpg"/>
          <p:cNvPicPr>
            <a:picLocks noGrp="1" noChangeAspect="1"/>
          </p:cNvPicPr>
          <p:nvPr>
            <p:ph sz="quarter" idx="1"/>
          </p:nvPr>
        </p:nvPicPr>
        <p:blipFill>
          <a:blip r:embed="rId2" cstate="print"/>
          <a:stretch>
            <a:fillRect/>
          </a:stretch>
        </p:blipFill>
        <p:spPr>
          <a:xfrm>
            <a:off x="251520" y="476250"/>
            <a:ext cx="4032448" cy="5695950"/>
          </a:xfrm>
        </p:spPr>
      </p:pic>
      <p:pic>
        <p:nvPicPr>
          <p:cNvPr id="6" name="Content Placeholder 5" descr="joey 014.jpg"/>
          <p:cNvPicPr>
            <a:picLocks noGrp="1" noChangeAspect="1"/>
          </p:cNvPicPr>
          <p:nvPr>
            <p:ph sz="quarter" idx="2"/>
          </p:nvPr>
        </p:nvPicPr>
        <p:blipFill>
          <a:blip r:embed="rId3" cstate="print"/>
          <a:stretch>
            <a:fillRect/>
          </a:stretch>
        </p:blipFill>
        <p:spPr>
          <a:xfrm>
            <a:off x="4499993" y="476250"/>
            <a:ext cx="3888432" cy="5695950"/>
          </a:xfrm>
        </p:spPr>
      </p:pic>
    </p:spTree>
  </p:cSld>
  <p:clrMapOvr>
    <a:masterClrMapping/>
  </p:clrMapOvr>
  <p:transition spd="slow">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7467600" cy="3744416"/>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Hand in hand we are making a difference in the lives of the children… </a:t>
            </a:r>
            <a:b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spd="slow">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7467600" cy="936104"/>
          </a:xfrm>
        </p:spPr>
        <p:txBody>
          <a:bodyPr>
            <a:normAutofit fontScale="90000"/>
          </a:bodyPr>
          <a:lstStyle/>
          <a:p>
            <a:pPr lvl="0"/>
            <a:r>
              <a:rPr lang="en-US" b="1" i="1" dirty="0" smtClean="0"/>
              <a:t>If you have any questions you can contact:</a:t>
            </a:r>
            <a:r>
              <a:rPr lang="en-US" dirty="0" smtClean="0"/>
              <a:t/>
            </a:r>
            <a:br>
              <a:rPr lang="en-US" dirty="0" smtClean="0"/>
            </a:br>
            <a:endParaRPr lang="en-US" dirty="0"/>
          </a:p>
        </p:txBody>
      </p:sp>
      <p:sp>
        <p:nvSpPr>
          <p:cNvPr id="3" name="Content Placeholder 2"/>
          <p:cNvSpPr>
            <a:spLocks noGrp="1"/>
          </p:cNvSpPr>
          <p:nvPr>
            <p:ph sz="quarter" idx="1"/>
          </p:nvPr>
        </p:nvSpPr>
        <p:spPr>
          <a:xfrm>
            <a:off x="179512" y="1772816"/>
            <a:ext cx="4176464" cy="4896544"/>
          </a:xfrm>
        </p:spPr>
        <p:txBody>
          <a:bodyPr>
            <a:normAutofit/>
          </a:bodyPr>
          <a:lstStyle/>
          <a:p>
            <a:pPr lvl="0">
              <a:buNone/>
            </a:pPr>
            <a:r>
              <a:rPr lang="en-US" sz="2000" dirty="0" smtClean="0"/>
              <a:t>Program Coordinator </a:t>
            </a:r>
          </a:p>
          <a:p>
            <a:pPr lvl="0">
              <a:buNone/>
            </a:pPr>
            <a:r>
              <a:rPr lang="en-US" b="1" dirty="0" smtClean="0"/>
              <a:t>DR. ALIA AL IBRAHIM</a:t>
            </a:r>
            <a:r>
              <a:rPr lang="en-US" dirty="0" smtClean="0"/>
              <a:t> </a:t>
            </a:r>
          </a:p>
          <a:p>
            <a:pPr lvl="0">
              <a:buNone/>
            </a:pPr>
            <a:r>
              <a:rPr lang="en-US" dirty="0" smtClean="0"/>
              <a:t>   </a:t>
            </a:r>
            <a:r>
              <a:rPr lang="en-US" sz="2000" dirty="0" smtClean="0"/>
              <a:t>Pager #: 3687  </a:t>
            </a:r>
          </a:p>
          <a:p>
            <a:pPr>
              <a:buNone/>
            </a:pPr>
            <a:r>
              <a:rPr lang="en-US" sz="2000" dirty="0" smtClean="0"/>
              <a:t>   E-mails: </a:t>
            </a:r>
            <a:r>
              <a:rPr lang="en-US" sz="2000" u="sng" dirty="0" smtClean="0">
                <a:hlinkClick r:id="rId2"/>
              </a:rPr>
              <a:t>aalibrahim@ksu.edu.sa</a:t>
            </a:r>
            <a:r>
              <a:rPr lang="en-US" sz="2000" dirty="0" smtClean="0"/>
              <a:t> or </a:t>
            </a:r>
            <a:r>
              <a:rPr lang="en-US" sz="2000" u="sng" dirty="0" smtClean="0">
                <a:hlinkClick r:id="rId3"/>
              </a:rPr>
              <a:t>alia362000@yahoo.com</a:t>
            </a:r>
            <a:r>
              <a:rPr lang="en-US" sz="2000" dirty="0" smtClean="0"/>
              <a:t> </a:t>
            </a:r>
          </a:p>
          <a:p>
            <a:pPr>
              <a:buNone/>
            </a:pPr>
            <a:endParaRPr lang="en-US" dirty="0" smtClean="0"/>
          </a:p>
          <a:p>
            <a:pPr lvl="0">
              <a:buNone/>
            </a:pPr>
            <a:r>
              <a:rPr lang="en-US" sz="2000" dirty="0" smtClean="0"/>
              <a:t>Deputy Program Coordinator</a:t>
            </a:r>
          </a:p>
          <a:p>
            <a:pPr lvl="0">
              <a:buNone/>
            </a:pPr>
            <a:r>
              <a:rPr lang="en-US" b="1" dirty="0" smtClean="0"/>
              <a:t>DR. NOUF ALBACKER</a:t>
            </a:r>
            <a:endParaRPr lang="en-US" dirty="0" smtClean="0"/>
          </a:p>
          <a:p>
            <a:pPr>
              <a:buNone/>
            </a:pPr>
            <a:r>
              <a:rPr lang="en-US" dirty="0" smtClean="0"/>
              <a:t>   </a:t>
            </a:r>
            <a:r>
              <a:rPr lang="en-US" sz="2000" dirty="0" smtClean="0"/>
              <a:t>Pager #: 5606</a:t>
            </a:r>
          </a:p>
          <a:p>
            <a:pPr>
              <a:buNone/>
            </a:pPr>
            <a:r>
              <a:rPr lang="en-US" sz="2000" dirty="0" smtClean="0"/>
              <a:t>   Email: </a:t>
            </a:r>
            <a:r>
              <a:rPr lang="en-US" sz="2000" u="sng" dirty="0" smtClean="0">
                <a:hlinkClick r:id="rId4"/>
              </a:rPr>
              <a:t>dr_nouf@yahoo.com</a:t>
            </a:r>
            <a:endParaRPr lang="en-US" sz="2000" dirty="0" smtClean="0"/>
          </a:p>
          <a:p>
            <a:pPr>
              <a:buNone/>
            </a:pPr>
            <a:endParaRPr lang="en-US" dirty="0"/>
          </a:p>
        </p:txBody>
      </p:sp>
      <p:sp>
        <p:nvSpPr>
          <p:cNvPr id="4" name="Content Placeholder 3"/>
          <p:cNvSpPr>
            <a:spLocks noGrp="1"/>
          </p:cNvSpPr>
          <p:nvPr>
            <p:ph sz="quarter" idx="2"/>
          </p:nvPr>
        </p:nvSpPr>
        <p:spPr>
          <a:xfrm>
            <a:off x="4427984" y="3284984"/>
            <a:ext cx="3888432" cy="2304256"/>
          </a:xfrm>
        </p:spPr>
        <p:txBody>
          <a:bodyPr>
            <a:normAutofit/>
          </a:bodyPr>
          <a:lstStyle/>
          <a:p>
            <a:pPr lvl="0"/>
            <a:r>
              <a:rPr lang="en-US" sz="2000" dirty="0" smtClean="0"/>
              <a:t>Pediatric Internship Program Secretary </a:t>
            </a:r>
          </a:p>
          <a:p>
            <a:pPr lvl="0">
              <a:buNone/>
            </a:pPr>
            <a:r>
              <a:rPr lang="en-US" sz="2000" b="1" dirty="0" smtClean="0"/>
              <a:t>   </a:t>
            </a:r>
            <a:r>
              <a:rPr lang="en-US" b="1" dirty="0" smtClean="0"/>
              <a:t>JOEY</a:t>
            </a:r>
            <a:r>
              <a:rPr lang="en-US" dirty="0" smtClean="0"/>
              <a:t> </a:t>
            </a:r>
          </a:p>
          <a:p>
            <a:pPr>
              <a:buNone/>
            </a:pPr>
            <a:r>
              <a:rPr lang="en-US" dirty="0" smtClean="0"/>
              <a:t>   </a:t>
            </a:r>
            <a:r>
              <a:rPr lang="en-US" sz="2000" dirty="0" smtClean="0"/>
              <a:t>Extension #: 91512 </a:t>
            </a:r>
          </a:p>
          <a:p>
            <a:pPr>
              <a:buNone/>
            </a:pPr>
            <a:r>
              <a:rPr lang="en-US" sz="2000" dirty="0" smtClean="0"/>
              <a:t>   E-mail:  </a:t>
            </a:r>
            <a:r>
              <a:rPr lang="en-US" sz="2000" u="sng" dirty="0" smtClean="0">
                <a:hlinkClick r:id="rId5"/>
              </a:rPr>
              <a:t>pedinterns.kkuh@gmail.com</a:t>
            </a:r>
            <a:r>
              <a:rPr lang="en-US" sz="2000" dirty="0" smtClean="0"/>
              <a:t> </a:t>
            </a:r>
          </a:p>
          <a:p>
            <a:endParaRPr lang="en-US" dirty="0"/>
          </a:p>
        </p:txBody>
      </p:sp>
    </p:spTree>
  </p:cSld>
  <p:clrMapOvr>
    <a:masterClrMapping/>
  </p:clrMapOvr>
  <p:transition spd="slow">
    <p:wheel spokes="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7992888" cy="1354162"/>
          </a:xfrm>
        </p:spPr>
        <p:txBody>
          <a:bodyPr>
            <a:normAutofit/>
          </a:bodyPr>
          <a:lstStyle/>
          <a:p>
            <a:r>
              <a:rPr lang="en-US" sz="2800" b="1" dirty="0" smtClean="0"/>
              <a:t>Internship training program committee</a:t>
            </a:r>
            <a:endParaRPr lang="en-US" sz="2800" b="1" dirty="0"/>
          </a:p>
        </p:txBody>
      </p:sp>
      <p:sp>
        <p:nvSpPr>
          <p:cNvPr id="3" name="Content Placeholder 2"/>
          <p:cNvSpPr>
            <a:spLocks noGrp="1"/>
          </p:cNvSpPr>
          <p:nvPr>
            <p:ph sz="quarter" idx="1"/>
          </p:nvPr>
        </p:nvSpPr>
        <p:spPr/>
        <p:txBody>
          <a:bodyPr/>
          <a:lstStyle/>
          <a:p>
            <a:pPr>
              <a:buNone/>
            </a:pPr>
            <a:r>
              <a:rPr lang="en-US" dirty="0" smtClean="0"/>
              <a:t>Dr. </a:t>
            </a:r>
            <a:r>
              <a:rPr lang="en-US" dirty="0" err="1" smtClean="0"/>
              <a:t>Abdulrahman</a:t>
            </a:r>
            <a:r>
              <a:rPr lang="en-US" dirty="0" smtClean="0"/>
              <a:t> Al </a:t>
            </a:r>
            <a:r>
              <a:rPr lang="en-US" dirty="0" err="1" smtClean="0"/>
              <a:t>Nemri</a:t>
            </a:r>
            <a:r>
              <a:rPr lang="en-US" dirty="0" smtClean="0"/>
              <a:t> (Pediatric Chairman)</a:t>
            </a:r>
          </a:p>
          <a:p>
            <a:pPr>
              <a:buNone/>
            </a:pPr>
            <a:r>
              <a:rPr lang="en-US" dirty="0" smtClean="0"/>
              <a:t>Dr. Alia Al Ibrahim </a:t>
            </a:r>
            <a:r>
              <a:rPr lang="en-US" sz="2000" dirty="0" smtClean="0"/>
              <a:t>(Internship Program Coordinator)</a:t>
            </a:r>
          </a:p>
          <a:p>
            <a:pPr>
              <a:buNone/>
            </a:pPr>
            <a:r>
              <a:rPr lang="en-US" sz="2000" dirty="0" smtClean="0"/>
              <a:t>Dr. </a:t>
            </a:r>
            <a:r>
              <a:rPr lang="en-US" sz="2000" dirty="0" err="1" smtClean="0"/>
              <a:t>Nouf</a:t>
            </a:r>
            <a:r>
              <a:rPr lang="en-US" sz="2000" dirty="0" smtClean="0"/>
              <a:t> </a:t>
            </a:r>
            <a:r>
              <a:rPr lang="en-US" sz="2000" dirty="0" err="1" smtClean="0"/>
              <a:t>Albacker</a:t>
            </a:r>
            <a:r>
              <a:rPr lang="en-US" sz="2000" dirty="0" smtClean="0"/>
              <a:t> (Deputy Internship Program Coordinator)</a:t>
            </a:r>
          </a:p>
          <a:p>
            <a:pPr>
              <a:buNone/>
            </a:pPr>
            <a:r>
              <a:rPr lang="en-US" sz="2000" dirty="0" smtClean="0"/>
              <a:t>Dr. </a:t>
            </a:r>
            <a:r>
              <a:rPr lang="en-US" sz="2000" dirty="0" err="1" smtClean="0"/>
              <a:t>Adi</a:t>
            </a:r>
            <a:r>
              <a:rPr lang="en-US" sz="2000" dirty="0" smtClean="0"/>
              <a:t> Al </a:t>
            </a:r>
            <a:r>
              <a:rPr lang="en-US" sz="2000" dirty="0" err="1" smtClean="0"/>
              <a:t>Herbish</a:t>
            </a:r>
            <a:r>
              <a:rPr lang="en-US" sz="2000" dirty="0" smtClean="0"/>
              <a:t> (Member)</a:t>
            </a:r>
          </a:p>
          <a:p>
            <a:pPr>
              <a:buNone/>
            </a:pPr>
            <a:r>
              <a:rPr lang="en-US" sz="2000" dirty="0" smtClean="0"/>
              <a:t>Dr. Khalid </a:t>
            </a:r>
            <a:r>
              <a:rPr lang="en-US" sz="2000" dirty="0" err="1" smtClean="0"/>
              <a:t>Suliman</a:t>
            </a:r>
            <a:r>
              <a:rPr lang="en-US" sz="2000" dirty="0" smtClean="0"/>
              <a:t> Abu </a:t>
            </a:r>
            <a:r>
              <a:rPr lang="en-US" sz="2000" dirty="0" err="1" smtClean="0"/>
              <a:t>Neim</a:t>
            </a:r>
            <a:r>
              <a:rPr lang="en-US" sz="2000" dirty="0" smtClean="0"/>
              <a:t> ( </a:t>
            </a:r>
            <a:r>
              <a:rPr lang="en-US" sz="1600" dirty="0" smtClean="0"/>
              <a:t>Chief Intern Resident Co -Member)</a:t>
            </a:r>
            <a:endParaRPr lang="en-US" dirty="0" smtClean="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joeylyn 004.jpg"/>
          <p:cNvPicPr>
            <a:picLocks noGrp="1" noChangeAspect="1"/>
          </p:cNvPicPr>
          <p:nvPr>
            <p:ph sz="quarter" idx="1"/>
          </p:nvPr>
        </p:nvPicPr>
        <p:blipFill>
          <a:blip r:embed="rId2" cstate="print"/>
          <a:stretch>
            <a:fillRect/>
          </a:stretch>
        </p:blipFill>
        <p:spPr>
          <a:xfrm>
            <a:off x="1763688" y="118294"/>
            <a:ext cx="4968552" cy="6739706"/>
          </a:xfr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cap="none" dirty="0" smtClean="0">
                <a:ln/>
                <a:solidFill>
                  <a:schemeClr val="accent3"/>
                </a:solidFill>
              </a:rPr>
              <a:t>ADMINISTRATIVE</a:t>
            </a:r>
            <a:endParaRPr lang="en-US" sz="4000" b="1" cap="none" dirty="0">
              <a:ln/>
              <a:solidFill>
                <a:schemeClr val="accent3"/>
              </a:solidFill>
            </a:endParaRPr>
          </a:p>
        </p:txBody>
      </p:sp>
      <p:sp>
        <p:nvSpPr>
          <p:cNvPr id="3" name="Content Placeholder 2"/>
          <p:cNvSpPr>
            <a:spLocks noGrp="1"/>
          </p:cNvSpPr>
          <p:nvPr>
            <p:ph sz="quarter" idx="4294967295"/>
          </p:nvPr>
        </p:nvSpPr>
        <p:spPr>
          <a:xfrm>
            <a:off x="323528" y="1772816"/>
            <a:ext cx="7056784" cy="4104456"/>
          </a:xfrm>
        </p:spPr>
        <p:txBody>
          <a:bodyPr>
            <a:normAutofit fontScale="70000" lnSpcReduction="20000"/>
          </a:bodyPr>
          <a:lstStyle/>
          <a:p>
            <a:pPr lvl="0">
              <a:lnSpc>
                <a:spcPct val="120000"/>
              </a:lnSpc>
              <a:spcBef>
                <a:spcPts val="0"/>
              </a:spcBef>
              <a:buNone/>
            </a:pPr>
            <a:r>
              <a:rPr lang="en-US" dirty="0" smtClean="0"/>
              <a:t>Each Intern should do one month inside KKUH and one month</a:t>
            </a:r>
          </a:p>
          <a:p>
            <a:pPr lvl="0">
              <a:lnSpc>
                <a:spcPct val="120000"/>
              </a:lnSpc>
              <a:spcBef>
                <a:spcPts val="0"/>
              </a:spcBef>
              <a:buNone/>
            </a:pPr>
            <a:r>
              <a:rPr lang="en-US" dirty="0" smtClean="0"/>
              <a:t>outside in one of the following hospitals:</a:t>
            </a:r>
          </a:p>
          <a:p>
            <a:pPr>
              <a:buNone/>
            </a:pPr>
            <a:endParaRPr lang="en-US" dirty="0" smtClean="0"/>
          </a:p>
          <a:p>
            <a:pPr lvl="0">
              <a:lnSpc>
                <a:spcPct val="120000"/>
              </a:lnSpc>
            </a:pPr>
            <a:r>
              <a:rPr lang="en-US" dirty="0" smtClean="0"/>
              <a:t>King Saud Medical City (KSMC) </a:t>
            </a:r>
            <a:r>
              <a:rPr lang="en-US" i="1" dirty="0" smtClean="0"/>
              <a:t>formerly known as </a:t>
            </a:r>
            <a:r>
              <a:rPr lang="en-US" i="1" dirty="0" err="1" smtClean="0"/>
              <a:t>Shemaisi</a:t>
            </a:r>
            <a:endParaRPr lang="en-US" dirty="0" smtClean="0"/>
          </a:p>
          <a:p>
            <a:pPr lvl="0">
              <a:lnSpc>
                <a:spcPct val="120000"/>
              </a:lnSpc>
            </a:pPr>
            <a:r>
              <a:rPr lang="en-US" dirty="0" smtClean="0"/>
              <a:t>King Abdul-Aziz Medical City (KAMC) </a:t>
            </a:r>
            <a:r>
              <a:rPr lang="en-US" i="1" dirty="0" smtClean="0"/>
              <a:t>formerly known as National Guard</a:t>
            </a:r>
            <a:endParaRPr lang="en-US" dirty="0" smtClean="0"/>
          </a:p>
          <a:p>
            <a:pPr lvl="0">
              <a:lnSpc>
                <a:spcPct val="120000"/>
              </a:lnSpc>
            </a:pPr>
            <a:r>
              <a:rPr lang="en-US" dirty="0" smtClean="0"/>
              <a:t>King </a:t>
            </a:r>
            <a:r>
              <a:rPr lang="en-US" dirty="0" err="1" smtClean="0"/>
              <a:t>Fahad</a:t>
            </a:r>
            <a:r>
              <a:rPr lang="en-US" dirty="0" smtClean="0"/>
              <a:t> Medical City (KFMC)</a:t>
            </a:r>
          </a:p>
          <a:p>
            <a:pPr lvl="0">
              <a:lnSpc>
                <a:spcPct val="120000"/>
              </a:lnSpc>
            </a:pPr>
            <a:r>
              <a:rPr lang="en-US" dirty="0" smtClean="0"/>
              <a:t>King Faisal Specialist Hospital  &amp; Research Center (KFSH&amp;RC)</a:t>
            </a:r>
          </a:p>
          <a:p>
            <a:pPr lvl="0">
              <a:lnSpc>
                <a:spcPct val="120000"/>
              </a:lnSpc>
            </a:pPr>
            <a:r>
              <a:rPr lang="en-US" dirty="0" smtClean="0"/>
              <a:t>Riyadh Military Hospital  (RMH)</a:t>
            </a:r>
          </a:p>
          <a:p>
            <a:pPr lvl="0"/>
            <a:r>
              <a:rPr lang="en-US" dirty="0" smtClean="0"/>
              <a:t>Security Forces Hospital (SFH)</a:t>
            </a:r>
          </a:p>
          <a:p>
            <a:pPr>
              <a:buNone/>
            </a:pPr>
            <a:endParaRPr lang="en-US"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0000" lnSpcReduction="20000"/>
          </a:bodyPr>
          <a:lstStyle/>
          <a:p>
            <a:pPr algn="just">
              <a:lnSpc>
                <a:spcPct val="120000"/>
              </a:lnSpc>
              <a:spcBef>
                <a:spcPts val="0"/>
              </a:spcBef>
              <a:buFont typeface="Wingdings" pitchFamily="2" charset="2"/>
              <a:buChar char="v"/>
            </a:pPr>
            <a:r>
              <a:rPr lang="en-US" dirty="0" smtClean="0"/>
              <a:t>In and Out distribution must be finalized by the chief intern and must be submitted </a:t>
            </a:r>
            <a:r>
              <a:rPr lang="en-US" b="1" dirty="0" smtClean="0"/>
              <a:t>One (1) month before</a:t>
            </a:r>
            <a:r>
              <a:rPr lang="en-US" dirty="0" smtClean="0"/>
              <a:t> pediatric rotation &amp; emailed to Pediatric Internship Program Secretary.</a:t>
            </a:r>
          </a:p>
          <a:p>
            <a:pPr algn="just">
              <a:lnSpc>
                <a:spcPct val="120000"/>
              </a:lnSpc>
              <a:spcBef>
                <a:spcPts val="0"/>
              </a:spcBef>
              <a:buFont typeface="Wingdings" pitchFamily="2" charset="2"/>
              <a:buChar char="v"/>
            </a:pPr>
            <a:endParaRPr lang="en-US" dirty="0" smtClean="0"/>
          </a:p>
          <a:p>
            <a:pPr algn="just">
              <a:lnSpc>
                <a:spcPct val="120000"/>
              </a:lnSpc>
              <a:spcBef>
                <a:spcPts val="0"/>
              </a:spcBef>
              <a:buFont typeface="Wingdings" pitchFamily="2" charset="2"/>
              <a:buChar char="v"/>
            </a:pPr>
            <a:r>
              <a:rPr lang="en-US" dirty="0" smtClean="0"/>
              <a:t>KKUH ROTA and On Call ROTA must be sent 3 weeks before the start of the rotation.</a:t>
            </a:r>
          </a:p>
          <a:p>
            <a:pPr algn="just">
              <a:lnSpc>
                <a:spcPct val="120000"/>
              </a:lnSpc>
              <a:spcBef>
                <a:spcPts val="0"/>
              </a:spcBef>
              <a:buFont typeface="Wingdings" pitchFamily="2" charset="2"/>
              <a:buChar char="v"/>
            </a:pPr>
            <a:endParaRPr lang="en-US" dirty="0" smtClean="0"/>
          </a:p>
          <a:p>
            <a:pPr algn="just">
              <a:lnSpc>
                <a:spcPct val="120000"/>
              </a:lnSpc>
              <a:spcBef>
                <a:spcPts val="0"/>
              </a:spcBef>
              <a:buFont typeface="Wingdings" pitchFamily="2" charset="2"/>
              <a:buChar char="ü"/>
            </a:pPr>
            <a:r>
              <a:rPr lang="en-US" dirty="0" smtClean="0"/>
              <a:t>Interns who want to transfer to another ward will have to get approval from the coordinator first. </a:t>
            </a:r>
          </a:p>
          <a:p>
            <a:endParaRPr lang="en-US" dirty="0" smtClean="0"/>
          </a:p>
          <a:p>
            <a:endParaRPr lang="en-US" dirty="0"/>
          </a:p>
        </p:txBody>
      </p:sp>
      <p:sp>
        <p:nvSpPr>
          <p:cNvPr id="4" name="Content Placeholder 3"/>
          <p:cNvSpPr>
            <a:spLocks noGrp="1"/>
          </p:cNvSpPr>
          <p:nvPr>
            <p:ph sz="quarter" idx="2"/>
          </p:nvPr>
        </p:nvSpPr>
        <p:spPr/>
        <p:txBody>
          <a:bodyPr>
            <a:normAutofit fontScale="70000" lnSpcReduction="20000"/>
          </a:bodyPr>
          <a:lstStyle/>
          <a:p>
            <a:pPr lvl="0">
              <a:lnSpc>
                <a:spcPct val="120000"/>
              </a:lnSpc>
              <a:spcBef>
                <a:spcPts val="0"/>
              </a:spcBef>
              <a:buFont typeface="Wingdings" pitchFamily="2" charset="2"/>
              <a:buChar char="v"/>
            </a:pPr>
            <a:endParaRPr lang="en-US" b="1" dirty="0" smtClean="0"/>
          </a:p>
          <a:p>
            <a:pPr lvl="0">
              <a:lnSpc>
                <a:spcPct val="120000"/>
              </a:lnSpc>
              <a:spcBef>
                <a:spcPts val="0"/>
              </a:spcBef>
              <a:buFont typeface="Wingdings" pitchFamily="2" charset="2"/>
              <a:buChar char="v"/>
            </a:pPr>
            <a:r>
              <a:rPr lang="en-US" b="1" dirty="0" smtClean="0"/>
              <a:t>No changes will be accommodated </a:t>
            </a:r>
            <a:r>
              <a:rPr lang="en-US" dirty="0" smtClean="0"/>
              <a:t>once Final list is submitted to the secretary.</a:t>
            </a:r>
          </a:p>
          <a:p>
            <a:pPr>
              <a:lnSpc>
                <a:spcPct val="120000"/>
              </a:lnSpc>
              <a:spcBef>
                <a:spcPts val="0"/>
              </a:spcBef>
              <a:buNone/>
            </a:pPr>
            <a:r>
              <a:rPr lang="en-US" dirty="0" smtClean="0"/>
              <a:t>  </a:t>
            </a:r>
          </a:p>
          <a:p>
            <a:pPr>
              <a:lnSpc>
                <a:spcPct val="120000"/>
              </a:lnSpc>
              <a:spcBef>
                <a:spcPts val="0"/>
              </a:spcBef>
              <a:buNone/>
            </a:pPr>
            <a:endParaRPr lang="en-US" dirty="0" smtClean="0"/>
          </a:p>
          <a:p>
            <a:pPr>
              <a:lnSpc>
                <a:spcPct val="120000"/>
              </a:lnSpc>
              <a:spcBef>
                <a:spcPts val="0"/>
              </a:spcBef>
              <a:buNone/>
            </a:pPr>
            <a:endParaRPr lang="en-US" dirty="0" smtClean="0"/>
          </a:p>
          <a:p>
            <a:pPr lvl="0">
              <a:lnSpc>
                <a:spcPct val="120000"/>
              </a:lnSpc>
              <a:spcBef>
                <a:spcPts val="0"/>
              </a:spcBef>
              <a:buFont typeface="Wingdings" pitchFamily="2" charset="2"/>
              <a:buChar char="v"/>
            </a:pPr>
            <a:r>
              <a:rPr lang="en-US" dirty="0" smtClean="0"/>
              <a:t>Rotations outside our hospital will be in </a:t>
            </a:r>
            <a:r>
              <a:rPr lang="en-US" b="1" dirty="0" smtClean="0"/>
              <a:t>General Pediatrics unless the Intern is in Elective rotation. </a:t>
            </a:r>
            <a:endParaRPr lang="en-US" dirty="0" smtClean="0"/>
          </a:p>
          <a:p>
            <a:pPr>
              <a:buNone/>
            </a:pPr>
            <a:endParaRPr lang="en-US" dirty="0"/>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Kkuh</a:t>
            </a:r>
            <a:r>
              <a:rPr lang="en-US" dirty="0" smtClean="0"/>
              <a:t> distribution</a:t>
            </a:r>
            <a:endParaRPr lang="en-US" dirty="0"/>
          </a:p>
        </p:txBody>
      </p:sp>
      <p:sp>
        <p:nvSpPr>
          <p:cNvPr id="3" name="Content Placeholder 2"/>
          <p:cNvSpPr>
            <a:spLocks noGrp="1"/>
          </p:cNvSpPr>
          <p:nvPr>
            <p:ph sz="quarter" idx="1"/>
          </p:nvPr>
        </p:nvSpPr>
        <p:spPr/>
        <p:txBody>
          <a:bodyPr/>
          <a:lstStyle/>
          <a:p>
            <a:pPr lvl="0" algn="just">
              <a:buFont typeface="Wingdings" pitchFamily="2" charset="2"/>
              <a:buChar char="v"/>
            </a:pPr>
            <a:r>
              <a:rPr lang="en-US" sz="2000" dirty="0" smtClean="0"/>
              <a:t>In KKUH we have three Pediatric wards (11A, 11B, and 12B) . More interns can be accommodated in the last two wards.</a:t>
            </a:r>
          </a:p>
          <a:p>
            <a:pPr algn="just">
              <a:buFont typeface="Wingdings" pitchFamily="2" charset="2"/>
              <a:buChar char="v"/>
            </a:pPr>
            <a:endParaRPr lang="en-US" sz="2000" dirty="0" smtClean="0"/>
          </a:p>
          <a:p>
            <a:pPr lvl="0" algn="just">
              <a:buFont typeface="Wingdings" pitchFamily="2" charset="2"/>
              <a:buChar char="v"/>
            </a:pPr>
            <a:r>
              <a:rPr lang="en-US" sz="2000" dirty="0" smtClean="0"/>
              <a:t>During rotation in KKUH pediatrics, some of the interns will cover two weeks in subspecialty. </a:t>
            </a:r>
          </a:p>
          <a:p>
            <a:pPr>
              <a:buNone/>
            </a:pPr>
            <a:endParaRPr lang="en-US" dirty="0" smtClean="0"/>
          </a:p>
          <a:p>
            <a:pPr lvl="0">
              <a:buFont typeface="Wingdings" pitchFamily="2" charset="2"/>
              <a:buChar char="ü"/>
            </a:pPr>
            <a:r>
              <a:rPr lang="en-US" dirty="0" smtClean="0"/>
              <a:t>   </a:t>
            </a:r>
            <a:r>
              <a:rPr lang="en-US" sz="1800" dirty="0" smtClean="0"/>
              <a:t>Team Leaders must submit the names of the interns assigned in these areas on the </a:t>
            </a:r>
            <a:r>
              <a:rPr lang="en-US" sz="1800" b="1" dirty="0" smtClean="0"/>
              <a:t>2</a:t>
            </a:r>
            <a:r>
              <a:rPr lang="en-US" sz="1800" b="1" baseline="30000" dirty="0" smtClean="0"/>
              <a:t>nd</a:t>
            </a:r>
            <a:r>
              <a:rPr lang="en-US" sz="1800" b="1" dirty="0" smtClean="0"/>
              <a:t> day of the rotation</a:t>
            </a:r>
            <a:r>
              <a:rPr lang="en-US" dirty="0" smtClean="0"/>
              <a:t>. </a:t>
            </a:r>
          </a:p>
          <a:p>
            <a:endParaRPr lang="en-US" dirty="0"/>
          </a:p>
        </p:txBody>
      </p:sp>
    </p:spTree>
  </p:cSld>
  <p:clrMapOvr>
    <a:masterClrMapping/>
  </p:clrMapOvr>
  <p:transition spd="slow">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orientation</a:t>
            </a:r>
            <a:endParaRPr lang="en-US" b="1" dirty="0"/>
          </a:p>
        </p:txBody>
      </p:sp>
      <p:sp>
        <p:nvSpPr>
          <p:cNvPr id="3" name="Content Placeholder 2"/>
          <p:cNvSpPr>
            <a:spLocks noGrp="1"/>
          </p:cNvSpPr>
          <p:nvPr>
            <p:ph sz="quarter" idx="1"/>
          </p:nvPr>
        </p:nvSpPr>
        <p:spPr>
          <a:xfrm>
            <a:off x="457200" y="1600200"/>
            <a:ext cx="7467600" cy="3989040"/>
          </a:xfrm>
        </p:spPr>
        <p:txBody>
          <a:bodyPr/>
          <a:lstStyle/>
          <a:p>
            <a:pPr lvl="0" algn="just">
              <a:buFont typeface="Wingdings" pitchFamily="2" charset="2"/>
              <a:buChar char="v"/>
            </a:pPr>
            <a:r>
              <a:rPr lang="en-US" sz="2000" dirty="0" smtClean="0"/>
              <a:t>All interns rotating in pediatrics inside &amp; outside KKUH </a:t>
            </a:r>
            <a:r>
              <a:rPr lang="en-US" sz="2000" b="1" dirty="0" smtClean="0"/>
              <a:t>must attend the meeting with the Internship Program Coordinator at 8:00 am on the 1</a:t>
            </a:r>
            <a:r>
              <a:rPr lang="en-US" sz="2000" b="1" baseline="30000" dirty="0" smtClean="0"/>
              <a:t>st</a:t>
            </a:r>
            <a:r>
              <a:rPr lang="en-US" sz="2000" b="1" dirty="0" smtClean="0"/>
              <a:t> day of the rotation at Dr. </a:t>
            </a:r>
            <a:r>
              <a:rPr lang="en-US" sz="2000" b="1" dirty="0" err="1" smtClean="0"/>
              <a:t>Aljarrallah</a:t>
            </a:r>
            <a:r>
              <a:rPr lang="en-US" sz="2000" b="1" dirty="0" smtClean="0"/>
              <a:t> Seminar Room, Pediatric Department, Level 1.</a:t>
            </a:r>
            <a:endParaRPr lang="en-US" sz="2000" dirty="0" smtClean="0"/>
          </a:p>
          <a:p>
            <a:pPr>
              <a:buNone/>
            </a:pPr>
            <a:r>
              <a:rPr lang="en-US" b="1" dirty="0" smtClean="0"/>
              <a:t> </a:t>
            </a:r>
            <a:endParaRPr lang="en-US" dirty="0" smtClean="0"/>
          </a:p>
          <a:p>
            <a:pPr lvl="0">
              <a:buFont typeface="Arial" pitchFamily="34" charset="0"/>
              <a:buChar char="•"/>
            </a:pPr>
            <a:r>
              <a:rPr lang="en-US" sz="1800" dirty="0" smtClean="0"/>
              <a:t>The secretary will organize the meeting with the chief intern</a:t>
            </a:r>
            <a:r>
              <a:rPr lang="en-US" dirty="0" smtClean="0"/>
              <a:t>.</a:t>
            </a:r>
          </a:p>
          <a:p>
            <a:endParaRPr lang="en-US" dirty="0"/>
          </a:p>
        </p:txBody>
      </p:sp>
    </p:spTree>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4801696" y="2996952"/>
            <a:ext cx="6309360" cy="864096"/>
          </a:xfrm>
        </p:spPr>
        <p:txBody>
          <a:bodyPr>
            <a:normAutofit/>
          </a:bodyPr>
          <a:lstStyle/>
          <a:p>
            <a:r>
              <a:rPr lang="en-US" sz="3200" dirty="0" smtClean="0"/>
              <a:t>Daily morning activity</a:t>
            </a:r>
            <a:endParaRPr lang="en-US" sz="3200" dirty="0"/>
          </a:p>
        </p:txBody>
      </p:sp>
      <p:sp>
        <p:nvSpPr>
          <p:cNvPr id="4" name="Content Placeholder 3"/>
          <p:cNvSpPr>
            <a:spLocks noGrp="1"/>
          </p:cNvSpPr>
          <p:nvPr>
            <p:ph sz="quarter" idx="1"/>
          </p:nvPr>
        </p:nvSpPr>
        <p:spPr/>
        <p:txBody>
          <a:bodyPr>
            <a:normAutofit/>
          </a:bodyPr>
          <a:lstStyle/>
          <a:p>
            <a:pPr lvl="0" algn="just">
              <a:buNone/>
            </a:pPr>
            <a:r>
              <a:rPr lang="en-US" dirty="0" smtClean="0"/>
              <a:t>Interns</a:t>
            </a:r>
            <a:r>
              <a:rPr lang="en-US" b="1" dirty="0" smtClean="0"/>
              <a:t> MUST ATTEND </a:t>
            </a:r>
            <a:r>
              <a:rPr lang="en-US" dirty="0" smtClean="0"/>
              <a:t>the</a:t>
            </a:r>
            <a:r>
              <a:rPr lang="en-US" b="1" dirty="0" smtClean="0"/>
              <a:t> </a:t>
            </a:r>
          </a:p>
          <a:p>
            <a:pPr lvl="0" algn="just">
              <a:buNone/>
            </a:pPr>
            <a:r>
              <a:rPr lang="en-US" b="1" dirty="0" smtClean="0"/>
              <a:t>MORNING ACTIVITY DAILY.</a:t>
            </a:r>
            <a:endParaRPr lang="en-US" dirty="0" smtClean="0"/>
          </a:p>
          <a:p>
            <a:pPr>
              <a:buNone/>
            </a:pPr>
            <a:endParaRPr lang="en-US" dirty="0" smtClean="0"/>
          </a:p>
          <a:p>
            <a:pPr lvl="0" algn="just">
              <a:buFont typeface="Wingdings" pitchFamily="2" charset="2"/>
              <a:buChar char="v"/>
            </a:pPr>
            <a:r>
              <a:rPr lang="en-US" sz="2000" dirty="0" smtClean="0"/>
              <a:t>Attendance in the ward station where you are assigned will be done by the S/Registrar and/or Fellow during the Admission Rounds and Post Admission Rounds. </a:t>
            </a:r>
          </a:p>
          <a:p>
            <a:pPr lvl="0" algn="just">
              <a:buFont typeface="Wingdings" pitchFamily="2" charset="2"/>
              <a:buChar char="v"/>
            </a:pPr>
            <a:r>
              <a:rPr lang="en-US" sz="2000" dirty="0" smtClean="0"/>
              <a:t>Another separate attendance sheet is provided by the department for the daily morning activity. </a:t>
            </a:r>
            <a:r>
              <a:rPr lang="en-US" sz="2000" b="1" dirty="0" smtClean="0"/>
              <a:t>Attendance signature in the morning activity is until 8:10am ONLY.</a:t>
            </a:r>
            <a:endParaRPr lang="en-US" sz="2000" dirty="0" smtClean="0"/>
          </a:p>
          <a:p>
            <a:pPr lvl="0" algn="just">
              <a:buFont typeface="Wingdings" pitchFamily="2" charset="2"/>
              <a:buChar char="v"/>
            </a:pPr>
            <a:r>
              <a:rPr lang="en-US" sz="2000" dirty="0" smtClean="0"/>
              <a:t>Sign – out is strictly starting 3:30 PM.</a:t>
            </a:r>
          </a:p>
          <a:p>
            <a:pPr lvl="0" algn="just">
              <a:buFont typeface="Wingdings" pitchFamily="2" charset="2"/>
              <a:buChar char="v"/>
            </a:pPr>
            <a:r>
              <a:rPr lang="en-US" sz="2000" b="1" dirty="0" smtClean="0"/>
              <a:t>Interview Confirmation Note</a:t>
            </a:r>
            <a:r>
              <a:rPr lang="en-US" sz="2000" dirty="0" smtClean="0"/>
              <a:t> is provided in the pediatric department which will serve as attendance if an intern is scheduled for an interview</a:t>
            </a:r>
            <a:r>
              <a:rPr lang="en-US" dirty="0" smtClean="0"/>
              <a:t>. </a:t>
            </a:r>
          </a:p>
          <a:p>
            <a:pPr>
              <a:buNone/>
            </a:pPr>
            <a:endParaRPr lang="en-US" dirty="0"/>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rot="5400000">
            <a:off x="4873704" y="2996952"/>
            <a:ext cx="6309360" cy="864096"/>
          </a:xfrm>
        </p:spPr>
        <p:txBody>
          <a:bodyPr>
            <a:normAutofit/>
          </a:bodyPr>
          <a:lstStyle/>
          <a:p>
            <a:r>
              <a:rPr lang="en-US" sz="3600" dirty="0" smtClean="0"/>
              <a:t>On- call</a:t>
            </a:r>
            <a:endParaRPr lang="en-US" sz="3600" dirty="0"/>
          </a:p>
        </p:txBody>
      </p:sp>
      <p:sp>
        <p:nvSpPr>
          <p:cNvPr id="10" name="Content Placeholder 9"/>
          <p:cNvSpPr>
            <a:spLocks noGrp="1"/>
          </p:cNvSpPr>
          <p:nvPr>
            <p:ph sz="quarter" idx="1"/>
          </p:nvPr>
        </p:nvSpPr>
        <p:spPr/>
        <p:txBody>
          <a:bodyPr/>
          <a:lstStyle/>
          <a:p>
            <a:pPr lvl="0" algn="just">
              <a:buNone/>
            </a:pPr>
            <a:r>
              <a:rPr lang="en-US" dirty="0" smtClean="0"/>
              <a:t>    </a:t>
            </a:r>
            <a:r>
              <a:rPr lang="en-US" sz="2000" dirty="0" smtClean="0"/>
              <a:t>After the On Call sheet is submitted to the intern secretary by the chief,  anyone who wants to change his/her on-call, he/she and his/her replacement must fill-up a special form and both will sign in addition to chief  intern. It must be submitted to the secretary’s office &amp; chief intern must make sure to change the names in the boards of each ward with their bleep #’s.</a:t>
            </a:r>
          </a:p>
          <a:p>
            <a:endParaRPr lang="en-US" dirty="0" smtClean="0"/>
          </a:p>
          <a:p>
            <a:endParaRPr lang="en-US" dirty="0" smtClean="0"/>
          </a:p>
          <a:p>
            <a:pPr algn="just">
              <a:buFont typeface="Wingdings" pitchFamily="2" charset="2"/>
              <a:buChar char="Ø"/>
            </a:pPr>
            <a:r>
              <a:rPr lang="en-US" sz="1800" dirty="0" smtClean="0"/>
              <a:t>Splitting of on – call shift is not allowed. A random visit will be done by any member of the committee</a:t>
            </a:r>
            <a:endParaRPr lang="en-US" sz="1800" b="1" dirty="0"/>
          </a:p>
        </p:txBody>
      </p:sp>
    </p:spTree>
  </p:cSld>
  <p:clrMapOvr>
    <a:masterClrMapping/>
  </p:clrMapOvr>
  <p:transition spd="slow">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980728"/>
            <a:ext cx="7467600" cy="4873752"/>
          </a:xfrm>
        </p:spPr>
        <p:txBody>
          <a:bodyPr>
            <a:normAutofit fontScale="92500" lnSpcReduction="10000"/>
          </a:bodyPr>
          <a:lstStyle/>
          <a:p>
            <a:pPr lvl="0" algn="just">
              <a:buFont typeface="Wingdings" pitchFamily="2" charset="2"/>
              <a:buChar char="v"/>
            </a:pPr>
            <a:r>
              <a:rPr lang="en-US" dirty="0" smtClean="0"/>
              <a:t>Two interns will be on call daily including weekends from 8:00 am until the next post admission round with the on call consultant.</a:t>
            </a:r>
          </a:p>
          <a:p>
            <a:pPr algn="just"/>
            <a:endParaRPr lang="en-US" dirty="0" smtClean="0"/>
          </a:p>
          <a:p>
            <a:pPr lvl="0" algn="just">
              <a:buFont typeface="Wingdings" pitchFamily="2" charset="2"/>
              <a:buChar char="Ø"/>
            </a:pPr>
            <a:r>
              <a:rPr lang="en-US" sz="1900" dirty="0" smtClean="0"/>
              <a:t>One intern will be assigned for admission and one for complaint. Absent On – call intern </a:t>
            </a:r>
            <a:r>
              <a:rPr lang="en-US" sz="2000" dirty="0" smtClean="0"/>
              <a:t>will result in corrective action as necessary to maintain the quality of patient care, the quality of the Program and the well-being </a:t>
            </a:r>
            <a:r>
              <a:rPr lang="en-US" sz="1900" dirty="0" smtClean="0"/>
              <a:t>of the intern.</a:t>
            </a:r>
          </a:p>
          <a:p>
            <a:pPr lvl="0" algn="just">
              <a:buFont typeface="Wingdings" pitchFamily="2" charset="2"/>
              <a:buChar char="Ø"/>
            </a:pPr>
            <a:r>
              <a:rPr lang="en-US" sz="1900" dirty="0" smtClean="0"/>
              <a:t>In case the call of the intern is with a different team, he/she must inform the S/Registrar of his/her original team for post admission round.</a:t>
            </a:r>
          </a:p>
          <a:p>
            <a:pPr lvl="0" algn="just">
              <a:buFont typeface="Wingdings" pitchFamily="2" charset="2"/>
              <a:buChar char="Ø"/>
            </a:pPr>
            <a:r>
              <a:rPr lang="en-US" sz="1900" dirty="0" smtClean="0"/>
              <a:t>On call interns must attend the endorsement between the teams to be aware of the patient’s especially during weekends.</a:t>
            </a:r>
          </a:p>
          <a:p>
            <a:pPr lvl="0" algn="just">
              <a:buFont typeface="Wingdings" pitchFamily="2" charset="2"/>
              <a:buChar char="Ø"/>
            </a:pPr>
            <a:r>
              <a:rPr lang="en-US" sz="1900" dirty="0" smtClean="0"/>
              <a:t>On call admission -  interns must accompany the resident during admitting patients and discussion of new admissions with the on – call Registrar.</a:t>
            </a:r>
          </a:p>
          <a:p>
            <a:endParaRPr lang="en-US" dirty="0"/>
          </a:p>
        </p:txBody>
      </p:sp>
    </p:spTree>
  </p:cSld>
  <p:clrMapOvr>
    <a:masterClrMapping/>
  </p:clrMapOvr>
  <p:transition spd="slow">
    <p:comb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270</TotalTime>
  <Words>2156</Words>
  <Application>Microsoft Office PowerPoint</Application>
  <PresentationFormat>On-screen Show (4:3)</PresentationFormat>
  <Paragraphs>173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Slide 1</vt:lpstr>
      <vt:lpstr>Program Goals</vt:lpstr>
      <vt:lpstr>ADMINISTRATIVE</vt:lpstr>
      <vt:lpstr>Slide 4</vt:lpstr>
      <vt:lpstr>Kkuh distribution</vt:lpstr>
      <vt:lpstr>orientation</vt:lpstr>
      <vt:lpstr>Daily morning activity</vt:lpstr>
      <vt:lpstr>On- call</vt:lpstr>
      <vt:lpstr>Slide 9</vt:lpstr>
      <vt:lpstr>Vacations</vt:lpstr>
      <vt:lpstr>Final Evaluation</vt:lpstr>
      <vt:lpstr>CLINICAL</vt:lpstr>
      <vt:lpstr>Decisions including diagnostic and therapeutic plans must be according to the specified job description. </vt:lpstr>
      <vt:lpstr>Slide 14</vt:lpstr>
      <vt:lpstr>Pediatric internship job description</vt:lpstr>
      <vt:lpstr>Slide 16</vt:lpstr>
      <vt:lpstr>Pediatric ward guidelines</vt:lpstr>
      <vt:lpstr>Slide 18</vt:lpstr>
      <vt:lpstr>Memorandum</vt:lpstr>
      <vt:lpstr>Slide 20</vt:lpstr>
      <vt:lpstr>Hand in hand we are making a difference in the lives of the children…  </vt:lpstr>
      <vt:lpstr>If you have any questions you can contact: </vt:lpstr>
      <vt:lpstr>Internship training program committee</vt:lpstr>
      <vt:lpstr>Slide 24</vt:lpstr>
    </vt:vector>
  </TitlesOfParts>
  <Company>KKUH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MARIA</dc:creator>
  <cp:lastModifiedBy>MARIA</cp:lastModifiedBy>
  <cp:revision>37</cp:revision>
  <dcterms:created xsi:type="dcterms:W3CDTF">2012-05-21T11:16:12Z</dcterms:created>
  <dcterms:modified xsi:type="dcterms:W3CDTF">2012-06-03T11:45:09Z</dcterms:modified>
</cp:coreProperties>
</file>