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1"/>
  </p:notesMasterIdLst>
  <p:sldIdLst>
    <p:sldId id="256" r:id="rId2"/>
    <p:sldId id="257" r:id="rId3"/>
    <p:sldId id="286" r:id="rId4"/>
    <p:sldId id="288" r:id="rId5"/>
    <p:sldId id="258" r:id="rId6"/>
    <p:sldId id="259" r:id="rId7"/>
    <p:sldId id="289" r:id="rId8"/>
    <p:sldId id="260" r:id="rId9"/>
    <p:sldId id="291" r:id="rId10"/>
    <p:sldId id="261" r:id="rId11"/>
    <p:sldId id="296" r:id="rId12"/>
    <p:sldId id="262" r:id="rId13"/>
    <p:sldId id="263" r:id="rId14"/>
    <p:sldId id="297" r:id="rId15"/>
    <p:sldId id="299" r:id="rId16"/>
    <p:sldId id="300" r:id="rId17"/>
    <p:sldId id="298" r:id="rId18"/>
    <p:sldId id="301" r:id="rId19"/>
    <p:sldId id="302" r:id="rId20"/>
    <p:sldId id="303" r:id="rId21"/>
    <p:sldId id="265" r:id="rId22"/>
    <p:sldId id="304" r:id="rId23"/>
    <p:sldId id="266" r:id="rId24"/>
    <p:sldId id="267" r:id="rId25"/>
    <p:sldId id="269" r:id="rId26"/>
    <p:sldId id="270" r:id="rId27"/>
    <p:sldId id="305" r:id="rId28"/>
    <p:sldId id="306" r:id="rId29"/>
    <p:sldId id="271" r:id="rId30"/>
    <p:sldId id="272" r:id="rId31"/>
    <p:sldId id="307" r:id="rId32"/>
    <p:sldId id="308" r:id="rId33"/>
    <p:sldId id="273" r:id="rId34"/>
    <p:sldId id="311" r:id="rId35"/>
    <p:sldId id="312" r:id="rId36"/>
    <p:sldId id="313" r:id="rId37"/>
    <p:sldId id="314" r:id="rId38"/>
    <p:sldId id="315" r:id="rId39"/>
    <p:sldId id="316" r:id="rId40"/>
    <p:sldId id="309" r:id="rId41"/>
    <p:sldId id="317" r:id="rId42"/>
    <p:sldId id="276" r:id="rId43"/>
    <p:sldId id="277" r:id="rId44"/>
    <p:sldId id="278" r:id="rId45"/>
    <p:sldId id="279" r:id="rId46"/>
    <p:sldId id="280" r:id="rId47"/>
    <p:sldId id="281" r:id="rId48"/>
    <p:sldId id="335" r:id="rId49"/>
    <p:sldId id="282" r:id="rId50"/>
    <p:sldId id="283" r:id="rId51"/>
    <p:sldId id="285" r:id="rId52"/>
    <p:sldId id="336" r:id="rId53"/>
    <p:sldId id="284" r:id="rId54"/>
    <p:sldId id="318" r:id="rId55"/>
    <p:sldId id="319" r:id="rId56"/>
    <p:sldId id="320" r:id="rId57"/>
    <p:sldId id="321" r:id="rId58"/>
    <p:sldId id="322" r:id="rId59"/>
    <p:sldId id="323" r:id="rId60"/>
    <p:sldId id="324" r:id="rId61"/>
    <p:sldId id="326" r:id="rId62"/>
    <p:sldId id="337" r:id="rId63"/>
    <p:sldId id="327" r:id="rId64"/>
    <p:sldId id="328" r:id="rId65"/>
    <p:sldId id="329" r:id="rId66"/>
    <p:sldId id="330" r:id="rId67"/>
    <p:sldId id="333" r:id="rId68"/>
    <p:sldId id="334" r:id="rId69"/>
    <p:sldId id="331" r:id="rId7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290" autoAdjust="0"/>
  </p:normalViewPr>
  <p:slideViewPr>
    <p:cSldViewPr snapToGrid="0" snapToObjects="1">
      <p:cViewPr varScale="1">
        <p:scale>
          <a:sx n="91" d="100"/>
          <a:sy n="91" d="100"/>
        </p:scale>
        <p:origin x="-1896"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notesMaster" Target="notesMasters/notesMaster1.xml"/><Relationship Id="rId72" Type="http://schemas.openxmlformats.org/officeDocument/2006/relationships/printerSettings" Target="printerSettings/printerSettings1.bin"/><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presProps" Target="presProps.xml"/><Relationship Id="rId74" Type="http://schemas.openxmlformats.org/officeDocument/2006/relationships/viewProps" Target="viewProps.xml"/><Relationship Id="rId75" Type="http://schemas.openxmlformats.org/officeDocument/2006/relationships/theme" Target="theme/theme1.xml"/><Relationship Id="rId76"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91C3F8-7E96-5044-AB58-F163C8071BAF}" type="datetimeFigureOut">
              <a:rPr lang="en-US" smtClean="0"/>
              <a:t>9/7/13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2AACE0-B972-DF43-84DE-1D4BCDB46890}" type="slidenum">
              <a:rPr lang="en-US" smtClean="0"/>
              <a:t>‹#›</a:t>
            </a:fld>
            <a:endParaRPr lang="en-US"/>
          </a:p>
        </p:txBody>
      </p:sp>
    </p:spTree>
    <p:extLst>
      <p:ext uri="{BB962C8B-B14F-4D97-AF65-F5344CB8AC3E}">
        <p14:creationId xmlns:p14="http://schemas.microsoft.com/office/powerpoint/2010/main" val="289968933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2AACE0-B972-DF43-84DE-1D4BCDB46890}" type="slidenum">
              <a:rPr lang="en-US" smtClean="0"/>
              <a:t>28</a:t>
            </a:fld>
            <a:endParaRPr lang="en-US"/>
          </a:p>
        </p:txBody>
      </p:sp>
    </p:spTree>
    <p:extLst>
      <p:ext uri="{BB962C8B-B14F-4D97-AF65-F5344CB8AC3E}">
        <p14:creationId xmlns:p14="http://schemas.microsoft.com/office/powerpoint/2010/main" val="4151386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2AACE0-B972-DF43-84DE-1D4BCDB46890}" type="slidenum">
              <a:rPr lang="en-US" smtClean="0"/>
              <a:t>48</a:t>
            </a:fld>
            <a:endParaRPr lang="en-US"/>
          </a:p>
        </p:txBody>
      </p:sp>
    </p:spTree>
    <p:extLst>
      <p:ext uri="{BB962C8B-B14F-4D97-AF65-F5344CB8AC3E}">
        <p14:creationId xmlns:p14="http://schemas.microsoft.com/office/powerpoint/2010/main" val="3025998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79C4684-9624-DA43-A26B-696AE72A5421}" type="datetimeFigureOut">
              <a:rPr lang="en-US" smtClean="0"/>
              <a:t>9/7/13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6D1F14-0A8F-834A-ADB6-291CF0E01339}" type="slidenum">
              <a:rPr lang="en-US" smtClean="0"/>
              <a:t>‹#›</a:t>
            </a:fld>
            <a:endParaRPr lang="en-US"/>
          </a:p>
        </p:txBody>
      </p:sp>
    </p:spTree>
    <p:extLst>
      <p:ext uri="{BB962C8B-B14F-4D97-AF65-F5344CB8AC3E}">
        <p14:creationId xmlns:p14="http://schemas.microsoft.com/office/powerpoint/2010/main" val="2555344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9C4684-9624-DA43-A26B-696AE72A5421}" type="datetimeFigureOut">
              <a:rPr lang="en-US" smtClean="0"/>
              <a:t>9/7/13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6D1F14-0A8F-834A-ADB6-291CF0E01339}" type="slidenum">
              <a:rPr lang="en-US" smtClean="0"/>
              <a:t>‹#›</a:t>
            </a:fld>
            <a:endParaRPr lang="en-US"/>
          </a:p>
        </p:txBody>
      </p:sp>
    </p:spTree>
    <p:extLst>
      <p:ext uri="{BB962C8B-B14F-4D97-AF65-F5344CB8AC3E}">
        <p14:creationId xmlns:p14="http://schemas.microsoft.com/office/powerpoint/2010/main" val="20066202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9C4684-9624-DA43-A26B-696AE72A5421}" type="datetimeFigureOut">
              <a:rPr lang="en-US" smtClean="0"/>
              <a:t>9/7/13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6D1F14-0A8F-834A-ADB6-291CF0E01339}" type="slidenum">
              <a:rPr lang="en-US" smtClean="0"/>
              <a:t>‹#›</a:t>
            </a:fld>
            <a:endParaRPr lang="en-US"/>
          </a:p>
        </p:txBody>
      </p:sp>
    </p:spTree>
    <p:extLst>
      <p:ext uri="{BB962C8B-B14F-4D97-AF65-F5344CB8AC3E}">
        <p14:creationId xmlns:p14="http://schemas.microsoft.com/office/powerpoint/2010/main" val="1065085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9C4684-9624-DA43-A26B-696AE72A5421}" type="datetimeFigureOut">
              <a:rPr lang="en-US" smtClean="0"/>
              <a:t>9/7/13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6D1F14-0A8F-834A-ADB6-291CF0E01339}" type="slidenum">
              <a:rPr lang="en-US" smtClean="0"/>
              <a:t>‹#›</a:t>
            </a:fld>
            <a:endParaRPr lang="en-US"/>
          </a:p>
        </p:txBody>
      </p:sp>
    </p:spTree>
    <p:extLst>
      <p:ext uri="{BB962C8B-B14F-4D97-AF65-F5344CB8AC3E}">
        <p14:creationId xmlns:p14="http://schemas.microsoft.com/office/powerpoint/2010/main" val="517042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9C4684-9624-DA43-A26B-696AE72A5421}" type="datetimeFigureOut">
              <a:rPr lang="en-US" smtClean="0"/>
              <a:t>9/7/13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6D1F14-0A8F-834A-ADB6-291CF0E01339}" type="slidenum">
              <a:rPr lang="en-US" smtClean="0"/>
              <a:t>‹#›</a:t>
            </a:fld>
            <a:endParaRPr lang="en-US"/>
          </a:p>
        </p:txBody>
      </p:sp>
    </p:spTree>
    <p:extLst>
      <p:ext uri="{BB962C8B-B14F-4D97-AF65-F5344CB8AC3E}">
        <p14:creationId xmlns:p14="http://schemas.microsoft.com/office/powerpoint/2010/main" val="2320397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79C4684-9624-DA43-A26B-696AE72A5421}" type="datetimeFigureOut">
              <a:rPr lang="en-US" smtClean="0"/>
              <a:t>9/7/13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6D1F14-0A8F-834A-ADB6-291CF0E01339}" type="slidenum">
              <a:rPr lang="en-US" smtClean="0"/>
              <a:t>‹#›</a:t>
            </a:fld>
            <a:endParaRPr lang="en-US"/>
          </a:p>
        </p:txBody>
      </p:sp>
    </p:spTree>
    <p:extLst>
      <p:ext uri="{BB962C8B-B14F-4D97-AF65-F5344CB8AC3E}">
        <p14:creationId xmlns:p14="http://schemas.microsoft.com/office/powerpoint/2010/main" val="2443761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79C4684-9624-DA43-A26B-696AE72A5421}" type="datetimeFigureOut">
              <a:rPr lang="en-US" smtClean="0"/>
              <a:t>9/7/13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6D1F14-0A8F-834A-ADB6-291CF0E01339}" type="slidenum">
              <a:rPr lang="en-US" smtClean="0"/>
              <a:t>‹#›</a:t>
            </a:fld>
            <a:endParaRPr lang="en-US"/>
          </a:p>
        </p:txBody>
      </p:sp>
    </p:spTree>
    <p:extLst>
      <p:ext uri="{BB962C8B-B14F-4D97-AF65-F5344CB8AC3E}">
        <p14:creationId xmlns:p14="http://schemas.microsoft.com/office/powerpoint/2010/main" val="1057640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79C4684-9624-DA43-A26B-696AE72A5421}" type="datetimeFigureOut">
              <a:rPr lang="en-US" smtClean="0"/>
              <a:t>9/7/13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6D1F14-0A8F-834A-ADB6-291CF0E01339}" type="slidenum">
              <a:rPr lang="en-US" smtClean="0"/>
              <a:t>‹#›</a:t>
            </a:fld>
            <a:endParaRPr lang="en-US"/>
          </a:p>
        </p:txBody>
      </p:sp>
    </p:spTree>
    <p:extLst>
      <p:ext uri="{BB962C8B-B14F-4D97-AF65-F5344CB8AC3E}">
        <p14:creationId xmlns:p14="http://schemas.microsoft.com/office/powerpoint/2010/main" val="3729293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9C4684-9624-DA43-A26B-696AE72A5421}" type="datetimeFigureOut">
              <a:rPr lang="en-US" smtClean="0"/>
              <a:t>9/7/13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6D1F14-0A8F-834A-ADB6-291CF0E01339}" type="slidenum">
              <a:rPr lang="en-US" smtClean="0"/>
              <a:t>‹#›</a:t>
            </a:fld>
            <a:endParaRPr lang="en-US"/>
          </a:p>
        </p:txBody>
      </p:sp>
    </p:spTree>
    <p:extLst>
      <p:ext uri="{BB962C8B-B14F-4D97-AF65-F5344CB8AC3E}">
        <p14:creationId xmlns:p14="http://schemas.microsoft.com/office/powerpoint/2010/main" val="384649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9C4684-9624-DA43-A26B-696AE72A5421}" type="datetimeFigureOut">
              <a:rPr lang="en-US" smtClean="0"/>
              <a:t>9/7/13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6D1F14-0A8F-834A-ADB6-291CF0E01339}" type="slidenum">
              <a:rPr lang="en-US" smtClean="0"/>
              <a:t>‹#›</a:t>
            </a:fld>
            <a:endParaRPr lang="en-US"/>
          </a:p>
        </p:txBody>
      </p:sp>
    </p:spTree>
    <p:extLst>
      <p:ext uri="{BB962C8B-B14F-4D97-AF65-F5344CB8AC3E}">
        <p14:creationId xmlns:p14="http://schemas.microsoft.com/office/powerpoint/2010/main" val="3276756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9C4684-9624-DA43-A26B-696AE72A5421}" type="datetimeFigureOut">
              <a:rPr lang="en-US" smtClean="0"/>
              <a:t>9/7/13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6D1F14-0A8F-834A-ADB6-291CF0E01339}" type="slidenum">
              <a:rPr lang="en-US" smtClean="0"/>
              <a:t>‹#›</a:t>
            </a:fld>
            <a:endParaRPr lang="en-US"/>
          </a:p>
        </p:txBody>
      </p:sp>
    </p:spTree>
    <p:extLst>
      <p:ext uri="{BB962C8B-B14F-4D97-AF65-F5344CB8AC3E}">
        <p14:creationId xmlns:p14="http://schemas.microsoft.com/office/powerpoint/2010/main" val="120075038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9C4684-9624-DA43-A26B-696AE72A5421}" type="datetimeFigureOut">
              <a:rPr lang="en-US" smtClean="0"/>
              <a:t>9/7/13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6D1F14-0A8F-834A-ADB6-291CF0E01339}" type="slidenum">
              <a:rPr lang="en-US" smtClean="0"/>
              <a:t>‹#›</a:t>
            </a:fld>
            <a:endParaRPr lang="en-US"/>
          </a:p>
        </p:txBody>
      </p:sp>
    </p:spTree>
    <p:extLst>
      <p:ext uri="{BB962C8B-B14F-4D97-AF65-F5344CB8AC3E}">
        <p14:creationId xmlns:p14="http://schemas.microsoft.com/office/powerpoint/2010/main" val="31762655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 Id="rId3" Type="http://schemas.openxmlformats.org/officeDocument/2006/relationships/image" Target="../media/image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4.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 Id="rId3" Type="http://schemas.openxmlformats.org/officeDocument/2006/relationships/image" Target="../media/image16.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1" Type="http://schemas.openxmlformats.org/officeDocument/2006/relationships/slideLayout" Target="../slideLayouts/slideLayout6.xml"/><Relationship Id="rId2" Type="http://schemas.openxmlformats.org/officeDocument/2006/relationships/image" Target="../media/image1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emf"/><Relationship Id="rId3" Type="http://schemas.openxmlformats.org/officeDocument/2006/relationships/image" Target="../media/image25.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5" Type="http://schemas.openxmlformats.org/officeDocument/2006/relationships/image" Target="../media/image28.jpeg"/><Relationship Id="rId6"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jpeg"/><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1" Type="http://schemas.openxmlformats.org/officeDocument/2006/relationships/slideLayout" Target="../slideLayouts/slideLayout2.xml"/><Relationship Id="rId2" Type="http://schemas.openxmlformats.org/officeDocument/2006/relationships/image" Target="../media/image33.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G"/><Relationship Id="rId3" Type="http://schemas.openxmlformats.org/officeDocument/2006/relationships/image" Target="../media/image37.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8.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FFFFFF"/>
                </a:solidFill>
              </a:rPr>
              <a:t>Treatment </a:t>
            </a:r>
            <a:r>
              <a:rPr lang="en-US" dirty="0">
                <a:solidFill>
                  <a:srgbClr val="FFFFFF"/>
                </a:solidFill>
              </a:rPr>
              <a:t>P</a:t>
            </a:r>
            <a:r>
              <a:rPr lang="en-US" dirty="0" smtClean="0">
                <a:solidFill>
                  <a:srgbClr val="FFFFFF"/>
                </a:solidFill>
              </a:rPr>
              <a:t>lanning </a:t>
            </a:r>
            <a:r>
              <a:rPr lang="en-US" dirty="0">
                <a:solidFill>
                  <a:srgbClr val="FFFFFF"/>
                </a:solidFill>
              </a:rPr>
              <a:t>F</a:t>
            </a:r>
            <a:r>
              <a:rPr lang="en-US" dirty="0" smtClean="0">
                <a:solidFill>
                  <a:srgbClr val="FFFFFF"/>
                </a:solidFill>
              </a:rPr>
              <a:t>or </a:t>
            </a:r>
            <a:r>
              <a:rPr lang="en-US" dirty="0">
                <a:solidFill>
                  <a:srgbClr val="FFFFFF"/>
                </a:solidFill>
              </a:rPr>
              <a:t>S</a:t>
            </a:r>
            <a:r>
              <a:rPr lang="en-US" dirty="0" smtClean="0">
                <a:solidFill>
                  <a:srgbClr val="FFFFFF"/>
                </a:solidFill>
              </a:rPr>
              <a:t>ingle </a:t>
            </a:r>
            <a:r>
              <a:rPr lang="en-US" dirty="0">
                <a:solidFill>
                  <a:srgbClr val="FFFFFF"/>
                </a:solidFill>
              </a:rPr>
              <a:t>T</a:t>
            </a:r>
            <a:r>
              <a:rPr lang="en-US" dirty="0" smtClean="0">
                <a:solidFill>
                  <a:srgbClr val="FFFFFF"/>
                </a:solidFill>
              </a:rPr>
              <a:t>ooth Restorations</a:t>
            </a:r>
            <a:endParaRPr lang="en-US" dirty="0">
              <a:solidFill>
                <a:srgbClr val="FFFFFF"/>
              </a:solidFill>
            </a:endParaRPr>
          </a:p>
        </p:txBody>
      </p:sp>
      <p:sp>
        <p:nvSpPr>
          <p:cNvPr id="3" name="Subtitle 2"/>
          <p:cNvSpPr>
            <a:spLocks noGrp="1"/>
          </p:cNvSpPr>
          <p:nvPr>
            <p:ph type="subTitle" idx="1"/>
          </p:nvPr>
        </p:nvSpPr>
        <p:spPr/>
        <p:txBody>
          <a:bodyPr>
            <a:normAutofit fontScale="92500" lnSpcReduction="10000"/>
          </a:bodyPr>
          <a:lstStyle/>
          <a:p>
            <a:r>
              <a:rPr lang="en-US" dirty="0" smtClean="0">
                <a:solidFill>
                  <a:srgbClr val="FFFFFF"/>
                </a:solidFill>
              </a:rPr>
              <a:t>SDS 333</a:t>
            </a:r>
          </a:p>
          <a:p>
            <a:r>
              <a:rPr lang="en-US" dirty="0" err="1" smtClean="0">
                <a:solidFill>
                  <a:srgbClr val="FFFFFF"/>
                </a:solidFill>
              </a:rPr>
              <a:t>Fahim</a:t>
            </a:r>
            <a:r>
              <a:rPr lang="en-US" dirty="0" smtClean="0">
                <a:solidFill>
                  <a:srgbClr val="FFFFFF"/>
                </a:solidFill>
              </a:rPr>
              <a:t> </a:t>
            </a:r>
            <a:r>
              <a:rPr lang="en-US" dirty="0" err="1" smtClean="0">
                <a:solidFill>
                  <a:srgbClr val="FFFFFF"/>
                </a:solidFill>
              </a:rPr>
              <a:t>Vohra</a:t>
            </a:r>
            <a:endParaRPr lang="en-US" dirty="0" smtClean="0">
              <a:solidFill>
                <a:srgbClr val="FFFFFF"/>
              </a:solidFill>
            </a:endParaRPr>
          </a:p>
          <a:p>
            <a:r>
              <a:rPr lang="en-US" sz="2200" dirty="0" smtClean="0">
                <a:solidFill>
                  <a:srgbClr val="FFFFFF"/>
                </a:solidFill>
              </a:rPr>
              <a:t>Fundamentals </a:t>
            </a:r>
            <a:r>
              <a:rPr lang="en-US" sz="2200" dirty="0">
                <a:solidFill>
                  <a:srgbClr val="FFFFFF"/>
                </a:solidFill>
              </a:rPr>
              <a:t>O</a:t>
            </a:r>
            <a:r>
              <a:rPr lang="en-US" sz="2200" dirty="0" smtClean="0">
                <a:solidFill>
                  <a:srgbClr val="FFFFFF"/>
                </a:solidFill>
              </a:rPr>
              <a:t>f </a:t>
            </a:r>
            <a:r>
              <a:rPr lang="en-US" sz="2200" dirty="0">
                <a:solidFill>
                  <a:srgbClr val="FFFFFF"/>
                </a:solidFill>
              </a:rPr>
              <a:t>F</a:t>
            </a:r>
            <a:r>
              <a:rPr lang="en-US" sz="2200" dirty="0" smtClean="0">
                <a:solidFill>
                  <a:srgbClr val="FFFFFF"/>
                </a:solidFill>
              </a:rPr>
              <a:t>ixed Prosthodontics</a:t>
            </a:r>
          </a:p>
          <a:p>
            <a:r>
              <a:rPr lang="en-US" sz="2200" dirty="0" smtClean="0">
                <a:solidFill>
                  <a:srgbClr val="FFFFFF"/>
                </a:solidFill>
              </a:rPr>
              <a:t>Chap 6, </a:t>
            </a:r>
            <a:r>
              <a:rPr lang="en-US" sz="2200" dirty="0" err="1" smtClean="0">
                <a:solidFill>
                  <a:srgbClr val="FFFFFF"/>
                </a:solidFill>
              </a:rPr>
              <a:t>Pg</a:t>
            </a:r>
            <a:r>
              <a:rPr lang="en-US" sz="2200" dirty="0" smtClean="0">
                <a:solidFill>
                  <a:srgbClr val="FFFFFF"/>
                </a:solidFill>
              </a:rPr>
              <a:t> 73-83.</a:t>
            </a:r>
            <a:endParaRPr lang="en-US" sz="2200" dirty="0">
              <a:solidFill>
                <a:srgbClr val="FFFFFF"/>
              </a:solidFill>
            </a:endParaRPr>
          </a:p>
        </p:txBody>
      </p:sp>
    </p:spTree>
    <p:extLst>
      <p:ext uri="{BB962C8B-B14F-4D97-AF65-F5344CB8AC3E}">
        <p14:creationId xmlns:p14="http://schemas.microsoft.com/office/powerpoint/2010/main" val="138582271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FFFF"/>
                </a:solidFill>
              </a:rPr>
              <a:t>Plaque control</a:t>
            </a:r>
            <a:endParaRPr lang="en-US" dirty="0">
              <a:solidFill>
                <a:srgbClr val="FFFFFF"/>
              </a:solidFill>
            </a:endParaRPr>
          </a:p>
        </p:txBody>
      </p:sp>
      <p:sp>
        <p:nvSpPr>
          <p:cNvPr id="3" name="Content Placeholder 2"/>
          <p:cNvSpPr>
            <a:spLocks noGrp="1"/>
          </p:cNvSpPr>
          <p:nvPr>
            <p:ph idx="1"/>
          </p:nvPr>
        </p:nvSpPr>
        <p:spPr>
          <a:xfrm>
            <a:off x="337054" y="1405789"/>
            <a:ext cx="8686800" cy="4525963"/>
          </a:xfrm>
        </p:spPr>
        <p:txBody>
          <a:bodyPr>
            <a:normAutofit/>
          </a:bodyPr>
          <a:lstStyle/>
          <a:p>
            <a:pPr marL="0" indent="0">
              <a:buNone/>
            </a:pPr>
            <a:r>
              <a:rPr lang="en-US" sz="2800" dirty="0" smtClean="0">
                <a:solidFill>
                  <a:srgbClr val="FFFFFF"/>
                </a:solidFill>
              </a:rPr>
              <a:t>The use of cemented restoration demands good plaque-control to increase the success of the restoration. </a:t>
            </a:r>
          </a:p>
          <a:p>
            <a:pPr marL="0" indent="0">
              <a:buNone/>
            </a:pPr>
            <a:r>
              <a:rPr lang="en-US" sz="2800" dirty="0" smtClean="0">
                <a:solidFill>
                  <a:srgbClr val="FFFFFF"/>
                </a:solidFill>
              </a:rPr>
              <a:t>In the presence of extensive plaque and caries, any indirect restoration should be contraindicated.</a:t>
            </a:r>
            <a:endParaRPr lang="en-US" sz="2800" dirty="0">
              <a:solidFill>
                <a:srgbClr val="FFFFFF"/>
              </a:solidFill>
            </a:endParaRPr>
          </a:p>
        </p:txBody>
      </p:sp>
      <p:sp>
        <p:nvSpPr>
          <p:cNvPr id="4" name="TextBox 3"/>
          <p:cNvSpPr txBox="1"/>
          <p:nvPr/>
        </p:nvSpPr>
        <p:spPr>
          <a:xfrm>
            <a:off x="337054" y="3520621"/>
            <a:ext cx="8511540" cy="2677656"/>
          </a:xfrm>
          <a:prstGeom prst="rect">
            <a:avLst/>
          </a:prstGeom>
          <a:noFill/>
        </p:spPr>
        <p:txBody>
          <a:bodyPr wrap="none" rtlCol="0">
            <a:spAutoFit/>
          </a:bodyPr>
          <a:lstStyle/>
          <a:p>
            <a:r>
              <a:rPr lang="en-US" sz="2800" dirty="0" smtClean="0">
                <a:solidFill>
                  <a:srgbClr val="FFFFFF"/>
                </a:solidFill>
              </a:rPr>
              <a:t>The restoration design should allow patients easy</a:t>
            </a:r>
          </a:p>
          <a:p>
            <a:r>
              <a:rPr lang="en-US" sz="2800" dirty="0" smtClean="0">
                <a:solidFill>
                  <a:srgbClr val="FFFFFF"/>
                </a:solidFill>
              </a:rPr>
              <a:t> and adequate oral hygiene maintenance. </a:t>
            </a:r>
          </a:p>
          <a:p>
            <a:endParaRPr lang="en-US" sz="2800" dirty="0">
              <a:solidFill>
                <a:srgbClr val="FFFFFF"/>
              </a:solidFill>
            </a:endParaRPr>
          </a:p>
          <a:p>
            <a:r>
              <a:rPr lang="en-US" sz="2800" dirty="0" smtClean="0">
                <a:solidFill>
                  <a:srgbClr val="FFFFFF"/>
                </a:solidFill>
              </a:rPr>
              <a:t>The patient must be motivated  to follow oral hygiene</a:t>
            </a:r>
          </a:p>
          <a:p>
            <a:r>
              <a:rPr lang="en-US" sz="2800" dirty="0" smtClean="0">
                <a:solidFill>
                  <a:srgbClr val="FFFFFF"/>
                </a:solidFill>
              </a:rPr>
              <a:t> instructions (brushing ,flossing </a:t>
            </a:r>
            <a:r>
              <a:rPr lang="en-US" sz="2800" dirty="0" smtClean="0">
                <a:solidFill>
                  <a:srgbClr val="FFFFFF"/>
                </a:solidFill>
              </a:rPr>
              <a:t>and </a:t>
            </a:r>
            <a:r>
              <a:rPr lang="en-US" sz="2800" dirty="0" smtClean="0">
                <a:solidFill>
                  <a:srgbClr val="FFFFFF"/>
                </a:solidFill>
              </a:rPr>
              <a:t>dietary regulation to</a:t>
            </a:r>
          </a:p>
          <a:p>
            <a:r>
              <a:rPr lang="en-US" sz="2800" dirty="0" smtClean="0">
                <a:solidFill>
                  <a:srgbClr val="FFFFFF"/>
                </a:solidFill>
              </a:rPr>
              <a:t> control the disease) .</a:t>
            </a:r>
          </a:p>
        </p:txBody>
      </p:sp>
    </p:spTree>
    <p:extLst>
      <p:ext uri="{BB962C8B-B14F-4D97-AF65-F5344CB8AC3E}">
        <p14:creationId xmlns:p14="http://schemas.microsoft.com/office/powerpoint/2010/main" val="176411697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Grp="1" noChangeArrowheads="1"/>
          </p:cNvSpPr>
          <p:nvPr>
            <p:ph type="title"/>
          </p:nvPr>
        </p:nvSpPr>
        <p:spPr/>
        <p:txBody>
          <a:bodyPr/>
          <a:lstStyle/>
          <a:p>
            <a:endParaRPr lang="en-US" smtClean="0"/>
          </a:p>
        </p:txBody>
      </p:sp>
      <p:pic>
        <p:nvPicPr>
          <p:cNvPr id="55301" name="Picture 5" descr="MVC-009S"/>
          <p:cNvPicPr>
            <a:picLocks noChangeAspect="1" noChangeArrowheads="1"/>
          </p:cNvPicPr>
          <p:nvPr/>
        </p:nvPicPr>
        <p:blipFill>
          <a:blip r:embed="rId2" cstate="print"/>
          <a:srcRect/>
          <a:stretch>
            <a:fillRect/>
          </a:stretch>
        </p:blipFill>
        <p:spPr bwMode="auto">
          <a:xfrm>
            <a:off x="995497" y="686443"/>
            <a:ext cx="6964201" cy="5223151"/>
          </a:xfrm>
          <a:prstGeom prst="rect">
            <a:avLst/>
          </a:prstGeom>
          <a:noFill/>
          <a:ln w="9525">
            <a:noFill/>
            <a:miter lim="800000"/>
            <a:headEnd/>
            <a:tailEnd/>
          </a:ln>
        </p:spPr>
      </p:pic>
    </p:spTree>
    <p:extLst>
      <p:ext uri="{BB962C8B-B14F-4D97-AF65-F5344CB8AC3E}">
        <p14:creationId xmlns:p14="http://schemas.microsoft.com/office/powerpoint/2010/main" val="145209576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FFFF"/>
                </a:solidFill>
              </a:rPr>
              <a:t>Cost</a:t>
            </a:r>
            <a:endParaRPr lang="en-US" dirty="0">
              <a:solidFill>
                <a:srgbClr val="FFFFFF"/>
              </a:solidFill>
            </a:endParaRPr>
          </a:p>
        </p:txBody>
      </p:sp>
      <p:sp>
        <p:nvSpPr>
          <p:cNvPr id="3" name="Content Placeholder 2"/>
          <p:cNvSpPr>
            <a:spLocks noGrp="1"/>
          </p:cNvSpPr>
          <p:nvPr>
            <p:ph idx="1"/>
          </p:nvPr>
        </p:nvSpPr>
        <p:spPr/>
        <p:txBody>
          <a:bodyPr/>
          <a:lstStyle/>
          <a:p>
            <a:r>
              <a:rPr lang="en-US" dirty="0" smtClean="0">
                <a:solidFill>
                  <a:srgbClr val="FFFFFF"/>
                </a:solidFill>
              </a:rPr>
              <a:t>Indirect restorations have higher cost compared to direct plastic restorations.</a:t>
            </a:r>
          </a:p>
          <a:p>
            <a:r>
              <a:rPr lang="en-US" dirty="0" smtClean="0">
                <a:solidFill>
                  <a:srgbClr val="FFFFFF"/>
                </a:solidFill>
              </a:rPr>
              <a:t>Patient should be informed regarding cost of treatment at planning discussion.</a:t>
            </a:r>
          </a:p>
          <a:p>
            <a:r>
              <a:rPr lang="en-US" dirty="0" smtClean="0">
                <a:solidFill>
                  <a:srgbClr val="FFFFFF"/>
                </a:solidFill>
              </a:rPr>
              <a:t>A less than optimum treatment option should not be selected because of cost.</a:t>
            </a:r>
            <a:endParaRPr lang="en-US" dirty="0">
              <a:solidFill>
                <a:srgbClr val="FFFFFF"/>
              </a:solidFill>
            </a:endParaRPr>
          </a:p>
        </p:txBody>
      </p:sp>
    </p:spTree>
    <p:extLst>
      <p:ext uri="{BB962C8B-B14F-4D97-AF65-F5344CB8AC3E}">
        <p14:creationId xmlns:p14="http://schemas.microsoft.com/office/powerpoint/2010/main" val="222944736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FFFF"/>
                </a:solidFill>
              </a:rPr>
              <a:t>Retention </a:t>
            </a:r>
            <a:br>
              <a:rPr lang="en-US" dirty="0" smtClean="0">
                <a:solidFill>
                  <a:srgbClr val="FFFFFF"/>
                </a:solidFill>
              </a:rPr>
            </a:br>
            <a:endParaRPr lang="en-US" dirty="0">
              <a:solidFill>
                <a:srgbClr val="FFFFFF"/>
              </a:solidFill>
            </a:endParaRPr>
          </a:p>
        </p:txBody>
      </p:sp>
      <p:sp>
        <p:nvSpPr>
          <p:cNvPr id="3" name="Content Placeholder 2"/>
          <p:cNvSpPr>
            <a:spLocks noGrp="1"/>
          </p:cNvSpPr>
          <p:nvPr>
            <p:ph idx="1"/>
          </p:nvPr>
        </p:nvSpPr>
        <p:spPr>
          <a:xfrm>
            <a:off x="457200" y="1037771"/>
            <a:ext cx="8229600" cy="5620658"/>
          </a:xfrm>
        </p:spPr>
        <p:txBody>
          <a:bodyPr>
            <a:normAutofit lnSpcReduction="10000"/>
          </a:bodyPr>
          <a:lstStyle/>
          <a:p>
            <a:r>
              <a:rPr lang="en-US" dirty="0">
                <a:solidFill>
                  <a:srgbClr val="FFFFFF"/>
                </a:solidFill>
              </a:rPr>
              <a:t>I</a:t>
            </a:r>
            <a:r>
              <a:rPr lang="en-US" dirty="0" smtClean="0">
                <a:solidFill>
                  <a:srgbClr val="FFFFFF"/>
                </a:solidFill>
              </a:rPr>
              <a:t>nherent quality</a:t>
            </a:r>
            <a:r>
              <a:rPr lang="en-US" dirty="0">
                <a:solidFill>
                  <a:srgbClr val="FFFFFF"/>
                </a:solidFill>
              </a:rPr>
              <a:t> </a:t>
            </a:r>
            <a:r>
              <a:rPr lang="en-US" dirty="0" smtClean="0">
                <a:solidFill>
                  <a:srgbClr val="FFFFFF"/>
                </a:solidFill>
              </a:rPr>
              <a:t>of a dental prosthesis </a:t>
            </a:r>
            <a:r>
              <a:rPr lang="en-US" dirty="0">
                <a:solidFill>
                  <a:srgbClr val="FFFFFF"/>
                </a:solidFill>
              </a:rPr>
              <a:t>acting to </a:t>
            </a:r>
            <a:r>
              <a:rPr lang="en-US" dirty="0" smtClean="0">
                <a:solidFill>
                  <a:srgbClr val="FFFFFF"/>
                </a:solidFill>
              </a:rPr>
              <a:t>resist </a:t>
            </a:r>
            <a:r>
              <a:rPr lang="en-US" dirty="0">
                <a:solidFill>
                  <a:srgbClr val="FFFFFF"/>
                </a:solidFill>
              </a:rPr>
              <a:t>the forces of dislodgment along the </a:t>
            </a:r>
            <a:r>
              <a:rPr lang="en-US" dirty="0" smtClean="0">
                <a:solidFill>
                  <a:srgbClr val="FFFFFF"/>
                </a:solidFill>
              </a:rPr>
              <a:t>path </a:t>
            </a:r>
            <a:r>
              <a:rPr lang="en-US" dirty="0">
                <a:solidFill>
                  <a:srgbClr val="FFFFFF"/>
                </a:solidFill>
              </a:rPr>
              <a:t>of </a:t>
            </a:r>
            <a:r>
              <a:rPr lang="en-US" dirty="0" smtClean="0">
                <a:solidFill>
                  <a:srgbClr val="FFFFFF"/>
                </a:solidFill>
              </a:rPr>
              <a:t>placement.</a:t>
            </a:r>
          </a:p>
          <a:p>
            <a:r>
              <a:rPr lang="en-US" dirty="0" smtClean="0">
                <a:solidFill>
                  <a:srgbClr val="FFFFFF"/>
                </a:solidFill>
              </a:rPr>
              <a:t>Full veneer crowns have maximum retention</a:t>
            </a:r>
          </a:p>
          <a:p>
            <a:r>
              <a:rPr lang="en-US" dirty="0" smtClean="0">
                <a:solidFill>
                  <a:srgbClr val="FFFFFF"/>
                </a:solidFill>
              </a:rPr>
              <a:t>Retention for direct restorations depend on presence of undercuts or parallel walls, remaining no. of tooth walls, auxiliary retention ( grooves, slots, pins ).</a:t>
            </a:r>
          </a:p>
          <a:p>
            <a:r>
              <a:rPr lang="en-US" dirty="0" smtClean="0">
                <a:solidFill>
                  <a:srgbClr val="FFFFFF"/>
                </a:solidFill>
              </a:rPr>
              <a:t>R</a:t>
            </a:r>
            <a:r>
              <a:rPr lang="en-US" dirty="0" smtClean="0">
                <a:solidFill>
                  <a:srgbClr val="FFFFFF"/>
                </a:solidFill>
              </a:rPr>
              <a:t>etention for i</a:t>
            </a:r>
            <a:r>
              <a:rPr lang="en-US" dirty="0" smtClean="0">
                <a:solidFill>
                  <a:srgbClr val="FFFFFF"/>
                </a:solidFill>
              </a:rPr>
              <a:t>ndirect restorations depends </a:t>
            </a:r>
            <a:r>
              <a:rPr lang="en-US" dirty="0" smtClean="0">
                <a:solidFill>
                  <a:srgbClr val="FFFFFF"/>
                </a:solidFill>
              </a:rPr>
              <a:t>on surface area, taper and height of tooth preparation</a:t>
            </a:r>
            <a:endParaRPr lang="en-US" dirty="0">
              <a:solidFill>
                <a:srgbClr val="FFFFFF"/>
              </a:solidFill>
            </a:endParaRPr>
          </a:p>
        </p:txBody>
      </p:sp>
    </p:spTree>
    <p:extLst>
      <p:ext uri="{BB962C8B-B14F-4D97-AF65-F5344CB8AC3E}">
        <p14:creationId xmlns:p14="http://schemas.microsoft.com/office/powerpoint/2010/main" val="120083527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2"/>
          <p:cNvSpPr>
            <a:spLocks noGrp="1" noChangeArrowheads="1"/>
          </p:cNvSpPr>
          <p:nvPr>
            <p:ph type="title"/>
          </p:nvPr>
        </p:nvSpPr>
        <p:spPr/>
        <p:txBody>
          <a:bodyPr/>
          <a:lstStyle/>
          <a:p>
            <a:endParaRPr lang="en-US" smtClean="0"/>
          </a:p>
        </p:txBody>
      </p:sp>
      <p:pic>
        <p:nvPicPr>
          <p:cNvPr id="65541" name="Picture 3" descr="Mvc-619f"/>
          <p:cNvPicPr>
            <a:picLocks noChangeAspect="1" noChangeArrowheads="1"/>
          </p:cNvPicPr>
          <p:nvPr/>
        </p:nvPicPr>
        <p:blipFill>
          <a:blip r:embed="rId2" cstate="print"/>
          <a:srcRect/>
          <a:stretch>
            <a:fillRect/>
          </a:stretch>
        </p:blipFill>
        <p:spPr bwMode="auto">
          <a:xfrm>
            <a:off x="632886" y="419780"/>
            <a:ext cx="4133243" cy="3099933"/>
          </a:xfrm>
          <a:prstGeom prst="rect">
            <a:avLst/>
          </a:prstGeom>
          <a:noFill/>
          <a:ln w="9525">
            <a:noFill/>
            <a:miter lim="800000"/>
            <a:headEnd/>
            <a:tailEnd/>
          </a:ln>
        </p:spPr>
      </p:pic>
      <p:pic>
        <p:nvPicPr>
          <p:cNvPr id="6" name="Picture 3" descr="Mvc-174f"/>
          <p:cNvPicPr>
            <a:picLocks noChangeAspect="1" noChangeArrowheads="1"/>
          </p:cNvPicPr>
          <p:nvPr/>
        </p:nvPicPr>
        <p:blipFill>
          <a:blip r:embed="rId3" cstate="print"/>
          <a:srcRect/>
          <a:stretch>
            <a:fillRect/>
          </a:stretch>
        </p:blipFill>
        <p:spPr bwMode="auto">
          <a:xfrm>
            <a:off x="4766129" y="3519714"/>
            <a:ext cx="4133243" cy="3099934"/>
          </a:xfrm>
          <a:prstGeom prst="rect">
            <a:avLst/>
          </a:prstGeom>
          <a:noFill/>
          <a:ln w="9525">
            <a:noFill/>
            <a:miter lim="800000"/>
            <a:headEnd/>
            <a:tailEnd/>
          </a:ln>
        </p:spPr>
      </p:pic>
    </p:spTree>
    <p:extLst>
      <p:ext uri="{BB962C8B-B14F-4D97-AF65-F5344CB8AC3E}">
        <p14:creationId xmlns:p14="http://schemas.microsoft.com/office/powerpoint/2010/main" val="185474585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2"/>
          <p:cNvSpPr>
            <a:spLocks noGrp="1" noChangeArrowheads="1"/>
          </p:cNvSpPr>
          <p:nvPr>
            <p:ph type="title"/>
          </p:nvPr>
        </p:nvSpPr>
        <p:spPr>
          <a:xfrm>
            <a:off x="457200" y="609600"/>
            <a:ext cx="8229600" cy="5613400"/>
          </a:xfrm>
        </p:spPr>
        <p:txBody>
          <a:bodyPr>
            <a:normAutofit/>
          </a:bodyPr>
          <a:lstStyle/>
          <a:p>
            <a:pPr algn="l" rtl="0"/>
            <a:r>
              <a:rPr lang="en-US" sz="3600" dirty="0" smtClean="0">
                <a:solidFill>
                  <a:srgbClr val="FFFFFF"/>
                </a:solidFill>
              </a:rPr>
              <a:t>Restorations</a:t>
            </a:r>
            <a:r>
              <a:rPr lang="en-US" sz="3600" dirty="0">
                <a:solidFill>
                  <a:srgbClr val="FFFFFF"/>
                </a:solidFill>
              </a:rPr>
              <a:t> </a:t>
            </a:r>
            <a:r>
              <a:rPr lang="en-US" sz="3600" dirty="0" smtClean="0">
                <a:solidFill>
                  <a:srgbClr val="FFFFFF"/>
                </a:solidFill>
              </a:rPr>
              <a:t>can be divided into two categories : </a:t>
            </a:r>
            <a:br>
              <a:rPr lang="en-US" sz="3600" dirty="0" smtClean="0">
                <a:solidFill>
                  <a:srgbClr val="FFFFFF"/>
                </a:solidFill>
              </a:rPr>
            </a:br>
            <a:r>
              <a:rPr lang="en-US" sz="3600" dirty="0" smtClean="0">
                <a:solidFill>
                  <a:srgbClr val="FFFFFF"/>
                </a:solidFill>
              </a:rPr>
              <a:t/>
            </a:r>
            <a:br>
              <a:rPr lang="en-US" sz="3600" dirty="0" smtClean="0">
                <a:solidFill>
                  <a:srgbClr val="FFFFFF"/>
                </a:solidFill>
              </a:rPr>
            </a:br>
            <a:r>
              <a:rPr lang="en-US" sz="3600" dirty="0" smtClean="0">
                <a:solidFill>
                  <a:srgbClr val="FFFFFF"/>
                </a:solidFill>
              </a:rPr>
              <a:t>1 . Plastic restoration is inserted as a soft   mass into the cavity preparation </a:t>
            </a:r>
            <a:br>
              <a:rPr lang="en-US" sz="3600" dirty="0" smtClean="0">
                <a:solidFill>
                  <a:srgbClr val="FFFFFF"/>
                </a:solidFill>
              </a:rPr>
            </a:br>
            <a:r>
              <a:rPr lang="en-US" sz="3600" dirty="0" smtClean="0">
                <a:solidFill>
                  <a:srgbClr val="FFFFFF"/>
                </a:solidFill>
              </a:rPr>
              <a:t>2 . Cemented restoration are made of cast metal ,metal-ceramic, </a:t>
            </a:r>
            <a:r>
              <a:rPr lang="en-US" sz="3600" dirty="0" smtClean="0">
                <a:solidFill>
                  <a:srgbClr val="FFFFFF"/>
                </a:solidFill>
              </a:rPr>
              <a:t>ceramic alone</a:t>
            </a:r>
            <a:r>
              <a:rPr lang="en-US" sz="3600" dirty="0" smtClean="0">
                <a:solidFill>
                  <a:srgbClr val="FFFFFF"/>
                </a:solidFill>
              </a:rPr>
              <a:t>. </a:t>
            </a:r>
          </a:p>
        </p:txBody>
      </p:sp>
    </p:spTree>
    <p:extLst>
      <p:ext uri="{BB962C8B-B14F-4D97-AF65-F5344CB8AC3E}">
        <p14:creationId xmlns:p14="http://schemas.microsoft.com/office/powerpoint/2010/main" val="347849567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2"/>
          <p:cNvSpPr>
            <a:spLocks noGrp="1" noChangeArrowheads="1"/>
          </p:cNvSpPr>
          <p:nvPr>
            <p:ph type="title"/>
          </p:nvPr>
        </p:nvSpPr>
        <p:spPr>
          <a:xfrm>
            <a:off x="235857" y="217713"/>
            <a:ext cx="8908143" cy="4619171"/>
          </a:xfrm>
        </p:spPr>
        <p:txBody>
          <a:bodyPr/>
          <a:lstStyle/>
          <a:p>
            <a:pPr algn="l" rtl="0">
              <a:defRPr/>
            </a:pPr>
            <a:r>
              <a:rPr lang="en-US" dirty="0" smtClean="0">
                <a:solidFill>
                  <a:srgbClr val="FFFFFF"/>
                </a:solidFill>
              </a:rPr>
              <a:t>Intra-coronal Restorations</a:t>
            </a:r>
            <a:br>
              <a:rPr lang="en-US" dirty="0" smtClean="0">
                <a:solidFill>
                  <a:srgbClr val="FFFFFF"/>
                </a:solidFill>
              </a:rPr>
            </a:br>
            <a:r>
              <a:rPr lang="en-US" dirty="0" smtClean="0">
                <a:solidFill>
                  <a:srgbClr val="FFFFFF"/>
                </a:solidFill>
              </a:rPr>
              <a:t> </a:t>
            </a:r>
            <a:br>
              <a:rPr lang="en-US" dirty="0" smtClean="0">
                <a:solidFill>
                  <a:srgbClr val="FFFFFF"/>
                </a:solidFill>
              </a:rPr>
            </a:br>
            <a:r>
              <a:rPr lang="en-US" sz="3600" dirty="0" smtClean="0">
                <a:solidFill>
                  <a:srgbClr val="FFFFFF"/>
                </a:solidFill>
              </a:rPr>
              <a:t>These can  be employed  when sufficient coronal tooth structure exists to retain and protect a restoration under the stresses of mastication.   </a:t>
            </a:r>
          </a:p>
        </p:txBody>
      </p:sp>
    </p:spTree>
    <p:extLst>
      <p:ext uri="{BB962C8B-B14F-4D97-AF65-F5344CB8AC3E}">
        <p14:creationId xmlns:p14="http://schemas.microsoft.com/office/powerpoint/2010/main" val="242197406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2"/>
          <p:cNvSpPr>
            <a:spLocks noGrp="1" noChangeArrowheads="1"/>
          </p:cNvSpPr>
          <p:nvPr>
            <p:ph type="title"/>
          </p:nvPr>
        </p:nvSpPr>
        <p:spPr>
          <a:xfrm>
            <a:off x="457200" y="9228"/>
            <a:ext cx="8229600" cy="1143000"/>
          </a:xfrm>
        </p:spPr>
        <p:txBody>
          <a:bodyPr/>
          <a:lstStyle/>
          <a:p>
            <a:r>
              <a:rPr lang="en-US" dirty="0" smtClean="0">
                <a:solidFill>
                  <a:srgbClr val="FFFFFF"/>
                </a:solidFill>
              </a:rPr>
              <a:t>Glass </a:t>
            </a:r>
            <a:r>
              <a:rPr lang="en-US" dirty="0" err="1">
                <a:solidFill>
                  <a:srgbClr val="FFFFFF"/>
                </a:solidFill>
              </a:rPr>
              <a:t>I</a:t>
            </a:r>
            <a:r>
              <a:rPr lang="en-US" dirty="0" err="1" smtClean="0">
                <a:solidFill>
                  <a:srgbClr val="FFFFFF"/>
                </a:solidFill>
              </a:rPr>
              <a:t>onomers</a:t>
            </a:r>
            <a:endParaRPr lang="en-US" dirty="0" smtClean="0">
              <a:solidFill>
                <a:srgbClr val="FFFFFF"/>
              </a:solidFill>
            </a:endParaRPr>
          </a:p>
        </p:txBody>
      </p:sp>
      <p:sp>
        <p:nvSpPr>
          <p:cNvPr id="2" name="TextBox 1"/>
          <p:cNvSpPr txBox="1"/>
          <p:nvPr/>
        </p:nvSpPr>
        <p:spPr>
          <a:xfrm>
            <a:off x="305551" y="1221665"/>
            <a:ext cx="8892178" cy="5509200"/>
          </a:xfrm>
          <a:prstGeom prst="rect">
            <a:avLst/>
          </a:prstGeom>
          <a:noFill/>
        </p:spPr>
        <p:txBody>
          <a:bodyPr wrap="none" rtlCol="0">
            <a:spAutoFit/>
          </a:bodyPr>
          <a:lstStyle/>
          <a:p>
            <a:pPr marL="457200" indent="-457200">
              <a:buFont typeface="Arial"/>
              <a:buChar char="•"/>
            </a:pPr>
            <a:r>
              <a:rPr lang="en-US" sz="3200" dirty="0">
                <a:solidFill>
                  <a:srgbClr val="FFFFFF"/>
                </a:solidFill>
              </a:rPr>
              <a:t>I</a:t>
            </a:r>
            <a:r>
              <a:rPr lang="en-US" sz="3200" dirty="0" smtClean="0">
                <a:solidFill>
                  <a:srgbClr val="FFFFFF"/>
                </a:solidFill>
              </a:rPr>
              <a:t>t is a mixture of </a:t>
            </a:r>
            <a:r>
              <a:rPr lang="en-US" sz="3200" dirty="0" err="1" smtClean="0">
                <a:solidFill>
                  <a:srgbClr val="FFFFFF"/>
                </a:solidFill>
              </a:rPr>
              <a:t>alumino</a:t>
            </a:r>
            <a:r>
              <a:rPr lang="en-US" sz="3200" dirty="0" smtClean="0">
                <a:solidFill>
                  <a:srgbClr val="FFFFFF"/>
                </a:solidFill>
              </a:rPr>
              <a:t> silicate glass  particles</a:t>
            </a:r>
          </a:p>
          <a:p>
            <a:r>
              <a:rPr lang="en-US" sz="3200" dirty="0" smtClean="0">
                <a:solidFill>
                  <a:srgbClr val="FFFFFF"/>
                </a:solidFill>
              </a:rPr>
              <a:t>     and </a:t>
            </a:r>
            <a:r>
              <a:rPr lang="en-US" sz="3200" dirty="0" err="1" smtClean="0">
                <a:solidFill>
                  <a:srgbClr val="FFFFFF"/>
                </a:solidFill>
              </a:rPr>
              <a:t>polyalkenoic</a:t>
            </a:r>
            <a:r>
              <a:rPr lang="en-US" sz="3200" dirty="0" smtClean="0">
                <a:solidFill>
                  <a:srgbClr val="FFFFFF"/>
                </a:solidFill>
              </a:rPr>
              <a:t> acid. </a:t>
            </a:r>
          </a:p>
          <a:p>
            <a:pPr marL="457200" indent="-457200">
              <a:buFont typeface="Arial"/>
              <a:buChar char="•"/>
            </a:pPr>
            <a:r>
              <a:rPr lang="en-US" sz="3200" dirty="0" smtClean="0">
                <a:solidFill>
                  <a:srgbClr val="FFFFFF"/>
                </a:solidFill>
              </a:rPr>
              <a:t>Has ability to bond to tooth, releases </a:t>
            </a:r>
            <a:r>
              <a:rPr lang="en-US" sz="3200" dirty="0" err="1" smtClean="0">
                <a:solidFill>
                  <a:srgbClr val="FFFFFF"/>
                </a:solidFill>
              </a:rPr>
              <a:t>flouride</a:t>
            </a:r>
            <a:r>
              <a:rPr lang="en-US" sz="3200" dirty="0" smtClean="0">
                <a:solidFill>
                  <a:srgbClr val="FFFFFF"/>
                </a:solidFill>
              </a:rPr>
              <a:t> and</a:t>
            </a:r>
          </a:p>
          <a:p>
            <a:r>
              <a:rPr lang="en-US" sz="3200" dirty="0" smtClean="0">
                <a:solidFill>
                  <a:srgbClr val="FFFFFF"/>
                </a:solidFill>
              </a:rPr>
              <a:t>     is </a:t>
            </a:r>
            <a:r>
              <a:rPr lang="en-US" sz="3200" dirty="0" err="1" smtClean="0">
                <a:solidFill>
                  <a:srgbClr val="FFFFFF"/>
                </a:solidFill>
              </a:rPr>
              <a:t>cariostatic</a:t>
            </a:r>
            <a:r>
              <a:rPr lang="en-US" sz="3200" dirty="0" smtClean="0">
                <a:solidFill>
                  <a:srgbClr val="FFFFFF"/>
                </a:solidFill>
              </a:rPr>
              <a:t>. </a:t>
            </a:r>
          </a:p>
          <a:p>
            <a:pPr marL="457200" indent="-457200">
              <a:buFont typeface="Arial"/>
              <a:buChar char="•"/>
            </a:pPr>
            <a:r>
              <a:rPr lang="en-US" sz="3200" dirty="0" smtClean="0">
                <a:solidFill>
                  <a:srgbClr val="FFFFFF"/>
                </a:solidFill>
              </a:rPr>
              <a:t>Has increased solubility and low strength</a:t>
            </a:r>
          </a:p>
          <a:p>
            <a:endParaRPr lang="en-US" sz="3200" dirty="0" smtClean="0">
              <a:solidFill>
                <a:srgbClr val="FFFFFF"/>
              </a:solidFill>
            </a:endParaRPr>
          </a:p>
          <a:p>
            <a:r>
              <a:rPr lang="en-US" sz="3200" dirty="0" smtClean="0">
                <a:solidFill>
                  <a:srgbClr val="FFFFFF"/>
                </a:solidFill>
              </a:rPr>
              <a:t>Indications are, </a:t>
            </a:r>
          </a:p>
          <a:p>
            <a:r>
              <a:rPr lang="en-US" sz="3200" dirty="0">
                <a:solidFill>
                  <a:srgbClr val="FFFFFF"/>
                </a:solidFill>
              </a:rPr>
              <a:t>C</a:t>
            </a:r>
            <a:r>
              <a:rPr lang="en-US" sz="3200" dirty="0" smtClean="0">
                <a:solidFill>
                  <a:srgbClr val="FFFFFF"/>
                </a:solidFill>
              </a:rPr>
              <a:t>ore or foundation restoration</a:t>
            </a:r>
          </a:p>
          <a:p>
            <a:r>
              <a:rPr lang="en-US" sz="3200" dirty="0">
                <a:solidFill>
                  <a:srgbClr val="FFFFFF"/>
                </a:solidFill>
              </a:rPr>
              <a:t>R</a:t>
            </a:r>
            <a:r>
              <a:rPr lang="en-US" sz="3200" dirty="0" smtClean="0">
                <a:solidFill>
                  <a:srgbClr val="FFFFFF"/>
                </a:solidFill>
              </a:rPr>
              <a:t>oot caries</a:t>
            </a:r>
          </a:p>
          <a:p>
            <a:r>
              <a:rPr lang="en-US" sz="3200" dirty="0">
                <a:solidFill>
                  <a:srgbClr val="FFFFFF"/>
                </a:solidFill>
              </a:rPr>
              <a:t>C</a:t>
            </a:r>
            <a:r>
              <a:rPr lang="en-US" sz="3200" dirty="0" smtClean="0">
                <a:solidFill>
                  <a:srgbClr val="FFFFFF"/>
                </a:solidFill>
              </a:rPr>
              <a:t>ervical lesions</a:t>
            </a:r>
          </a:p>
          <a:p>
            <a:r>
              <a:rPr lang="en-US" sz="3200" dirty="0" smtClean="0">
                <a:solidFill>
                  <a:srgbClr val="FFFFFF"/>
                </a:solidFill>
              </a:rPr>
              <a:t>Interim restorations</a:t>
            </a:r>
            <a:endParaRPr lang="en-US" sz="3200" dirty="0">
              <a:solidFill>
                <a:srgbClr val="FFFFFF"/>
              </a:solidFill>
            </a:endParaRPr>
          </a:p>
        </p:txBody>
      </p:sp>
    </p:spTree>
    <p:extLst>
      <p:ext uri="{BB962C8B-B14F-4D97-AF65-F5344CB8AC3E}">
        <p14:creationId xmlns:p14="http://schemas.microsoft.com/office/powerpoint/2010/main" val="183814237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1026"/>
          <p:cNvSpPr>
            <a:spLocks noGrp="1" noChangeArrowheads="1"/>
          </p:cNvSpPr>
          <p:nvPr>
            <p:ph type="title"/>
          </p:nvPr>
        </p:nvSpPr>
        <p:spPr/>
        <p:txBody>
          <a:bodyPr/>
          <a:lstStyle/>
          <a:p>
            <a:endParaRPr lang="en-US" smtClean="0"/>
          </a:p>
        </p:txBody>
      </p:sp>
      <p:pic>
        <p:nvPicPr>
          <p:cNvPr id="70661" name="Picture 1027" descr="Mvc-622f"/>
          <p:cNvPicPr>
            <a:picLocks noChangeAspect="1" noChangeArrowheads="1"/>
          </p:cNvPicPr>
          <p:nvPr/>
        </p:nvPicPr>
        <p:blipFill>
          <a:blip r:embed="rId2" cstate="print"/>
          <a:srcRect/>
          <a:stretch>
            <a:fillRect/>
          </a:stretch>
        </p:blipFill>
        <p:spPr bwMode="auto">
          <a:xfrm>
            <a:off x="1415144" y="870857"/>
            <a:ext cx="6001432" cy="4471900"/>
          </a:xfrm>
          <a:prstGeom prst="rect">
            <a:avLst/>
          </a:prstGeom>
          <a:solidFill>
            <a:srgbClr val="000066"/>
          </a:solidFill>
          <a:ln w="9525">
            <a:solidFill>
              <a:schemeClr val="tx1"/>
            </a:solidFill>
            <a:miter lim="800000"/>
            <a:headEnd/>
            <a:tailEnd/>
          </a:ln>
        </p:spPr>
      </p:pic>
      <p:sp>
        <p:nvSpPr>
          <p:cNvPr id="2" name="TextBox 1"/>
          <p:cNvSpPr txBox="1"/>
          <p:nvPr/>
        </p:nvSpPr>
        <p:spPr>
          <a:xfrm>
            <a:off x="3610428" y="5342757"/>
            <a:ext cx="1975421" cy="461665"/>
          </a:xfrm>
          <a:prstGeom prst="rect">
            <a:avLst/>
          </a:prstGeom>
          <a:noFill/>
        </p:spPr>
        <p:txBody>
          <a:bodyPr wrap="none" rtlCol="0">
            <a:spAutoFit/>
          </a:bodyPr>
          <a:lstStyle/>
          <a:p>
            <a:r>
              <a:rPr lang="en-US" sz="2400" dirty="0" smtClean="0">
                <a:solidFill>
                  <a:srgbClr val="FFFFFF"/>
                </a:solidFill>
              </a:rPr>
              <a:t>Cervical lesion</a:t>
            </a:r>
            <a:endParaRPr lang="en-US" sz="2400" dirty="0">
              <a:solidFill>
                <a:srgbClr val="FFFFFF"/>
              </a:solidFill>
            </a:endParaRPr>
          </a:p>
        </p:txBody>
      </p:sp>
    </p:spTree>
    <p:extLst>
      <p:ext uri="{BB962C8B-B14F-4D97-AF65-F5344CB8AC3E}">
        <p14:creationId xmlns:p14="http://schemas.microsoft.com/office/powerpoint/2010/main" val="379601496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2"/>
          <p:cNvSpPr>
            <a:spLocks noGrp="1" noChangeArrowheads="1"/>
          </p:cNvSpPr>
          <p:nvPr>
            <p:ph type="title"/>
          </p:nvPr>
        </p:nvSpPr>
        <p:spPr/>
        <p:txBody>
          <a:bodyPr/>
          <a:lstStyle/>
          <a:p>
            <a:endParaRPr lang="en-US" smtClean="0"/>
          </a:p>
        </p:txBody>
      </p:sp>
      <p:pic>
        <p:nvPicPr>
          <p:cNvPr id="71685" name="Picture 3" descr="Ziad 3"/>
          <p:cNvPicPr>
            <a:picLocks noChangeAspect="1" noChangeArrowheads="1"/>
          </p:cNvPicPr>
          <p:nvPr/>
        </p:nvPicPr>
        <p:blipFill>
          <a:blip r:embed="rId2" cstate="print"/>
          <a:srcRect/>
          <a:stretch>
            <a:fillRect/>
          </a:stretch>
        </p:blipFill>
        <p:spPr bwMode="auto">
          <a:xfrm>
            <a:off x="1572381" y="975179"/>
            <a:ext cx="5956905" cy="4467679"/>
          </a:xfrm>
          <a:prstGeom prst="rect">
            <a:avLst/>
          </a:prstGeom>
          <a:noFill/>
          <a:ln w="9525">
            <a:noFill/>
            <a:miter lim="800000"/>
            <a:headEnd/>
            <a:tailEnd/>
          </a:ln>
        </p:spPr>
      </p:pic>
      <p:sp>
        <p:nvSpPr>
          <p:cNvPr id="6" name="TextBox 5"/>
          <p:cNvSpPr txBox="1"/>
          <p:nvPr/>
        </p:nvSpPr>
        <p:spPr>
          <a:xfrm>
            <a:off x="3610428" y="5459709"/>
            <a:ext cx="1975421" cy="461665"/>
          </a:xfrm>
          <a:prstGeom prst="rect">
            <a:avLst/>
          </a:prstGeom>
          <a:noFill/>
        </p:spPr>
        <p:txBody>
          <a:bodyPr wrap="none" rtlCol="0">
            <a:spAutoFit/>
          </a:bodyPr>
          <a:lstStyle/>
          <a:p>
            <a:r>
              <a:rPr lang="en-US" sz="2400" dirty="0" smtClean="0">
                <a:solidFill>
                  <a:srgbClr val="FFFFFF"/>
                </a:solidFill>
              </a:rPr>
              <a:t>Cervical lesion</a:t>
            </a:r>
            <a:endParaRPr lang="en-US" sz="2400" dirty="0">
              <a:solidFill>
                <a:srgbClr val="FFFFFF"/>
              </a:solidFill>
            </a:endParaRPr>
          </a:p>
        </p:txBody>
      </p:sp>
    </p:spTree>
    <p:extLst>
      <p:ext uri="{BB962C8B-B14F-4D97-AF65-F5344CB8AC3E}">
        <p14:creationId xmlns:p14="http://schemas.microsoft.com/office/powerpoint/2010/main" val="12481682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0516"/>
            <a:ext cx="8229600" cy="6180221"/>
          </a:xfrm>
        </p:spPr>
        <p:txBody>
          <a:bodyPr>
            <a:normAutofit/>
          </a:bodyPr>
          <a:lstStyle/>
          <a:p>
            <a:pPr marL="0" indent="0">
              <a:buNone/>
            </a:pPr>
            <a:r>
              <a:rPr lang="en-US" sz="3600" dirty="0" smtClean="0">
                <a:solidFill>
                  <a:srgbClr val="FFFFFF"/>
                </a:solidFill>
              </a:rPr>
              <a:t>Treatment Plan</a:t>
            </a:r>
          </a:p>
          <a:p>
            <a:pPr marL="0" indent="0">
              <a:buNone/>
            </a:pPr>
            <a:r>
              <a:rPr lang="en-US" sz="2400" dirty="0" smtClean="0">
                <a:solidFill>
                  <a:srgbClr val="FFFFFF"/>
                </a:solidFill>
              </a:rPr>
              <a:t>Definition:</a:t>
            </a:r>
          </a:p>
          <a:p>
            <a:pPr marL="0" indent="0">
              <a:buNone/>
            </a:pPr>
            <a:r>
              <a:rPr lang="en-US" sz="2400" dirty="0" smtClean="0">
                <a:solidFill>
                  <a:srgbClr val="FFFFFF"/>
                </a:solidFill>
              </a:rPr>
              <a:t>The treatment plan should take the patient and dentist to the point where disease is controlled and the dentition functional and stable. </a:t>
            </a:r>
            <a:endParaRPr lang="en-US" sz="2400" dirty="0" smtClean="0">
              <a:solidFill>
                <a:srgbClr val="FFFFFF"/>
              </a:solidFill>
            </a:endParaRPr>
          </a:p>
          <a:p>
            <a:pPr marL="0" indent="0">
              <a:buNone/>
            </a:pPr>
            <a:r>
              <a:rPr lang="en-US" sz="2400" dirty="0" smtClean="0">
                <a:solidFill>
                  <a:srgbClr val="FFFFFF"/>
                </a:solidFill>
              </a:rPr>
              <a:t>The </a:t>
            </a:r>
            <a:r>
              <a:rPr lang="en-US" sz="2400" dirty="0" smtClean="0">
                <a:solidFill>
                  <a:srgbClr val="FFFFFF"/>
                </a:solidFill>
              </a:rPr>
              <a:t>sequence of procedures planned for the treatment of a patient after diagnosis</a:t>
            </a:r>
            <a:br>
              <a:rPr lang="en-US" sz="2400" dirty="0" smtClean="0">
                <a:solidFill>
                  <a:srgbClr val="FFFFFF"/>
                </a:solidFill>
              </a:rPr>
            </a:br>
            <a:endParaRPr lang="en-US" sz="2400" dirty="0" smtClean="0">
              <a:solidFill>
                <a:srgbClr val="FFFFFF"/>
              </a:solidFill>
            </a:endParaRPr>
          </a:p>
          <a:p>
            <a:r>
              <a:rPr lang="en-US" sz="2400" dirty="0" smtClean="0">
                <a:solidFill>
                  <a:srgbClr val="FFFFFF"/>
                </a:solidFill>
              </a:rPr>
              <a:t>An </a:t>
            </a:r>
            <a:r>
              <a:rPr lang="en-US" sz="2400" dirty="0">
                <a:solidFill>
                  <a:srgbClr val="FFFFFF"/>
                </a:solidFill>
              </a:rPr>
              <a:t>effective treatment plan is dependent on gathering information from the history, </a:t>
            </a:r>
            <a:r>
              <a:rPr lang="en-US" sz="2400" dirty="0" smtClean="0">
                <a:solidFill>
                  <a:srgbClr val="FFFFFF"/>
                </a:solidFill>
              </a:rPr>
              <a:t>examination </a:t>
            </a:r>
            <a:r>
              <a:rPr lang="en-US" sz="2400" dirty="0">
                <a:solidFill>
                  <a:srgbClr val="FFFFFF"/>
                </a:solidFill>
              </a:rPr>
              <a:t>and special tests, </a:t>
            </a:r>
            <a:r>
              <a:rPr lang="en-US" sz="2400" dirty="0" smtClean="0">
                <a:solidFill>
                  <a:srgbClr val="FFFFFF"/>
                </a:solidFill>
              </a:rPr>
              <a:t>and </a:t>
            </a:r>
            <a:r>
              <a:rPr lang="en-US" sz="2400" dirty="0" smtClean="0">
                <a:solidFill>
                  <a:srgbClr val="FFFFFF"/>
                </a:solidFill>
              </a:rPr>
              <a:t>analyzing </a:t>
            </a:r>
            <a:r>
              <a:rPr lang="en-US" sz="2400" dirty="0">
                <a:solidFill>
                  <a:srgbClr val="FFFFFF"/>
                </a:solidFill>
              </a:rPr>
              <a:t>it to make a </a:t>
            </a:r>
            <a:r>
              <a:rPr lang="en-US" sz="2400" dirty="0" smtClean="0">
                <a:solidFill>
                  <a:srgbClr val="FFFFFF"/>
                </a:solidFill>
              </a:rPr>
              <a:t>diagnosis</a:t>
            </a:r>
            <a:r>
              <a:rPr lang="en-US" sz="2400" dirty="0">
                <a:solidFill>
                  <a:srgbClr val="FFFFFF"/>
                </a:solidFill>
              </a:rPr>
              <a:t>. </a:t>
            </a:r>
            <a:endParaRPr lang="en-US" sz="2400" dirty="0" smtClean="0">
              <a:solidFill>
                <a:srgbClr val="FFFFFF"/>
              </a:solidFill>
            </a:endParaRPr>
          </a:p>
          <a:p>
            <a:pPr marL="0" indent="0">
              <a:buNone/>
            </a:pPr>
            <a:endParaRPr lang="en-US" sz="2400" dirty="0">
              <a:solidFill>
                <a:srgbClr val="FFFFFF"/>
              </a:solidFill>
            </a:endParaRPr>
          </a:p>
          <a:p>
            <a:r>
              <a:rPr lang="en-US" sz="2400" dirty="0">
                <a:solidFill>
                  <a:srgbClr val="FFFFFF"/>
                </a:solidFill>
              </a:rPr>
              <a:t>S</a:t>
            </a:r>
            <a:r>
              <a:rPr lang="en-US" sz="2400" dirty="0" smtClean="0">
                <a:solidFill>
                  <a:srgbClr val="FFFFFF"/>
                </a:solidFill>
              </a:rPr>
              <a:t>uccessful </a:t>
            </a:r>
            <a:r>
              <a:rPr lang="en-US" sz="2400" dirty="0">
                <a:solidFill>
                  <a:srgbClr val="FFFFFF"/>
                </a:solidFill>
              </a:rPr>
              <a:t>treatment planning depends on accurate diagnoses and appropriate decision-making. </a:t>
            </a:r>
            <a:endParaRPr lang="en-US" sz="2400" dirty="0" smtClean="0">
              <a:solidFill>
                <a:srgbClr val="FFFFFF"/>
              </a:solidFill>
            </a:endParaRPr>
          </a:p>
          <a:p>
            <a:pPr marL="0" indent="0">
              <a:buNone/>
            </a:pPr>
            <a:endParaRPr lang="en-US" sz="2400" dirty="0" smtClean="0"/>
          </a:p>
          <a:p>
            <a:pPr marL="0" indent="0">
              <a:buNone/>
            </a:pPr>
            <a:endParaRPr lang="en-US" sz="2400" dirty="0"/>
          </a:p>
          <a:p>
            <a:pPr marL="0" indent="0">
              <a:buNone/>
            </a:pPr>
            <a:endParaRPr lang="en-US" dirty="0" smtClean="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58045966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2"/>
          <p:cNvSpPr>
            <a:spLocks noGrp="1" noChangeArrowheads="1"/>
          </p:cNvSpPr>
          <p:nvPr>
            <p:ph type="title"/>
          </p:nvPr>
        </p:nvSpPr>
        <p:spPr/>
        <p:txBody>
          <a:bodyPr/>
          <a:lstStyle/>
          <a:p>
            <a:endParaRPr lang="en-US" smtClean="0"/>
          </a:p>
        </p:txBody>
      </p:sp>
      <p:pic>
        <p:nvPicPr>
          <p:cNvPr id="75781" name="Picture 3" descr="Mvc-620f"/>
          <p:cNvPicPr>
            <a:picLocks noChangeAspect="1" noChangeArrowheads="1"/>
          </p:cNvPicPr>
          <p:nvPr/>
        </p:nvPicPr>
        <p:blipFill>
          <a:blip r:embed="rId2" cstate="print"/>
          <a:srcRect/>
          <a:stretch>
            <a:fillRect/>
          </a:stretch>
        </p:blipFill>
        <p:spPr bwMode="auto">
          <a:xfrm>
            <a:off x="1542142" y="823686"/>
            <a:ext cx="5838371" cy="4378778"/>
          </a:xfrm>
          <a:prstGeom prst="rect">
            <a:avLst/>
          </a:prstGeom>
          <a:noFill/>
          <a:ln w="9525">
            <a:noFill/>
            <a:miter lim="800000"/>
            <a:headEnd/>
            <a:tailEnd/>
          </a:ln>
        </p:spPr>
      </p:pic>
      <p:sp>
        <p:nvSpPr>
          <p:cNvPr id="2" name="TextBox 1"/>
          <p:cNvSpPr txBox="1"/>
          <p:nvPr/>
        </p:nvSpPr>
        <p:spPr>
          <a:xfrm>
            <a:off x="3791858" y="5202464"/>
            <a:ext cx="1578076" cy="461665"/>
          </a:xfrm>
          <a:prstGeom prst="rect">
            <a:avLst/>
          </a:prstGeom>
          <a:noFill/>
        </p:spPr>
        <p:txBody>
          <a:bodyPr wrap="none" rtlCol="0">
            <a:spAutoFit/>
          </a:bodyPr>
          <a:lstStyle/>
          <a:p>
            <a:pPr algn="ctr"/>
            <a:r>
              <a:rPr lang="en-US" sz="2400" dirty="0" smtClean="0">
                <a:solidFill>
                  <a:srgbClr val="FFFFFF"/>
                </a:solidFill>
              </a:rPr>
              <a:t>Root caries</a:t>
            </a:r>
            <a:endParaRPr lang="en-US" sz="2400" dirty="0">
              <a:solidFill>
                <a:srgbClr val="FFFFFF"/>
              </a:solidFill>
            </a:endParaRPr>
          </a:p>
        </p:txBody>
      </p:sp>
    </p:spTree>
    <p:extLst>
      <p:ext uri="{BB962C8B-B14F-4D97-AF65-F5344CB8AC3E}">
        <p14:creationId xmlns:p14="http://schemas.microsoft.com/office/powerpoint/2010/main" val="265862985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FFFF"/>
                </a:solidFill>
              </a:rPr>
              <a:t>Composite Resin </a:t>
            </a:r>
            <a:endParaRPr lang="en-US" dirty="0">
              <a:solidFill>
                <a:srgbClr val="FFFFFF"/>
              </a:solidFill>
            </a:endParaRPr>
          </a:p>
        </p:txBody>
      </p:sp>
      <p:sp>
        <p:nvSpPr>
          <p:cNvPr id="3" name="Content Placeholder 2"/>
          <p:cNvSpPr>
            <a:spLocks noGrp="1"/>
          </p:cNvSpPr>
          <p:nvPr>
            <p:ph idx="1"/>
          </p:nvPr>
        </p:nvSpPr>
        <p:spPr>
          <a:xfrm>
            <a:off x="457200" y="1143000"/>
            <a:ext cx="8229600" cy="5105400"/>
          </a:xfrm>
        </p:spPr>
        <p:txBody>
          <a:bodyPr/>
          <a:lstStyle/>
          <a:p>
            <a:r>
              <a:rPr lang="en-US" dirty="0" smtClean="0">
                <a:solidFill>
                  <a:srgbClr val="FFFFFF"/>
                </a:solidFill>
              </a:rPr>
              <a:t>Basic composition consists of resin matrix and filler particles combined with a coupling agent.</a:t>
            </a:r>
          </a:p>
          <a:p>
            <a:pPr marL="0" indent="0">
              <a:buNone/>
            </a:pPr>
            <a:r>
              <a:rPr lang="en-US" dirty="0">
                <a:solidFill>
                  <a:srgbClr val="FFFFFF"/>
                </a:solidFill>
              </a:rPr>
              <a:t>A</a:t>
            </a:r>
            <a:r>
              <a:rPr lang="en-US" dirty="0" smtClean="0">
                <a:solidFill>
                  <a:srgbClr val="FFFFFF"/>
                </a:solidFill>
              </a:rPr>
              <a:t>dvantages </a:t>
            </a:r>
          </a:p>
          <a:p>
            <a:r>
              <a:rPr lang="en-US" sz="2800" dirty="0" smtClean="0">
                <a:solidFill>
                  <a:srgbClr val="FFFFFF"/>
                </a:solidFill>
              </a:rPr>
              <a:t>Conservation of tooth </a:t>
            </a:r>
          </a:p>
          <a:p>
            <a:r>
              <a:rPr lang="en-US" sz="2800" dirty="0" smtClean="0">
                <a:solidFill>
                  <a:srgbClr val="FFFFFF"/>
                </a:solidFill>
              </a:rPr>
              <a:t>Bonding to tooth</a:t>
            </a:r>
          </a:p>
          <a:p>
            <a:r>
              <a:rPr lang="en-US" sz="2800" dirty="0" smtClean="0">
                <a:solidFill>
                  <a:srgbClr val="FFFFFF"/>
                </a:solidFill>
              </a:rPr>
              <a:t>Tooth </a:t>
            </a:r>
            <a:r>
              <a:rPr lang="en-US" sz="2800" dirty="0" smtClean="0">
                <a:solidFill>
                  <a:srgbClr val="FFFFFF"/>
                </a:solidFill>
              </a:rPr>
              <a:t>colored</a:t>
            </a:r>
            <a:endParaRPr lang="en-US" sz="2800" dirty="0" smtClean="0">
              <a:solidFill>
                <a:srgbClr val="FFFFFF"/>
              </a:solidFill>
            </a:endParaRPr>
          </a:p>
          <a:p>
            <a:r>
              <a:rPr lang="en-US" sz="2800" dirty="0" smtClean="0">
                <a:solidFill>
                  <a:srgbClr val="FFFFFF"/>
                </a:solidFill>
              </a:rPr>
              <a:t>Ease of manipulation</a:t>
            </a:r>
          </a:p>
          <a:p>
            <a:r>
              <a:rPr lang="en-US" sz="2800" dirty="0" smtClean="0">
                <a:solidFill>
                  <a:srgbClr val="FFFFFF"/>
                </a:solidFill>
              </a:rPr>
              <a:t>Adequate strength</a:t>
            </a:r>
          </a:p>
        </p:txBody>
      </p:sp>
      <p:sp>
        <p:nvSpPr>
          <p:cNvPr id="4" name="TextBox 3"/>
          <p:cNvSpPr txBox="1"/>
          <p:nvPr/>
        </p:nvSpPr>
        <p:spPr>
          <a:xfrm>
            <a:off x="4379048" y="2692400"/>
            <a:ext cx="4506362" cy="2739211"/>
          </a:xfrm>
          <a:prstGeom prst="rect">
            <a:avLst/>
          </a:prstGeom>
          <a:noFill/>
        </p:spPr>
        <p:txBody>
          <a:bodyPr wrap="none" rtlCol="0">
            <a:spAutoFit/>
          </a:bodyPr>
          <a:lstStyle/>
          <a:p>
            <a:r>
              <a:rPr lang="en-US" sz="3200" dirty="0" smtClean="0">
                <a:solidFill>
                  <a:srgbClr val="FFFFFF"/>
                </a:solidFill>
              </a:rPr>
              <a:t>Dis-advantages</a:t>
            </a:r>
            <a:endParaRPr lang="en-US" sz="3200" dirty="0">
              <a:solidFill>
                <a:srgbClr val="FFFFFF"/>
              </a:solidFill>
            </a:endParaRPr>
          </a:p>
          <a:p>
            <a:pPr marL="457200" indent="-457200">
              <a:buFont typeface="Arial"/>
              <a:buChar char="•"/>
            </a:pPr>
            <a:r>
              <a:rPr lang="en-US" sz="2800" dirty="0" smtClean="0">
                <a:solidFill>
                  <a:srgbClr val="FFFFFF"/>
                </a:solidFill>
              </a:rPr>
              <a:t>Low abrasion resistance</a:t>
            </a:r>
          </a:p>
          <a:p>
            <a:pPr marL="457200" indent="-457200">
              <a:buFont typeface="Arial"/>
              <a:buChar char="•"/>
            </a:pPr>
            <a:r>
              <a:rPr lang="en-US" sz="2800" dirty="0" smtClean="0">
                <a:solidFill>
                  <a:srgbClr val="FFFFFF"/>
                </a:solidFill>
              </a:rPr>
              <a:t>Polymerization shrinkage</a:t>
            </a:r>
          </a:p>
          <a:p>
            <a:pPr marL="457200" indent="-457200">
              <a:buFont typeface="Arial"/>
              <a:buChar char="•"/>
            </a:pPr>
            <a:r>
              <a:rPr lang="en-US" sz="2800" dirty="0" smtClean="0">
                <a:solidFill>
                  <a:srgbClr val="FFFFFF"/>
                </a:solidFill>
              </a:rPr>
              <a:t>Technique sensitive</a:t>
            </a:r>
          </a:p>
          <a:p>
            <a:pPr marL="457200" indent="-457200">
              <a:buFont typeface="Arial"/>
              <a:buChar char="•"/>
            </a:pPr>
            <a:r>
              <a:rPr lang="en-US" sz="2800" dirty="0" smtClean="0">
                <a:solidFill>
                  <a:srgbClr val="FFFFFF"/>
                </a:solidFill>
              </a:rPr>
              <a:t>High coefficient of thermal</a:t>
            </a:r>
          </a:p>
          <a:p>
            <a:r>
              <a:rPr lang="en-US" sz="2800" dirty="0">
                <a:solidFill>
                  <a:srgbClr val="FFFFFF"/>
                </a:solidFill>
              </a:rPr>
              <a:t> </a:t>
            </a:r>
            <a:r>
              <a:rPr lang="en-US" sz="2800" dirty="0" smtClean="0">
                <a:solidFill>
                  <a:srgbClr val="FFFFFF"/>
                </a:solidFill>
              </a:rPr>
              <a:t>     expansion</a:t>
            </a:r>
            <a:endParaRPr lang="en-US" sz="2800" dirty="0">
              <a:solidFill>
                <a:srgbClr val="FFFFFF"/>
              </a:solidFill>
            </a:endParaRPr>
          </a:p>
        </p:txBody>
      </p:sp>
    </p:spTree>
    <p:extLst>
      <p:ext uri="{BB962C8B-B14F-4D97-AF65-F5344CB8AC3E}">
        <p14:creationId xmlns:p14="http://schemas.microsoft.com/office/powerpoint/2010/main" val="351516263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2"/>
          <p:cNvSpPr>
            <a:spLocks noGrp="1" noChangeArrowheads="1"/>
          </p:cNvSpPr>
          <p:nvPr>
            <p:ph type="title"/>
          </p:nvPr>
        </p:nvSpPr>
        <p:spPr/>
        <p:txBody>
          <a:bodyPr/>
          <a:lstStyle/>
          <a:p>
            <a:endParaRPr lang="en-US" smtClean="0"/>
          </a:p>
        </p:txBody>
      </p:sp>
      <p:pic>
        <p:nvPicPr>
          <p:cNvPr id="79877" name="Picture 3" descr="MVC-221F"/>
          <p:cNvPicPr>
            <a:picLocks noChangeAspect="1" noChangeArrowheads="1"/>
          </p:cNvPicPr>
          <p:nvPr/>
        </p:nvPicPr>
        <p:blipFill>
          <a:blip r:embed="rId2" cstate="print"/>
          <a:srcRect/>
          <a:stretch>
            <a:fillRect/>
          </a:stretch>
        </p:blipFill>
        <p:spPr bwMode="auto">
          <a:xfrm>
            <a:off x="1790700" y="1336676"/>
            <a:ext cx="5105400" cy="3829050"/>
          </a:xfrm>
          <a:prstGeom prst="rect">
            <a:avLst/>
          </a:prstGeom>
          <a:noFill/>
          <a:ln w="9525">
            <a:noFill/>
            <a:miter lim="800000"/>
            <a:headEnd/>
            <a:tailEnd/>
          </a:ln>
        </p:spPr>
      </p:pic>
    </p:spTree>
    <p:extLst>
      <p:ext uri="{BB962C8B-B14F-4D97-AF65-F5344CB8AC3E}">
        <p14:creationId xmlns:p14="http://schemas.microsoft.com/office/powerpoint/2010/main" val="349147349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6000"/>
            <a:ext cx="8229600" cy="4241800"/>
          </a:xfrm>
        </p:spPr>
        <p:txBody>
          <a:bodyPr>
            <a:normAutofit/>
          </a:bodyPr>
          <a:lstStyle/>
          <a:p>
            <a:pPr marL="0" indent="0">
              <a:buNone/>
            </a:pPr>
            <a:r>
              <a:rPr lang="en-US" sz="3600" dirty="0" smtClean="0">
                <a:solidFill>
                  <a:srgbClr val="FFFFFF"/>
                </a:solidFill>
              </a:rPr>
              <a:t>Relative contraindications are:</a:t>
            </a:r>
          </a:p>
          <a:p>
            <a:r>
              <a:rPr lang="en-US" dirty="0" smtClean="0">
                <a:solidFill>
                  <a:srgbClr val="FFFFFF"/>
                </a:solidFill>
              </a:rPr>
              <a:t>Poor isolation</a:t>
            </a:r>
          </a:p>
          <a:p>
            <a:r>
              <a:rPr lang="en-US" dirty="0" smtClean="0">
                <a:solidFill>
                  <a:srgbClr val="FFFFFF"/>
                </a:solidFill>
              </a:rPr>
              <a:t>Replacement of more than 1/3</a:t>
            </a:r>
            <a:r>
              <a:rPr lang="en-US" baseline="30000" dirty="0" smtClean="0">
                <a:solidFill>
                  <a:srgbClr val="FFFFFF"/>
                </a:solidFill>
              </a:rPr>
              <a:t>rd</a:t>
            </a:r>
            <a:r>
              <a:rPr lang="en-US" dirty="0" smtClean="0">
                <a:solidFill>
                  <a:srgbClr val="FFFFFF"/>
                </a:solidFill>
              </a:rPr>
              <a:t> of </a:t>
            </a:r>
            <a:r>
              <a:rPr lang="en-US" dirty="0" err="1" smtClean="0">
                <a:solidFill>
                  <a:srgbClr val="FFFFFF"/>
                </a:solidFill>
              </a:rPr>
              <a:t>occlusal</a:t>
            </a:r>
            <a:r>
              <a:rPr lang="en-US" dirty="0" smtClean="0">
                <a:solidFill>
                  <a:srgbClr val="FFFFFF"/>
                </a:solidFill>
              </a:rPr>
              <a:t> surface of molars</a:t>
            </a:r>
          </a:p>
          <a:p>
            <a:r>
              <a:rPr lang="en-US" dirty="0" smtClean="0">
                <a:solidFill>
                  <a:srgbClr val="FFFFFF"/>
                </a:solidFill>
              </a:rPr>
              <a:t>Margins on cementum</a:t>
            </a:r>
          </a:p>
          <a:p>
            <a:endParaRPr lang="en-US" sz="2800" dirty="0">
              <a:solidFill>
                <a:srgbClr val="FFFFFF"/>
              </a:solidFill>
            </a:endParaRPr>
          </a:p>
        </p:txBody>
      </p:sp>
    </p:spTree>
    <p:extLst>
      <p:ext uri="{BB962C8B-B14F-4D97-AF65-F5344CB8AC3E}">
        <p14:creationId xmlns:p14="http://schemas.microsoft.com/office/powerpoint/2010/main" val="11084548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rotWithShape="1">
          <a:blip r:embed="rId2"/>
          <a:srcRect l="12291" t="5526" r="6704" b="12535"/>
          <a:stretch/>
        </p:blipFill>
        <p:spPr>
          <a:xfrm>
            <a:off x="457200" y="558800"/>
            <a:ext cx="4216400" cy="2921000"/>
          </a:xfrm>
        </p:spPr>
      </p:pic>
      <p:pic>
        <p:nvPicPr>
          <p:cNvPr id="7" name="Picture 6"/>
          <p:cNvPicPr>
            <a:picLocks noChangeAspect="1"/>
          </p:cNvPicPr>
          <p:nvPr/>
        </p:nvPicPr>
        <p:blipFill>
          <a:blip r:embed="rId3"/>
          <a:stretch>
            <a:fillRect/>
          </a:stretch>
        </p:blipFill>
        <p:spPr>
          <a:xfrm>
            <a:off x="4356202" y="3657600"/>
            <a:ext cx="4330598" cy="2879387"/>
          </a:xfrm>
          <a:prstGeom prst="rect">
            <a:avLst/>
          </a:prstGeom>
        </p:spPr>
      </p:pic>
    </p:spTree>
    <p:extLst>
      <p:ext uri="{BB962C8B-B14F-4D97-AF65-F5344CB8AC3E}">
        <p14:creationId xmlns:p14="http://schemas.microsoft.com/office/powerpoint/2010/main" val="289387097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solidFill>
                  <a:srgbClr val="FFFFFF"/>
                </a:solidFill>
              </a:rPr>
              <a:t>Amalgam</a:t>
            </a:r>
            <a:endParaRPr lang="en-US" sz="4800" dirty="0">
              <a:solidFill>
                <a:srgbClr val="FFFFFF"/>
              </a:solidFill>
            </a:endParaRPr>
          </a:p>
        </p:txBody>
      </p:sp>
      <p:sp>
        <p:nvSpPr>
          <p:cNvPr id="3" name="Content Placeholder 2"/>
          <p:cNvSpPr>
            <a:spLocks noGrp="1"/>
          </p:cNvSpPr>
          <p:nvPr>
            <p:ph idx="1"/>
          </p:nvPr>
        </p:nvSpPr>
        <p:spPr>
          <a:xfrm>
            <a:off x="457200" y="2470497"/>
            <a:ext cx="4191000" cy="3890963"/>
          </a:xfrm>
        </p:spPr>
        <p:txBody>
          <a:bodyPr>
            <a:normAutofit fontScale="92500"/>
          </a:bodyPr>
          <a:lstStyle/>
          <a:p>
            <a:pPr marL="0" indent="0">
              <a:buNone/>
            </a:pPr>
            <a:r>
              <a:rPr lang="en-GB" dirty="0" smtClean="0">
                <a:solidFill>
                  <a:srgbClr val="FFFFFF"/>
                </a:solidFill>
              </a:rPr>
              <a:t>Advantages</a:t>
            </a:r>
          </a:p>
          <a:p>
            <a:r>
              <a:rPr lang="en-GB" sz="2600" dirty="0" smtClean="0">
                <a:solidFill>
                  <a:srgbClr val="FFFFFF"/>
                </a:solidFill>
              </a:rPr>
              <a:t>Not </a:t>
            </a:r>
            <a:r>
              <a:rPr lang="en-GB" sz="2600" dirty="0">
                <a:solidFill>
                  <a:srgbClr val="FFFFFF"/>
                </a:solidFill>
              </a:rPr>
              <a:t>especially technique sensitive</a:t>
            </a:r>
            <a:endParaRPr lang="en-US" sz="2600" dirty="0">
              <a:solidFill>
                <a:srgbClr val="FFFFFF"/>
              </a:solidFill>
            </a:endParaRPr>
          </a:p>
          <a:p>
            <a:r>
              <a:rPr lang="en-GB" sz="2600" dirty="0">
                <a:solidFill>
                  <a:srgbClr val="FFFFFF"/>
                </a:solidFill>
              </a:rPr>
              <a:t>Strong in bulk section</a:t>
            </a:r>
            <a:endParaRPr lang="en-US" sz="2600" dirty="0">
              <a:solidFill>
                <a:srgbClr val="FFFFFF"/>
              </a:solidFill>
            </a:endParaRPr>
          </a:p>
          <a:p>
            <a:r>
              <a:rPr lang="en-GB" sz="2600" dirty="0">
                <a:solidFill>
                  <a:srgbClr val="FFFFFF"/>
                </a:solidFill>
              </a:rPr>
              <a:t>Sealed by corrosion products</a:t>
            </a:r>
            <a:endParaRPr lang="en-US" sz="2600" dirty="0">
              <a:solidFill>
                <a:srgbClr val="FFFFFF"/>
              </a:solidFill>
            </a:endParaRPr>
          </a:p>
          <a:p>
            <a:r>
              <a:rPr lang="en-GB" sz="2600" dirty="0">
                <a:solidFill>
                  <a:srgbClr val="FFFFFF"/>
                </a:solidFill>
              </a:rPr>
              <a:t>Can be bonded in place using amalgam-bonding agents.</a:t>
            </a:r>
            <a:endParaRPr lang="en-US" sz="2600" dirty="0">
              <a:solidFill>
                <a:srgbClr val="FFFFFF"/>
              </a:solidFill>
            </a:endParaRPr>
          </a:p>
          <a:p>
            <a:r>
              <a:rPr lang="en-GB" sz="2600" dirty="0">
                <a:solidFill>
                  <a:srgbClr val="FFFFFF"/>
                </a:solidFill>
              </a:rPr>
              <a:t>Thermal expansion similar to tooth</a:t>
            </a:r>
            <a:endParaRPr lang="en-US" sz="2600" dirty="0">
              <a:solidFill>
                <a:srgbClr val="FFFFFF"/>
              </a:solidFill>
            </a:endParaRPr>
          </a:p>
          <a:p>
            <a:endParaRPr lang="en-US" sz="2800" dirty="0">
              <a:solidFill>
                <a:srgbClr val="FFFFFF"/>
              </a:solidFill>
            </a:endParaRPr>
          </a:p>
        </p:txBody>
      </p:sp>
      <p:sp>
        <p:nvSpPr>
          <p:cNvPr id="4" name="Content Placeholder 2"/>
          <p:cNvSpPr txBox="1">
            <a:spLocks/>
          </p:cNvSpPr>
          <p:nvPr/>
        </p:nvSpPr>
        <p:spPr>
          <a:xfrm>
            <a:off x="4953000" y="2470497"/>
            <a:ext cx="4191000" cy="3890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dirty="0" smtClean="0">
                <a:solidFill>
                  <a:srgbClr val="FFFFFF"/>
                </a:solidFill>
              </a:rPr>
              <a:t>Dis-advantages</a:t>
            </a:r>
          </a:p>
          <a:p>
            <a:r>
              <a:rPr lang="en-US" sz="2600" dirty="0" smtClean="0">
                <a:solidFill>
                  <a:srgbClr val="FFFFFF"/>
                </a:solidFill>
              </a:rPr>
              <a:t>Brittle in thin section</a:t>
            </a:r>
          </a:p>
          <a:p>
            <a:r>
              <a:rPr lang="en-US" sz="2600" dirty="0" smtClean="0">
                <a:solidFill>
                  <a:srgbClr val="FFFFFF"/>
                </a:solidFill>
              </a:rPr>
              <a:t>Non tooth colored</a:t>
            </a:r>
          </a:p>
          <a:p>
            <a:r>
              <a:rPr lang="en-US" sz="2600" dirty="0" smtClean="0">
                <a:solidFill>
                  <a:srgbClr val="FFFFFF"/>
                </a:solidFill>
              </a:rPr>
              <a:t>Toxicity</a:t>
            </a:r>
          </a:p>
          <a:p>
            <a:r>
              <a:rPr lang="en-US" sz="2600" dirty="0" smtClean="0">
                <a:solidFill>
                  <a:srgbClr val="FFFFFF"/>
                </a:solidFill>
              </a:rPr>
              <a:t>Tooth removal for retentive features</a:t>
            </a:r>
          </a:p>
          <a:p>
            <a:r>
              <a:rPr lang="en-US" sz="2600" dirty="0" smtClean="0">
                <a:solidFill>
                  <a:srgbClr val="FFFFFF"/>
                </a:solidFill>
              </a:rPr>
              <a:t>Does not bond intrinsically</a:t>
            </a:r>
          </a:p>
          <a:p>
            <a:r>
              <a:rPr lang="en-US" sz="2600" dirty="0" smtClean="0">
                <a:solidFill>
                  <a:srgbClr val="FFFFFF"/>
                </a:solidFill>
              </a:rPr>
              <a:t>Galvanic effect</a:t>
            </a:r>
          </a:p>
          <a:p>
            <a:endParaRPr lang="en-US" sz="2800" dirty="0">
              <a:solidFill>
                <a:srgbClr val="FFFFFF"/>
              </a:solidFill>
            </a:endParaRPr>
          </a:p>
        </p:txBody>
      </p:sp>
      <p:sp>
        <p:nvSpPr>
          <p:cNvPr id="5" name="TextBox 4"/>
          <p:cNvSpPr txBox="1"/>
          <p:nvPr/>
        </p:nvSpPr>
        <p:spPr>
          <a:xfrm>
            <a:off x="653262" y="1336737"/>
            <a:ext cx="8033538" cy="954107"/>
          </a:xfrm>
          <a:prstGeom prst="rect">
            <a:avLst/>
          </a:prstGeom>
          <a:noFill/>
        </p:spPr>
        <p:txBody>
          <a:bodyPr wrap="square" rtlCol="0">
            <a:spAutoFit/>
          </a:bodyPr>
          <a:lstStyle/>
          <a:p>
            <a:r>
              <a:rPr lang="en-US" sz="2800" dirty="0" smtClean="0">
                <a:solidFill>
                  <a:srgbClr val="FFFFFF"/>
                </a:solidFill>
              </a:rPr>
              <a:t>Its</a:t>
            </a:r>
            <a:r>
              <a:rPr lang="en-US" sz="2800" dirty="0" smtClean="0"/>
              <a:t> </a:t>
            </a:r>
            <a:r>
              <a:rPr lang="en-US" sz="2800" dirty="0" smtClean="0">
                <a:solidFill>
                  <a:srgbClr val="FFFFFF"/>
                </a:solidFill>
              </a:rPr>
              <a:t>composed of mercury and alloy powder </a:t>
            </a:r>
            <a:r>
              <a:rPr lang="en-US" sz="2800" dirty="0" smtClean="0">
                <a:solidFill>
                  <a:srgbClr val="FFFFFF"/>
                </a:solidFill>
              </a:rPr>
              <a:t>(Silver</a:t>
            </a:r>
            <a:r>
              <a:rPr lang="en-US" sz="2800" dirty="0" smtClean="0">
                <a:solidFill>
                  <a:srgbClr val="FFFFFF"/>
                </a:solidFill>
              </a:rPr>
              <a:t>,</a:t>
            </a:r>
          </a:p>
          <a:p>
            <a:r>
              <a:rPr lang="en-US" sz="2800" dirty="0" smtClean="0">
                <a:solidFill>
                  <a:srgbClr val="FFFFFF"/>
                </a:solidFill>
              </a:rPr>
              <a:t>tin</a:t>
            </a:r>
            <a:r>
              <a:rPr lang="en-US" sz="2800" dirty="0" smtClean="0">
                <a:solidFill>
                  <a:srgbClr val="FFFFFF"/>
                </a:solidFill>
              </a:rPr>
              <a:t>, copper </a:t>
            </a:r>
            <a:r>
              <a:rPr lang="en-US" sz="2800" dirty="0" smtClean="0">
                <a:solidFill>
                  <a:srgbClr val="FFFFFF"/>
                </a:solidFill>
              </a:rPr>
              <a:t>&amp; zinc)  </a:t>
            </a:r>
            <a:endParaRPr lang="en-US" sz="2800" dirty="0">
              <a:solidFill>
                <a:srgbClr val="FFFFFF"/>
              </a:solidFill>
            </a:endParaRPr>
          </a:p>
        </p:txBody>
      </p:sp>
    </p:spTree>
    <p:extLst>
      <p:ext uri="{BB962C8B-B14F-4D97-AF65-F5344CB8AC3E}">
        <p14:creationId xmlns:p14="http://schemas.microsoft.com/office/powerpoint/2010/main" val="28943494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rgbClr val="FFFFFF"/>
                </a:solidFill>
              </a:rPr>
              <a:t>Amalgam </a:t>
            </a:r>
            <a:endParaRPr lang="en-US" sz="4800" dirty="0">
              <a:solidFill>
                <a:srgbClr val="FFFFFF"/>
              </a:solidFill>
            </a:endParaRPr>
          </a:p>
        </p:txBody>
      </p:sp>
      <p:sp>
        <p:nvSpPr>
          <p:cNvPr id="3" name="Content Placeholder 2"/>
          <p:cNvSpPr>
            <a:spLocks noGrp="1"/>
          </p:cNvSpPr>
          <p:nvPr>
            <p:ph idx="1"/>
          </p:nvPr>
        </p:nvSpPr>
        <p:spPr/>
        <p:txBody>
          <a:bodyPr>
            <a:normAutofit lnSpcReduction="10000"/>
          </a:bodyPr>
          <a:lstStyle/>
          <a:p>
            <a:pPr marL="0" indent="0">
              <a:buNone/>
            </a:pPr>
            <a:r>
              <a:rPr lang="en-US" dirty="0" smtClean="0">
                <a:solidFill>
                  <a:srgbClr val="FFFFFF"/>
                </a:solidFill>
              </a:rPr>
              <a:t>Indications</a:t>
            </a:r>
          </a:p>
          <a:p>
            <a:r>
              <a:rPr lang="en-US" dirty="0" smtClean="0">
                <a:solidFill>
                  <a:schemeClr val="bg1"/>
                </a:solidFill>
                <a:cs typeface="Times New Roman" charset="0"/>
              </a:rPr>
              <a:t>In stress-bearing areas of the mouth.</a:t>
            </a:r>
            <a:r>
              <a:rPr lang="en-US" dirty="0" smtClean="0">
                <a:solidFill>
                  <a:schemeClr val="bg1"/>
                </a:solidFill>
              </a:rPr>
              <a:t> </a:t>
            </a:r>
          </a:p>
          <a:p>
            <a:r>
              <a:rPr lang="en-US" dirty="0" smtClean="0">
                <a:solidFill>
                  <a:schemeClr val="bg1"/>
                </a:solidFill>
                <a:cs typeface="Times New Roman" charset="0"/>
              </a:rPr>
              <a:t>When there is severe destruction of tooth structure. </a:t>
            </a:r>
          </a:p>
          <a:p>
            <a:r>
              <a:rPr lang="en-US" dirty="0" smtClean="0">
                <a:solidFill>
                  <a:schemeClr val="bg1"/>
                </a:solidFill>
                <a:cs typeface="Times New Roman" charset="0"/>
              </a:rPr>
              <a:t>As a foundation.</a:t>
            </a:r>
          </a:p>
          <a:p>
            <a:r>
              <a:rPr lang="en-US" dirty="0" smtClean="0">
                <a:solidFill>
                  <a:schemeClr val="bg1"/>
                </a:solidFill>
                <a:cs typeface="Times New Roman" charset="0"/>
              </a:rPr>
              <a:t>When personal oral hygiene is poor.</a:t>
            </a:r>
            <a:r>
              <a:rPr lang="en-US" dirty="0" smtClean="0">
                <a:solidFill>
                  <a:schemeClr val="bg1"/>
                </a:solidFill>
              </a:rPr>
              <a:t> </a:t>
            </a:r>
          </a:p>
          <a:p>
            <a:r>
              <a:rPr lang="en-US" dirty="0" smtClean="0">
                <a:solidFill>
                  <a:schemeClr val="bg1"/>
                </a:solidFill>
                <a:cs typeface="Times New Roman" charset="0"/>
              </a:rPr>
              <a:t>When moisture control is problematic. </a:t>
            </a:r>
          </a:p>
          <a:p>
            <a:r>
              <a:rPr lang="en-US" dirty="0" smtClean="0">
                <a:solidFill>
                  <a:schemeClr val="bg1"/>
                </a:solidFill>
                <a:cs typeface="Times New Roman" charset="0"/>
              </a:rPr>
              <a:t>When cost is an overriding patient concern</a:t>
            </a:r>
            <a:endParaRPr lang="en-US" dirty="0">
              <a:solidFill>
                <a:srgbClr val="FFFFFF"/>
              </a:solidFill>
            </a:endParaRPr>
          </a:p>
        </p:txBody>
      </p:sp>
    </p:spTree>
    <p:extLst>
      <p:ext uri="{BB962C8B-B14F-4D97-AF65-F5344CB8AC3E}">
        <p14:creationId xmlns:p14="http://schemas.microsoft.com/office/powerpoint/2010/main" val="7952915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2"/>
          <p:cNvSpPr>
            <a:spLocks noGrp="1" noChangeArrowheads="1"/>
          </p:cNvSpPr>
          <p:nvPr>
            <p:ph type="title"/>
          </p:nvPr>
        </p:nvSpPr>
        <p:spPr>
          <a:xfrm>
            <a:off x="279400" y="1422400"/>
            <a:ext cx="8737600" cy="3352800"/>
          </a:xfrm>
        </p:spPr>
        <p:txBody>
          <a:bodyPr>
            <a:normAutofit fontScale="90000"/>
          </a:bodyPr>
          <a:lstStyle/>
          <a:p>
            <a:pPr algn="l" rtl="0"/>
            <a:r>
              <a:rPr lang="en-US" sz="3600" dirty="0" smtClean="0">
                <a:solidFill>
                  <a:srgbClr val="FFFFFF"/>
                </a:solidFill>
              </a:rPr>
              <a:t>It is used for three-surface restoration for minor to moderate sized lesions in esthetically noncritical areas. They are best used where more than half of the coronal dentine is intact.  These include class I, II cavity restorations </a:t>
            </a:r>
          </a:p>
        </p:txBody>
      </p:sp>
      <p:sp>
        <p:nvSpPr>
          <p:cNvPr id="2" name="TextBox 1"/>
          <p:cNvSpPr txBox="1"/>
          <p:nvPr/>
        </p:nvSpPr>
        <p:spPr>
          <a:xfrm>
            <a:off x="2182292" y="30540"/>
            <a:ext cx="4370908" cy="1569660"/>
          </a:xfrm>
          <a:prstGeom prst="rect">
            <a:avLst/>
          </a:prstGeom>
          <a:noFill/>
        </p:spPr>
        <p:txBody>
          <a:bodyPr wrap="none" rtlCol="0">
            <a:spAutoFit/>
          </a:bodyPr>
          <a:lstStyle/>
          <a:p>
            <a:r>
              <a:rPr lang="en-US" sz="4800" dirty="0" smtClean="0">
                <a:solidFill>
                  <a:srgbClr val="FFFFFF"/>
                </a:solidFill>
              </a:rPr>
              <a:t>Simple Amalgam</a:t>
            </a:r>
            <a:br>
              <a:rPr lang="en-US" sz="4800" dirty="0" smtClean="0">
                <a:solidFill>
                  <a:srgbClr val="FFFFFF"/>
                </a:solidFill>
              </a:rPr>
            </a:br>
            <a:endParaRPr lang="en-US" sz="4800" dirty="0"/>
          </a:p>
        </p:txBody>
      </p:sp>
    </p:spTree>
    <p:extLst>
      <p:ext uri="{BB962C8B-B14F-4D97-AF65-F5344CB8AC3E}">
        <p14:creationId xmlns:p14="http://schemas.microsoft.com/office/powerpoint/2010/main" val="281319653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rcRect t="11983" b="11983"/>
          <a:stretch>
            <a:fillRect/>
          </a:stretch>
        </p:blipFill>
        <p:spPr>
          <a:xfrm>
            <a:off x="1311676" y="1417638"/>
            <a:ext cx="6613123" cy="3636963"/>
          </a:xfrm>
        </p:spPr>
      </p:pic>
      <p:sp>
        <p:nvSpPr>
          <p:cNvPr id="5" name="TextBox 4"/>
          <p:cNvSpPr txBox="1"/>
          <p:nvPr/>
        </p:nvSpPr>
        <p:spPr>
          <a:xfrm>
            <a:off x="2057400" y="5119469"/>
            <a:ext cx="4943105" cy="646331"/>
          </a:xfrm>
          <a:prstGeom prst="rect">
            <a:avLst/>
          </a:prstGeom>
          <a:noFill/>
        </p:spPr>
        <p:txBody>
          <a:bodyPr wrap="none" rtlCol="0">
            <a:spAutoFit/>
          </a:bodyPr>
          <a:lstStyle/>
          <a:p>
            <a:r>
              <a:rPr lang="en-US" sz="3600" dirty="0" smtClean="0">
                <a:solidFill>
                  <a:srgbClr val="FFFFFF"/>
                </a:solidFill>
              </a:rPr>
              <a:t>Class II  &amp; MOD Amalgam</a:t>
            </a:r>
            <a:endParaRPr lang="en-US" sz="3600" dirty="0">
              <a:solidFill>
                <a:srgbClr val="FFFFFF"/>
              </a:solidFill>
            </a:endParaRPr>
          </a:p>
        </p:txBody>
      </p:sp>
    </p:spTree>
    <p:extLst>
      <p:ext uri="{BB962C8B-B14F-4D97-AF65-F5344CB8AC3E}">
        <p14:creationId xmlns:p14="http://schemas.microsoft.com/office/powerpoint/2010/main" val="189249053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FFFF"/>
                </a:solidFill>
              </a:rPr>
              <a:t>Complex Amalgam</a:t>
            </a:r>
            <a:endParaRPr lang="en-US" dirty="0">
              <a:solidFill>
                <a:srgbClr val="FFFFFF"/>
              </a:solidFill>
            </a:endParaRPr>
          </a:p>
        </p:txBody>
      </p:sp>
      <p:sp>
        <p:nvSpPr>
          <p:cNvPr id="3" name="Content Placeholder 2"/>
          <p:cNvSpPr>
            <a:spLocks noGrp="1"/>
          </p:cNvSpPr>
          <p:nvPr>
            <p:ph idx="1"/>
          </p:nvPr>
        </p:nvSpPr>
        <p:spPr>
          <a:xfrm>
            <a:off x="457200" y="1193800"/>
            <a:ext cx="8686800" cy="5461000"/>
          </a:xfrm>
        </p:spPr>
        <p:txBody>
          <a:bodyPr>
            <a:normAutofit/>
          </a:bodyPr>
          <a:lstStyle/>
          <a:p>
            <a:pPr marL="0" indent="0">
              <a:buNone/>
            </a:pPr>
            <a:r>
              <a:rPr lang="en-US" dirty="0" smtClean="0">
                <a:solidFill>
                  <a:srgbClr val="FFFFFF"/>
                </a:solidFill>
              </a:rPr>
              <a:t>A restoration that involves three or more surfaces of tooth </a:t>
            </a:r>
            <a:r>
              <a:rPr lang="en-US" dirty="0" smtClean="0">
                <a:solidFill>
                  <a:srgbClr val="FFFFFF"/>
                </a:solidFill>
              </a:rPr>
              <a:t>and</a:t>
            </a:r>
            <a:r>
              <a:rPr lang="en-US" dirty="0" smtClean="0">
                <a:solidFill>
                  <a:srgbClr val="FFFFFF"/>
                </a:solidFill>
              </a:rPr>
              <a:t>/or </a:t>
            </a:r>
            <a:r>
              <a:rPr lang="en-US" dirty="0" smtClean="0">
                <a:solidFill>
                  <a:srgbClr val="FFFFFF"/>
                </a:solidFill>
              </a:rPr>
              <a:t>replaces </a:t>
            </a:r>
            <a:r>
              <a:rPr lang="en-US" dirty="0" smtClean="0">
                <a:solidFill>
                  <a:srgbClr val="FFFFFF"/>
                </a:solidFill>
              </a:rPr>
              <a:t>1 or more cusps  </a:t>
            </a:r>
          </a:p>
          <a:p>
            <a:pPr marL="0" indent="0" algn="ctr">
              <a:buNone/>
            </a:pPr>
            <a:r>
              <a:rPr lang="en-US" u="sng" dirty="0" smtClean="0">
                <a:solidFill>
                  <a:srgbClr val="FFFFFF"/>
                </a:solidFill>
              </a:rPr>
              <a:t>Indications</a:t>
            </a:r>
          </a:p>
          <a:p>
            <a:r>
              <a:rPr lang="en-US" sz="2800" dirty="0" smtClean="0">
                <a:solidFill>
                  <a:srgbClr val="FFFFFF"/>
                </a:solidFill>
              </a:rPr>
              <a:t>As an alternative to indirect restoration</a:t>
            </a:r>
          </a:p>
          <a:p>
            <a:r>
              <a:rPr lang="en-US" sz="2800" dirty="0" smtClean="0">
                <a:solidFill>
                  <a:srgbClr val="FFFFFF"/>
                </a:solidFill>
              </a:rPr>
              <a:t>Fractured and carious teeth</a:t>
            </a:r>
          </a:p>
          <a:p>
            <a:r>
              <a:rPr lang="en-US" sz="2800" dirty="0" smtClean="0">
                <a:solidFill>
                  <a:srgbClr val="FFFFFF"/>
                </a:solidFill>
              </a:rPr>
              <a:t>Can act as a core</a:t>
            </a:r>
          </a:p>
          <a:p>
            <a:r>
              <a:rPr lang="en-US" sz="2800" dirty="0" smtClean="0">
                <a:solidFill>
                  <a:srgbClr val="FFFFFF"/>
                </a:solidFill>
              </a:rPr>
              <a:t>For </a:t>
            </a:r>
            <a:r>
              <a:rPr lang="en-US" sz="2800" dirty="0" err="1" smtClean="0">
                <a:solidFill>
                  <a:srgbClr val="FFFFFF"/>
                </a:solidFill>
              </a:rPr>
              <a:t>cuspal</a:t>
            </a:r>
            <a:r>
              <a:rPr lang="en-US" sz="2800" dirty="0">
                <a:solidFill>
                  <a:srgbClr val="FFFFFF"/>
                </a:solidFill>
              </a:rPr>
              <a:t> </a:t>
            </a:r>
            <a:r>
              <a:rPr lang="en-US" sz="2800" dirty="0" smtClean="0">
                <a:solidFill>
                  <a:srgbClr val="FFFFFF"/>
                </a:solidFill>
              </a:rPr>
              <a:t>coverage</a:t>
            </a:r>
          </a:p>
          <a:p>
            <a:r>
              <a:rPr lang="en-US" sz="2800" dirty="0" smtClean="0">
                <a:solidFill>
                  <a:srgbClr val="FFFFFF"/>
                </a:solidFill>
              </a:rPr>
              <a:t>For teeth with questionable prognosis</a:t>
            </a:r>
          </a:p>
          <a:p>
            <a:r>
              <a:rPr lang="en-US" sz="2800" dirty="0" smtClean="0">
                <a:solidFill>
                  <a:srgbClr val="FFFFFF"/>
                </a:solidFill>
              </a:rPr>
              <a:t>For periodontal and orthodontic patients</a:t>
            </a:r>
          </a:p>
          <a:p>
            <a:endParaRPr lang="en-US" dirty="0" smtClean="0"/>
          </a:p>
          <a:p>
            <a:endParaRPr lang="en-US" dirty="0"/>
          </a:p>
        </p:txBody>
      </p:sp>
    </p:spTree>
    <p:extLst>
      <p:ext uri="{BB962C8B-B14F-4D97-AF65-F5344CB8AC3E}">
        <p14:creationId xmlns:p14="http://schemas.microsoft.com/office/powerpoint/2010/main" val="30612777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FFFF"/>
                </a:solidFill>
              </a:rPr>
              <a:t>Restorative Options</a:t>
            </a:r>
            <a:endParaRPr lang="en-US" dirty="0">
              <a:solidFill>
                <a:srgbClr val="FFFFFF"/>
              </a:solidFill>
            </a:endParaRPr>
          </a:p>
        </p:txBody>
      </p:sp>
      <p:sp>
        <p:nvSpPr>
          <p:cNvPr id="3" name="Content Placeholder 2"/>
          <p:cNvSpPr>
            <a:spLocks noGrp="1"/>
          </p:cNvSpPr>
          <p:nvPr>
            <p:ph idx="1"/>
          </p:nvPr>
        </p:nvSpPr>
        <p:spPr>
          <a:xfrm>
            <a:off x="457200" y="1143000"/>
            <a:ext cx="8229600" cy="5098143"/>
          </a:xfrm>
        </p:spPr>
        <p:txBody>
          <a:bodyPr>
            <a:normAutofit fontScale="92500" lnSpcReduction="20000"/>
          </a:bodyPr>
          <a:lstStyle/>
          <a:p>
            <a:pPr marL="0" indent="0">
              <a:buNone/>
            </a:pPr>
            <a:r>
              <a:rPr lang="en-US" u="sng" dirty="0" smtClean="0">
                <a:solidFill>
                  <a:srgbClr val="FFFFFF"/>
                </a:solidFill>
              </a:rPr>
              <a:t>Direct/ Plastic</a:t>
            </a:r>
          </a:p>
          <a:p>
            <a:pPr marL="0" indent="0">
              <a:buNone/>
            </a:pPr>
            <a:r>
              <a:rPr lang="en-US" sz="2600" dirty="0" smtClean="0">
                <a:solidFill>
                  <a:srgbClr val="FFFFFF"/>
                </a:solidFill>
              </a:rPr>
              <a:t>Intra coronal</a:t>
            </a:r>
          </a:p>
          <a:p>
            <a:r>
              <a:rPr lang="en-US" sz="2600" dirty="0" smtClean="0">
                <a:solidFill>
                  <a:srgbClr val="FFFFFF"/>
                </a:solidFill>
              </a:rPr>
              <a:t>Composite</a:t>
            </a:r>
          </a:p>
          <a:p>
            <a:r>
              <a:rPr lang="en-US" sz="2600" dirty="0" smtClean="0">
                <a:solidFill>
                  <a:srgbClr val="FFFFFF"/>
                </a:solidFill>
              </a:rPr>
              <a:t>Glass </a:t>
            </a:r>
            <a:r>
              <a:rPr lang="en-US" sz="2600" dirty="0" err="1" smtClean="0">
                <a:solidFill>
                  <a:srgbClr val="FFFFFF"/>
                </a:solidFill>
              </a:rPr>
              <a:t>ionomer</a:t>
            </a:r>
            <a:endParaRPr lang="en-US" sz="2600" dirty="0" smtClean="0">
              <a:solidFill>
                <a:srgbClr val="FFFFFF"/>
              </a:solidFill>
            </a:endParaRPr>
          </a:p>
          <a:p>
            <a:r>
              <a:rPr lang="en-US" sz="2600" dirty="0" smtClean="0">
                <a:solidFill>
                  <a:srgbClr val="FFFFFF"/>
                </a:solidFill>
              </a:rPr>
              <a:t>Simple Amalgam</a:t>
            </a:r>
          </a:p>
          <a:p>
            <a:r>
              <a:rPr lang="en-US" sz="2600" dirty="0" smtClean="0">
                <a:solidFill>
                  <a:srgbClr val="FFFFFF"/>
                </a:solidFill>
              </a:rPr>
              <a:t>Complex Amalgam</a:t>
            </a:r>
          </a:p>
          <a:p>
            <a:endParaRPr lang="en-US" sz="2600" dirty="0" smtClean="0">
              <a:solidFill>
                <a:srgbClr val="FFFFFF"/>
              </a:solidFill>
            </a:endParaRPr>
          </a:p>
          <a:p>
            <a:pPr marL="0" indent="0">
              <a:buNone/>
            </a:pPr>
            <a:r>
              <a:rPr lang="en-US" u="sng" dirty="0" smtClean="0">
                <a:solidFill>
                  <a:srgbClr val="FFFFFF"/>
                </a:solidFill>
              </a:rPr>
              <a:t>Indirect/ Cemented</a:t>
            </a:r>
          </a:p>
          <a:p>
            <a:pPr marL="0" indent="0">
              <a:buNone/>
            </a:pPr>
            <a:r>
              <a:rPr lang="en-US" sz="2600" dirty="0" smtClean="0">
                <a:solidFill>
                  <a:srgbClr val="FFFFFF"/>
                </a:solidFill>
              </a:rPr>
              <a:t>Intra coronal</a:t>
            </a:r>
          </a:p>
          <a:p>
            <a:r>
              <a:rPr lang="en-US" sz="2600" dirty="0" smtClean="0">
                <a:solidFill>
                  <a:srgbClr val="FFFFFF"/>
                </a:solidFill>
              </a:rPr>
              <a:t>Metal inlay</a:t>
            </a:r>
          </a:p>
          <a:p>
            <a:r>
              <a:rPr lang="en-US" sz="2600" dirty="0" smtClean="0">
                <a:solidFill>
                  <a:srgbClr val="FFFFFF"/>
                </a:solidFill>
              </a:rPr>
              <a:t>Ceramic inlay</a:t>
            </a:r>
          </a:p>
          <a:p>
            <a:r>
              <a:rPr lang="en-US" sz="2600" dirty="0" smtClean="0">
                <a:solidFill>
                  <a:srgbClr val="FFFFFF"/>
                </a:solidFill>
              </a:rPr>
              <a:t>MOD </a:t>
            </a:r>
            <a:r>
              <a:rPr lang="en-US" sz="2600" dirty="0" err="1" smtClean="0">
                <a:solidFill>
                  <a:srgbClr val="FFFFFF"/>
                </a:solidFill>
              </a:rPr>
              <a:t>Onlay</a:t>
            </a:r>
            <a:endParaRPr lang="en-US" sz="2600" dirty="0" smtClean="0">
              <a:solidFill>
                <a:srgbClr val="FFFFFF"/>
              </a:solidFill>
            </a:endParaRPr>
          </a:p>
          <a:p>
            <a:r>
              <a:rPr lang="en-US" sz="2600" dirty="0" smtClean="0">
                <a:solidFill>
                  <a:srgbClr val="FFFFFF"/>
                </a:solidFill>
              </a:rPr>
              <a:t>Ceramic </a:t>
            </a:r>
            <a:r>
              <a:rPr lang="en-US" sz="2600" dirty="0" err="1" smtClean="0">
                <a:solidFill>
                  <a:srgbClr val="FFFFFF"/>
                </a:solidFill>
              </a:rPr>
              <a:t>onlay</a:t>
            </a:r>
            <a:endParaRPr lang="en-US" sz="2600" dirty="0" smtClean="0">
              <a:solidFill>
                <a:srgbClr val="FFFFFF"/>
              </a:solidFill>
            </a:endParaRPr>
          </a:p>
          <a:p>
            <a:endParaRPr lang="en-US" sz="2600" dirty="0" smtClean="0"/>
          </a:p>
          <a:p>
            <a:endParaRPr lang="en-US" sz="2600" dirty="0" smtClean="0"/>
          </a:p>
        </p:txBody>
      </p:sp>
      <p:sp>
        <p:nvSpPr>
          <p:cNvPr id="5" name="TextBox 4"/>
          <p:cNvSpPr txBox="1"/>
          <p:nvPr/>
        </p:nvSpPr>
        <p:spPr>
          <a:xfrm>
            <a:off x="5227732" y="4183831"/>
            <a:ext cx="3342105" cy="2308324"/>
          </a:xfrm>
          <a:prstGeom prst="rect">
            <a:avLst/>
          </a:prstGeom>
          <a:noFill/>
        </p:spPr>
        <p:txBody>
          <a:bodyPr wrap="square" rtlCol="0">
            <a:spAutoFit/>
          </a:bodyPr>
          <a:lstStyle/>
          <a:p>
            <a:r>
              <a:rPr lang="en-US" sz="2400" dirty="0" smtClean="0">
                <a:solidFill>
                  <a:srgbClr val="FFFFFF"/>
                </a:solidFill>
              </a:rPr>
              <a:t>Extra coronal</a:t>
            </a:r>
          </a:p>
          <a:p>
            <a:pPr marL="285750" indent="-285750">
              <a:buFont typeface="Arial"/>
              <a:buChar char="•"/>
            </a:pPr>
            <a:r>
              <a:rPr lang="en-US" sz="2400" dirty="0" smtClean="0">
                <a:solidFill>
                  <a:srgbClr val="FFFFFF"/>
                </a:solidFill>
              </a:rPr>
              <a:t>Partial veneer crown</a:t>
            </a:r>
          </a:p>
          <a:p>
            <a:pPr marL="285750" indent="-285750">
              <a:buFont typeface="Arial"/>
              <a:buChar char="•"/>
            </a:pPr>
            <a:r>
              <a:rPr lang="en-US" sz="2400" dirty="0" smtClean="0">
                <a:solidFill>
                  <a:srgbClr val="FFFFFF"/>
                </a:solidFill>
              </a:rPr>
              <a:t>All metal crown</a:t>
            </a:r>
          </a:p>
          <a:p>
            <a:pPr marL="285750" indent="-285750">
              <a:buFont typeface="Arial"/>
              <a:buChar char="•"/>
            </a:pPr>
            <a:r>
              <a:rPr lang="en-US" sz="2400" dirty="0" smtClean="0">
                <a:solidFill>
                  <a:srgbClr val="FFFFFF"/>
                </a:solidFill>
              </a:rPr>
              <a:t>Metal ceramic crown</a:t>
            </a:r>
          </a:p>
          <a:p>
            <a:pPr marL="285750" indent="-285750">
              <a:buFont typeface="Arial"/>
              <a:buChar char="•"/>
            </a:pPr>
            <a:r>
              <a:rPr lang="en-US" sz="2400" dirty="0" smtClean="0">
                <a:solidFill>
                  <a:srgbClr val="FFFFFF"/>
                </a:solidFill>
              </a:rPr>
              <a:t>All ceramic crown</a:t>
            </a:r>
          </a:p>
          <a:p>
            <a:pPr marL="285750" indent="-285750">
              <a:buFont typeface="Arial"/>
              <a:buChar char="•"/>
            </a:pPr>
            <a:r>
              <a:rPr lang="en-US" sz="2400" dirty="0" smtClean="0">
                <a:solidFill>
                  <a:srgbClr val="FFFFFF"/>
                </a:solidFill>
              </a:rPr>
              <a:t>Ceramic veneers</a:t>
            </a:r>
          </a:p>
        </p:txBody>
      </p:sp>
    </p:spTree>
    <p:extLst>
      <p:ext uri="{BB962C8B-B14F-4D97-AF65-F5344CB8AC3E}">
        <p14:creationId xmlns:p14="http://schemas.microsoft.com/office/powerpoint/2010/main" val="85310593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descr="DSC_0337.JPG"/>
          <p:cNvPicPr>
            <a:picLocks noGrp="1" noChangeAspect="1"/>
          </p:cNvPicPr>
          <p:nvPr>
            <p:ph idx="1"/>
          </p:nvPr>
        </p:nvPicPr>
        <p:blipFill rotWithShape="1">
          <a:blip r:embed="rId2">
            <a:extLst>
              <a:ext uri="{28A0092B-C50C-407E-A947-70E740481C1C}">
                <a14:useLocalDpi xmlns:a14="http://schemas.microsoft.com/office/drawing/2010/main" val="0"/>
              </a:ext>
            </a:extLst>
          </a:blip>
          <a:srcRect l="15014" t="11179" r="8088" b="874"/>
          <a:stretch/>
        </p:blipFill>
        <p:spPr>
          <a:xfrm>
            <a:off x="4662236" y="3581399"/>
            <a:ext cx="4292600" cy="3107024"/>
          </a:xfrm>
        </p:spPr>
      </p:pic>
      <p:pic>
        <p:nvPicPr>
          <p:cNvPr id="7" name="Picture 6" descr="DSC_032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800" y="448676"/>
            <a:ext cx="4176964" cy="3132723"/>
          </a:xfrm>
          <a:prstGeom prst="rect">
            <a:avLst/>
          </a:prstGeom>
        </p:spPr>
      </p:pic>
    </p:spTree>
    <p:extLst>
      <p:ext uri="{BB962C8B-B14F-4D97-AF65-F5344CB8AC3E}">
        <p14:creationId xmlns:p14="http://schemas.microsoft.com/office/powerpoint/2010/main" val="34635011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FFFF"/>
                </a:solidFill>
              </a:rPr>
              <a:t>Auxiliary Features </a:t>
            </a:r>
            <a:r>
              <a:rPr lang="en-US" dirty="0">
                <a:solidFill>
                  <a:srgbClr val="FFFFFF"/>
                </a:solidFill>
              </a:rPr>
              <a:t>F</a:t>
            </a:r>
            <a:r>
              <a:rPr lang="en-US" dirty="0" smtClean="0">
                <a:solidFill>
                  <a:srgbClr val="FFFFFF"/>
                </a:solidFill>
              </a:rPr>
              <a:t>or </a:t>
            </a:r>
            <a:r>
              <a:rPr lang="en-US" dirty="0">
                <a:solidFill>
                  <a:srgbClr val="FFFFFF"/>
                </a:solidFill>
              </a:rPr>
              <a:t>A</a:t>
            </a:r>
            <a:r>
              <a:rPr lang="en-US" dirty="0" smtClean="0">
                <a:solidFill>
                  <a:srgbClr val="FFFFFF"/>
                </a:solidFill>
              </a:rPr>
              <a:t>malgam </a:t>
            </a:r>
            <a:r>
              <a:rPr lang="en-US" dirty="0">
                <a:solidFill>
                  <a:srgbClr val="FFFFFF"/>
                </a:solidFill>
              </a:rPr>
              <a:t>R</a:t>
            </a:r>
            <a:r>
              <a:rPr lang="en-US" dirty="0" smtClean="0">
                <a:solidFill>
                  <a:srgbClr val="FFFFFF"/>
                </a:solidFill>
              </a:rPr>
              <a:t>etention</a:t>
            </a:r>
            <a:endParaRPr lang="en-US" dirty="0">
              <a:solidFill>
                <a:srgbClr val="FFFFFF"/>
              </a:solidFill>
            </a:endParaRPr>
          </a:p>
        </p:txBody>
      </p:sp>
      <p:sp>
        <p:nvSpPr>
          <p:cNvPr id="3" name="Content Placeholder 2"/>
          <p:cNvSpPr>
            <a:spLocks noGrp="1"/>
          </p:cNvSpPr>
          <p:nvPr>
            <p:ph idx="1"/>
          </p:nvPr>
        </p:nvSpPr>
        <p:spPr/>
        <p:txBody>
          <a:bodyPr/>
          <a:lstStyle/>
          <a:p>
            <a:r>
              <a:rPr lang="en-US" dirty="0" smtClean="0">
                <a:solidFill>
                  <a:srgbClr val="FFFFFF"/>
                </a:solidFill>
              </a:rPr>
              <a:t>Parallel walls</a:t>
            </a:r>
          </a:p>
          <a:p>
            <a:r>
              <a:rPr lang="en-US" dirty="0" smtClean="0">
                <a:solidFill>
                  <a:srgbClr val="FFFFFF"/>
                </a:solidFill>
              </a:rPr>
              <a:t>Box form</a:t>
            </a:r>
          </a:p>
          <a:p>
            <a:r>
              <a:rPr lang="en-US" dirty="0" smtClean="0">
                <a:solidFill>
                  <a:srgbClr val="FFFFFF"/>
                </a:solidFill>
              </a:rPr>
              <a:t>Flat pulpal floor</a:t>
            </a:r>
          </a:p>
          <a:p>
            <a:r>
              <a:rPr lang="en-US" dirty="0" smtClean="0">
                <a:solidFill>
                  <a:srgbClr val="FFFFFF"/>
                </a:solidFill>
              </a:rPr>
              <a:t>Grooves</a:t>
            </a:r>
          </a:p>
          <a:p>
            <a:r>
              <a:rPr lang="en-US" dirty="0" smtClean="0">
                <a:solidFill>
                  <a:srgbClr val="FFFFFF"/>
                </a:solidFill>
              </a:rPr>
              <a:t>Slots</a:t>
            </a:r>
          </a:p>
          <a:p>
            <a:r>
              <a:rPr lang="en-US" dirty="0" smtClean="0">
                <a:solidFill>
                  <a:srgbClr val="FFFFFF"/>
                </a:solidFill>
              </a:rPr>
              <a:t>Pins</a:t>
            </a:r>
          </a:p>
          <a:p>
            <a:endParaRPr lang="en-US" dirty="0">
              <a:solidFill>
                <a:srgbClr val="FFFFFF"/>
              </a:solidFill>
            </a:endParaRPr>
          </a:p>
        </p:txBody>
      </p:sp>
    </p:spTree>
    <p:extLst>
      <p:ext uri="{BB962C8B-B14F-4D97-AF65-F5344CB8AC3E}">
        <p14:creationId xmlns:p14="http://schemas.microsoft.com/office/powerpoint/2010/main" val="429133992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2"/>
          <p:cNvSpPr>
            <a:spLocks noGrp="1" noChangeArrowheads="1"/>
          </p:cNvSpPr>
          <p:nvPr>
            <p:ph type="title"/>
          </p:nvPr>
        </p:nvSpPr>
        <p:spPr/>
        <p:txBody>
          <a:bodyPr/>
          <a:lstStyle/>
          <a:p>
            <a:endParaRPr lang="en-US" smtClean="0"/>
          </a:p>
        </p:txBody>
      </p:sp>
      <p:pic>
        <p:nvPicPr>
          <p:cNvPr id="95237" name="Picture 3" descr="Mvc-631f"/>
          <p:cNvPicPr>
            <a:picLocks noChangeAspect="1" noChangeArrowheads="1"/>
          </p:cNvPicPr>
          <p:nvPr/>
        </p:nvPicPr>
        <p:blipFill>
          <a:blip r:embed="rId2" cstate="print"/>
          <a:srcRect/>
          <a:stretch>
            <a:fillRect/>
          </a:stretch>
        </p:blipFill>
        <p:spPr bwMode="auto">
          <a:xfrm>
            <a:off x="457200" y="812800"/>
            <a:ext cx="3522133" cy="2641600"/>
          </a:xfrm>
          <a:prstGeom prst="rect">
            <a:avLst/>
          </a:prstGeom>
          <a:noFill/>
          <a:ln w="9525">
            <a:noFill/>
            <a:miter lim="800000"/>
            <a:headEnd/>
            <a:tailEnd/>
          </a:ln>
        </p:spPr>
      </p:pic>
      <p:pic>
        <p:nvPicPr>
          <p:cNvPr id="6" name="Picture 3" descr="Mvc-632f"/>
          <p:cNvPicPr>
            <a:picLocks noChangeAspect="1" noChangeArrowheads="1"/>
          </p:cNvPicPr>
          <p:nvPr/>
        </p:nvPicPr>
        <p:blipFill>
          <a:blip r:embed="rId3" cstate="print"/>
          <a:srcRect/>
          <a:stretch>
            <a:fillRect/>
          </a:stretch>
        </p:blipFill>
        <p:spPr bwMode="auto">
          <a:xfrm>
            <a:off x="5164667" y="812800"/>
            <a:ext cx="3522133" cy="2641600"/>
          </a:xfrm>
          <a:prstGeom prst="rect">
            <a:avLst/>
          </a:prstGeom>
          <a:noFill/>
          <a:ln w="9525">
            <a:noFill/>
            <a:miter lim="800000"/>
            <a:headEnd/>
            <a:tailEnd/>
          </a:ln>
        </p:spPr>
      </p:pic>
      <p:pic>
        <p:nvPicPr>
          <p:cNvPr id="7" name="Picture 4" descr="Mvc-133f"/>
          <p:cNvPicPr>
            <a:picLocks noChangeAspect="1" noChangeArrowheads="1"/>
          </p:cNvPicPr>
          <p:nvPr/>
        </p:nvPicPr>
        <p:blipFill>
          <a:blip r:embed="rId4" cstate="print"/>
          <a:srcRect/>
          <a:stretch>
            <a:fillRect/>
          </a:stretch>
        </p:blipFill>
        <p:spPr>
          <a:xfrm>
            <a:off x="3005667" y="4060825"/>
            <a:ext cx="3547533" cy="2660650"/>
          </a:xfrm>
          <a:prstGeom prst="rect">
            <a:avLst/>
          </a:prstGeom>
          <a:noFill/>
        </p:spPr>
      </p:pic>
    </p:spTree>
    <p:extLst>
      <p:ext uri="{BB962C8B-B14F-4D97-AF65-F5344CB8AC3E}">
        <p14:creationId xmlns:p14="http://schemas.microsoft.com/office/powerpoint/2010/main" val="421184592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Complex Amalgam</a:t>
            </a:r>
            <a:endParaRPr lang="en-US" dirty="0">
              <a:solidFill>
                <a:srgbClr val="FFFFFF"/>
              </a:solidFill>
            </a:endParaRPr>
          </a:p>
        </p:txBody>
      </p:sp>
      <p:sp>
        <p:nvSpPr>
          <p:cNvPr id="3" name="Content Placeholder 2"/>
          <p:cNvSpPr>
            <a:spLocks noGrp="1"/>
          </p:cNvSpPr>
          <p:nvPr>
            <p:ph idx="1"/>
          </p:nvPr>
        </p:nvSpPr>
        <p:spPr>
          <a:xfrm>
            <a:off x="457200" y="1600200"/>
            <a:ext cx="3657600" cy="4525963"/>
          </a:xfrm>
        </p:spPr>
        <p:txBody>
          <a:bodyPr>
            <a:normAutofit fontScale="92500" lnSpcReduction="10000"/>
          </a:bodyPr>
          <a:lstStyle/>
          <a:p>
            <a:pPr marL="0" indent="0">
              <a:buNone/>
            </a:pPr>
            <a:r>
              <a:rPr lang="en-US" dirty="0" smtClean="0">
                <a:solidFill>
                  <a:srgbClr val="FFFFFF"/>
                </a:solidFill>
              </a:rPr>
              <a:t>Advantages</a:t>
            </a:r>
          </a:p>
          <a:p>
            <a:r>
              <a:rPr lang="en-US" dirty="0" smtClean="0">
                <a:solidFill>
                  <a:srgbClr val="FFFFFF"/>
                </a:solidFill>
              </a:rPr>
              <a:t>Conserves tooth structure</a:t>
            </a:r>
          </a:p>
          <a:p>
            <a:r>
              <a:rPr lang="en-US" dirty="0" smtClean="0">
                <a:solidFill>
                  <a:srgbClr val="FFFFFF"/>
                </a:solidFill>
              </a:rPr>
              <a:t>Less time required</a:t>
            </a:r>
          </a:p>
          <a:p>
            <a:r>
              <a:rPr lang="en-US" dirty="0" smtClean="0">
                <a:solidFill>
                  <a:srgbClr val="FFFFFF"/>
                </a:solidFill>
              </a:rPr>
              <a:t>Low cost</a:t>
            </a:r>
          </a:p>
          <a:p>
            <a:r>
              <a:rPr lang="en-US" dirty="0" smtClean="0">
                <a:solidFill>
                  <a:srgbClr val="FFFFFF"/>
                </a:solidFill>
              </a:rPr>
              <a:t>Retention &amp; resistance improves with slots, grooves and pins</a:t>
            </a:r>
            <a:endParaRPr lang="en-US" dirty="0">
              <a:solidFill>
                <a:srgbClr val="FFFFFF"/>
              </a:solidFill>
            </a:endParaRPr>
          </a:p>
        </p:txBody>
      </p:sp>
      <p:sp>
        <p:nvSpPr>
          <p:cNvPr id="4" name="Content Placeholder 2"/>
          <p:cNvSpPr txBox="1">
            <a:spLocks/>
          </p:cNvSpPr>
          <p:nvPr/>
        </p:nvSpPr>
        <p:spPr>
          <a:xfrm>
            <a:off x="5232400" y="1600200"/>
            <a:ext cx="3454400" cy="452596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FFFFFF"/>
                </a:solidFill>
              </a:rPr>
              <a:t>Dis-advantages</a:t>
            </a:r>
          </a:p>
          <a:p>
            <a:r>
              <a:rPr lang="en-US" dirty="0" smtClean="0">
                <a:solidFill>
                  <a:srgbClr val="FFFFFF"/>
                </a:solidFill>
              </a:rPr>
              <a:t>Dentine micro-fractures</a:t>
            </a:r>
          </a:p>
          <a:p>
            <a:r>
              <a:rPr lang="en-US" dirty="0">
                <a:solidFill>
                  <a:srgbClr val="FFFFFF"/>
                </a:solidFill>
              </a:rPr>
              <a:t>L</a:t>
            </a:r>
            <a:r>
              <a:rPr lang="en-US" dirty="0" smtClean="0">
                <a:solidFill>
                  <a:srgbClr val="FFFFFF"/>
                </a:solidFill>
              </a:rPr>
              <a:t>ower tensile strength of amalgam</a:t>
            </a:r>
          </a:p>
          <a:p>
            <a:r>
              <a:rPr lang="en-US" dirty="0" smtClean="0">
                <a:solidFill>
                  <a:srgbClr val="FFFFFF"/>
                </a:solidFill>
              </a:rPr>
              <a:t>Penetration &amp; perforation</a:t>
            </a:r>
          </a:p>
          <a:p>
            <a:r>
              <a:rPr lang="en-US" dirty="0" smtClean="0">
                <a:solidFill>
                  <a:srgbClr val="FFFFFF"/>
                </a:solidFill>
              </a:rPr>
              <a:t>Poor contours</a:t>
            </a:r>
            <a:endParaRPr lang="en-US" dirty="0">
              <a:solidFill>
                <a:srgbClr val="FFFFFF"/>
              </a:solidFill>
            </a:endParaRPr>
          </a:p>
        </p:txBody>
      </p:sp>
    </p:spTree>
    <p:extLst>
      <p:ext uri="{BB962C8B-B14F-4D97-AF65-F5344CB8AC3E}">
        <p14:creationId xmlns:p14="http://schemas.microsoft.com/office/powerpoint/2010/main" val="21448449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2"/>
          <p:cNvSpPr>
            <a:spLocks noGrp="1" noChangeArrowheads="1"/>
          </p:cNvSpPr>
          <p:nvPr>
            <p:ph type="title"/>
          </p:nvPr>
        </p:nvSpPr>
        <p:spPr>
          <a:xfrm>
            <a:off x="685800" y="1008797"/>
            <a:ext cx="8458200" cy="4495800"/>
          </a:xfrm>
        </p:spPr>
        <p:txBody>
          <a:bodyPr>
            <a:normAutofit fontScale="90000"/>
          </a:bodyPr>
          <a:lstStyle/>
          <a:p>
            <a:pPr algn="l"/>
            <a:r>
              <a:rPr lang="en-US" dirty="0" smtClean="0">
                <a:solidFill>
                  <a:srgbClr val="FFFFFF"/>
                </a:solidFill>
              </a:rPr>
              <a:t/>
            </a:r>
            <a:br>
              <a:rPr lang="en-US" dirty="0" smtClean="0">
                <a:solidFill>
                  <a:srgbClr val="FFFFFF"/>
                </a:solidFill>
              </a:rPr>
            </a:br>
            <a:r>
              <a:rPr lang="en-US" sz="3600" dirty="0" smtClean="0">
                <a:solidFill>
                  <a:srgbClr val="FFFFFF"/>
                </a:solidFill>
              </a:rPr>
              <a:t>A</a:t>
            </a:r>
            <a:r>
              <a:rPr lang="en-US" dirty="0" smtClean="0">
                <a:solidFill>
                  <a:srgbClr val="FFFFFF"/>
                </a:solidFill>
              </a:rPr>
              <a:t> </a:t>
            </a:r>
            <a:r>
              <a:rPr lang="en-US" sz="3600" dirty="0" smtClean="0">
                <a:solidFill>
                  <a:srgbClr val="FFFFFF"/>
                </a:solidFill>
              </a:rPr>
              <a:t>fixed intra-coronal </a:t>
            </a:r>
            <a:r>
              <a:rPr lang="en-US" sz="3600" dirty="0">
                <a:solidFill>
                  <a:srgbClr val="FFFFFF"/>
                </a:solidFill>
              </a:rPr>
              <a:t>restoration; a dental restoration made outside of a tooth to correspond to the form of the prepared cavity, which is then </a:t>
            </a:r>
            <a:r>
              <a:rPr lang="en-US" sz="3600" dirty="0" err="1">
                <a:solidFill>
                  <a:srgbClr val="FFFFFF"/>
                </a:solidFill>
              </a:rPr>
              <a:t>luted</a:t>
            </a:r>
            <a:r>
              <a:rPr lang="en-US" sz="3600" dirty="0">
                <a:solidFill>
                  <a:srgbClr val="FFFFFF"/>
                </a:solidFill>
              </a:rPr>
              <a:t> into the tooth </a:t>
            </a:r>
            <a:r>
              <a:rPr lang="en-US" sz="3600" dirty="0" smtClean="0">
                <a:solidFill>
                  <a:srgbClr val="FFFFFF"/>
                </a:solidFill>
              </a:rPr>
              <a:t/>
            </a:r>
            <a:br>
              <a:rPr lang="en-US" sz="3600" dirty="0" smtClean="0">
                <a:solidFill>
                  <a:srgbClr val="FFFFFF"/>
                </a:solidFill>
              </a:rPr>
            </a:br>
            <a:r>
              <a:rPr lang="en-US" sz="3600" dirty="0" smtClean="0">
                <a:solidFill>
                  <a:srgbClr val="FFFFFF"/>
                </a:solidFill>
              </a:rPr>
              <a:t/>
            </a:r>
            <a:br>
              <a:rPr lang="en-US" sz="3600" dirty="0" smtClean="0">
                <a:solidFill>
                  <a:srgbClr val="FFFFFF"/>
                </a:solidFill>
              </a:rPr>
            </a:br>
            <a:r>
              <a:rPr lang="en-US" sz="3600" dirty="0" smtClean="0">
                <a:solidFill>
                  <a:srgbClr val="FFFFFF"/>
                </a:solidFill>
              </a:rPr>
              <a:t>Minor to moderate lesions can be restored with this restoration . It is usually made of softer gold alloys , also it can be fabricated of sand-blasted base metals .  </a:t>
            </a:r>
          </a:p>
        </p:txBody>
      </p:sp>
      <p:sp>
        <p:nvSpPr>
          <p:cNvPr id="2" name="TextBox 1"/>
          <p:cNvSpPr txBox="1"/>
          <p:nvPr/>
        </p:nvSpPr>
        <p:spPr>
          <a:xfrm>
            <a:off x="2971800" y="127000"/>
            <a:ext cx="2991925" cy="830997"/>
          </a:xfrm>
          <a:prstGeom prst="rect">
            <a:avLst/>
          </a:prstGeom>
          <a:noFill/>
        </p:spPr>
        <p:txBody>
          <a:bodyPr wrap="none" rtlCol="0">
            <a:spAutoFit/>
          </a:bodyPr>
          <a:lstStyle/>
          <a:p>
            <a:r>
              <a:rPr lang="en-US" sz="4800" dirty="0" smtClean="0">
                <a:solidFill>
                  <a:srgbClr val="FFFFFF"/>
                </a:solidFill>
              </a:rPr>
              <a:t>Metal Inlay </a:t>
            </a:r>
            <a:endParaRPr lang="en-US" sz="4800" dirty="0"/>
          </a:p>
        </p:txBody>
      </p:sp>
    </p:spTree>
    <p:extLst>
      <p:ext uri="{BB962C8B-B14F-4D97-AF65-F5344CB8AC3E}">
        <p14:creationId xmlns:p14="http://schemas.microsoft.com/office/powerpoint/2010/main" val="21350741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8"/>
          <p:cNvSpPr>
            <a:spLocks noGrp="1" noChangeArrowheads="1"/>
          </p:cNvSpPr>
          <p:nvPr>
            <p:ph type="title"/>
          </p:nvPr>
        </p:nvSpPr>
        <p:spPr/>
        <p:txBody>
          <a:bodyPr/>
          <a:lstStyle/>
          <a:p>
            <a:endParaRPr lang="en-US" smtClean="0"/>
          </a:p>
        </p:txBody>
      </p:sp>
      <p:pic>
        <p:nvPicPr>
          <p:cNvPr id="103429" name="Picture 5" descr="Picture4"/>
          <p:cNvPicPr>
            <a:picLocks noGrp="1" noChangeAspect="1" noChangeArrowheads="1"/>
          </p:cNvPicPr>
          <p:nvPr>
            <p:ph idx="4294967295"/>
          </p:nvPr>
        </p:nvPicPr>
        <p:blipFill rotWithShape="1">
          <a:blip r:embed="rId2" cstate="print"/>
          <a:srcRect l="24722" t="26296" r="26111" b="15186"/>
          <a:stretch/>
        </p:blipFill>
        <p:spPr>
          <a:xfrm>
            <a:off x="2260600" y="274638"/>
            <a:ext cx="4495800" cy="4013200"/>
          </a:xfrm>
          <a:noFill/>
        </p:spPr>
      </p:pic>
      <p:sp>
        <p:nvSpPr>
          <p:cNvPr id="2" name="TextBox 1"/>
          <p:cNvSpPr txBox="1"/>
          <p:nvPr/>
        </p:nvSpPr>
        <p:spPr>
          <a:xfrm>
            <a:off x="0" y="4287838"/>
            <a:ext cx="10031328" cy="1815882"/>
          </a:xfrm>
          <a:prstGeom prst="rect">
            <a:avLst/>
          </a:prstGeom>
          <a:noFill/>
        </p:spPr>
        <p:txBody>
          <a:bodyPr wrap="square" rtlCol="0">
            <a:spAutoFit/>
          </a:bodyPr>
          <a:lstStyle/>
          <a:p>
            <a:pPr marL="457200" indent="-457200">
              <a:buFont typeface="Arial"/>
              <a:buChar char="•"/>
            </a:pPr>
            <a:r>
              <a:rPr lang="en-US" sz="2800" dirty="0" smtClean="0">
                <a:solidFill>
                  <a:srgbClr val="FFFFFF"/>
                </a:solidFill>
              </a:rPr>
              <a:t>The indications for metal inlays are similar to amalgam </a:t>
            </a:r>
          </a:p>
          <a:p>
            <a:r>
              <a:rPr lang="en-US" sz="2800" dirty="0" smtClean="0">
                <a:solidFill>
                  <a:srgbClr val="FFFFFF"/>
                </a:solidFill>
              </a:rPr>
              <a:t>      restorations</a:t>
            </a:r>
          </a:p>
          <a:p>
            <a:pPr marL="457200" indent="-457200">
              <a:buFont typeface="Arial"/>
              <a:buChar char="•"/>
            </a:pPr>
            <a:r>
              <a:rPr lang="en-US" sz="2800" dirty="0" smtClean="0">
                <a:solidFill>
                  <a:srgbClr val="FFFFFF"/>
                </a:solidFill>
              </a:rPr>
              <a:t>They take more time, more cost, more tooth preparation, </a:t>
            </a:r>
          </a:p>
          <a:p>
            <a:r>
              <a:rPr lang="en-US" sz="2800" dirty="0">
                <a:solidFill>
                  <a:srgbClr val="FFFFFF"/>
                </a:solidFill>
              </a:rPr>
              <a:t> </a:t>
            </a:r>
            <a:r>
              <a:rPr lang="en-US" sz="2800" dirty="0" smtClean="0">
                <a:solidFill>
                  <a:srgbClr val="FFFFFF"/>
                </a:solidFill>
              </a:rPr>
              <a:t>     but have better contours.</a:t>
            </a:r>
            <a:endParaRPr lang="en-US" sz="2800" dirty="0">
              <a:solidFill>
                <a:srgbClr val="FFFFFF"/>
              </a:solidFill>
            </a:endParaRPr>
          </a:p>
        </p:txBody>
      </p:sp>
    </p:spTree>
    <p:extLst>
      <p:ext uri="{BB962C8B-B14F-4D97-AF65-F5344CB8AC3E}">
        <p14:creationId xmlns:p14="http://schemas.microsoft.com/office/powerpoint/2010/main" val="40907341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0" name="Rectangle 2"/>
          <p:cNvSpPr>
            <a:spLocks noGrp="1" noChangeArrowheads="1"/>
          </p:cNvSpPr>
          <p:nvPr>
            <p:ph type="title"/>
          </p:nvPr>
        </p:nvSpPr>
        <p:spPr>
          <a:xfrm>
            <a:off x="330200" y="1945282"/>
            <a:ext cx="8813800" cy="3835400"/>
          </a:xfrm>
        </p:spPr>
        <p:txBody>
          <a:bodyPr>
            <a:noAutofit/>
          </a:bodyPr>
          <a:lstStyle/>
          <a:p>
            <a:pPr marL="457200" indent="-457200" algn="l" rtl="0">
              <a:buFont typeface="Arial"/>
              <a:buChar char="•"/>
              <a:defRPr/>
            </a:pPr>
            <a:r>
              <a:rPr lang="en-US" sz="3200" dirty="0" smtClean="0">
                <a:solidFill>
                  <a:srgbClr val="FFFFFF"/>
                </a:solidFill>
              </a:rPr>
              <a:t>It is used to restore minor to moderate sized</a:t>
            </a:r>
            <a:br>
              <a:rPr lang="en-US" sz="3200" dirty="0" smtClean="0">
                <a:solidFill>
                  <a:srgbClr val="FFFFFF"/>
                </a:solidFill>
              </a:rPr>
            </a:br>
            <a:r>
              <a:rPr lang="en-US" sz="3200" dirty="0" smtClean="0">
                <a:solidFill>
                  <a:srgbClr val="FFFFFF"/>
                </a:solidFill>
              </a:rPr>
              <a:t>lesions in an esthetically demanding area</a:t>
            </a:r>
            <a:br>
              <a:rPr lang="en-US" sz="3200" dirty="0" smtClean="0">
                <a:solidFill>
                  <a:srgbClr val="FFFFFF"/>
                </a:solidFill>
              </a:rPr>
            </a:br>
            <a:r>
              <a:rPr lang="en-US" sz="3200" dirty="0" smtClean="0">
                <a:solidFill>
                  <a:srgbClr val="FFFFFF"/>
                </a:solidFill>
              </a:rPr>
              <a:t/>
            </a:r>
            <a:br>
              <a:rPr lang="en-US" sz="3200" dirty="0" smtClean="0">
                <a:solidFill>
                  <a:srgbClr val="FFFFFF"/>
                </a:solidFill>
              </a:rPr>
            </a:br>
            <a:r>
              <a:rPr lang="en-US" sz="3200" dirty="0" smtClean="0">
                <a:solidFill>
                  <a:srgbClr val="FFFFFF"/>
                </a:solidFill>
              </a:rPr>
              <a:t>Premolars should  have one intact marginal ridge , but MOD inlays can be used in molars .</a:t>
            </a:r>
            <a:br>
              <a:rPr lang="en-US" sz="3200" dirty="0" smtClean="0">
                <a:solidFill>
                  <a:srgbClr val="FFFFFF"/>
                </a:solidFill>
              </a:rPr>
            </a:br>
            <a:r>
              <a:rPr lang="en-US" sz="3200" dirty="0" smtClean="0">
                <a:solidFill>
                  <a:srgbClr val="FFFFFF"/>
                </a:solidFill>
              </a:rPr>
              <a:t/>
            </a:r>
            <a:br>
              <a:rPr lang="en-US" sz="3200" dirty="0" smtClean="0">
                <a:solidFill>
                  <a:srgbClr val="FFFFFF"/>
                </a:solidFill>
              </a:rPr>
            </a:br>
            <a:r>
              <a:rPr lang="en-US" sz="3200" dirty="0" smtClean="0">
                <a:solidFill>
                  <a:srgbClr val="FFFFFF"/>
                </a:solidFill>
              </a:rPr>
              <a:t>Ceramics can be bonded to tooth by surface treatment</a:t>
            </a:r>
            <a:br>
              <a:rPr lang="en-US" sz="3200" dirty="0" smtClean="0">
                <a:solidFill>
                  <a:srgbClr val="FFFFFF"/>
                </a:solidFill>
              </a:rPr>
            </a:br>
            <a:r>
              <a:rPr lang="en-US" sz="3200" dirty="0">
                <a:solidFill>
                  <a:srgbClr val="FFFFFF"/>
                </a:solidFill>
              </a:rPr>
              <a:t/>
            </a:r>
            <a:br>
              <a:rPr lang="en-US" sz="3200" dirty="0">
                <a:solidFill>
                  <a:srgbClr val="FFFFFF"/>
                </a:solidFill>
              </a:rPr>
            </a:br>
            <a:r>
              <a:rPr lang="en-US" sz="3200" dirty="0" smtClean="0">
                <a:solidFill>
                  <a:srgbClr val="FFFFFF"/>
                </a:solidFill>
              </a:rPr>
              <a:t>They provide esthetic contours</a:t>
            </a:r>
          </a:p>
        </p:txBody>
      </p:sp>
      <p:sp>
        <p:nvSpPr>
          <p:cNvPr id="2" name="TextBox 1"/>
          <p:cNvSpPr txBox="1"/>
          <p:nvPr/>
        </p:nvSpPr>
        <p:spPr>
          <a:xfrm>
            <a:off x="2590800" y="384720"/>
            <a:ext cx="3262432" cy="769441"/>
          </a:xfrm>
          <a:prstGeom prst="rect">
            <a:avLst/>
          </a:prstGeom>
          <a:noFill/>
        </p:spPr>
        <p:txBody>
          <a:bodyPr wrap="none" rtlCol="0">
            <a:spAutoFit/>
          </a:bodyPr>
          <a:lstStyle/>
          <a:p>
            <a:r>
              <a:rPr lang="en-US" sz="4400" dirty="0" smtClean="0">
                <a:solidFill>
                  <a:srgbClr val="FFFFFF"/>
                </a:solidFill>
              </a:rPr>
              <a:t>Ceramic inlay </a:t>
            </a:r>
            <a:endParaRPr lang="en-US" sz="4400" dirty="0"/>
          </a:p>
        </p:txBody>
      </p:sp>
    </p:spTree>
    <p:extLst>
      <p:ext uri="{BB962C8B-B14F-4D97-AF65-F5344CB8AC3E}">
        <p14:creationId xmlns:p14="http://schemas.microsoft.com/office/powerpoint/2010/main" val="30112669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7" name="Picture 3" descr="Copy of untitled1"/>
          <p:cNvPicPr>
            <a:picLocks noChangeAspect="1" noChangeArrowheads="1"/>
          </p:cNvPicPr>
          <p:nvPr/>
        </p:nvPicPr>
        <p:blipFill>
          <a:blip r:embed="rId2" cstate="print"/>
          <a:srcRect/>
          <a:stretch>
            <a:fillRect/>
          </a:stretch>
        </p:blipFill>
        <p:spPr bwMode="auto">
          <a:xfrm>
            <a:off x="2716670" y="1346200"/>
            <a:ext cx="3252329" cy="3403600"/>
          </a:xfrm>
          <a:prstGeom prst="rect">
            <a:avLst/>
          </a:prstGeom>
          <a:noFill/>
          <a:ln w="9525">
            <a:noFill/>
            <a:miter lim="800000"/>
            <a:headEnd/>
            <a:tailEnd/>
          </a:ln>
        </p:spPr>
      </p:pic>
      <p:sp>
        <p:nvSpPr>
          <p:cNvPr id="2" name="TextBox 1"/>
          <p:cNvSpPr txBox="1"/>
          <p:nvPr/>
        </p:nvSpPr>
        <p:spPr>
          <a:xfrm>
            <a:off x="3124200" y="4985434"/>
            <a:ext cx="2582758" cy="646331"/>
          </a:xfrm>
          <a:prstGeom prst="rect">
            <a:avLst/>
          </a:prstGeom>
          <a:noFill/>
        </p:spPr>
        <p:txBody>
          <a:bodyPr wrap="none" rtlCol="0">
            <a:spAutoFit/>
          </a:bodyPr>
          <a:lstStyle/>
          <a:p>
            <a:r>
              <a:rPr lang="en-US" sz="3600" dirty="0" smtClean="0">
                <a:solidFill>
                  <a:srgbClr val="FFFFFF"/>
                </a:solidFill>
              </a:rPr>
              <a:t>Class II </a:t>
            </a:r>
            <a:r>
              <a:rPr lang="en-US" sz="3600" dirty="0" err="1" smtClean="0">
                <a:solidFill>
                  <a:srgbClr val="FFFFFF"/>
                </a:solidFill>
              </a:rPr>
              <a:t>onlay</a:t>
            </a:r>
            <a:endParaRPr lang="en-US" sz="3600" dirty="0">
              <a:solidFill>
                <a:srgbClr val="FFFFFF"/>
              </a:solidFill>
            </a:endParaRPr>
          </a:p>
        </p:txBody>
      </p:sp>
    </p:spTree>
    <p:extLst>
      <p:ext uri="{BB962C8B-B14F-4D97-AF65-F5344CB8AC3E}">
        <p14:creationId xmlns:p14="http://schemas.microsoft.com/office/powerpoint/2010/main" val="32189415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2"/>
          <p:cNvSpPr>
            <a:spLocks noGrp="1" noChangeArrowheads="1"/>
          </p:cNvSpPr>
          <p:nvPr>
            <p:ph type="title"/>
          </p:nvPr>
        </p:nvSpPr>
        <p:spPr>
          <a:xfrm>
            <a:off x="457200" y="1803400"/>
            <a:ext cx="8458200" cy="2921000"/>
          </a:xfrm>
        </p:spPr>
        <p:txBody>
          <a:bodyPr>
            <a:normAutofit fontScale="90000"/>
          </a:bodyPr>
          <a:lstStyle/>
          <a:p>
            <a:pPr algn="l" rtl="0"/>
            <a:r>
              <a:rPr lang="en-US" sz="3600" dirty="0" smtClean="0">
                <a:solidFill>
                  <a:srgbClr val="FFFFFF"/>
                </a:solidFill>
              </a:rPr>
              <a:t>This design can be used for restoring moderately large lesions on molars with intact facial and lingual surfaces, it will accommodate one missing cusp on a molar. On premolar with both marginal ridges compromised </a:t>
            </a:r>
            <a:r>
              <a:rPr lang="en-US" sz="3600" dirty="0" smtClean="0">
                <a:solidFill>
                  <a:srgbClr val="FFFFFF"/>
                </a:solidFill>
              </a:rPr>
              <a:t>, it </a:t>
            </a:r>
            <a:r>
              <a:rPr lang="en-US" sz="3600" dirty="0" smtClean="0">
                <a:solidFill>
                  <a:srgbClr val="FFFFFF"/>
                </a:solidFill>
              </a:rPr>
              <a:t>should include </a:t>
            </a:r>
            <a:r>
              <a:rPr lang="en-US" sz="3600" dirty="0" err="1" smtClean="0">
                <a:solidFill>
                  <a:srgbClr val="FFFFFF"/>
                </a:solidFill>
              </a:rPr>
              <a:t>occlusal</a:t>
            </a:r>
            <a:r>
              <a:rPr lang="en-US" sz="3600" dirty="0" smtClean="0">
                <a:solidFill>
                  <a:srgbClr val="FFFFFF"/>
                </a:solidFill>
              </a:rPr>
              <a:t> coverage  </a:t>
            </a:r>
          </a:p>
        </p:txBody>
      </p:sp>
      <p:sp>
        <p:nvSpPr>
          <p:cNvPr id="2" name="TextBox 1"/>
          <p:cNvSpPr txBox="1"/>
          <p:nvPr/>
        </p:nvSpPr>
        <p:spPr>
          <a:xfrm>
            <a:off x="3073400" y="726082"/>
            <a:ext cx="2764599" cy="769441"/>
          </a:xfrm>
          <a:prstGeom prst="rect">
            <a:avLst/>
          </a:prstGeom>
          <a:noFill/>
        </p:spPr>
        <p:txBody>
          <a:bodyPr wrap="none" rtlCol="0">
            <a:spAutoFit/>
          </a:bodyPr>
          <a:lstStyle/>
          <a:p>
            <a:r>
              <a:rPr lang="en-US" sz="4400" dirty="0" smtClean="0">
                <a:solidFill>
                  <a:srgbClr val="FFFFFF"/>
                </a:solidFill>
              </a:rPr>
              <a:t>MOD </a:t>
            </a:r>
            <a:r>
              <a:rPr lang="en-US" sz="4400" dirty="0" err="1" smtClean="0">
                <a:solidFill>
                  <a:srgbClr val="FFFFFF"/>
                </a:solidFill>
              </a:rPr>
              <a:t>onlay</a:t>
            </a:r>
            <a:r>
              <a:rPr lang="en-US" sz="4400" dirty="0" smtClean="0">
                <a:solidFill>
                  <a:srgbClr val="FFFFFF"/>
                </a:solidFill>
              </a:rPr>
              <a:t> </a:t>
            </a:r>
            <a:endParaRPr lang="en-US" sz="4400" dirty="0"/>
          </a:p>
        </p:txBody>
      </p:sp>
    </p:spTree>
    <p:extLst>
      <p:ext uri="{BB962C8B-B14F-4D97-AF65-F5344CB8AC3E}">
        <p14:creationId xmlns:p14="http://schemas.microsoft.com/office/powerpoint/2010/main" val="6510745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6"/>
          <p:cNvSpPr>
            <a:spLocks noGrp="1" noChangeArrowheads="1"/>
          </p:cNvSpPr>
          <p:nvPr>
            <p:ph type="title"/>
          </p:nvPr>
        </p:nvSpPr>
        <p:spPr/>
        <p:txBody>
          <a:bodyPr/>
          <a:lstStyle/>
          <a:p>
            <a:endParaRPr lang="en-US" smtClean="0"/>
          </a:p>
        </p:txBody>
      </p:sp>
      <p:pic>
        <p:nvPicPr>
          <p:cNvPr id="108549" name="Picture 5" descr="Picture1"/>
          <p:cNvPicPr>
            <a:picLocks noGrp="1" noChangeAspect="1" noChangeArrowheads="1"/>
          </p:cNvPicPr>
          <p:nvPr>
            <p:ph idx="1"/>
          </p:nvPr>
        </p:nvPicPr>
        <p:blipFill rotWithShape="1">
          <a:blip r:embed="rId2" cstate="print"/>
          <a:srcRect l="64167" t="10370" b="52963"/>
          <a:stretch/>
        </p:blipFill>
        <p:spPr>
          <a:xfrm>
            <a:off x="2387600" y="1417638"/>
            <a:ext cx="4765964" cy="3657600"/>
          </a:xfrm>
          <a:noFill/>
        </p:spPr>
      </p:pic>
      <p:sp>
        <p:nvSpPr>
          <p:cNvPr id="2" name="TextBox 1"/>
          <p:cNvSpPr txBox="1"/>
          <p:nvPr/>
        </p:nvSpPr>
        <p:spPr>
          <a:xfrm>
            <a:off x="3759200" y="5126316"/>
            <a:ext cx="1826441" cy="523220"/>
          </a:xfrm>
          <a:prstGeom prst="rect">
            <a:avLst/>
          </a:prstGeom>
          <a:noFill/>
        </p:spPr>
        <p:txBody>
          <a:bodyPr wrap="none" rtlCol="0">
            <a:spAutoFit/>
          </a:bodyPr>
          <a:lstStyle/>
          <a:p>
            <a:r>
              <a:rPr lang="en-US" sz="2800" dirty="0" smtClean="0">
                <a:solidFill>
                  <a:srgbClr val="FFFFFF"/>
                </a:solidFill>
              </a:rPr>
              <a:t>MOD </a:t>
            </a:r>
            <a:r>
              <a:rPr lang="en-US" sz="2800" dirty="0" err="1" smtClean="0">
                <a:solidFill>
                  <a:srgbClr val="FFFFFF"/>
                </a:solidFill>
              </a:rPr>
              <a:t>onlay</a:t>
            </a:r>
            <a:endParaRPr lang="en-US" sz="2800" dirty="0">
              <a:solidFill>
                <a:srgbClr val="FFFFFF"/>
              </a:solidFill>
            </a:endParaRPr>
          </a:p>
        </p:txBody>
      </p:sp>
    </p:spTree>
    <p:extLst>
      <p:ext uri="{BB962C8B-B14F-4D97-AF65-F5344CB8AC3E}">
        <p14:creationId xmlns:p14="http://schemas.microsoft.com/office/powerpoint/2010/main" val="254777839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Slide Number Placeholder 4"/>
          <p:cNvSpPr>
            <a:spLocks noGrp="1"/>
          </p:cNvSpPr>
          <p:nvPr>
            <p:ph type="sldNum" sz="quarter" idx="12"/>
          </p:nvPr>
        </p:nvSpPr>
        <p:spPr/>
        <p:txBody>
          <a:bodyPr/>
          <a:lstStyle/>
          <a:p>
            <a:pPr>
              <a:defRPr/>
            </a:pPr>
            <a:endParaRPr lang="en-US" dirty="0" smtClean="0"/>
          </a:p>
        </p:txBody>
      </p:sp>
      <p:sp>
        <p:nvSpPr>
          <p:cNvPr id="41988" name="Rectangle 2"/>
          <p:cNvSpPr>
            <a:spLocks noGrp="1" noChangeArrowheads="1"/>
          </p:cNvSpPr>
          <p:nvPr>
            <p:ph type="title"/>
          </p:nvPr>
        </p:nvSpPr>
        <p:spPr>
          <a:xfrm>
            <a:off x="685800" y="609600"/>
            <a:ext cx="7924800" cy="5257800"/>
          </a:xfrm>
        </p:spPr>
        <p:txBody>
          <a:bodyPr/>
          <a:lstStyle/>
          <a:p>
            <a:pPr algn="just" rtl="0"/>
            <a:r>
              <a:rPr lang="en-US" sz="4800" dirty="0" smtClean="0">
                <a:solidFill>
                  <a:schemeClr val="bg1"/>
                </a:solidFill>
              </a:rPr>
              <a:t>The successful use of these restorations is based on </a:t>
            </a:r>
            <a:r>
              <a:rPr lang="en-US" sz="4800" dirty="0" smtClean="0">
                <a:solidFill>
                  <a:schemeClr val="bg1"/>
                </a:solidFill>
              </a:rPr>
              <a:t>adequate treatment planning.  </a:t>
            </a:r>
            <a:r>
              <a:rPr lang="en-US" sz="6600" dirty="0" smtClean="0"/>
              <a:t/>
            </a:r>
            <a:br>
              <a:rPr lang="en-US" sz="6600" dirty="0" smtClean="0"/>
            </a:br>
            <a:r>
              <a:rPr lang="en-US" sz="6600" dirty="0" smtClean="0"/>
              <a:t> </a:t>
            </a:r>
          </a:p>
        </p:txBody>
      </p:sp>
    </p:spTree>
    <p:extLst>
      <p:ext uri="{BB962C8B-B14F-4D97-AF65-F5344CB8AC3E}">
        <p14:creationId xmlns:p14="http://schemas.microsoft.com/office/powerpoint/2010/main" val="24979649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2"/>
          <p:cNvSpPr>
            <a:spLocks noGrp="1" noChangeArrowheads="1"/>
          </p:cNvSpPr>
          <p:nvPr>
            <p:ph type="title"/>
          </p:nvPr>
        </p:nvSpPr>
        <p:spPr/>
        <p:txBody>
          <a:bodyPr/>
          <a:lstStyle/>
          <a:p>
            <a:r>
              <a:rPr lang="en-US" dirty="0" smtClean="0">
                <a:solidFill>
                  <a:schemeClr val="bg1"/>
                </a:solidFill>
              </a:rPr>
              <a:t>Extra-Coronal Restorations</a:t>
            </a:r>
          </a:p>
        </p:txBody>
      </p:sp>
      <p:sp>
        <p:nvSpPr>
          <p:cNvPr id="2" name="TextBox 1"/>
          <p:cNvSpPr txBox="1"/>
          <p:nvPr/>
        </p:nvSpPr>
        <p:spPr>
          <a:xfrm>
            <a:off x="457199" y="1594756"/>
            <a:ext cx="8450943" cy="3539430"/>
          </a:xfrm>
          <a:prstGeom prst="rect">
            <a:avLst/>
          </a:prstGeom>
          <a:noFill/>
        </p:spPr>
        <p:txBody>
          <a:bodyPr wrap="square" rtlCol="0">
            <a:spAutoFit/>
          </a:bodyPr>
          <a:lstStyle/>
          <a:p>
            <a:r>
              <a:rPr lang="en-US" sz="3200" dirty="0">
                <a:solidFill>
                  <a:srgbClr val="FFFFFF"/>
                </a:solidFill>
              </a:rPr>
              <a:t>I</a:t>
            </a:r>
            <a:r>
              <a:rPr lang="en-US" sz="3200" dirty="0" smtClean="0">
                <a:solidFill>
                  <a:srgbClr val="FFFFFF"/>
                </a:solidFill>
              </a:rPr>
              <a:t>ndirect restorations  which are outside or</a:t>
            </a:r>
          </a:p>
          <a:p>
            <a:r>
              <a:rPr lang="en-US" sz="3200" dirty="0" smtClean="0">
                <a:solidFill>
                  <a:srgbClr val="FFFFFF"/>
                </a:solidFill>
              </a:rPr>
              <a:t>external </a:t>
            </a:r>
            <a:r>
              <a:rPr lang="en-US" sz="3200" dirty="0" smtClean="0">
                <a:solidFill>
                  <a:srgbClr val="FFFFFF"/>
                </a:solidFill>
              </a:rPr>
              <a:t>to the crown portion of the tooth</a:t>
            </a:r>
          </a:p>
          <a:p>
            <a:endParaRPr lang="en-US" sz="3200" dirty="0">
              <a:solidFill>
                <a:srgbClr val="FFFFFF"/>
              </a:solidFill>
            </a:endParaRPr>
          </a:p>
          <a:p>
            <a:r>
              <a:rPr lang="en-US" sz="3200" dirty="0" smtClean="0">
                <a:solidFill>
                  <a:srgbClr val="FFFFFF"/>
                </a:solidFill>
              </a:rPr>
              <a:t>If </a:t>
            </a:r>
            <a:r>
              <a:rPr lang="en-US" sz="3200" dirty="0">
                <a:solidFill>
                  <a:srgbClr val="FFFFFF"/>
                </a:solidFill>
              </a:rPr>
              <a:t>insufficient coronal tooth structure exists to retain the restoration within the crown of the tooth, an extra coronal restoration </a:t>
            </a:r>
            <a:r>
              <a:rPr lang="en-US" sz="3200" dirty="0" smtClean="0">
                <a:solidFill>
                  <a:srgbClr val="FFFFFF"/>
                </a:solidFill>
              </a:rPr>
              <a:t>, or </a:t>
            </a:r>
            <a:r>
              <a:rPr lang="en-US" sz="3200" dirty="0">
                <a:solidFill>
                  <a:srgbClr val="FFFFFF"/>
                </a:solidFill>
              </a:rPr>
              <a:t>crown </a:t>
            </a:r>
            <a:r>
              <a:rPr lang="en-US" sz="3200" dirty="0" smtClean="0">
                <a:solidFill>
                  <a:srgbClr val="FFFFFF"/>
                </a:solidFill>
              </a:rPr>
              <a:t>, is </a:t>
            </a:r>
            <a:r>
              <a:rPr lang="en-US" sz="3200" dirty="0">
                <a:solidFill>
                  <a:srgbClr val="FFFFFF"/>
                </a:solidFill>
              </a:rPr>
              <a:t>needed. </a:t>
            </a:r>
          </a:p>
        </p:txBody>
      </p:sp>
    </p:spTree>
    <p:extLst>
      <p:ext uri="{BB962C8B-B14F-4D97-AF65-F5344CB8AC3E}">
        <p14:creationId xmlns:p14="http://schemas.microsoft.com/office/powerpoint/2010/main" val="428884973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Rectangle 2"/>
          <p:cNvSpPr>
            <a:spLocks noGrp="1" noChangeArrowheads="1"/>
          </p:cNvSpPr>
          <p:nvPr>
            <p:ph type="title"/>
          </p:nvPr>
        </p:nvSpPr>
        <p:spPr>
          <a:xfrm>
            <a:off x="301171" y="1137775"/>
            <a:ext cx="8479971" cy="2997656"/>
          </a:xfrm>
        </p:spPr>
        <p:txBody>
          <a:bodyPr>
            <a:normAutofit/>
          </a:bodyPr>
          <a:lstStyle/>
          <a:p>
            <a:pPr algn="l"/>
            <a:r>
              <a:rPr lang="en-US" sz="3200" dirty="0">
                <a:solidFill>
                  <a:srgbClr val="FFFFFF"/>
                </a:solidFill>
              </a:rPr>
              <a:t>It’s use is based on the premise that an intact surface of tooth structure should not be covered by a crown if it’s inclusion is not essential to the retention, strength</a:t>
            </a:r>
            <a:r>
              <a:rPr lang="en-US" sz="3200" dirty="0" smtClean="0">
                <a:solidFill>
                  <a:srgbClr val="FFFFFF"/>
                </a:solidFill>
              </a:rPr>
              <a:t>, or  cosmetic </a:t>
            </a:r>
            <a:r>
              <a:rPr lang="en-US" sz="3200" dirty="0">
                <a:solidFill>
                  <a:srgbClr val="FFFFFF"/>
                </a:solidFill>
              </a:rPr>
              <a:t>result of the final </a:t>
            </a:r>
            <a:r>
              <a:rPr lang="en-US" sz="3200" dirty="0" smtClean="0">
                <a:solidFill>
                  <a:srgbClr val="FFFFFF"/>
                </a:solidFill>
              </a:rPr>
              <a:t>restoration.</a:t>
            </a:r>
          </a:p>
        </p:txBody>
      </p:sp>
      <p:sp>
        <p:nvSpPr>
          <p:cNvPr id="2" name="TextBox 1"/>
          <p:cNvSpPr txBox="1"/>
          <p:nvPr/>
        </p:nvSpPr>
        <p:spPr>
          <a:xfrm>
            <a:off x="2386712" y="343747"/>
            <a:ext cx="4175993" cy="646331"/>
          </a:xfrm>
          <a:prstGeom prst="rect">
            <a:avLst/>
          </a:prstGeom>
          <a:noFill/>
        </p:spPr>
        <p:txBody>
          <a:bodyPr wrap="none" rtlCol="0">
            <a:spAutoFit/>
          </a:bodyPr>
          <a:lstStyle/>
          <a:p>
            <a:r>
              <a:rPr lang="en-US" sz="3600" dirty="0" smtClean="0">
                <a:solidFill>
                  <a:srgbClr val="FFFFFF"/>
                </a:solidFill>
              </a:rPr>
              <a:t>Partial Veneer Crown</a:t>
            </a:r>
            <a:endParaRPr lang="en-US" sz="3600" dirty="0">
              <a:solidFill>
                <a:srgbClr val="FFFFFF"/>
              </a:solidFill>
            </a:endParaRPr>
          </a:p>
        </p:txBody>
      </p:sp>
      <p:pic>
        <p:nvPicPr>
          <p:cNvPr id="6" name="Picture 5"/>
          <p:cNvPicPr>
            <a:picLocks noChangeAspect="1"/>
          </p:cNvPicPr>
          <p:nvPr/>
        </p:nvPicPr>
        <p:blipFill>
          <a:blip r:embed="rId2"/>
          <a:stretch>
            <a:fillRect/>
          </a:stretch>
        </p:blipFill>
        <p:spPr>
          <a:xfrm>
            <a:off x="3636661" y="4135431"/>
            <a:ext cx="2184924" cy="2190896"/>
          </a:xfrm>
          <a:prstGeom prst="rect">
            <a:avLst/>
          </a:prstGeom>
        </p:spPr>
      </p:pic>
    </p:spTree>
    <p:extLst>
      <p:ext uri="{BB962C8B-B14F-4D97-AF65-F5344CB8AC3E}">
        <p14:creationId xmlns:p14="http://schemas.microsoft.com/office/powerpoint/2010/main" val="256155636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64771"/>
            <a:ext cx="8229600" cy="4525963"/>
          </a:xfrm>
        </p:spPr>
        <p:txBody>
          <a:bodyPr>
            <a:normAutofit fontScale="92500"/>
          </a:bodyPr>
          <a:lstStyle/>
          <a:p>
            <a:pPr marL="0" indent="0">
              <a:buNone/>
            </a:pPr>
            <a:r>
              <a:rPr lang="en-US" dirty="0">
                <a:solidFill>
                  <a:srgbClr val="FFFFFF"/>
                </a:solidFill>
                <a:latin typeface="+mj-lt"/>
              </a:rPr>
              <a:t>Types of Partial Veneer Crowns for Posterior teeth: </a:t>
            </a:r>
          </a:p>
          <a:p>
            <a:r>
              <a:rPr lang="en-US" dirty="0" smtClean="0">
                <a:solidFill>
                  <a:srgbClr val="FFFFFF"/>
                </a:solidFill>
                <a:latin typeface="+mj-lt"/>
              </a:rPr>
              <a:t> </a:t>
            </a:r>
            <a:r>
              <a:rPr lang="en-US" dirty="0">
                <a:solidFill>
                  <a:srgbClr val="FFFFFF"/>
                </a:solidFill>
                <a:latin typeface="+mj-lt"/>
              </a:rPr>
              <a:t>Three-quarter </a:t>
            </a:r>
            <a:r>
              <a:rPr lang="en-US" dirty="0" smtClean="0">
                <a:solidFill>
                  <a:srgbClr val="FFFFFF"/>
                </a:solidFill>
                <a:latin typeface="+mj-lt"/>
              </a:rPr>
              <a:t>crown</a:t>
            </a:r>
            <a:endParaRPr lang="en-US" dirty="0">
              <a:solidFill>
                <a:srgbClr val="FFFFFF"/>
              </a:solidFill>
              <a:latin typeface="+mj-lt"/>
            </a:endParaRPr>
          </a:p>
          <a:p>
            <a:r>
              <a:rPr lang="en-US" dirty="0" smtClean="0">
                <a:solidFill>
                  <a:srgbClr val="FFFFFF"/>
                </a:solidFill>
                <a:latin typeface="+mj-lt"/>
              </a:rPr>
              <a:t> </a:t>
            </a:r>
            <a:r>
              <a:rPr lang="en-US" dirty="0">
                <a:solidFill>
                  <a:srgbClr val="FFFFFF"/>
                </a:solidFill>
                <a:latin typeface="+mj-lt"/>
              </a:rPr>
              <a:t>Seven-eights crown</a:t>
            </a:r>
            <a:br>
              <a:rPr lang="en-US" dirty="0">
                <a:solidFill>
                  <a:srgbClr val="FFFFFF"/>
                </a:solidFill>
                <a:latin typeface="+mj-lt"/>
              </a:rPr>
            </a:br>
            <a:endParaRPr lang="en-US" dirty="0" smtClean="0">
              <a:solidFill>
                <a:srgbClr val="FFFFFF"/>
              </a:solidFill>
              <a:latin typeface="+mj-lt"/>
            </a:endParaRPr>
          </a:p>
          <a:p>
            <a:pPr marL="0" indent="0">
              <a:buNone/>
            </a:pPr>
            <a:r>
              <a:rPr lang="en-US" dirty="0" smtClean="0">
                <a:solidFill>
                  <a:srgbClr val="FFFFFF"/>
                </a:solidFill>
                <a:latin typeface="+mj-lt"/>
              </a:rPr>
              <a:t>Types </a:t>
            </a:r>
            <a:r>
              <a:rPr lang="en-US" dirty="0">
                <a:solidFill>
                  <a:srgbClr val="FFFFFF"/>
                </a:solidFill>
                <a:latin typeface="+mj-lt"/>
              </a:rPr>
              <a:t>of Partial Veneer Crowns for Anterior teeth: </a:t>
            </a:r>
          </a:p>
          <a:p>
            <a:r>
              <a:rPr lang="en-US" dirty="0" smtClean="0">
                <a:solidFill>
                  <a:srgbClr val="FFFFFF"/>
                </a:solidFill>
                <a:latin typeface="+mj-lt"/>
              </a:rPr>
              <a:t>Three </a:t>
            </a:r>
            <a:r>
              <a:rPr lang="en-US" dirty="0">
                <a:solidFill>
                  <a:srgbClr val="FFFFFF"/>
                </a:solidFill>
                <a:latin typeface="+mj-lt"/>
              </a:rPr>
              <a:t>quarter </a:t>
            </a:r>
            <a:r>
              <a:rPr lang="en-US" dirty="0" smtClean="0">
                <a:solidFill>
                  <a:srgbClr val="FFFFFF"/>
                </a:solidFill>
                <a:latin typeface="+mj-lt"/>
              </a:rPr>
              <a:t>crown</a:t>
            </a:r>
          </a:p>
          <a:p>
            <a:r>
              <a:rPr lang="en-US" dirty="0" smtClean="0">
                <a:solidFill>
                  <a:srgbClr val="FFFFFF"/>
                </a:solidFill>
                <a:latin typeface="+mj-lt"/>
              </a:rPr>
              <a:t> </a:t>
            </a:r>
            <a:r>
              <a:rPr lang="en-US" dirty="0">
                <a:solidFill>
                  <a:srgbClr val="FFFFFF"/>
                </a:solidFill>
                <a:latin typeface="+mj-lt"/>
              </a:rPr>
              <a:t>Pin ledges </a:t>
            </a:r>
          </a:p>
          <a:p>
            <a:endParaRPr lang="en-US" dirty="0">
              <a:solidFill>
                <a:srgbClr val="FFFFFF"/>
              </a:solidFill>
              <a:latin typeface="+mj-lt"/>
            </a:endParaRPr>
          </a:p>
        </p:txBody>
      </p:sp>
    </p:spTree>
    <p:extLst>
      <p:ext uri="{BB962C8B-B14F-4D97-AF65-F5344CB8AC3E}">
        <p14:creationId xmlns:p14="http://schemas.microsoft.com/office/powerpoint/2010/main" val="77799046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5771"/>
            <a:ext cx="8229600" cy="1143000"/>
          </a:xfrm>
        </p:spPr>
        <p:txBody>
          <a:bodyPr>
            <a:normAutofit fontScale="90000"/>
          </a:bodyPr>
          <a:lstStyle/>
          <a:p>
            <a:r>
              <a:rPr lang="en-US" dirty="0">
                <a:solidFill>
                  <a:srgbClr val="FFFFFF"/>
                </a:solidFill>
              </a:rPr>
              <a:t>Advantages </a:t>
            </a:r>
            <a:br>
              <a:rPr lang="en-US" dirty="0">
                <a:solidFill>
                  <a:srgbClr val="FFFFFF"/>
                </a:solidFill>
              </a:rPr>
            </a:br>
            <a:endParaRPr lang="en-US" dirty="0"/>
          </a:p>
        </p:txBody>
      </p:sp>
      <p:sp>
        <p:nvSpPr>
          <p:cNvPr id="3" name="Content Placeholder 2"/>
          <p:cNvSpPr>
            <a:spLocks noGrp="1"/>
          </p:cNvSpPr>
          <p:nvPr>
            <p:ph idx="1"/>
          </p:nvPr>
        </p:nvSpPr>
        <p:spPr>
          <a:xfrm>
            <a:off x="457200" y="1201057"/>
            <a:ext cx="8686800" cy="4525963"/>
          </a:xfrm>
        </p:spPr>
        <p:txBody>
          <a:bodyPr>
            <a:normAutofit fontScale="92500" lnSpcReduction="10000"/>
          </a:bodyPr>
          <a:lstStyle/>
          <a:p>
            <a:r>
              <a:rPr lang="en-US" dirty="0" smtClean="0">
                <a:solidFill>
                  <a:srgbClr val="FFFFFF"/>
                </a:solidFill>
              </a:rPr>
              <a:t>Preservation </a:t>
            </a:r>
            <a:r>
              <a:rPr lang="en-US" dirty="0">
                <a:solidFill>
                  <a:srgbClr val="FFFFFF"/>
                </a:solidFill>
              </a:rPr>
              <a:t>of tooth </a:t>
            </a:r>
            <a:r>
              <a:rPr lang="en-US" dirty="0" smtClean="0">
                <a:solidFill>
                  <a:srgbClr val="FFFFFF"/>
                </a:solidFill>
              </a:rPr>
              <a:t>structure</a:t>
            </a:r>
          </a:p>
          <a:p>
            <a:r>
              <a:rPr lang="en-US" dirty="0" smtClean="0">
                <a:solidFill>
                  <a:srgbClr val="FFFFFF"/>
                </a:solidFill>
              </a:rPr>
              <a:t>Margin </a:t>
            </a:r>
            <a:r>
              <a:rPr lang="en-US" dirty="0">
                <a:solidFill>
                  <a:srgbClr val="FFFFFF"/>
                </a:solidFill>
              </a:rPr>
              <a:t>is accessible to the dentist for </a:t>
            </a:r>
            <a:r>
              <a:rPr lang="en-US" dirty="0" smtClean="0">
                <a:solidFill>
                  <a:srgbClr val="FFFFFF"/>
                </a:solidFill>
              </a:rPr>
              <a:t>  </a:t>
            </a:r>
          </a:p>
          <a:p>
            <a:pPr marL="0" indent="0">
              <a:buNone/>
            </a:pPr>
            <a:r>
              <a:rPr lang="en-US" dirty="0">
                <a:solidFill>
                  <a:srgbClr val="FFFFFF"/>
                </a:solidFill>
              </a:rPr>
              <a:t> </a:t>
            </a:r>
            <a:r>
              <a:rPr lang="en-US" dirty="0" smtClean="0">
                <a:solidFill>
                  <a:srgbClr val="FFFFFF"/>
                </a:solidFill>
              </a:rPr>
              <a:t>   </a:t>
            </a:r>
            <a:r>
              <a:rPr lang="en-US" dirty="0" smtClean="0">
                <a:solidFill>
                  <a:srgbClr val="FFFFFF"/>
                </a:solidFill>
              </a:rPr>
              <a:t>finishing</a:t>
            </a:r>
            <a:endParaRPr lang="en-US" dirty="0" smtClean="0">
              <a:solidFill>
                <a:srgbClr val="FFFFFF"/>
              </a:solidFill>
            </a:endParaRPr>
          </a:p>
          <a:p>
            <a:r>
              <a:rPr lang="en-US" dirty="0" smtClean="0">
                <a:solidFill>
                  <a:srgbClr val="FFFFFF"/>
                </a:solidFill>
              </a:rPr>
              <a:t>Periodontal </a:t>
            </a:r>
            <a:r>
              <a:rPr lang="en-US" dirty="0">
                <a:solidFill>
                  <a:srgbClr val="FFFFFF"/>
                </a:solidFill>
              </a:rPr>
              <a:t>irritation at a very less </a:t>
            </a:r>
            <a:r>
              <a:rPr lang="en-US" dirty="0" smtClean="0">
                <a:solidFill>
                  <a:srgbClr val="FFFFFF"/>
                </a:solidFill>
              </a:rPr>
              <a:t>degree</a:t>
            </a:r>
          </a:p>
          <a:p>
            <a:r>
              <a:rPr lang="en-US" dirty="0" smtClean="0">
                <a:solidFill>
                  <a:srgbClr val="FFFFFF"/>
                </a:solidFill>
              </a:rPr>
              <a:t>Less </a:t>
            </a:r>
            <a:r>
              <a:rPr lang="en-US" dirty="0">
                <a:solidFill>
                  <a:srgbClr val="FFFFFF"/>
                </a:solidFill>
              </a:rPr>
              <a:t>chances of pulp exposure while crown preparation </a:t>
            </a:r>
          </a:p>
          <a:p>
            <a:r>
              <a:rPr lang="en-US" dirty="0" smtClean="0">
                <a:solidFill>
                  <a:srgbClr val="FFFFFF"/>
                </a:solidFill>
              </a:rPr>
              <a:t>If </a:t>
            </a:r>
            <a:r>
              <a:rPr lang="en-US" dirty="0">
                <a:solidFill>
                  <a:srgbClr val="FFFFFF"/>
                </a:solidFill>
              </a:rPr>
              <a:t>an electric pulp test ever needs to be conducted on the tooth, a portion of enamel is unveneered and accessible </a:t>
            </a:r>
          </a:p>
          <a:p>
            <a:pPr marL="0" indent="0">
              <a:buNone/>
            </a:pPr>
            <a:endParaRPr lang="en-US" dirty="0">
              <a:solidFill>
                <a:srgbClr val="FFFFFF"/>
              </a:solidFill>
            </a:endParaRPr>
          </a:p>
        </p:txBody>
      </p:sp>
    </p:spTree>
    <p:extLst>
      <p:ext uri="{BB962C8B-B14F-4D97-AF65-F5344CB8AC3E}">
        <p14:creationId xmlns:p14="http://schemas.microsoft.com/office/powerpoint/2010/main" val="1926873165"/>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Dis-Advantages</a:t>
            </a:r>
            <a:endParaRPr lang="en-US" dirty="0">
              <a:solidFill>
                <a:srgbClr val="FFFFFF"/>
              </a:solidFill>
            </a:endParaRPr>
          </a:p>
        </p:txBody>
      </p:sp>
      <p:sp>
        <p:nvSpPr>
          <p:cNvPr id="3" name="Content Placeholder 2"/>
          <p:cNvSpPr>
            <a:spLocks noGrp="1"/>
          </p:cNvSpPr>
          <p:nvPr>
            <p:ph idx="1"/>
          </p:nvPr>
        </p:nvSpPr>
        <p:spPr>
          <a:xfrm>
            <a:off x="457200" y="1600200"/>
            <a:ext cx="8533468" cy="1665515"/>
          </a:xfrm>
        </p:spPr>
        <p:txBody>
          <a:bodyPr/>
          <a:lstStyle/>
          <a:p>
            <a:r>
              <a:rPr lang="en-US" dirty="0">
                <a:solidFill>
                  <a:srgbClr val="FFFFFF"/>
                </a:solidFill>
              </a:rPr>
              <a:t>Preparation technique difficult </a:t>
            </a:r>
          </a:p>
          <a:p>
            <a:r>
              <a:rPr lang="en-US" dirty="0" smtClean="0">
                <a:solidFill>
                  <a:srgbClr val="FFFFFF"/>
                </a:solidFill>
              </a:rPr>
              <a:t>Retention </a:t>
            </a:r>
            <a:r>
              <a:rPr lang="en-US" dirty="0">
                <a:solidFill>
                  <a:srgbClr val="FFFFFF"/>
                </a:solidFill>
              </a:rPr>
              <a:t>less as compared to full-veneer crowns </a:t>
            </a:r>
          </a:p>
          <a:p>
            <a:pPr marL="0" indent="0">
              <a:buNone/>
            </a:pPr>
            <a:endParaRPr lang="en-US" dirty="0">
              <a:solidFill>
                <a:srgbClr val="FFFFFF"/>
              </a:solidFill>
            </a:endParaRPr>
          </a:p>
        </p:txBody>
      </p:sp>
      <p:pic>
        <p:nvPicPr>
          <p:cNvPr id="6" name="Picture 5"/>
          <p:cNvPicPr>
            <a:picLocks noChangeAspect="1"/>
          </p:cNvPicPr>
          <p:nvPr/>
        </p:nvPicPr>
        <p:blipFill>
          <a:blip r:embed="rId2"/>
          <a:stretch>
            <a:fillRect/>
          </a:stretch>
        </p:blipFill>
        <p:spPr>
          <a:xfrm>
            <a:off x="5859074" y="3558219"/>
            <a:ext cx="2116281" cy="2190896"/>
          </a:xfrm>
          <a:prstGeom prst="rect">
            <a:avLst/>
          </a:prstGeom>
        </p:spPr>
      </p:pic>
      <p:pic>
        <p:nvPicPr>
          <p:cNvPr id="7" name="Picture 6"/>
          <p:cNvPicPr>
            <a:picLocks noChangeAspect="1"/>
          </p:cNvPicPr>
          <p:nvPr/>
        </p:nvPicPr>
        <p:blipFill>
          <a:blip r:embed="rId3"/>
          <a:stretch>
            <a:fillRect/>
          </a:stretch>
        </p:blipFill>
        <p:spPr>
          <a:xfrm>
            <a:off x="1674012" y="3558219"/>
            <a:ext cx="2184924" cy="2190896"/>
          </a:xfrm>
          <a:prstGeom prst="rect">
            <a:avLst/>
          </a:prstGeom>
        </p:spPr>
      </p:pic>
      <p:sp>
        <p:nvSpPr>
          <p:cNvPr id="8" name="TextBox 7"/>
          <p:cNvSpPr txBox="1"/>
          <p:nvPr/>
        </p:nvSpPr>
        <p:spPr>
          <a:xfrm>
            <a:off x="3784389" y="5933781"/>
            <a:ext cx="2215608" cy="369332"/>
          </a:xfrm>
          <a:prstGeom prst="rect">
            <a:avLst/>
          </a:prstGeom>
          <a:noFill/>
        </p:spPr>
        <p:txBody>
          <a:bodyPr wrap="none" rtlCol="0">
            <a:spAutoFit/>
          </a:bodyPr>
          <a:lstStyle/>
          <a:p>
            <a:r>
              <a:rPr lang="en-US" dirty="0" smtClean="0">
                <a:solidFill>
                  <a:srgbClr val="FFFFFF"/>
                </a:solidFill>
              </a:rPr>
              <a:t>Three quarter crowns</a:t>
            </a:r>
            <a:endParaRPr lang="en-US" dirty="0">
              <a:solidFill>
                <a:srgbClr val="FFFFFF"/>
              </a:solidFill>
            </a:endParaRPr>
          </a:p>
        </p:txBody>
      </p:sp>
    </p:spTree>
    <p:extLst>
      <p:ext uri="{BB962C8B-B14F-4D97-AF65-F5344CB8AC3E}">
        <p14:creationId xmlns:p14="http://schemas.microsoft.com/office/powerpoint/2010/main" val="2681508700"/>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Indications</a:t>
            </a:r>
            <a:endParaRPr lang="en-US" dirty="0">
              <a:solidFill>
                <a:srgbClr val="FFFFFF"/>
              </a:solidFill>
            </a:endParaRPr>
          </a:p>
        </p:txBody>
      </p:sp>
      <p:sp>
        <p:nvSpPr>
          <p:cNvPr id="3" name="Content Placeholder 2"/>
          <p:cNvSpPr>
            <a:spLocks noGrp="1"/>
          </p:cNvSpPr>
          <p:nvPr>
            <p:ph idx="1"/>
          </p:nvPr>
        </p:nvSpPr>
        <p:spPr/>
        <p:txBody>
          <a:bodyPr/>
          <a:lstStyle/>
          <a:p>
            <a:r>
              <a:rPr lang="en-US" dirty="0">
                <a:solidFill>
                  <a:srgbClr val="FFFFFF"/>
                </a:solidFill>
              </a:rPr>
              <a:t>Particularly suitable for teeth with sufficient bulk </a:t>
            </a:r>
            <a:endParaRPr lang="en-US" dirty="0" smtClean="0">
              <a:solidFill>
                <a:srgbClr val="FFFFFF"/>
              </a:solidFill>
            </a:endParaRPr>
          </a:p>
          <a:p>
            <a:r>
              <a:rPr lang="en-US" dirty="0" smtClean="0">
                <a:solidFill>
                  <a:srgbClr val="FFFFFF"/>
                </a:solidFill>
              </a:rPr>
              <a:t> </a:t>
            </a:r>
            <a:r>
              <a:rPr lang="en-US" dirty="0">
                <a:solidFill>
                  <a:srgbClr val="FFFFFF"/>
                </a:solidFill>
              </a:rPr>
              <a:t>Can be used for retainers for fixed partial </a:t>
            </a:r>
          </a:p>
          <a:p>
            <a:pPr marL="0" indent="0">
              <a:buNone/>
            </a:pPr>
            <a:r>
              <a:rPr lang="en-US" dirty="0" smtClean="0">
                <a:solidFill>
                  <a:srgbClr val="FFFFFF"/>
                </a:solidFill>
              </a:rPr>
              <a:t>     denture</a:t>
            </a:r>
            <a:r>
              <a:rPr lang="en-US" dirty="0">
                <a:solidFill>
                  <a:srgbClr val="FFFFFF"/>
                </a:solidFill>
              </a:rPr>
              <a:t>/bridge or spring cantilever </a:t>
            </a:r>
            <a:r>
              <a:rPr lang="en-US" dirty="0" smtClean="0">
                <a:solidFill>
                  <a:srgbClr val="FFFFFF"/>
                </a:solidFill>
              </a:rPr>
              <a:t>design</a:t>
            </a:r>
          </a:p>
          <a:p>
            <a:r>
              <a:rPr lang="en-US" dirty="0" smtClean="0">
                <a:solidFill>
                  <a:srgbClr val="FFFFFF"/>
                </a:solidFill>
              </a:rPr>
              <a:t> Suitable </a:t>
            </a:r>
            <a:r>
              <a:rPr lang="en-US" dirty="0">
                <a:solidFill>
                  <a:srgbClr val="FFFFFF"/>
                </a:solidFill>
              </a:rPr>
              <a:t>for posterior teeth </a:t>
            </a:r>
          </a:p>
          <a:p>
            <a:endParaRPr lang="en-US" dirty="0">
              <a:solidFill>
                <a:srgbClr val="FFFFFF"/>
              </a:solidFill>
            </a:endParaRPr>
          </a:p>
        </p:txBody>
      </p:sp>
    </p:spTree>
    <p:extLst>
      <p:ext uri="{BB962C8B-B14F-4D97-AF65-F5344CB8AC3E}">
        <p14:creationId xmlns:p14="http://schemas.microsoft.com/office/powerpoint/2010/main" val="2473956788"/>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Contra-Indications</a:t>
            </a:r>
            <a:endParaRPr lang="en-US" dirty="0"/>
          </a:p>
        </p:txBody>
      </p:sp>
      <p:sp>
        <p:nvSpPr>
          <p:cNvPr id="3" name="Content Placeholder 2"/>
          <p:cNvSpPr>
            <a:spLocks noGrp="1"/>
          </p:cNvSpPr>
          <p:nvPr>
            <p:ph idx="1"/>
          </p:nvPr>
        </p:nvSpPr>
        <p:spPr/>
        <p:txBody>
          <a:bodyPr>
            <a:normAutofit lnSpcReduction="10000"/>
          </a:bodyPr>
          <a:lstStyle/>
          <a:p>
            <a:r>
              <a:rPr lang="en-US" dirty="0">
                <a:solidFill>
                  <a:srgbClr val="FFFFFF"/>
                </a:solidFill>
              </a:rPr>
              <a:t>Short clinical </a:t>
            </a:r>
            <a:r>
              <a:rPr lang="en-US" dirty="0" smtClean="0">
                <a:solidFill>
                  <a:srgbClr val="FFFFFF"/>
                </a:solidFill>
              </a:rPr>
              <a:t>crowns</a:t>
            </a:r>
            <a:endParaRPr lang="en-US" dirty="0">
              <a:solidFill>
                <a:srgbClr val="FFFFFF"/>
              </a:solidFill>
            </a:endParaRPr>
          </a:p>
          <a:p>
            <a:r>
              <a:rPr lang="en-US" dirty="0" smtClean="0">
                <a:solidFill>
                  <a:srgbClr val="FFFFFF"/>
                </a:solidFill>
              </a:rPr>
              <a:t>Retainers </a:t>
            </a:r>
            <a:r>
              <a:rPr lang="en-US" dirty="0">
                <a:solidFill>
                  <a:srgbClr val="FFFFFF"/>
                </a:solidFill>
              </a:rPr>
              <a:t>for long span </a:t>
            </a:r>
            <a:r>
              <a:rPr lang="en-US" dirty="0" smtClean="0">
                <a:solidFill>
                  <a:srgbClr val="FFFFFF"/>
                </a:solidFill>
              </a:rPr>
              <a:t>FPD</a:t>
            </a:r>
            <a:endParaRPr lang="en-US" dirty="0">
              <a:solidFill>
                <a:srgbClr val="FFFFFF"/>
              </a:solidFill>
            </a:endParaRPr>
          </a:p>
          <a:p>
            <a:r>
              <a:rPr lang="en-US" dirty="0" smtClean="0">
                <a:solidFill>
                  <a:srgbClr val="FFFFFF"/>
                </a:solidFill>
              </a:rPr>
              <a:t>Rarely </a:t>
            </a:r>
            <a:r>
              <a:rPr lang="en-US" dirty="0">
                <a:solidFill>
                  <a:srgbClr val="FFFFFF"/>
                </a:solidFill>
              </a:rPr>
              <a:t>suitable for </a:t>
            </a:r>
            <a:r>
              <a:rPr lang="en-US" dirty="0" err="1">
                <a:solidFill>
                  <a:srgbClr val="FFFFFF"/>
                </a:solidFill>
              </a:rPr>
              <a:t>endodontically</a:t>
            </a:r>
            <a:r>
              <a:rPr lang="en-US" dirty="0">
                <a:solidFill>
                  <a:srgbClr val="FFFFFF"/>
                </a:solidFill>
              </a:rPr>
              <a:t> treated teeth </a:t>
            </a:r>
          </a:p>
          <a:p>
            <a:r>
              <a:rPr lang="en-US" dirty="0" err="1" smtClean="0">
                <a:solidFill>
                  <a:srgbClr val="FFFFFF"/>
                </a:solidFill>
              </a:rPr>
              <a:t>Malpositioned</a:t>
            </a:r>
            <a:r>
              <a:rPr lang="en-US" dirty="0" smtClean="0">
                <a:solidFill>
                  <a:srgbClr val="FFFFFF"/>
                </a:solidFill>
              </a:rPr>
              <a:t> teeth</a:t>
            </a:r>
            <a:endParaRPr lang="en-US" dirty="0">
              <a:solidFill>
                <a:srgbClr val="FFFFFF"/>
              </a:solidFill>
            </a:endParaRPr>
          </a:p>
          <a:p>
            <a:r>
              <a:rPr lang="en-US" dirty="0" smtClean="0">
                <a:solidFill>
                  <a:srgbClr val="FFFFFF"/>
                </a:solidFill>
              </a:rPr>
              <a:t>Teeth </a:t>
            </a:r>
            <a:r>
              <a:rPr lang="en-US" dirty="0">
                <a:solidFill>
                  <a:srgbClr val="FFFFFF"/>
                </a:solidFill>
              </a:rPr>
              <a:t>that are bulbous </a:t>
            </a:r>
            <a:r>
              <a:rPr lang="en-US" dirty="0" err="1">
                <a:solidFill>
                  <a:srgbClr val="FFFFFF"/>
                </a:solidFill>
              </a:rPr>
              <a:t>interproximally</a:t>
            </a:r>
            <a:r>
              <a:rPr lang="en-US" dirty="0">
                <a:solidFill>
                  <a:srgbClr val="FFFFFF"/>
                </a:solidFill>
              </a:rPr>
              <a:t>, with </a:t>
            </a:r>
          </a:p>
          <a:p>
            <a:pPr marL="0" indent="0">
              <a:buNone/>
            </a:pPr>
            <a:r>
              <a:rPr lang="en-US" dirty="0" smtClean="0">
                <a:solidFill>
                  <a:srgbClr val="FFFFFF"/>
                </a:solidFill>
              </a:rPr>
              <a:t>    excessive contours</a:t>
            </a:r>
            <a:endParaRPr lang="en-US" dirty="0">
              <a:solidFill>
                <a:srgbClr val="FFFFFF"/>
              </a:solidFill>
            </a:endParaRPr>
          </a:p>
          <a:p>
            <a:r>
              <a:rPr lang="en-US" dirty="0" smtClean="0">
                <a:solidFill>
                  <a:srgbClr val="FFFFFF"/>
                </a:solidFill>
              </a:rPr>
              <a:t>Teeth </a:t>
            </a:r>
            <a:r>
              <a:rPr lang="en-US" dirty="0">
                <a:solidFill>
                  <a:srgbClr val="FFFFFF"/>
                </a:solidFill>
              </a:rPr>
              <a:t>that are thin </a:t>
            </a:r>
            <a:r>
              <a:rPr lang="en-US" dirty="0" err="1">
                <a:solidFill>
                  <a:srgbClr val="FFFFFF"/>
                </a:solidFill>
              </a:rPr>
              <a:t>bucco-lingually</a:t>
            </a:r>
            <a:r>
              <a:rPr lang="en-US" dirty="0">
                <a:solidFill>
                  <a:srgbClr val="FFFFFF"/>
                </a:solidFill>
              </a:rPr>
              <a:t> </a:t>
            </a:r>
          </a:p>
          <a:p>
            <a:endParaRPr lang="en-US" dirty="0">
              <a:solidFill>
                <a:srgbClr val="FFFFFF"/>
              </a:solidFill>
            </a:endParaRPr>
          </a:p>
        </p:txBody>
      </p:sp>
    </p:spTree>
    <p:extLst>
      <p:ext uri="{BB962C8B-B14F-4D97-AF65-F5344CB8AC3E}">
        <p14:creationId xmlns:p14="http://schemas.microsoft.com/office/powerpoint/2010/main" val="294941873"/>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Full Metal Crowns</a:t>
            </a:r>
            <a:endParaRPr lang="en-US" dirty="0">
              <a:solidFill>
                <a:srgbClr val="FFFFFF"/>
              </a:solidFill>
            </a:endParaRPr>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solidFill>
                  <a:srgbClr val="FFFFFF"/>
                </a:solidFill>
                <a:latin typeface="+mj-lt"/>
              </a:rPr>
              <a:t>Advantages</a:t>
            </a:r>
            <a:endParaRPr lang="en-US" dirty="0">
              <a:solidFill>
                <a:srgbClr val="FFFFFF"/>
              </a:solidFill>
              <a:latin typeface="+mj-lt"/>
            </a:endParaRPr>
          </a:p>
          <a:p>
            <a:r>
              <a:rPr lang="en-US" dirty="0" smtClean="0">
                <a:solidFill>
                  <a:srgbClr val="FFFFFF"/>
                </a:solidFill>
                <a:latin typeface="+mj-lt"/>
              </a:rPr>
              <a:t>Has </a:t>
            </a:r>
            <a:r>
              <a:rPr lang="en-US" dirty="0">
                <a:solidFill>
                  <a:srgbClr val="FFFFFF"/>
                </a:solidFill>
                <a:latin typeface="+mj-lt"/>
              </a:rPr>
              <a:t>greater retention and </a:t>
            </a:r>
            <a:r>
              <a:rPr lang="en-US" dirty="0" smtClean="0">
                <a:solidFill>
                  <a:srgbClr val="FFFFFF"/>
                </a:solidFill>
                <a:latin typeface="+mj-lt"/>
              </a:rPr>
              <a:t>resistance</a:t>
            </a:r>
            <a:endParaRPr lang="en-US" dirty="0">
              <a:solidFill>
                <a:srgbClr val="FFFFFF"/>
              </a:solidFill>
              <a:latin typeface="+mj-lt"/>
            </a:endParaRPr>
          </a:p>
          <a:p>
            <a:r>
              <a:rPr lang="en-US" dirty="0" smtClean="0">
                <a:solidFill>
                  <a:srgbClr val="FFFFFF"/>
                </a:solidFill>
                <a:latin typeface="+mj-lt"/>
              </a:rPr>
              <a:t>Less </a:t>
            </a:r>
            <a:r>
              <a:rPr lang="en-US" dirty="0">
                <a:solidFill>
                  <a:srgbClr val="FFFFFF"/>
                </a:solidFill>
                <a:latin typeface="+mj-lt"/>
              </a:rPr>
              <a:t>tooth preparation required as compared to metal-ceramic </a:t>
            </a:r>
            <a:r>
              <a:rPr lang="en-US" dirty="0" smtClean="0">
                <a:solidFill>
                  <a:srgbClr val="FFFFFF"/>
                </a:solidFill>
                <a:latin typeface="+mj-lt"/>
              </a:rPr>
              <a:t>crowns </a:t>
            </a:r>
            <a:endParaRPr lang="en-US" dirty="0">
              <a:solidFill>
                <a:srgbClr val="FFFFFF"/>
              </a:solidFill>
              <a:latin typeface="+mj-lt"/>
            </a:endParaRPr>
          </a:p>
          <a:p>
            <a:pPr marL="0" indent="0">
              <a:buNone/>
            </a:pPr>
            <a:endParaRPr lang="en-US" dirty="0">
              <a:solidFill>
                <a:srgbClr val="FFFFFF"/>
              </a:solidFill>
              <a:latin typeface="+mj-lt"/>
            </a:endParaRPr>
          </a:p>
          <a:p>
            <a:pPr marL="0" indent="0">
              <a:buNone/>
            </a:pPr>
            <a:r>
              <a:rPr lang="en-US" dirty="0" smtClean="0">
                <a:solidFill>
                  <a:srgbClr val="FFFFFF"/>
                </a:solidFill>
                <a:latin typeface="+mj-lt"/>
              </a:rPr>
              <a:t> Disadvantages</a:t>
            </a:r>
            <a:endParaRPr lang="en-US" dirty="0">
              <a:solidFill>
                <a:srgbClr val="FFFFFF"/>
              </a:solidFill>
              <a:latin typeface="+mj-lt"/>
            </a:endParaRPr>
          </a:p>
          <a:p>
            <a:r>
              <a:rPr lang="en-US" dirty="0" smtClean="0">
                <a:solidFill>
                  <a:srgbClr val="FFFFFF"/>
                </a:solidFill>
                <a:latin typeface="+mj-lt"/>
              </a:rPr>
              <a:t>Removal </a:t>
            </a:r>
            <a:r>
              <a:rPr lang="en-US" dirty="0">
                <a:solidFill>
                  <a:srgbClr val="FFFFFF"/>
                </a:solidFill>
                <a:latin typeface="+mj-lt"/>
              </a:rPr>
              <a:t>of tooth structure is extensive and might have adverse </a:t>
            </a:r>
            <a:r>
              <a:rPr lang="en-US" dirty="0" smtClean="0">
                <a:solidFill>
                  <a:srgbClr val="FFFFFF"/>
                </a:solidFill>
                <a:latin typeface="+mj-lt"/>
              </a:rPr>
              <a:t>effects </a:t>
            </a:r>
            <a:r>
              <a:rPr lang="en-US" dirty="0">
                <a:solidFill>
                  <a:srgbClr val="FFFFFF"/>
                </a:solidFill>
                <a:latin typeface="+mj-lt"/>
              </a:rPr>
              <a:t>on the pulp </a:t>
            </a:r>
            <a:endParaRPr lang="en-US" dirty="0" smtClean="0">
              <a:solidFill>
                <a:srgbClr val="FFFFFF"/>
              </a:solidFill>
              <a:latin typeface="+mj-lt"/>
            </a:endParaRPr>
          </a:p>
          <a:p>
            <a:r>
              <a:rPr lang="en-US" dirty="0" smtClean="0">
                <a:solidFill>
                  <a:srgbClr val="FFFFFF"/>
                </a:solidFill>
                <a:latin typeface="+mj-lt"/>
              </a:rPr>
              <a:t> </a:t>
            </a:r>
            <a:r>
              <a:rPr lang="en-US" dirty="0">
                <a:solidFill>
                  <a:srgbClr val="FFFFFF"/>
                </a:solidFill>
                <a:latin typeface="+mj-lt"/>
              </a:rPr>
              <a:t>Poor aesthetics </a:t>
            </a:r>
          </a:p>
          <a:p>
            <a:endParaRPr lang="en-US" dirty="0">
              <a:solidFill>
                <a:srgbClr val="FFFFFF"/>
              </a:solidFill>
              <a:latin typeface="+mj-lt"/>
            </a:endParaRPr>
          </a:p>
        </p:txBody>
      </p:sp>
    </p:spTree>
    <p:extLst>
      <p:ext uri="{BB962C8B-B14F-4D97-AF65-F5344CB8AC3E}">
        <p14:creationId xmlns:p14="http://schemas.microsoft.com/office/powerpoint/2010/main" val="888107907"/>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core.jpg"/>
          <p:cNvPicPr>
            <a:picLocks noChangeAspect="1"/>
          </p:cNvPicPr>
          <p:nvPr/>
        </p:nvPicPr>
        <p:blipFill rotWithShape="1">
          <a:blip r:embed="rId3" cstate="print"/>
          <a:srcRect r="35084" b="39210"/>
          <a:stretch/>
        </p:blipFill>
        <p:spPr>
          <a:xfrm>
            <a:off x="390086" y="394155"/>
            <a:ext cx="4040307" cy="2596212"/>
          </a:xfrm>
          <a:prstGeom prst="rect">
            <a:avLst/>
          </a:prstGeom>
        </p:spPr>
      </p:pic>
      <p:pic>
        <p:nvPicPr>
          <p:cNvPr id="5" name="Content Placeholder 4" descr="prep occluso-lingual.JPG"/>
          <p:cNvPicPr>
            <a:picLocks noGrp="1" noChangeAspect="1"/>
          </p:cNvPicPr>
          <p:nvPr>
            <p:ph idx="1"/>
          </p:nvPr>
        </p:nvPicPr>
        <p:blipFill rotWithShape="1">
          <a:blip r:embed="rId4" cstate="print"/>
          <a:srcRect l="20753" t="8622" r="12490" b="15421"/>
          <a:stretch/>
        </p:blipFill>
        <p:spPr>
          <a:xfrm rot="10800000">
            <a:off x="4683111" y="394156"/>
            <a:ext cx="4021998" cy="2596212"/>
          </a:xfrm>
          <a:prstGeom prst="rect">
            <a:avLst/>
          </a:prstGeom>
        </p:spPr>
      </p:pic>
      <p:pic>
        <p:nvPicPr>
          <p:cNvPr id="6" name="Picture 5" descr="Model Buccal.JPG"/>
          <p:cNvPicPr>
            <a:picLocks noChangeAspect="1"/>
          </p:cNvPicPr>
          <p:nvPr/>
        </p:nvPicPr>
        <p:blipFill>
          <a:blip r:embed="rId5" cstate="print"/>
          <a:stretch>
            <a:fillRect/>
          </a:stretch>
        </p:blipFill>
        <p:spPr>
          <a:xfrm>
            <a:off x="390086" y="3685234"/>
            <a:ext cx="4040307" cy="2580811"/>
          </a:xfrm>
          <a:prstGeom prst="rect">
            <a:avLst/>
          </a:prstGeom>
        </p:spPr>
      </p:pic>
      <p:pic>
        <p:nvPicPr>
          <p:cNvPr id="7" name="Picture 6" descr="fit occlusal.JPG"/>
          <p:cNvPicPr>
            <a:picLocks noChangeAspect="1"/>
          </p:cNvPicPr>
          <p:nvPr/>
        </p:nvPicPr>
        <p:blipFill rotWithShape="1">
          <a:blip r:embed="rId6" cstate="print"/>
          <a:srcRect l="8696" r="10863" b="18160"/>
          <a:stretch/>
        </p:blipFill>
        <p:spPr>
          <a:xfrm>
            <a:off x="4683111" y="3685234"/>
            <a:ext cx="4040307" cy="2580811"/>
          </a:xfrm>
          <a:prstGeom prst="rect">
            <a:avLst/>
          </a:prstGeom>
        </p:spPr>
      </p:pic>
    </p:spTree>
    <p:extLst>
      <p:ext uri="{BB962C8B-B14F-4D97-AF65-F5344CB8AC3E}">
        <p14:creationId xmlns:p14="http://schemas.microsoft.com/office/powerpoint/2010/main" val="249828575"/>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FFFF"/>
                </a:solidFill>
              </a:rPr>
              <a:t>Full Metal Crowns</a:t>
            </a:r>
            <a:endParaRPr lang="en-US" dirty="0">
              <a:solidFill>
                <a:srgbClr val="FFFFFF"/>
              </a:solidFill>
            </a:endParaRPr>
          </a:p>
        </p:txBody>
      </p:sp>
      <p:sp>
        <p:nvSpPr>
          <p:cNvPr id="3" name="Content Placeholder 2"/>
          <p:cNvSpPr>
            <a:spLocks noGrp="1"/>
          </p:cNvSpPr>
          <p:nvPr>
            <p:ph idx="1"/>
          </p:nvPr>
        </p:nvSpPr>
        <p:spPr>
          <a:xfrm>
            <a:off x="457200" y="1225013"/>
            <a:ext cx="8229600" cy="4893434"/>
          </a:xfrm>
        </p:spPr>
        <p:txBody>
          <a:bodyPr>
            <a:normAutofit/>
          </a:bodyPr>
          <a:lstStyle/>
          <a:p>
            <a:pPr marL="0" indent="0" algn="ctr">
              <a:buNone/>
            </a:pPr>
            <a:r>
              <a:rPr lang="en-US" sz="3900" dirty="0" smtClean="0">
                <a:solidFill>
                  <a:srgbClr val="FFFFFF"/>
                </a:solidFill>
              </a:rPr>
              <a:t>Indication</a:t>
            </a:r>
          </a:p>
          <a:p>
            <a:r>
              <a:rPr lang="en-US" sz="3000" dirty="0" smtClean="0">
                <a:solidFill>
                  <a:srgbClr val="FFFFFF"/>
                </a:solidFill>
              </a:rPr>
              <a:t>On teeth that exhibit extensive coronal destruction</a:t>
            </a:r>
            <a:endParaRPr lang="en-US" sz="3000" dirty="0">
              <a:solidFill>
                <a:srgbClr val="FFFFFF"/>
              </a:solidFill>
            </a:endParaRPr>
          </a:p>
          <a:p>
            <a:r>
              <a:rPr lang="en-US" sz="3000" dirty="0" smtClean="0">
                <a:solidFill>
                  <a:srgbClr val="FFFFFF"/>
                </a:solidFill>
              </a:rPr>
              <a:t>Is the restoration of choice wherever maximum retention and </a:t>
            </a:r>
            <a:r>
              <a:rPr lang="en-US" sz="3000" dirty="0">
                <a:solidFill>
                  <a:srgbClr val="FFFFFF"/>
                </a:solidFill>
              </a:rPr>
              <a:t>resistance are </a:t>
            </a:r>
            <a:r>
              <a:rPr lang="en-US" sz="3000" dirty="0" smtClean="0">
                <a:solidFill>
                  <a:srgbClr val="FFFFFF"/>
                </a:solidFill>
              </a:rPr>
              <a:t>needed</a:t>
            </a:r>
          </a:p>
          <a:p>
            <a:r>
              <a:rPr lang="en-US" sz="3000" dirty="0" smtClean="0">
                <a:solidFill>
                  <a:srgbClr val="FFFFFF"/>
                </a:solidFill>
              </a:rPr>
              <a:t>On </a:t>
            </a:r>
            <a:r>
              <a:rPr lang="en-US" sz="3000" dirty="0" smtClean="0">
                <a:solidFill>
                  <a:srgbClr val="FFFFFF"/>
                </a:solidFill>
              </a:rPr>
              <a:t>short clinical crowns</a:t>
            </a:r>
            <a:endParaRPr lang="en-US" sz="3000" dirty="0">
              <a:solidFill>
                <a:srgbClr val="FFFFFF"/>
              </a:solidFill>
            </a:endParaRPr>
          </a:p>
          <a:p>
            <a:r>
              <a:rPr lang="en-US" sz="3000" dirty="0" smtClean="0">
                <a:solidFill>
                  <a:srgbClr val="FFFFFF"/>
                </a:solidFill>
              </a:rPr>
              <a:t>Retainers for conventional fixed partial dentures</a:t>
            </a:r>
            <a:endParaRPr lang="en-US" sz="3000" dirty="0">
              <a:solidFill>
                <a:srgbClr val="FFFFFF"/>
              </a:solidFill>
            </a:endParaRPr>
          </a:p>
          <a:p>
            <a:r>
              <a:rPr lang="en-US" sz="3000" dirty="0" smtClean="0">
                <a:solidFill>
                  <a:srgbClr val="FFFFFF"/>
                </a:solidFill>
              </a:rPr>
              <a:t>Restoration of a partial denture abutment</a:t>
            </a:r>
          </a:p>
          <a:p>
            <a:r>
              <a:rPr lang="en-US" sz="3000" dirty="0" smtClean="0">
                <a:solidFill>
                  <a:srgbClr val="FFFFFF"/>
                </a:solidFill>
              </a:rPr>
              <a:t>Endodontic treated teeth</a:t>
            </a:r>
            <a:endParaRPr lang="en-US" sz="3000" dirty="0">
              <a:solidFill>
                <a:srgbClr val="FFFFFF"/>
              </a:solidFill>
            </a:endParaRPr>
          </a:p>
        </p:txBody>
      </p:sp>
    </p:spTree>
    <p:extLst>
      <p:ext uri="{BB962C8B-B14F-4D97-AF65-F5344CB8AC3E}">
        <p14:creationId xmlns:p14="http://schemas.microsoft.com/office/powerpoint/2010/main" val="189841771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Planning factors</a:t>
            </a:r>
            <a:endParaRPr lang="en-US" dirty="0">
              <a:solidFill>
                <a:srgbClr val="FFFFFF"/>
              </a:solidFill>
            </a:endParaRPr>
          </a:p>
        </p:txBody>
      </p:sp>
      <p:sp>
        <p:nvSpPr>
          <p:cNvPr id="3" name="Content Placeholder 2"/>
          <p:cNvSpPr>
            <a:spLocks noGrp="1"/>
          </p:cNvSpPr>
          <p:nvPr>
            <p:ph idx="1"/>
          </p:nvPr>
        </p:nvSpPr>
        <p:spPr/>
        <p:txBody>
          <a:bodyPr>
            <a:normAutofit/>
          </a:bodyPr>
          <a:lstStyle/>
          <a:p>
            <a:pPr marL="0" indent="0">
              <a:buNone/>
            </a:pPr>
            <a:r>
              <a:rPr lang="en-US" sz="2800" dirty="0" smtClean="0">
                <a:solidFill>
                  <a:srgbClr val="FFFFFF"/>
                </a:solidFill>
              </a:rPr>
              <a:t>The selection of material and design of restoration is based on following factors:</a:t>
            </a:r>
          </a:p>
          <a:p>
            <a:pPr marL="0" indent="0">
              <a:buNone/>
            </a:pPr>
            <a:endParaRPr lang="en-US" sz="2800" dirty="0" smtClean="0">
              <a:solidFill>
                <a:srgbClr val="FFFFFF"/>
              </a:solidFill>
            </a:endParaRPr>
          </a:p>
          <a:p>
            <a:pPr marL="0" indent="0">
              <a:buNone/>
            </a:pPr>
            <a:r>
              <a:rPr lang="en-US" sz="2800" dirty="0" smtClean="0">
                <a:solidFill>
                  <a:srgbClr val="FFFFFF"/>
                </a:solidFill>
              </a:rPr>
              <a:t>1. Destruction </a:t>
            </a:r>
            <a:r>
              <a:rPr lang="en-US" sz="2800" dirty="0">
                <a:solidFill>
                  <a:srgbClr val="FFFFFF"/>
                </a:solidFill>
              </a:rPr>
              <a:t>of tooth structure </a:t>
            </a:r>
            <a:endParaRPr lang="en-US" sz="2800" dirty="0" smtClean="0">
              <a:solidFill>
                <a:srgbClr val="FFFFFF"/>
              </a:solidFill>
            </a:endParaRPr>
          </a:p>
          <a:p>
            <a:pPr marL="0" indent="0">
              <a:buNone/>
            </a:pPr>
            <a:r>
              <a:rPr lang="en-US" sz="2800" dirty="0" smtClean="0">
                <a:solidFill>
                  <a:srgbClr val="FFFFFF"/>
                </a:solidFill>
              </a:rPr>
              <a:t>2</a:t>
            </a:r>
            <a:r>
              <a:rPr lang="en-US" sz="2800" dirty="0">
                <a:solidFill>
                  <a:srgbClr val="FFFFFF"/>
                </a:solidFill>
              </a:rPr>
              <a:t>. Esthetics</a:t>
            </a:r>
            <a:br>
              <a:rPr lang="en-US" sz="2800" dirty="0">
                <a:solidFill>
                  <a:srgbClr val="FFFFFF"/>
                </a:solidFill>
              </a:rPr>
            </a:br>
            <a:r>
              <a:rPr lang="en-US" sz="2800" dirty="0">
                <a:solidFill>
                  <a:srgbClr val="FFFFFF"/>
                </a:solidFill>
              </a:rPr>
              <a:t>3. Plaque control</a:t>
            </a:r>
            <a:br>
              <a:rPr lang="en-US" sz="2800" dirty="0">
                <a:solidFill>
                  <a:srgbClr val="FFFFFF"/>
                </a:solidFill>
              </a:rPr>
            </a:br>
            <a:r>
              <a:rPr lang="en-US" sz="2800" dirty="0">
                <a:solidFill>
                  <a:srgbClr val="FFFFFF"/>
                </a:solidFill>
              </a:rPr>
              <a:t>4. Financial considerations </a:t>
            </a:r>
            <a:endParaRPr lang="en-US" sz="2800" dirty="0" smtClean="0">
              <a:solidFill>
                <a:srgbClr val="FFFFFF"/>
              </a:solidFill>
            </a:endParaRPr>
          </a:p>
          <a:p>
            <a:pPr marL="0" indent="0">
              <a:buNone/>
            </a:pPr>
            <a:r>
              <a:rPr lang="en-US" sz="2800" dirty="0">
                <a:solidFill>
                  <a:srgbClr val="FFFFFF"/>
                </a:solidFill>
              </a:rPr>
              <a:t>5. Retention </a:t>
            </a:r>
            <a:endParaRPr lang="en-US" sz="2800" dirty="0" smtClean="0">
              <a:solidFill>
                <a:srgbClr val="FFFFFF"/>
              </a:solidFill>
            </a:endParaRPr>
          </a:p>
          <a:p>
            <a:pPr marL="0" indent="0">
              <a:buNone/>
            </a:pPr>
            <a:endParaRPr lang="en-US" sz="2800" dirty="0"/>
          </a:p>
        </p:txBody>
      </p:sp>
    </p:spTree>
    <p:extLst>
      <p:ext uri="{BB962C8B-B14F-4D97-AF65-F5344CB8AC3E}">
        <p14:creationId xmlns:p14="http://schemas.microsoft.com/office/powerpoint/2010/main" val="3679545775"/>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Full Metal Crown</a:t>
            </a:r>
            <a:endParaRPr lang="en-US" dirty="0">
              <a:solidFill>
                <a:srgbClr val="FFFFFF"/>
              </a:solidFill>
            </a:endParaRPr>
          </a:p>
        </p:txBody>
      </p:sp>
      <p:sp>
        <p:nvSpPr>
          <p:cNvPr id="3" name="Content Placeholder 2"/>
          <p:cNvSpPr>
            <a:spLocks noGrp="1"/>
          </p:cNvSpPr>
          <p:nvPr>
            <p:ph idx="1"/>
          </p:nvPr>
        </p:nvSpPr>
        <p:spPr>
          <a:xfrm>
            <a:off x="457200" y="1447883"/>
            <a:ext cx="8229600" cy="3978785"/>
          </a:xfrm>
        </p:spPr>
        <p:txBody>
          <a:bodyPr/>
          <a:lstStyle/>
          <a:p>
            <a:pPr marL="0" indent="0" algn="ctr">
              <a:buNone/>
            </a:pPr>
            <a:r>
              <a:rPr lang="en-US" dirty="0" smtClean="0">
                <a:solidFill>
                  <a:srgbClr val="FFFFFF"/>
                </a:solidFill>
              </a:rPr>
              <a:t>Contra-indications</a:t>
            </a:r>
          </a:p>
          <a:p>
            <a:pPr marL="0" indent="0">
              <a:buNone/>
            </a:pPr>
            <a:endParaRPr lang="en-US" dirty="0">
              <a:solidFill>
                <a:srgbClr val="FFFFFF"/>
              </a:solidFill>
            </a:endParaRPr>
          </a:p>
          <a:p>
            <a:r>
              <a:rPr lang="en-US" dirty="0">
                <a:solidFill>
                  <a:srgbClr val="FFFFFF"/>
                </a:solidFill>
                <a:latin typeface="+mj-lt"/>
              </a:rPr>
              <a:t>If the treatment objective is met with a more conservative restoration </a:t>
            </a:r>
          </a:p>
          <a:p>
            <a:r>
              <a:rPr lang="en-US" dirty="0" smtClean="0">
                <a:solidFill>
                  <a:srgbClr val="FFFFFF"/>
                </a:solidFill>
                <a:latin typeface="+mj-lt"/>
              </a:rPr>
              <a:t>If </a:t>
            </a:r>
            <a:r>
              <a:rPr lang="en-US" dirty="0">
                <a:solidFill>
                  <a:srgbClr val="FFFFFF"/>
                </a:solidFill>
                <a:latin typeface="+mj-lt"/>
              </a:rPr>
              <a:t>there is high aesthetic need </a:t>
            </a:r>
          </a:p>
          <a:p>
            <a:pPr marL="0" indent="0">
              <a:buNone/>
            </a:pPr>
            <a:endParaRPr lang="en-US" dirty="0">
              <a:solidFill>
                <a:srgbClr val="FFFFFF"/>
              </a:solidFill>
              <a:latin typeface="+mj-lt"/>
            </a:endParaRPr>
          </a:p>
        </p:txBody>
      </p:sp>
    </p:spTree>
    <p:extLst>
      <p:ext uri="{BB962C8B-B14F-4D97-AF65-F5344CB8AC3E}">
        <p14:creationId xmlns:p14="http://schemas.microsoft.com/office/powerpoint/2010/main" val="1300576089"/>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Metal–Ceramic Crowns</a:t>
            </a:r>
            <a:endParaRPr lang="en-US" dirty="0">
              <a:solidFill>
                <a:srgbClr val="FFFFFF"/>
              </a:solidFill>
            </a:endParaRPr>
          </a:p>
        </p:txBody>
      </p:sp>
      <p:sp>
        <p:nvSpPr>
          <p:cNvPr id="3" name="Content Placeholder 2"/>
          <p:cNvSpPr>
            <a:spLocks noGrp="1"/>
          </p:cNvSpPr>
          <p:nvPr>
            <p:ph idx="1"/>
          </p:nvPr>
        </p:nvSpPr>
        <p:spPr/>
        <p:txBody>
          <a:bodyPr/>
          <a:lstStyle/>
          <a:p>
            <a:pPr marL="0" indent="0" algn="ctr">
              <a:buNone/>
            </a:pPr>
            <a:r>
              <a:rPr lang="en-US" dirty="0">
                <a:solidFill>
                  <a:srgbClr val="FFFFFF"/>
                </a:solidFill>
                <a:latin typeface="+mj-lt"/>
              </a:rPr>
              <a:t>Indications </a:t>
            </a:r>
            <a:endParaRPr lang="en-US" dirty="0" smtClean="0">
              <a:solidFill>
                <a:srgbClr val="FFFFFF"/>
              </a:solidFill>
              <a:latin typeface="+mj-lt"/>
            </a:endParaRPr>
          </a:p>
          <a:p>
            <a:r>
              <a:rPr lang="en-US" dirty="0" smtClean="0">
                <a:solidFill>
                  <a:srgbClr val="FFFFFF"/>
                </a:solidFill>
                <a:latin typeface="+mj-lt"/>
              </a:rPr>
              <a:t>Wherever </a:t>
            </a:r>
            <a:r>
              <a:rPr lang="en-US" dirty="0">
                <a:solidFill>
                  <a:srgbClr val="FFFFFF"/>
                </a:solidFill>
                <a:latin typeface="+mj-lt"/>
              </a:rPr>
              <a:t>aesthetics is required </a:t>
            </a:r>
          </a:p>
          <a:p>
            <a:r>
              <a:rPr lang="en-US" dirty="0" smtClean="0">
                <a:solidFill>
                  <a:srgbClr val="FFFFFF"/>
                </a:solidFill>
                <a:latin typeface="+mj-lt"/>
              </a:rPr>
              <a:t>Where </a:t>
            </a:r>
            <a:r>
              <a:rPr lang="en-US" dirty="0">
                <a:solidFill>
                  <a:srgbClr val="FFFFFF"/>
                </a:solidFill>
                <a:latin typeface="+mj-lt"/>
              </a:rPr>
              <a:t>retention and resistance are required </a:t>
            </a:r>
          </a:p>
          <a:p>
            <a:r>
              <a:rPr lang="en-US" dirty="0" smtClean="0">
                <a:solidFill>
                  <a:srgbClr val="FFFFFF"/>
                </a:solidFill>
                <a:latin typeface="+mj-lt"/>
              </a:rPr>
              <a:t>Can </a:t>
            </a:r>
            <a:r>
              <a:rPr lang="en-US" dirty="0">
                <a:solidFill>
                  <a:srgbClr val="FFFFFF"/>
                </a:solidFill>
                <a:latin typeface="+mj-lt"/>
              </a:rPr>
              <a:t>serve as a retainer for fixed dental prosthesis due to it’s metal sub structure </a:t>
            </a:r>
          </a:p>
          <a:p>
            <a:r>
              <a:rPr lang="en-US" dirty="0" smtClean="0">
                <a:solidFill>
                  <a:srgbClr val="FFFFFF"/>
                </a:solidFill>
                <a:latin typeface="+mj-lt"/>
              </a:rPr>
              <a:t>Where </a:t>
            </a:r>
            <a:r>
              <a:rPr lang="en-US" dirty="0">
                <a:solidFill>
                  <a:srgbClr val="FFFFFF"/>
                </a:solidFill>
                <a:latin typeface="+mj-lt"/>
              </a:rPr>
              <a:t>conservative tooth preparation cannot be carried out </a:t>
            </a:r>
          </a:p>
          <a:p>
            <a:endParaRPr lang="en-US" dirty="0">
              <a:solidFill>
                <a:srgbClr val="FFFFFF"/>
              </a:solidFill>
              <a:latin typeface="+mj-lt"/>
            </a:endParaRPr>
          </a:p>
        </p:txBody>
      </p:sp>
    </p:spTree>
    <p:extLst>
      <p:ext uri="{BB962C8B-B14F-4D97-AF65-F5344CB8AC3E}">
        <p14:creationId xmlns:p14="http://schemas.microsoft.com/office/powerpoint/2010/main" val="3959855730"/>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5" descr="Fit Model Occlusal.JPG"/>
          <p:cNvPicPr>
            <a:picLocks noChangeAspect="1"/>
          </p:cNvPicPr>
          <p:nvPr/>
        </p:nvPicPr>
        <p:blipFill>
          <a:blip r:embed="rId2" cstate="print"/>
          <a:stretch>
            <a:fillRect/>
          </a:stretch>
        </p:blipFill>
        <p:spPr>
          <a:xfrm>
            <a:off x="4849443" y="535776"/>
            <a:ext cx="3983025" cy="2739901"/>
          </a:xfrm>
          <a:prstGeom prst="rect">
            <a:avLst/>
          </a:prstGeom>
        </p:spPr>
      </p:pic>
      <p:pic>
        <p:nvPicPr>
          <p:cNvPr id="7" name="Picture 6" descr="Model Buccal.JPG"/>
          <p:cNvPicPr>
            <a:picLocks noChangeAspect="1"/>
          </p:cNvPicPr>
          <p:nvPr/>
        </p:nvPicPr>
        <p:blipFill>
          <a:blip r:embed="rId3" cstate="print"/>
          <a:stretch>
            <a:fillRect/>
          </a:stretch>
        </p:blipFill>
        <p:spPr>
          <a:xfrm>
            <a:off x="457200" y="535776"/>
            <a:ext cx="3983025" cy="2739901"/>
          </a:xfrm>
          <a:prstGeom prst="rect">
            <a:avLst/>
          </a:prstGeom>
        </p:spPr>
      </p:pic>
      <p:pic>
        <p:nvPicPr>
          <p:cNvPr id="8" name="Picture 7" descr="Fit Buccal.JPG"/>
          <p:cNvPicPr>
            <a:picLocks noChangeAspect="1"/>
          </p:cNvPicPr>
          <p:nvPr/>
        </p:nvPicPr>
        <p:blipFill rotWithShape="1">
          <a:blip r:embed="rId4" cstate="print"/>
          <a:srcRect l="23504" t="11113" r="15111" b="17871"/>
          <a:stretch/>
        </p:blipFill>
        <p:spPr>
          <a:xfrm>
            <a:off x="2670323" y="3703729"/>
            <a:ext cx="3983025" cy="2739901"/>
          </a:xfrm>
          <a:prstGeom prst="rect">
            <a:avLst/>
          </a:prstGeom>
        </p:spPr>
      </p:pic>
    </p:spTree>
    <p:extLst>
      <p:ext uri="{BB962C8B-B14F-4D97-AF65-F5344CB8AC3E}">
        <p14:creationId xmlns:p14="http://schemas.microsoft.com/office/powerpoint/2010/main" val="2607383111"/>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Metal-Ceramic Crowns</a:t>
            </a:r>
            <a:endParaRPr lang="en-US" dirty="0">
              <a:solidFill>
                <a:srgbClr val="FFFFFF"/>
              </a:solidFill>
            </a:endParaRPr>
          </a:p>
        </p:txBody>
      </p:sp>
      <p:sp>
        <p:nvSpPr>
          <p:cNvPr id="3" name="Content Placeholder 2"/>
          <p:cNvSpPr>
            <a:spLocks noGrp="1"/>
          </p:cNvSpPr>
          <p:nvPr>
            <p:ph idx="1"/>
          </p:nvPr>
        </p:nvSpPr>
        <p:spPr>
          <a:xfrm>
            <a:off x="166134" y="1600200"/>
            <a:ext cx="8977866" cy="4525963"/>
          </a:xfrm>
        </p:spPr>
        <p:txBody>
          <a:bodyPr>
            <a:normAutofit/>
          </a:bodyPr>
          <a:lstStyle/>
          <a:p>
            <a:pPr marL="0" indent="0" algn="ctr">
              <a:buNone/>
            </a:pPr>
            <a:r>
              <a:rPr lang="en-US" sz="3600" dirty="0" smtClean="0">
                <a:solidFill>
                  <a:srgbClr val="FFFFFF"/>
                </a:solidFill>
              </a:rPr>
              <a:t>Contra-</a:t>
            </a:r>
            <a:r>
              <a:rPr lang="en-US" sz="3600" dirty="0" smtClean="0">
                <a:solidFill>
                  <a:srgbClr val="FFFFFF"/>
                </a:solidFill>
              </a:rPr>
              <a:t>indications</a:t>
            </a:r>
          </a:p>
          <a:p>
            <a:pPr marL="0" indent="0" algn="ctr">
              <a:buNone/>
            </a:pPr>
            <a:endParaRPr lang="en-US" dirty="0">
              <a:solidFill>
                <a:srgbClr val="FFFFFF"/>
              </a:solidFill>
            </a:endParaRPr>
          </a:p>
          <a:p>
            <a:r>
              <a:rPr lang="en-US" sz="2800" dirty="0" smtClean="0">
                <a:solidFill>
                  <a:srgbClr val="FFFFFF"/>
                </a:solidFill>
              </a:rPr>
              <a:t>Patient </a:t>
            </a:r>
            <a:r>
              <a:rPr lang="en-US" sz="2800" dirty="0">
                <a:solidFill>
                  <a:srgbClr val="FFFFFF"/>
                </a:solidFill>
              </a:rPr>
              <a:t>with active caries or untreated periodontal disease </a:t>
            </a:r>
          </a:p>
          <a:p>
            <a:r>
              <a:rPr lang="en-US" sz="2800" dirty="0" smtClean="0">
                <a:solidFill>
                  <a:srgbClr val="FFFFFF"/>
                </a:solidFill>
              </a:rPr>
              <a:t>Young </a:t>
            </a:r>
            <a:r>
              <a:rPr lang="en-US" sz="2800" dirty="0">
                <a:solidFill>
                  <a:srgbClr val="FFFFFF"/>
                </a:solidFill>
              </a:rPr>
              <a:t>patients with large pulp chambers </a:t>
            </a:r>
          </a:p>
          <a:p>
            <a:r>
              <a:rPr lang="en-US" sz="2800" dirty="0" smtClean="0">
                <a:solidFill>
                  <a:srgbClr val="FFFFFF"/>
                </a:solidFill>
              </a:rPr>
              <a:t>Should </a:t>
            </a:r>
            <a:r>
              <a:rPr lang="en-US" sz="2800" dirty="0">
                <a:solidFill>
                  <a:srgbClr val="FFFFFF"/>
                </a:solidFill>
              </a:rPr>
              <a:t>not be considered wherever a more conservative crown can be provided </a:t>
            </a:r>
          </a:p>
          <a:p>
            <a:pPr marL="0" indent="0">
              <a:buNone/>
            </a:pPr>
            <a:endParaRPr lang="en-US" sz="5100" dirty="0">
              <a:solidFill>
                <a:srgbClr val="FFFFFF"/>
              </a:solidFill>
            </a:endParaRPr>
          </a:p>
        </p:txBody>
      </p:sp>
    </p:spTree>
    <p:extLst>
      <p:ext uri="{BB962C8B-B14F-4D97-AF65-F5344CB8AC3E}">
        <p14:creationId xmlns:p14="http://schemas.microsoft.com/office/powerpoint/2010/main" val="2161123715"/>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FFFFFF"/>
                </a:solidFill>
              </a:rPr>
              <a:t>Metal-Ceramic Crown </a:t>
            </a:r>
            <a:br>
              <a:rPr lang="en-US" dirty="0">
                <a:solidFill>
                  <a:srgbClr val="FFFFFF"/>
                </a:solidFill>
              </a:rPr>
            </a:br>
            <a:endParaRPr lang="en-US" dirty="0"/>
          </a:p>
        </p:txBody>
      </p:sp>
      <p:sp>
        <p:nvSpPr>
          <p:cNvPr id="3" name="Content Placeholder 2"/>
          <p:cNvSpPr>
            <a:spLocks noGrp="1"/>
          </p:cNvSpPr>
          <p:nvPr>
            <p:ph idx="1"/>
          </p:nvPr>
        </p:nvSpPr>
        <p:spPr/>
        <p:txBody>
          <a:bodyPr/>
          <a:lstStyle/>
          <a:p>
            <a:pPr marL="0" indent="0" algn="ctr">
              <a:buNone/>
            </a:pPr>
            <a:r>
              <a:rPr lang="en-US" sz="4000" dirty="0" smtClean="0">
                <a:solidFill>
                  <a:srgbClr val="FFFFFF"/>
                </a:solidFill>
              </a:rPr>
              <a:t>Advantages </a:t>
            </a:r>
          </a:p>
          <a:p>
            <a:pPr marL="0" indent="0">
              <a:buNone/>
            </a:pPr>
            <a:endParaRPr lang="en-US" dirty="0">
              <a:solidFill>
                <a:srgbClr val="FFFFFF"/>
              </a:solidFill>
            </a:endParaRPr>
          </a:p>
          <a:p>
            <a:r>
              <a:rPr lang="en-US" dirty="0" smtClean="0">
                <a:solidFill>
                  <a:srgbClr val="FFFFFF"/>
                </a:solidFill>
              </a:rPr>
              <a:t>This </a:t>
            </a:r>
            <a:r>
              <a:rPr lang="en-US" dirty="0">
                <a:solidFill>
                  <a:srgbClr val="FFFFFF"/>
                </a:solidFill>
              </a:rPr>
              <a:t>type of crown combines to a large degree the strength of all metal crown with the aesthetics of all- </a:t>
            </a:r>
            <a:r>
              <a:rPr lang="en-US" dirty="0" smtClean="0">
                <a:solidFill>
                  <a:srgbClr val="FFFFFF"/>
                </a:solidFill>
              </a:rPr>
              <a:t>ceramic </a:t>
            </a:r>
            <a:r>
              <a:rPr lang="en-US" dirty="0">
                <a:solidFill>
                  <a:srgbClr val="FFFFFF"/>
                </a:solidFill>
              </a:rPr>
              <a:t>crown </a:t>
            </a:r>
          </a:p>
          <a:p>
            <a:r>
              <a:rPr lang="en-US" dirty="0" smtClean="0">
                <a:solidFill>
                  <a:srgbClr val="FFFFFF"/>
                </a:solidFill>
              </a:rPr>
              <a:t>Preparation </a:t>
            </a:r>
            <a:r>
              <a:rPr lang="en-US" dirty="0">
                <a:solidFill>
                  <a:srgbClr val="FFFFFF"/>
                </a:solidFill>
              </a:rPr>
              <a:t>technique less demanding as compared to partial coverage crown </a:t>
            </a:r>
          </a:p>
          <a:p>
            <a:endParaRPr lang="en-US" dirty="0"/>
          </a:p>
        </p:txBody>
      </p:sp>
    </p:spTree>
    <p:extLst>
      <p:ext uri="{BB962C8B-B14F-4D97-AF65-F5344CB8AC3E}">
        <p14:creationId xmlns:p14="http://schemas.microsoft.com/office/powerpoint/2010/main" val="3009636263"/>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FFFF"/>
                </a:solidFill>
              </a:rPr>
              <a:t/>
            </a:r>
            <a:br>
              <a:rPr lang="en-US" dirty="0" smtClean="0">
                <a:solidFill>
                  <a:srgbClr val="FFFFFF"/>
                </a:solidFill>
              </a:rPr>
            </a:br>
            <a:r>
              <a:rPr lang="en-US" sz="5300" dirty="0" smtClean="0">
                <a:solidFill>
                  <a:srgbClr val="FFFFFF"/>
                </a:solidFill>
              </a:rPr>
              <a:t>Disadvantage </a:t>
            </a:r>
            <a:r>
              <a:rPr lang="en-US" sz="5300" dirty="0">
                <a:solidFill>
                  <a:srgbClr val="FFFFFF"/>
                </a:solidFill>
              </a:rPr>
              <a:t/>
            </a:r>
            <a:br>
              <a:rPr lang="en-US" sz="5300" dirty="0">
                <a:solidFill>
                  <a:srgbClr val="FFFFFF"/>
                </a:solidFill>
              </a:rPr>
            </a:br>
            <a:endParaRPr lang="en-US" sz="5300" dirty="0"/>
          </a:p>
        </p:txBody>
      </p:sp>
      <p:sp>
        <p:nvSpPr>
          <p:cNvPr id="3" name="Content Placeholder 2"/>
          <p:cNvSpPr>
            <a:spLocks noGrp="1"/>
          </p:cNvSpPr>
          <p:nvPr>
            <p:ph idx="1"/>
          </p:nvPr>
        </p:nvSpPr>
        <p:spPr>
          <a:xfrm>
            <a:off x="303695" y="1417638"/>
            <a:ext cx="8585626" cy="4525963"/>
          </a:xfrm>
        </p:spPr>
        <p:txBody>
          <a:bodyPr>
            <a:normAutofit lnSpcReduction="10000"/>
          </a:bodyPr>
          <a:lstStyle/>
          <a:p>
            <a:r>
              <a:rPr lang="en-US" dirty="0" smtClean="0">
                <a:solidFill>
                  <a:srgbClr val="FFFFFF"/>
                </a:solidFill>
              </a:rPr>
              <a:t>Significant </a:t>
            </a:r>
            <a:r>
              <a:rPr lang="en-US" dirty="0">
                <a:solidFill>
                  <a:srgbClr val="FFFFFF"/>
                </a:solidFill>
              </a:rPr>
              <a:t>tooth reduction required to provide sufficient space for restorative material </a:t>
            </a:r>
            <a:endParaRPr lang="en-US" dirty="0" smtClean="0">
              <a:solidFill>
                <a:srgbClr val="FFFFFF"/>
              </a:solidFill>
            </a:endParaRPr>
          </a:p>
          <a:p>
            <a:endParaRPr lang="en-US" dirty="0">
              <a:solidFill>
                <a:srgbClr val="FFFFFF"/>
              </a:solidFill>
            </a:endParaRPr>
          </a:p>
          <a:p>
            <a:r>
              <a:rPr lang="en-US" dirty="0" smtClean="0">
                <a:solidFill>
                  <a:srgbClr val="FFFFFF"/>
                </a:solidFill>
              </a:rPr>
              <a:t>To </a:t>
            </a:r>
            <a:r>
              <a:rPr lang="en-US" dirty="0">
                <a:solidFill>
                  <a:srgbClr val="FFFFFF"/>
                </a:solidFill>
              </a:rPr>
              <a:t>achieve aesthetics the margin for anterior restorations is often placed subgingivally causing </a:t>
            </a:r>
            <a:r>
              <a:rPr lang="en-US" dirty="0" smtClean="0">
                <a:solidFill>
                  <a:srgbClr val="FFFFFF"/>
                </a:solidFill>
              </a:rPr>
              <a:t>periodontal </a:t>
            </a:r>
            <a:r>
              <a:rPr lang="en-US" dirty="0">
                <a:solidFill>
                  <a:srgbClr val="FFFFFF"/>
                </a:solidFill>
              </a:rPr>
              <a:t>disease </a:t>
            </a:r>
            <a:endParaRPr lang="en-US" dirty="0" smtClean="0">
              <a:solidFill>
                <a:srgbClr val="FFFFFF"/>
              </a:solidFill>
            </a:endParaRPr>
          </a:p>
          <a:p>
            <a:endParaRPr lang="en-US" dirty="0">
              <a:solidFill>
                <a:srgbClr val="FFFFFF"/>
              </a:solidFill>
            </a:endParaRPr>
          </a:p>
          <a:p>
            <a:r>
              <a:rPr lang="en-US" dirty="0" smtClean="0">
                <a:solidFill>
                  <a:srgbClr val="FFFFFF"/>
                </a:solidFill>
              </a:rPr>
              <a:t>Shade </a:t>
            </a:r>
            <a:r>
              <a:rPr lang="en-US" dirty="0">
                <a:solidFill>
                  <a:srgbClr val="FFFFFF"/>
                </a:solidFill>
              </a:rPr>
              <a:t>matching with natural dentition is quiet difficult due to the metal sub-structure </a:t>
            </a:r>
          </a:p>
          <a:p>
            <a:endParaRPr lang="en-US" dirty="0">
              <a:solidFill>
                <a:srgbClr val="FFFFFF"/>
              </a:solidFill>
            </a:endParaRPr>
          </a:p>
        </p:txBody>
      </p:sp>
    </p:spTree>
    <p:extLst>
      <p:ext uri="{BB962C8B-B14F-4D97-AF65-F5344CB8AC3E}">
        <p14:creationId xmlns:p14="http://schemas.microsoft.com/office/powerpoint/2010/main" val="24224441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All Ceramic Crown</a:t>
            </a:r>
            <a:endParaRPr lang="en-US" dirty="0">
              <a:solidFill>
                <a:srgbClr val="FFFFFF"/>
              </a:solidFill>
            </a:endParaRPr>
          </a:p>
        </p:txBody>
      </p:sp>
      <p:sp>
        <p:nvSpPr>
          <p:cNvPr id="3" name="Content Placeholder 2"/>
          <p:cNvSpPr>
            <a:spLocks noGrp="1"/>
          </p:cNvSpPr>
          <p:nvPr>
            <p:ph idx="1"/>
          </p:nvPr>
        </p:nvSpPr>
        <p:spPr/>
        <p:txBody>
          <a:bodyPr>
            <a:normAutofit lnSpcReduction="10000"/>
          </a:bodyPr>
          <a:lstStyle/>
          <a:p>
            <a:pPr marL="0" indent="0" algn="ctr">
              <a:buNone/>
            </a:pPr>
            <a:r>
              <a:rPr lang="en-US" dirty="0" smtClean="0">
                <a:solidFill>
                  <a:srgbClr val="FFFFFF"/>
                </a:solidFill>
              </a:rPr>
              <a:t>Indications</a:t>
            </a:r>
          </a:p>
          <a:p>
            <a:r>
              <a:rPr lang="en-US" dirty="0" smtClean="0">
                <a:solidFill>
                  <a:srgbClr val="FFFFFF"/>
                </a:solidFill>
              </a:rPr>
              <a:t>High esthetic demand</a:t>
            </a:r>
          </a:p>
          <a:p>
            <a:r>
              <a:rPr lang="en-US" dirty="0" smtClean="0">
                <a:solidFill>
                  <a:srgbClr val="FFFFFF"/>
                </a:solidFill>
              </a:rPr>
              <a:t>Proximal and facial caries cannot be replaced by composite</a:t>
            </a:r>
          </a:p>
          <a:p>
            <a:r>
              <a:rPr lang="en-US" dirty="0" smtClean="0">
                <a:solidFill>
                  <a:srgbClr val="FFFFFF"/>
                </a:solidFill>
              </a:rPr>
              <a:t>Favorable </a:t>
            </a:r>
            <a:r>
              <a:rPr lang="en-US" dirty="0" smtClean="0">
                <a:solidFill>
                  <a:srgbClr val="FFFFFF"/>
                </a:solidFill>
              </a:rPr>
              <a:t>distribution of </a:t>
            </a:r>
            <a:r>
              <a:rPr lang="en-US" dirty="0" err="1" smtClean="0">
                <a:solidFill>
                  <a:srgbClr val="FFFFFF"/>
                </a:solidFill>
              </a:rPr>
              <a:t>occlusal</a:t>
            </a:r>
            <a:r>
              <a:rPr lang="en-US" dirty="0" smtClean="0">
                <a:solidFill>
                  <a:srgbClr val="FFFFFF"/>
                </a:solidFill>
              </a:rPr>
              <a:t> load</a:t>
            </a:r>
          </a:p>
          <a:p>
            <a:r>
              <a:rPr lang="en-US" dirty="0" smtClean="0">
                <a:solidFill>
                  <a:srgbClr val="FFFFFF"/>
                </a:solidFill>
              </a:rPr>
              <a:t>Fractured and </a:t>
            </a:r>
            <a:r>
              <a:rPr lang="en-US" dirty="0" err="1" smtClean="0">
                <a:solidFill>
                  <a:srgbClr val="FFFFFF"/>
                </a:solidFill>
              </a:rPr>
              <a:t>discoloured</a:t>
            </a:r>
            <a:r>
              <a:rPr lang="en-US" dirty="0" smtClean="0">
                <a:solidFill>
                  <a:srgbClr val="FFFFFF"/>
                </a:solidFill>
              </a:rPr>
              <a:t> anterior teeth</a:t>
            </a:r>
          </a:p>
          <a:p>
            <a:r>
              <a:rPr lang="en-US" dirty="0" smtClean="0">
                <a:solidFill>
                  <a:srgbClr val="FFFFFF"/>
                </a:solidFill>
              </a:rPr>
              <a:t>Malformed teeth, requiring </a:t>
            </a:r>
            <a:r>
              <a:rPr lang="en-US" dirty="0">
                <a:solidFill>
                  <a:srgbClr val="FFFFFF"/>
                </a:solidFill>
              </a:rPr>
              <a:t>restoration</a:t>
            </a:r>
          </a:p>
          <a:p>
            <a:pPr marL="0" indent="0">
              <a:buNone/>
            </a:pPr>
            <a:r>
              <a:rPr lang="en-US" dirty="0" smtClean="0">
                <a:solidFill>
                  <a:srgbClr val="FFFFFF"/>
                </a:solidFill>
              </a:rPr>
              <a:t>   of shape and size</a:t>
            </a:r>
            <a:endParaRPr lang="en-US" dirty="0">
              <a:solidFill>
                <a:srgbClr val="FFFFFF"/>
              </a:solidFill>
            </a:endParaRPr>
          </a:p>
        </p:txBody>
      </p:sp>
    </p:spTree>
    <p:extLst>
      <p:ext uri="{BB962C8B-B14F-4D97-AF65-F5344CB8AC3E}">
        <p14:creationId xmlns:p14="http://schemas.microsoft.com/office/powerpoint/2010/main" val="43495336"/>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Pictur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1196" y="3997953"/>
            <a:ext cx="4424207" cy="26471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SC_02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2044" y="844165"/>
            <a:ext cx="3884756" cy="259100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DSC_0620"/>
          <p:cNvPicPr>
            <a:picLocks noGrp="1" noChangeAspect="1" noChangeArrowheads="1"/>
          </p:cNvPicPr>
          <p:nvPr>
            <p:ph idx="1"/>
          </p:nvPr>
        </p:nvPicPr>
        <p:blipFill>
          <a:blip r:embed="rId4">
            <a:lum contrast="24000"/>
            <a:extLst>
              <a:ext uri="{28A0092B-C50C-407E-A947-70E740481C1C}">
                <a14:useLocalDpi xmlns:a14="http://schemas.microsoft.com/office/drawing/2010/main" val="0"/>
              </a:ext>
            </a:extLst>
          </a:blip>
          <a:srcRect t="8764" b="8764"/>
          <a:stretch>
            <a:fillRect/>
          </a:stretch>
        </p:blipFill>
        <p:spPr bwMode="auto">
          <a:xfrm>
            <a:off x="457200" y="833808"/>
            <a:ext cx="3954103" cy="2601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3815277"/>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All Ceramic Crowns</a:t>
            </a:r>
            <a:endParaRPr lang="en-US" dirty="0">
              <a:solidFill>
                <a:srgbClr val="FFFFFF"/>
              </a:solidFill>
            </a:endParaRPr>
          </a:p>
        </p:txBody>
      </p:sp>
      <p:sp>
        <p:nvSpPr>
          <p:cNvPr id="3" name="Content Placeholder 2"/>
          <p:cNvSpPr>
            <a:spLocks noGrp="1"/>
          </p:cNvSpPr>
          <p:nvPr>
            <p:ph idx="1"/>
          </p:nvPr>
        </p:nvSpPr>
        <p:spPr/>
        <p:txBody>
          <a:bodyPr/>
          <a:lstStyle/>
          <a:p>
            <a:pPr marL="0" indent="0" algn="ctr">
              <a:buNone/>
            </a:pPr>
            <a:r>
              <a:rPr lang="en-US" sz="3600" dirty="0">
                <a:solidFill>
                  <a:srgbClr val="FFFFFF"/>
                </a:solidFill>
              </a:rPr>
              <a:t>Contra-</a:t>
            </a:r>
            <a:r>
              <a:rPr lang="en-US" sz="3600" dirty="0" smtClean="0">
                <a:solidFill>
                  <a:srgbClr val="FFFFFF"/>
                </a:solidFill>
              </a:rPr>
              <a:t>indications</a:t>
            </a:r>
          </a:p>
          <a:p>
            <a:r>
              <a:rPr lang="en-US" dirty="0" smtClean="0">
                <a:solidFill>
                  <a:srgbClr val="FFFFFF"/>
                </a:solidFill>
              </a:rPr>
              <a:t>Patients with </a:t>
            </a:r>
            <a:r>
              <a:rPr lang="en-US" dirty="0" err="1" smtClean="0">
                <a:solidFill>
                  <a:srgbClr val="FFFFFF"/>
                </a:solidFill>
              </a:rPr>
              <a:t>parafunctional</a:t>
            </a:r>
            <a:r>
              <a:rPr lang="en-US" dirty="0" smtClean="0">
                <a:solidFill>
                  <a:srgbClr val="FFFFFF"/>
                </a:solidFill>
              </a:rPr>
              <a:t> activity</a:t>
            </a:r>
          </a:p>
          <a:p>
            <a:r>
              <a:rPr lang="en-US" dirty="0" smtClean="0">
                <a:solidFill>
                  <a:srgbClr val="FFFFFF"/>
                </a:solidFill>
              </a:rPr>
              <a:t>Short clinical crowns</a:t>
            </a:r>
          </a:p>
          <a:p>
            <a:r>
              <a:rPr lang="en-US" dirty="0" smtClean="0">
                <a:solidFill>
                  <a:srgbClr val="FFFFFF"/>
                </a:solidFill>
              </a:rPr>
              <a:t>Unfavorable </a:t>
            </a:r>
            <a:r>
              <a:rPr lang="en-US" dirty="0" err="1" smtClean="0">
                <a:solidFill>
                  <a:srgbClr val="FFFFFF"/>
                </a:solidFill>
              </a:rPr>
              <a:t>occlusal</a:t>
            </a:r>
            <a:r>
              <a:rPr lang="en-US" dirty="0" smtClean="0">
                <a:solidFill>
                  <a:srgbClr val="FFFFFF"/>
                </a:solidFill>
              </a:rPr>
              <a:t> loads. </a:t>
            </a:r>
            <a:r>
              <a:rPr lang="en-US" dirty="0">
                <a:solidFill>
                  <a:srgbClr val="FFFFFF"/>
                </a:solidFill>
              </a:rPr>
              <a:t>E</a:t>
            </a:r>
            <a:r>
              <a:rPr lang="en-US" dirty="0" smtClean="0">
                <a:solidFill>
                  <a:srgbClr val="FFFFFF"/>
                </a:solidFill>
              </a:rPr>
              <a:t>dge to edge and deep </a:t>
            </a:r>
            <a:r>
              <a:rPr lang="en-US" dirty="0" smtClean="0">
                <a:solidFill>
                  <a:srgbClr val="FFFFFF"/>
                </a:solidFill>
              </a:rPr>
              <a:t>bite.</a:t>
            </a:r>
            <a:endParaRPr lang="en-US" dirty="0" smtClean="0">
              <a:solidFill>
                <a:srgbClr val="FFFFFF"/>
              </a:solidFill>
            </a:endParaRPr>
          </a:p>
          <a:p>
            <a:r>
              <a:rPr lang="en-US" dirty="0" smtClean="0">
                <a:solidFill>
                  <a:srgbClr val="FFFFFF"/>
                </a:solidFill>
              </a:rPr>
              <a:t>Where greater strength is needed</a:t>
            </a:r>
          </a:p>
          <a:p>
            <a:r>
              <a:rPr lang="en-US" dirty="0" smtClean="0">
                <a:solidFill>
                  <a:srgbClr val="FFFFFF"/>
                </a:solidFill>
              </a:rPr>
              <a:t>Young </a:t>
            </a:r>
            <a:r>
              <a:rPr lang="en-US" dirty="0" smtClean="0">
                <a:solidFill>
                  <a:srgbClr val="FFFFFF"/>
                </a:solidFill>
              </a:rPr>
              <a:t>patients </a:t>
            </a:r>
            <a:r>
              <a:rPr lang="en-US" dirty="0" smtClean="0">
                <a:solidFill>
                  <a:srgbClr val="FFFFFF"/>
                </a:solidFill>
              </a:rPr>
              <a:t>with large pulps</a:t>
            </a:r>
            <a:endParaRPr lang="en-US" dirty="0">
              <a:solidFill>
                <a:srgbClr val="FFFFFF"/>
              </a:solidFill>
            </a:endParaRPr>
          </a:p>
        </p:txBody>
      </p:sp>
    </p:spTree>
    <p:extLst>
      <p:ext uri="{BB962C8B-B14F-4D97-AF65-F5344CB8AC3E}">
        <p14:creationId xmlns:p14="http://schemas.microsoft.com/office/powerpoint/2010/main" val="2215857250"/>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All Ceramic Crown</a:t>
            </a:r>
            <a:endParaRPr lang="en-US" dirty="0">
              <a:solidFill>
                <a:srgbClr val="FFFFFF"/>
              </a:solidFill>
            </a:endParaRPr>
          </a:p>
        </p:txBody>
      </p:sp>
      <p:sp>
        <p:nvSpPr>
          <p:cNvPr id="3" name="Content Placeholder 2"/>
          <p:cNvSpPr>
            <a:spLocks noGrp="1"/>
          </p:cNvSpPr>
          <p:nvPr>
            <p:ph idx="1"/>
          </p:nvPr>
        </p:nvSpPr>
        <p:spPr>
          <a:xfrm>
            <a:off x="457200" y="1600200"/>
            <a:ext cx="8686800" cy="5257800"/>
          </a:xfrm>
        </p:spPr>
        <p:txBody>
          <a:bodyPr>
            <a:normAutofit/>
          </a:bodyPr>
          <a:lstStyle/>
          <a:p>
            <a:pPr marL="0" indent="0" algn="ctr">
              <a:buNone/>
            </a:pPr>
            <a:r>
              <a:rPr lang="en-US" sz="4000" dirty="0" smtClean="0">
                <a:solidFill>
                  <a:srgbClr val="FFFFFF"/>
                </a:solidFill>
              </a:rPr>
              <a:t>Advantages</a:t>
            </a:r>
          </a:p>
          <a:p>
            <a:pPr marL="0" indent="0" algn="ctr">
              <a:buNone/>
            </a:pPr>
            <a:endParaRPr lang="en-US" sz="4000" dirty="0" smtClean="0">
              <a:solidFill>
                <a:srgbClr val="FFFFFF"/>
              </a:solidFill>
            </a:endParaRPr>
          </a:p>
          <a:p>
            <a:r>
              <a:rPr lang="en-US" dirty="0" smtClean="0">
                <a:solidFill>
                  <a:srgbClr val="FFFFFF"/>
                </a:solidFill>
              </a:rPr>
              <a:t>Superior esthetics and translucency</a:t>
            </a:r>
          </a:p>
          <a:p>
            <a:r>
              <a:rPr lang="en-US" dirty="0" smtClean="0">
                <a:solidFill>
                  <a:srgbClr val="FFFFFF"/>
                </a:solidFill>
              </a:rPr>
              <a:t>More conservative of facial margins</a:t>
            </a:r>
          </a:p>
          <a:p>
            <a:r>
              <a:rPr lang="en-US" dirty="0" smtClean="0">
                <a:solidFill>
                  <a:srgbClr val="FFFFFF"/>
                </a:solidFill>
              </a:rPr>
              <a:t>Good tissue response with </a:t>
            </a:r>
            <a:r>
              <a:rPr lang="en-US" dirty="0" smtClean="0">
                <a:solidFill>
                  <a:srgbClr val="FFFFFF"/>
                </a:solidFill>
              </a:rPr>
              <a:t>sub gingival </a:t>
            </a:r>
            <a:r>
              <a:rPr lang="en-US" dirty="0" smtClean="0">
                <a:solidFill>
                  <a:srgbClr val="FFFFFF"/>
                </a:solidFill>
              </a:rPr>
              <a:t>margins</a:t>
            </a:r>
          </a:p>
          <a:p>
            <a:r>
              <a:rPr lang="en-US" dirty="0" smtClean="0">
                <a:solidFill>
                  <a:srgbClr val="FFFFFF"/>
                </a:solidFill>
              </a:rPr>
              <a:t>Restore function and contour</a:t>
            </a:r>
          </a:p>
          <a:p>
            <a:pPr marL="0" indent="0">
              <a:buNone/>
            </a:pPr>
            <a:endParaRPr lang="en-US" dirty="0">
              <a:solidFill>
                <a:srgbClr val="FFFFFF"/>
              </a:solidFill>
            </a:endParaRPr>
          </a:p>
        </p:txBody>
      </p:sp>
    </p:spTree>
    <p:extLst>
      <p:ext uri="{BB962C8B-B14F-4D97-AF65-F5344CB8AC3E}">
        <p14:creationId xmlns:p14="http://schemas.microsoft.com/office/powerpoint/2010/main" val="406482427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Destruction of tooth structure</a:t>
            </a:r>
            <a:r>
              <a:rPr lang="en-US" dirty="0" smtClean="0"/>
              <a:t> </a:t>
            </a:r>
            <a:endParaRPr lang="en-US" dirty="0"/>
          </a:p>
        </p:txBody>
      </p:sp>
      <p:sp>
        <p:nvSpPr>
          <p:cNvPr id="3" name="Content Placeholder 2"/>
          <p:cNvSpPr>
            <a:spLocks noGrp="1"/>
          </p:cNvSpPr>
          <p:nvPr>
            <p:ph idx="1"/>
          </p:nvPr>
        </p:nvSpPr>
        <p:spPr/>
        <p:txBody>
          <a:bodyPr/>
          <a:lstStyle/>
          <a:p>
            <a:pPr marL="0" indent="0">
              <a:buNone/>
            </a:pPr>
            <a:r>
              <a:rPr lang="en-US" dirty="0" smtClean="0">
                <a:solidFill>
                  <a:srgbClr val="FFFFFF"/>
                </a:solidFill>
              </a:rPr>
              <a:t>If  the amount of destruction is large and the remaining tooth structure must gain strength and protection from the restoration then , a cast metal or ceramic is indicated over amalgam or composite .</a:t>
            </a:r>
            <a:endParaRPr lang="en-US" dirty="0">
              <a:solidFill>
                <a:srgbClr val="FFFFFF"/>
              </a:solidFill>
            </a:endParaRPr>
          </a:p>
        </p:txBody>
      </p:sp>
    </p:spTree>
    <p:extLst>
      <p:ext uri="{BB962C8B-B14F-4D97-AF65-F5344CB8AC3E}">
        <p14:creationId xmlns:p14="http://schemas.microsoft.com/office/powerpoint/2010/main" val="3121776582"/>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All Ceramic Crowns</a:t>
            </a:r>
            <a:endParaRPr lang="en-US" dirty="0">
              <a:solidFill>
                <a:srgbClr val="FFFFFF"/>
              </a:solidFill>
            </a:endParaRPr>
          </a:p>
        </p:txBody>
      </p:sp>
      <p:sp>
        <p:nvSpPr>
          <p:cNvPr id="3" name="Content Placeholder 2"/>
          <p:cNvSpPr>
            <a:spLocks noGrp="1"/>
          </p:cNvSpPr>
          <p:nvPr>
            <p:ph idx="1"/>
          </p:nvPr>
        </p:nvSpPr>
        <p:spPr/>
        <p:txBody>
          <a:bodyPr/>
          <a:lstStyle/>
          <a:p>
            <a:pPr marL="0" indent="0" algn="ctr">
              <a:buNone/>
            </a:pPr>
            <a:r>
              <a:rPr lang="en-US" dirty="0">
                <a:solidFill>
                  <a:srgbClr val="FFFFFF"/>
                </a:solidFill>
              </a:rPr>
              <a:t>Dis </a:t>
            </a:r>
            <a:r>
              <a:rPr lang="en-US" dirty="0" smtClean="0">
                <a:solidFill>
                  <a:srgbClr val="FFFFFF"/>
                </a:solidFill>
              </a:rPr>
              <a:t>Advantages </a:t>
            </a:r>
          </a:p>
          <a:p>
            <a:pPr marL="0" indent="0" algn="ctr">
              <a:buNone/>
            </a:pPr>
            <a:endParaRPr lang="en-US" dirty="0" smtClean="0">
              <a:solidFill>
                <a:srgbClr val="FFFFFF"/>
              </a:solidFill>
            </a:endParaRPr>
          </a:p>
          <a:p>
            <a:r>
              <a:rPr lang="en-US" dirty="0" smtClean="0">
                <a:solidFill>
                  <a:srgbClr val="FFFFFF"/>
                </a:solidFill>
              </a:rPr>
              <a:t>Increased tooth </a:t>
            </a:r>
            <a:r>
              <a:rPr lang="en-US" dirty="0" smtClean="0">
                <a:solidFill>
                  <a:srgbClr val="FFFFFF"/>
                </a:solidFill>
              </a:rPr>
              <a:t>reduction</a:t>
            </a:r>
          </a:p>
          <a:p>
            <a:r>
              <a:rPr lang="en-US" dirty="0" smtClean="0">
                <a:solidFill>
                  <a:srgbClr val="FFFFFF"/>
                </a:solidFill>
              </a:rPr>
              <a:t>Preparation design is critical for mechanical success</a:t>
            </a:r>
          </a:p>
          <a:p>
            <a:r>
              <a:rPr lang="en-US" dirty="0" smtClean="0">
                <a:solidFill>
                  <a:srgbClr val="FFFFFF"/>
                </a:solidFill>
              </a:rPr>
              <a:t>Lower fracture resistance compared to MCC &amp; FVC</a:t>
            </a:r>
          </a:p>
          <a:p>
            <a:pPr marL="0" indent="0">
              <a:buNone/>
            </a:pPr>
            <a:endParaRPr lang="en-US" dirty="0">
              <a:solidFill>
                <a:srgbClr val="FFFFFF"/>
              </a:solidFill>
            </a:endParaRPr>
          </a:p>
        </p:txBody>
      </p:sp>
    </p:spTree>
    <p:extLst>
      <p:ext uri="{BB962C8B-B14F-4D97-AF65-F5344CB8AC3E}">
        <p14:creationId xmlns:p14="http://schemas.microsoft.com/office/powerpoint/2010/main" val="22399178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Ceramic Veneers</a:t>
            </a:r>
            <a:endParaRPr lang="en-US" dirty="0">
              <a:solidFill>
                <a:srgbClr val="FFFFFF"/>
              </a:solidFill>
            </a:endParaRPr>
          </a:p>
        </p:txBody>
      </p:sp>
      <p:sp>
        <p:nvSpPr>
          <p:cNvPr id="3" name="Content Placeholder 2"/>
          <p:cNvSpPr>
            <a:spLocks noGrp="1"/>
          </p:cNvSpPr>
          <p:nvPr>
            <p:ph idx="1"/>
          </p:nvPr>
        </p:nvSpPr>
        <p:spPr/>
        <p:txBody>
          <a:bodyPr/>
          <a:lstStyle/>
          <a:p>
            <a:pPr marL="0" indent="0">
              <a:buNone/>
            </a:pPr>
            <a:r>
              <a:rPr lang="en-GB" dirty="0" smtClean="0">
                <a:solidFill>
                  <a:srgbClr val="FFFFFF"/>
                </a:solidFill>
              </a:rPr>
              <a:t>A ceramic  </a:t>
            </a:r>
            <a:r>
              <a:rPr lang="en-GB" dirty="0">
                <a:solidFill>
                  <a:srgbClr val="FFFFFF"/>
                </a:solidFill>
              </a:rPr>
              <a:t>veneer is an ultra thin, cosmetic facing made for </a:t>
            </a:r>
            <a:r>
              <a:rPr lang="en-GB" dirty="0" smtClean="0">
                <a:solidFill>
                  <a:srgbClr val="FFFFFF"/>
                </a:solidFill>
              </a:rPr>
              <a:t>anterior </a:t>
            </a:r>
            <a:r>
              <a:rPr lang="en-GB" dirty="0">
                <a:solidFill>
                  <a:srgbClr val="FFFFFF"/>
                </a:solidFill>
              </a:rPr>
              <a:t>teeth, that can change the shape, </a:t>
            </a:r>
            <a:r>
              <a:rPr lang="en-GB" dirty="0" smtClean="0">
                <a:solidFill>
                  <a:srgbClr val="FFFFFF"/>
                </a:solidFill>
              </a:rPr>
              <a:t>colour </a:t>
            </a:r>
            <a:r>
              <a:rPr lang="en-GB" dirty="0">
                <a:solidFill>
                  <a:srgbClr val="FFFFFF"/>
                </a:solidFill>
              </a:rPr>
              <a:t>and size of the teeth.</a:t>
            </a:r>
            <a:endParaRPr lang="en-US" dirty="0">
              <a:solidFill>
                <a:srgbClr val="FFFFFF"/>
              </a:solidFill>
            </a:endParaRPr>
          </a:p>
          <a:p>
            <a:pPr marL="0" indent="0">
              <a:buNone/>
            </a:pPr>
            <a:endParaRPr lang="en-US" dirty="0">
              <a:solidFill>
                <a:srgbClr val="FFFFFF"/>
              </a:solidFill>
            </a:endParaRPr>
          </a:p>
          <a:p>
            <a:endParaRPr lang="en-US" dirty="0">
              <a:solidFill>
                <a:srgbClr val="FFFFFF"/>
              </a:solidFill>
            </a:endParaRPr>
          </a:p>
        </p:txBody>
      </p:sp>
    </p:spTree>
    <p:extLst>
      <p:ext uri="{BB962C8B-B14F-4D97-AF65-F5344CB8AC3E}">
        <p14:creationId xmlns:p14="http://schemas.microsoft.com/office/powerpoint/2010/main" val="30655650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DSC_007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432910"/>
            <a:ext cx="4308981" cy="2865014"/>
          </a:xfrm>
          <a:prstGeom prst="rect">
            <a:avLst/>
          </a:prstGeom>
        </p:spPr>
      </p:pic>
      <p:pic>
        <p:nvPicPr>
          <p:cNvPr id="5" name="Picture 4" descr="fit day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6801" y="3458388"/>
            <a:ext cx="4309999" cy="2865691"/>
          </a:xfrm>
          <a:prstGeom prst="rect">
            <a:avLst/>
          </a:prstGeom>
        </p:spPr>
      </p:pic>
    </p:spTree>
    <p:extLst>
      <p:ext uri="{BB962C8B-B14F-4D97-AF65-F5344CB8AC3E}">
        <p14:creationId xmlns:p14="http://schemas.microsoft.com/office/powerpoint/2010/main" val="7791481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Ceramic Veneers</a:t>
            </a:r>
            <a:endParaRPr lang="en-US" dirty="0">
              <a:solidFill>
                <a:srgbClr val="FFFFFF"/>
              </a:solidFill>
            </a:endParaRPr>
          </a:p>
        </p:txBody>
      </p:sp>
      <p:sp>
        <p:nvSpPr>
          <p:cNvPr id="3" name="Content Placeholder 2"/>
          <p:cNvSpPr>
            <a:spLocks noGrp="1"/>
          </p:cNvSpPr>
          <p:nvPr>
            <p:ph idx="1"/>
          </p:nvPr>
        </p:nvSpPr>
        <p:spPr/>
        <p:txBody>
          <a:bodyPr/>
          <a:lstStyle/>
          <a:p>
            <a:pPr marL="0" indent="0" algn="ctr">
              <a:buNone/>
            </a:pPr>
            <a:r>
              <a:rPr lang="en-US" dirty="0" smtClean="0">
                <a:solidFill>
                  <a:srgbClr val="FFFFFF"/>
                </a:solidFill>
              </a:rPr>
              <a:t>Indications</a:t>
            </a:r>
          </a:p>
          <a:p>
            <a:r>
              <a:rPr lang="en-US" dirty="0" err="1" smtClean="0">
                <a:solidFill>
                  <a:srgbClr val="FFFFFF"/>
                </a:solidFill>
              </a:rPr>
              <a:t>Discoloured</a:t>
            </a:r>
            <a:r>
              <a:rPr lang="en-US" dirty="0" smtClean="0">
                <a:solidFill>
                  <a:srgbClr val="FFFFFF"/>
                </a:solidFill>
              </a:rPr>
              <a:t> teeth</a:t>
            </a:r>
          </a:p>
          <a:p>
            <a:r>
              <a:rPr lang="en-US" dirty="0" smtClean="0">
                <a:solidFill>
                  <a:srgbClr val="FFFFFF"/>
                </a:solidFill>
              </a:rPr>
              <a:t>Discolored restorations</a:t>
            </a:r>
          </a:p>
          <a:p>
            <a:r>
              <a:rPr lang="en-US" dirty="0" err="1" smtClean="0">
                <a:solidFill>
                  <a:srgbClr val="FFFFFF"/>
                </a:solidFill>
              </a:rPr>
              <a:t>Diastema</a:t>
            </a:r>
            <a:endParaRPr lang="en-US" dirty="0" smtClean="0">
              <a:solidFill>
                <a:srgbClr val="FFFFFF"/>
              </a:solidFill>
            </a:endParaRPr>
          </a:p>
          <a:p>
            <a:r>
              <a:rPr lang="en-US" dirty="0" smtClean="0">
                <a:solidFill>
                  <a:srgbClr val="FFFFFF"/>
                </a:solidFill>
              </a:rPr>
              <a:t>Enamel defects</a:t>
            </a:r>
          </a:p>
          <a:p>
            <a:r>
              <a:rPr lang="en-US" dirty="0" smtClean="0">
                <a:solidFill>
                  <a:srgbClr val="FFFFFF"/>
                </a:solidFill>
              </a:rPr>
              <a:t>Rotated teeth</a:t>
            </a:r>
          </a:p>
          <a:p>
            <a:r>
              <a:rPr lang="en-US" dirty="0" err="1" smtClean="0">
                <a:solidFill>
                  <a:srgbClr val="FFFFFF"/>
                </a:solidFill>
              </a:rPr>
              <a:t>Microdontia</a:t>
            </a:r>
            <a:r>
              <a:rPr lang="en-US" dirty="0" smtClean="0">
                <a:solidFill>
                  <a:srgbClr val="FFFFFF"/>
                </a:solidFill>
              </a:rPr>
              <a:t> (Peg laterals)</a:t>
            </a:r>
            <a:endParaRPr lang="en-US" dirty="0">
              <a:solidFill>
                <a:srgbClr val="FFFFFF"/>
              </a:solidFill>
            </a:endParaRPr>
          </a:p>
        </p:txBody>
      </p:sp>
    </p:spTree>
    <p:extLst>
      <p:ext uri="{BB962C8B-B14F-4D97-AF65-F5344CB8AC3E}">
        <p14:creationId xmlns:p14="http://schemas.microsoft.com/office/powerpoint/2010/main" val="6736643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dirty="0" smtClean="0">
                <a:solidFill>
                  <a:srgbClr val="FFFFFF"/>
                </a:solidFill>
              </a:rPr>
              <a:t>Contraindications</a:t>
            </a:r>
          </a:p>
          <a:p>
            <a:r>
              <a:rPr lang="en-US" dirty="0" smtClean="0">
                <a:solidFill>
                  <a:srgbClr val="FFFFFF"/>
                </a:solidFill>
              </a:rPr>
              <a:t>Poor Oral hygiene</a:t>
            </a:r>
          </a:p>
          <a:p>
            <a:r>
              <a:rPr lang="en-US" dirty="0" err="1" smtClean="0">
                <a:solidFill>
                  <a:srgbClr val="FFFFFF"/>
                </a:solidFill>
              </a:rPr>
              <a:t>Parafunctional</a:t>
            </a:r>
            <a:r>
              <a:rPr lang="en-US" dirty="0" smtClean="0">
                <a:solidFill>
                  <a:srgbClr val="FFFFFF"/>
                </a:solidFill>
              </a:rPr>
              <a:t> activity</a:t>
            </a:r>
          </a:p>
          <a:p>
            <a:r>
              <a:rPr lang="en-US" dirty="0" smtClean="0">
                <a:solidFill>
                  <a:srgbClr val="FFFFFF"/>
                </a:solidFill>
              </a:rPr>
              <a:t>Extreme discoloration of underlying tooth</a:t>
            </a:r>
          </a:p>
          <a:p>
            <a:r>
              <a:rPr lang="en-US" dirty="0" smtClean="0">
                <a:solidFill>
                  <a:srgbClr val="FFFFFF"/>
                </a:solidFill>
              </a:rPr>
              <a:t>Large spaces or </a:t>
            </a:r>
            <a:r>
              <a:rPr lang="en-US" dirty="0" err="1" smtClean="0">
                <a:solidFill>
                  <a:srgbClr val="FFFFFF"/>
                </a:solidFill>
              </a:rPr>
              <a:t>diastema</a:t>
            </a:r>
            <a:endParaRPr lang="en-US" dirty="0" smtClean="0">
              <a:solidFill>
                <a:srgbClr val="FFFFFF"/>
              </a:solidFill>
            </a:endParaRPr>
          </a:p>
          <a:p>
            <a:r>
              <a:rPr lang="en-US" dirty="0" smtClean="0">
                <a:solidFill>
                  <a:srgbClr val="FFFFFF"/>
                </a:solidFill>
              </a:rPr>
              <a:t>Large restoration with minimum remaining tooth structure</a:t>
            </a:r>
          </a:p>
          <a:p>
            <a:pPr marL="0" indent="0">
              <a:buNone/>
            </a:pPr>
            <a:endParaRPr lang="en-US" dirty="0" smtClean="0">
              <a:solidFill>
                <a:srgbClr val="FFFFFF"/>
              </a:solidFill>
            </a:endParaRPr>
          </a:p>
        </p:txBody>
      </p:sp>
      <p:sp>
        <p:nvSpPr>
          <p:cNvPr id="4" name="Title 1"/>
          <p:cNvSpPr>
            <a:spLocks noGrp="1"/>
          </p:cNvSpPr>
          <p:nvPr>
            <p:ph type="title"/>
          </p:nvPr>
        </p:nvSpPr>
        <p:spPr/>
        <p:txBody>
          <a:bodyPr/>
          <a:lstStyle/>
          <a:p>
            <a:r>
              <a:rPr lang="en-US" dirty="0" smtClean="0">
                <a:solidFill>
                  <a:srgbClr val="FFFFFF"/>
                </a:solidFill>
              </a:rPr>
              <a:t>Ceramic Veneers</a:t>
            </a:r>
            <a:endParaRPr lang="en-US" dirty="0">
              <a:solidFill>
                <a:srgbClr val="FFFFFF"/>
              </a:solidFill>
            </a:endParaRPr>
          </a:p>
        </p:txBody>
      </p:sp>
    </p:spTree>
    <p:extLst>
      <p:ext uri="{BB962C8B-B14F-4D97-AF65-F5344CB8AC3E}">
        <p14:creationId xmlns:p14="http://schemas.microsoft.com/office/powerpoint/2010/main" val="41607339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Ceramic Veneers</a:t>
            </a:r>
            <a:endParaRPr lang="en-US" dirty="0">
              <a:solidFill>
                <a:srgbClr val="FFFFFF"/>
              </a:solidFill>
            </a:endParaRPr>
          </a:p>
        </p:txBody>
      </p:sp>
      <p:sp>
        <p:nvSpPr>
          <p:cNvPr id="3" name="Content Placeholder 2"/>
          <p:cNvSpPr>
            <a:spLocks noGrp="1"/>
          </p:cNvSpPr>
          <p:nvPr>
            <p:ph idx="1"/>
          </p:nvPr>
        </p:nvSpPr>
        <p:spPr/>
        <p:txBody>
          <a:bodyPr/>
          <a:lstStyle/>
          <a:p>
            <a:pPr marL="0" indent="0" algn="ctr">
              <a:buNone/>
            </a:pPr>
            <a:r>
              <a:rPr lang="en-US" dirty="0" smtClean="0">
                <a:solidFill>
                  <a:srgbClr val="FFFFFF"/>
                </a:solidFill>
              </a:rPr>
              <a:t>Advantages</a:t>
            </a:r>
          </a:p>
          <a:p>
            <a:r>
              <a:rPr lang="en-US" dirty="0" smtClean="0">
                <a:solidFill>
                  <a:srgbClr val="FFFFFF"/>
                </a:solidFill>
              </a:rPr>
              <a:t>Excellent esthetics</a:t>
            </a:r>
          </a:p>
          <a:p>
            <a:r>
              <a:rPr lang="en-US" dirty="0" smtClean="0">
                <a:solidFill>
                  <a:srgbClr val="FFFFFF"/>
                </a:solidFill>
              </a:rPr>
              <a:t>Abrasion resistant , color stability far better than composite</a:t>
            </a:r>
          </a:p>
          <a:p>
            <a:r>
              <a:rPr lang="en-US" dirty="0" smtClean="0">
                <a:solidFill>
                  <a:srgbClr val="FFFFFF"/>
                </a:solidFill>
              </a:rPr>
              <a:t>Excellent soft tissue compatibility </a:t>
            </a:r>
          </a:p>
          <a:p>
            <a:r>
              <a:rPr lang="en-US" dirty="0" smtClean="0">
                <a:solidFill>
                  <a:srgbClr val="FFFFFF"/>
                </a:solidFill>
              </a:rPr>
              <a:t>Conservative tooth preparation</a:t>
            </a:r>
          </a:p>
          <a:p>
            <a:r>
              <a:rPr lang="en-US" dirty="0" smtClean="0">
                <a:solidFill>
                  <a:srgbClr val="FFFFFF"/>
                </a:solidFill>
              </a:rPr>
              <a:t>Bonds to tooth structure</a:t>
            </a:r>
            <a:endParaRPr lang="en-US" dirty="0">
              <a:solidFill>
                <a:srgbClr val="FFFFFF"/>
              </a:solidFill>
            </a:endParaRPr>
          </a:p>
        </p:txBody>
      </p:sp>
    </p:spTree>
    <p:extLst>
      <p:ext uri="{BB962C8B-B14F-4D97-AF65-F5344CB8AC3E}">
        <p14:creationId xmlns:p14="http://schemas.microsoft.com/office/powerpoint/2010/main" val="21770689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Ceramic Veneers</a:t>
            </a:r>
            <a:endParaRPr lang="en-US" dirty="0">
              <a:solidFill>
                <a:srgbClr val="FFFFFF"/>
              </a:solidFill>
            </a:endParaRPr>
          </a:p>
        </p:txBody>
      </p:sp>
      <p:sp>
        <p:nvSpPr>
          <p:cNvPr id="3" name="Content Placeholder 2"/>
          <p:cNvSpPr>
            <a:spLocks noGrp="1"/>
          </p:cNvSpPr>
          <p:nvPr>
            <p:ph idx="1"/>
          </p:nvPr>
        </p:nvSpPr>
        <p:spPr>
          <a:xfrm>
            <a:off x="457200" y="1600200"/>
            <a:ext cx="8686800" cy="4525963"/>
          </a:xfrm>
        </p:spPr>
        <p:txBody>
          <a:bodyPr/>
          <a:lstStyle/>
          <a:p>
            <a:pPr marL="0" indent="0" algn="ctr">
              <a:buNone/>
            </a:pPr>
            <a:r>
              <a:rPr lang="en-US" dirty="0" smtClean="0">
                <a:solidFill>
                  <a:srgbClr val="FFFFFF"/>
                </a:solidFill>
              </a:rPr>
              <a:t>Dis-advantages</a:t>
            </a:r>
          </a:p>
          <a:p>
            <a:r>
              <a:rPr lang="en-US" dirty="0" smtClean="0">
                <a:solidFill>
                  <a:srgbClr val="FFFFFF"/>
                </a:solidFill>
              </a:rPr>
              <a:t>Technique sensitive</a:t>
            </a:r>
          </a:p>
          <a:p>
            <a:r>
              <a:rPr lang="en-US" dirty="0" smtClean="0">
                <a:solidFill>
                  <a:srgbClr val="FFFFFF"/>
                </a:solidFill>
              </a:rPr>
              <a:t>Abrasion of opposing dentition</a:t>
            </a:r>
          </a:p>
          <a:p>
            <a:r>
              <a:rPr lang="en-US" dirty="0" smtClean="0">
                <a:solidFill>
                  <a:srgbClr val="FFFFFF"/>
                </a:solidFill>
              </a:rPr>
              <a:t>Requires more tooth preparation than composite</a:t>
            </a:r>
          </a:p>
          <a:p>
            <a:r>
              <a:rPr lang="en-US" dirty="0" smtClean="0">
                <a:solidFill>
                  <a:srgbClr val="FFFFFF"/>
                </a:solidFill>
              </a:rPr>
              <a:t>Multiple appointments</a:t>
            </a:r>
          </a:p>
          <a:p>
            <a:r>
              <a:rPr lang="en-US" dirty="0" smtClean="0">
                <a:solidFill>
                  <a:srgbClr val="FFFFFF"/>
                </a:solidFill>
              </a:rPr>
              <a:t>Increased cost</a:t>
            </a:r>
          </a:p>
          <a:p>
            <a:pPr marL="0" indent="0">
              <a:buNone/>
            </a:pPr>
            <a:endParaRPr lang="en-US" dirty="0" smtClean="0">
              <a:solidFill>
                <a:srgbClr val="FFFFFF"/>
              </a:solidFill>
            </a:endParaRPr>
          </a:p>
          <a:p>
            <a:pPr marL="0" indent="0">
              <a:buNone/>
            </a:pPr>
            <a:endParaRPr lang="en-US" dirty="0">
              <a:solidFill>
                <a:srgbClr val="FFFFFF"/>
              </a:solidFill>
            </a:endParaRPr>
          </a:p>
        </p:txBody>
      </p:sp>
    </p:spTree>
    <p:extLst>
      <p:ext uri="{BB962C8B-B14F-4D97-AF65-F5344CB8AC3E}">
        <p14:creationId xmlns:p14="http://schemas.microsoft.com/office/powerpoint/2010/main" val="37799876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2" name="Rectangle 2"/>
          <p:cNvSpPr>
            <a:spLocks noGrp="1" noChangeArrowheads="1"/>
          </p:cNvSpPr>
          <p:nvPr>
            <p:ph type="title"/>
          </p:nvPr>
        </p:nvSpPr>
        <p:spPr>
          <a:xfrm>
            <a:off x="656756" y="2048182"/>
            <a:ext cx="7848600" cy="2829566"/>
          </a:xfrm>
        </p:spPr>
        <p:txBody>
          <a:bodyPr>
            <a:normAutofit fontScale="90000"/>
          </a:bodyPr>
          <a:lstStyle/>
          <a:p>
            <a:pPr algn="just" rtl="0">
              <a:defRPr/>
            </a:pPr>
            <a:r>
              <a:rPr lang="en-US" dirty="0" smtClean="0"/>
              <a:t/>
            </a:r>
            <a:br>
              <a:rPr lang="en-US" dirty="0" smtClean="0"/>
            </a:br>
            <a:r>
              <a:rPr lang="en-US" dirty="0" smtClean="0">
                <a:solidFill>
                  <a:srgbClr val="FFFFFF"/>
                </a:solidFill>
              </a:rPr>
              <a:t>As </a:t>
            </a:r>
            <a:r>
              <a:rPr lang="en-US" dirty="0" smtClean="0">
                <a:solidFill>
                  <a:srgbClr val="FFFFFF"/>
                </a:solidFill>
              </a:rPr>
              <a:t>a general rule cast restorations will survive in the mouth longer than amalgam restorations. Amalgam exhibit a 50% failure rate between 5.5 and 11.5  years . </a:t>
            </a:r>
            <a:r>
              <a:rPr lang="en-US" dirty="0" smtClean="0">
                <a:solidFill>
                  <a:srgbClr val="FFFFFF"/>
                </a:solidFill>
              </a:rPr>
              <a:t>(These numbers are old)</a:t>
            </a:r>
            <a:endParaRPr lang="en-US" dirty="0" smtClean="0">
              <a:solidFill>
                <a:srgbClr val="FFFFFF"/>
              </a:solidFill>
            </a:endParaRPr>
          </a:p>
        </p:txBody>
      </p:sp>
      <p:sp>
        <p:nvSpPr>
          <p:cNvPr id="2" name="TextBox 1"/>
          <p:cNvSpPr txBox="1"/>
          <p:nvPr/>
        </p:nvSpPr>
        <p:spPr>
          <a:xfrm>
            <a:off x="1995879" y="280664"/>
            <a:ext cx="5188314" cy="769441"/>
          </a:xfrm>
          <a:prstGeom prst="rect">
            <a:avLst/>
          </a:prstGeom>
          <a:noFill/>
        </p:spPr>
        <p:txBody>
          <a:bodyPr wrap="none" rtlCol="0">
            <a:spAutoFit/>
          </a:bodyPr>
          <a:lstStyle/>
          <a:p>
            <a:r>
              <a:rPr lang="en-US" sz="4400" u="sng" dirty="0">
                <a:solidFill>
                  <a:schemeClr val="accent2"/>
                </a:solidFill>
              </a:rPr>
              <a:t>Restoration Longevity</a:t>
            </a:r>
            <a:r>
              <a:rPr lang="en-US" sz="4400" dirty="0"/>
              <a:t> </a:t>
            </a:r>
          </a:p>
        </p:txBody>
      </p:sp>
    </p:spTree>
    <p:extLst>
      <p:ext uri="{BB962C8B-B14F-4D97-AF65-F5344CB8AC3E}">
        <p14:creationId xmlns:p14="http://schemas.microsoft.com/office/powerpoint/2010/main" val="2389756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Rectangle 2"/>
          <p:cNvSpPr>
            <a:spLocks noGrp="1" noChangeArrowheads="1"/>
          </p:cNvSpPr>
          <p:nvPr>
            <p:ph type="ctrTitle"/>
          </p:nvPr>
        </p:nvSpPr>
        <p:spPr/>
        <p:txBody>
          <a:bodyPr/>
          <a:lstStyle/>
          <a:p>
            <a:r>
              <a:rPr lang="en-US" smtClean="0"/>
              <a:t> </a:t>
            </a:r>
          </a:p>
        </p:txBody>
      </p:sp>
      <p:pic>
        <p:nvPicPr>
          <p:cNvPr id="130053" name="Picture 3" descr="Mvc-653f"/>
          <p:cNvPicPr>
            <a:picLocks noChangeAspect="1" noChangeArrowheads="1"/>
          </p:cNvPicPr>
          <p:nvPr/>
        </p:nvPicPr>
        <p:blipFill>
          <a:blip r:embed="rId2" cstate="print"/>
          <a:srcRect/>
          <a:stretch>
            <a:fillRect/>
          </a:stretch>
        </p:blipFill>
        <p:spPr bwMode="auto">
          <a:xfrm>
            <a:off x="0" y="0"/>
            <a:ext cx="9144000" cy="4572000"/>
          </a:xfrm>
          <a:prstGeom prst="rect">
            <a:avLst/>
          </a:prstGeom>
          <a:solidFill>
            <a:schemeClr val="accent2"/>
          </a:solidFill>
          <a:ln w="9525">
            <a:noFill/>
            <a:miter lim="800000"/>
            <a:headEnd/>
            <a:tailEnd/>
          </a:ln>
        </p:spPr>
      </p:pic>
      <p:sp>
        <p:nvSpPr>
          <p:cNvPr id="130054" name="Text Box 6"/>
          <p:cNvSpPr txBox="1">
            <a:spLocks noChangeArrowheads="1"/>
          </p:cNvSpPr>
          <p:nvPr/>
        </p:nvSpPr>
        <p:spPr bwMode="auto">
          <a:xfrm>
            <a:off x="2209800" y="4918075"/>
            <a:ext cx="1143000" cy="457200"/>
          </a:xfrm>
          <a:prstGeom prst="rect">
            <a:avLst/>
          </a:prstGeom>
          <a:noFill/>
          <a:ln w="9525">
            <a:noFill/>
            <a:miter lim="800000"/>
            <a:headEnd/>
            <a:tailEnd/>
          </a:ln>
        </p:spPr>
        <p:txBody>
          <a:bodyPr>
            <a:spAutoFit/>
          </a:bodyPr>
          <a:lstStyle/>
          <a:p>
            <a:endParaRPr lang="en-US"/>
          </a:p>
        </p:txBody>
      </p:sp>
      <p:sp>
        <p:nvSpPr>
          <p:cNvPr id="130055" name="Rectangle 9"/>
          <p:cNvSpPr>
            <a:spLocks noGrp="1" noChangeArrowheads="1"/>
          </p:cNvSpPr>
          <p:nvPr>
            <p:ph type="subTitle" idx="1"/>
          </p:nvPr>
        </p:nvSpPr>
        <p:spPr>
          <a:xfrm>
            <a:off x="685800" y="4343400"/>
            <a:ext cx="8153400" cy="2514600"/>
          </a:xfrm>
          <a:noFill/>
        </p:spPr>
        <p:txBody>
          <a:bodyPr>
            <a:normAutofit fontScale="92500" lnSpcReduction="20000"/>
          </a:bodyPr>
          <a:lstStyle/>
          <a:p>
            <a:pPr>
              <a:lnSpc>
                <a:spcPct val="80000"/>
              </a:lnSpc>
            </a:pPr>
            <a:r>
              <a:rPr lang="en-GB" sz="1600" smtClean="0"/>
              <a:t/>
            </a:r>
            <a:br>
              <a:rPr lang="en-GB" sz="1600" smtClean="0"/>
            </a:br>
            <a:r>
              <a:rPr lang="en-GB" sz="1600" smtClean="0"/>
              <a:t/>
            </a:r>
            <a:br>
              <a:rPr lang="en-GB" sz="1600" smtClean="0"/>
            </a:br>
            <a:r>
              <a:rPr lang="en-GB" sz="1600" smtClean="0"/>
              <a:t/>
            </a:r>
            <a:br>
              <a:rPr lang="en-GB" sz="1600" smtClean="0"/>
            </a:br>
            <a:r>
              <a:rPr lang="en-GB" sz="1600" smtClean="0"/>
              <a:t/>
            </a:r>
            <a:br>
              <a:rPr lang="en-GB" sz="1600" smtClean="0"/>
            </a:br>
            <a:r>
              <a:rPr lang="en-GB" sz="1600" smtClean="0"/>
              <a:t> (GIR)=-Glass ionomer –( COM)=Composite – (VEN)=Ceramic veneer . </a:t>
            </a:r>
          </a:p>
          <a:p>
            <a:pPr>
              <a:lnSpc>
                <a:spcPct val="80000"/>
              </a:lnSpc>
            </a:pPr>
            <a:r>
              <a:rPr lang="en-GB" sz="1600" smtClean="0"/>
              <a:t/>
            </a:r>
            <a:br>
              <a:rPr lang="en-GB" sz="1600" smtClean="0"/>
            </a:br>
            <a:r>
              <a:rPr lang="en-GB" sz="1600" smtClean="0"/>
              <a:t>-(CIN)=Ceramic inlay –(ACC)=All ceramic-crown – ( CAM)=Complex amalgam </a:t>
            </a:r>
          </a:p>
          <a:p>
            <a:pPr>
              <a:lnSpc>
                <a:spcPct val="80000"/>
              </a:lnSpc>
            </a:pPr>
            <a:r>
              <a:rPr lang="en-GB" sz="1600" smtClean="0"/>
              <a:t/>
            </a:r>
            <a:br>
              <a:rPr lang="en-GB" sz="1600" smtClean="0"/>
            </a:br>
            <a:r>
              <a:rPr lang="en-GB" sz="1600" smtClean="0"/>
              <a:t>MCR)=Metal-ceramic crown –( MIN)=Metal inlay  - (PVC)=Partial veneer crown </a:t>
            </a:r>
            <a:br>
              <a:rPr lang="en-GB" sz="1600" smtClean="0"/>
            </a:br>
            <a:r>
              <a:rPr lang="en-GB" sz="1600" smtClean="0"/>
              <a:t/>
            </a:r>
            <a:br>
              <a:rPr lang="en-GB" sz="1600" smtClean="0"/>
            </a:br>
            <a:r>
              <a:rPr lang="en-GB" sz="1600" smtClean="0"/>
              <a:t/>
            </a:r>
            <a:br>
              <a:rPr lang="en-GB" sz="1600" smtClean="0"/>
            </a:br>
            <a:r>
              <a:rPr lang="en-GB" sz="1600" smtClean="0"/>
              <a:t>SAM)=Simple amalgam—( MOD)=Metal only – (FMC)=Full metal crown</a:t>
            </a:r>
            <a:br>
              <a:rPr lang="en-GB" sz="1600" smtClean="0"/>
            </a:br>
            <a:r>
              <a:rPr lang="en-GB" sz="1600" smtClean="0"/>
              <a:t/>
            </a:r>
            <a:br>
              <a:rPr lang="en-GB" sz="1600" smtClean="0"/>
            </a:br>
            <a:r>
              <a:rPr lang="en-GB" sz="1600" smtClean="0"/>
              <a:t/>
            </a:r>
            <a:br>
              <a:rPr lang="en-GB" sz="1600" smtClean="0"/>
            </a:br>
            <a:r>
              <a:rPr lang="en-GB" sz="1600" smtClean="0"/>
              <a:t/>
            </a:r>
            <a:br>
              <a:rPr lang="en-GB" sz="1600" smtClean="0"/>
            </a:br>
            <a:endParaRPr lang="en-GB" sz="1600" smtClean="0"/>
          </a:p>
        </p:txBody>
      </p:sp>
    </p:spTree>
    <p:extLst>
      <p:ext uri="{BB962C8B-B14F-4D97-AF65-F5344CB8AC3E}">
        <p14:creationId xmlns:p14="http://schemas.microsoft.com/office/powerpoint/2010/main" val="42205681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366FF"/>
                </a:solidFill>
              </a:rPr>
              <a:t>THANK YOU</a:t>
            </a:r>
            <a:endParaRPr lang="en-US" dirty="0">
              <a:solidFill>
                <a:srgbClr val="3366FF"/>
              </a:solidFill>
            </a:endParaRPr>
          </a:p>
        </p:txBody>
      </p:sp>
      <p:sp>
        <p:nvSpPr>
          <p:cNvPr id="3" name="Content Placeholder 2"/>
          <p:cNvSpPr>
            <a:spLocks noGrp="1"/>
          </p:cNvSpPr>
          <p:nvPr>
            <p:ph idx="1"/>
          </p:nvPr>
        </p:nvSpPr>
        <p:spPr/>
        <p:txBody>
          <a:bodyPr/>
          <a:lstStyle/>
          <a:p>
            <a:pPr marL="0" indent="0" algn="ctr">
              <a:buNone/>
            </a:pPr>
            <a:endParaRPr lang="en-US" dirty="0" smtClean="0">
              <a:solidFill>
                <a:srgbClr val="FFFFFF"/>
              </a:solidFill>
            </a:endParaRPr>
          </a:p>
          <a:p>
            <a:pPr marL="0" indent="0" algn="ctr">
              <a:buNone/>
            </a:pPr>
            <a:endParaRPr lang="en-US" dirty="0">
              <a:solidFill>
                <a:srgbClr val="FFFFFF"/>
              </a:solidFill>
            </a:endParaRPr>
          </a:p>
          <a:p>
            <a:pPr marL="0" indent="0" algn="ctr">
              <a:buNone/>
            </a:pPr>
            <a:endParaRPr lang="en-US" dirty="0" smtClean="0">
              <a:solidFill>
                <a:srgbClr val="FFFFFF"/>
              </a:solidFill>
            </a:endParaRPr>
          </a:p>
        </p:txBody>
      </p:sp>
      <p:pic>
        <p:nvPicPr>
          <p:cNvPr id="4" name="Picture 3"/>
          <p:cNvPicPr>
            <a:picLocks noChangeAspect="1"/>
          </p:cNvPicPr>
          <p:nvPr/>
        </p:nvPicPr>
        <p:blipFill>
          <a:blip r:embed="rId2"/>
          <a:stretch>
            <a:fillRect/>
          </a:stretch>
        </p:blipFill>
        <p:spPr>
          <a:xfrm>
            <a:off x="2814817" y="2365869"/>
            <a:ext cx="3276600" cy="2476500"/>
          </a:xfrm>
          <a:prstGeom prst="rect">
            <a:avLst/>
          </a:prstGeom>
        </p:spPr>
      </p:pic>
    </p:spTree>
    <p:extLst>
      <p:ext uri="{BB962C8B-B14F-4D97-AF65-F5344CB8AC3E}">
        <p14:creationId xmlns:p14="http://schemas.microsoft.com/office/powerpoint/2010/main" val="411638331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solidFill>
                  <a:srgbClr val="FFFFFF"/>
                </a:solidFill>
              </a:rPr>
              <a:t>Destruction of tooth structure</a:t>
            </a:r>
            <a:endParaRPr lang="en-US" dirty="0">
              <a:solidFill>
                <a:srgbClr val="FFFFFF"/>
              </a:solidFill>
            </a:endParaRPr>
          </a:p>
        </p:txBody>
      </p:sp>
      <p:sp>
        <p:nvSpPr>
          <p:cNvPr id="3" name="Content Placeholder 2"/>
          <p:cNvSpPr>
            <a:spLocks noGrp="1"/>
          </p:cNvSpPr>
          <p:nvPr>
            <p:ph idx="1"/>
          </p:nvPr>
        </p:nvSpPr>
        <p:spPr/>
        <p:txBody>
          <a:bodyPr/>
          <a:lstStyle/>
          <a:p>
            <a:pPr marL="0" indent="0">
              <a:buNone/>
            </a:pPr>
            <a:endParaRPr lang="en-US" dirty="0">
              <a:solidFill>
                <a:srgbClr val="FFFFFF"/>
              </a:solidFill>
            </a:endParaRPr>
          </a:p>
        </p:txBody>
      </p:sp>
      <p:pic>
        <p:nvPicPr>
          <p:cNvPr id="4" name="Picture 3" descr="Mvc-855f"/>
          <p:cNvPicPr>
            <a:picLocks noChangeAspect="1" noChangeArrowheads="1"/>
          </p:cNvPicPr>
          <p:nvPr/>
        </p:nvPicPr>
        <p:blipFill>
          <a:blip r:embed="rId2" cstate="print"/>
          <a:srcRect/>
          <a:stretch>
            <a:fillRect/>
          </a:stretch>
        </p:blipFill>
        <p:spPr bwMode="auto">
          <a:xfrm>
            <a:off x="457200" y="1424371"/>
            <a:ext cx="4083148" cy="2666762"/>
          </a:xfrm>
          <a:prstGeom prst="rect">
            <a:avLst/>
          </a:prstGeom>
          <a:noFill/>
          <a:ln w="9525">
            <a:noFill/>
            <a:miter lim="800000"/>
            <a:headEnd/>
            <a:tailEnd/>
          </a:ln>
        </p:spPr>
      </p:pic>
      <p:pic>
        <p:nvPicPr>
          <p:cNvPr id="5" name="Picture 2051" descr="Mvc-856f"/>
          <p:cNvPicPr>
            <a:picLocks noChangeAspect="1" noChangeArrowheads="1"/>
          </p:cNvPicPr>
          <p:nvPr/>
        </p:nvPicPr>
        <p:blipFill>
          <a:blip r:embed="rId3" cstate="print"/>
          <a:srcRect/>
          <a:stretch>
            <a:fillRect/>
          </a:stretch>
        </p:blipFill>
        <p:spPr bwMode="auto">
          <a:xfrm>
            <a:off x="4816798" y="3947051"/>
            <a:ext cx="4122826" cy="2703013"/>
          </a:xfrm>
          <a:prstGeom prst="rect">
            <a:avLst/>
          </a:prstGeom>
          <a:noFill/>
          <a:ln w="9525">
            <a:noFill/>
            <a:miter lim="800000"/>
            <a:headEnd/>
            <a:tailEnd/>
          </a:ln>
        </p:spPr>
      </p:pic>
    </p:spTree>
    <p:extLst>
      <p:ext uri="{BB962C8B-B14F-4D97-AF65-F5344CB8AC3E}">
        <p14:creationId xmlns:p14="http://schemas.microsoft.com/office/powerpoint/2010/main" val="118791148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FFFF"/>
                </a:solidFill>
              </a:rPr>
              <a:t>Esthetics</a:t>
            </a:r>
            <a:br>
              <a:rPr lang="en-US" dirty="0" smtClean="0">
                <a:solidFill>
                  <a:srgbClr val="FFFFFF"/>
                </a:solidFill>
              </a:rPr>
            </a:br>
            <a:endParaRPr lang="en-US" dirty="0">
              <a:solidFill>
                <a:srgbClr val="FFFFFF"/>
              </a:solidFill>
            </a:endParaRPr>
          </a:p>
        </p:txBody>
      </p:sp>
      <p:sp>
        <p:nvSpPr>
          <p:cNvPr id="3" name="Content Placeholder 2"/>
          <p:cNvSpPr>
            <a:spLocks noGrp="1"/>
          </p:cNvSpPr>
          <p:nvPr>
            <p:ph idx="1"/>
          </p:nvPr>
        </p:nvSpPr>
        <p:spPr>
          <a:xfrm>
            <a:off x="300762" y="1186520"/>
            <a:ext cx="8688680" cy="4939643"/>
          </a:xfrm>
        </p:spPr>
        <p:txBody>
          <a:bodyPr>
            <a:normAutofit lnSpcReduction="10000"/>
          </a:bodyPr>
          <a:lstStyle/>
          <a:p>
            <a:pPr marL="0" indent="0" algn="just">
              <a:buNone/>
            </a:pPr>
            <a:r>
              <a:rPr lang="en-US" dirty="0" smtClean="0">
                <a:solidFill>
                  <a:srgbClr val="FFFFFF"/>
                </a:solidFill>
              </a:rPr>
              <a:t>If the tooth to be restored with a cemented restoration is in anterior esthetic area, then tooth colored restorations must be considered. These are:</a:t>
            </a:r>
          </a:p>
          <a:p>
            <a:pPr algn="just"/>
            <a:r>
              <a:rPr lang="en-US" dirty="0" smtClean="0">
                <a:solidFill>
                  <a:srgbClr val="FFFFFF"/>
                </a:solidFill>
              </a:rPr>
              <a:t>Composite restorations</a:t>
            </a:r>
          </a:p>
          <a:p>
            <a:pPr algn="just"/>
            <a:r>
              <a:rPr lang="en-US" dirty="0" smtClean="0">
                <a:solidFill>
                  <a:srgbClr val="FFFFFF"/>
                </a:solidFill>
              </a:rPr>
              <a:t>Ceramic veneers</a:t>
            </a:r>
          </a:p>
          <a:p>
            <a:pPr algn="just"/>
            <a:r>
              <a:rPr lang="en-US" dirty="0" smtClean="0">
                <a:solidFill>
                  <a:srgbClr val="FFFFFF"/>
                </a:solidFill>
              </a:rPr>
              <a:t>Partial veneer crowns</a:t>
            </a:r>
          </a:p>
          <a:p>
            <a:pPr algn="just"/>
            <a:r>
              <a:rPr lang="en-US" dirty="0">
                <a:solidFill>
                  <a:srgbClr val="FFFFFF"/>
                </a:solidFill>
              </a:rPr>
              <a:t>M</a:t>
            </a:r>
            <a:r>
              <a:rPr lang="en-US" dirty="0" smtClean="0">
                <a:solidFill>
                  <a:srgbClr val="FFFFFF"/>
                </a:solidFill>
              </a:rPr>
              <a:t>etal-ceramic crowns  </a:t>
            </a:r>
          </a:p>
          <a:p>
            <a:pPr algn="just"/>
            <a:r>
              <a:rPr lang="en-US" dirty="0">
                <a:solidFill>
                  <a:srgbClr val="FFFFFF"/>
                </a:solidFill>
              </a:rPr>
              <a:t>A</a:t>
            </a:r>
            <a:r>
              <a:rPr lang="en-US" dirty="0" smtClean="0">
                <a:solidFill>
                  <a:srgbClr val="FFFFFF"/>
                </a:solidFill>
              </a:rPr>
              <a:t>ll-ceramic crowns</a:t>
            </a:r>
            <a:endParaRPr lang="en-US" dirty="0">
              <a:solidFill>
                <a:srgbClr val="FFFFFF"/>
              </a:solidFill>
            </a:endParaRPr>
          </a:p>
        </p:txBody>
      </p:sp>
    </p:spTree>
    <p:extLst>
      <p:ext uri="{BB962C8B-B14F-4D97-AF65-F5344CB8AC3E}">
        <p14:creationId xmlns:p14="http://schemas.microsoft.com/office/powerpoint/2010/main" val="225762804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FFFF"/>
                </a:solidFill>
              </a:rPr>
              <a:t>Esthetics</a:t>
            </a:r>
            <a:br>
              <a:rPr lang="en-US" dirty="0" smtClean="0">
                <a:solidFill>
                  <a:srgbClr val="FFFFFF"/>
                </a:solidFill>
              </a:rPr>
            </a:br>
            <a:endParaRPr lang="en-US" dirty="0">
              <a:solidFill>
                <a:srgbClr val="FFFFFF"/>
              </a:solidFill>
            </a:endParaRPr>
          </a:p>
        </p:txBody>
      </p:sp>
      <p:sp>
        <p:nvSpPr>
          <p:cNvPr id="3" name="Content Placeholder 2"/>
          <p:cNvSpPr>
            <a:spLocks noGrp="1"/>
          </p:cNvSpPr>
          <p:nvPr>
            <p:ph idx="1"/>
          </p:nvPr>
        </p:nvSpPr>
        <p:spPr>
          <a:xfrm>
            <a:off x="300762" y="1186520"/>
            <a:ext cx="8688680" cy="4939643"/>
          </a:xfrm>
        </p:spPr>
        <p:txBody>
          <a:bodyPr>
            <a:normAutofit/>
          </a:bodyPr>
          <a:lstStyle/>
          <a:p>
            <a:pPr marL="0" indent="0" algn="just">
              <a:buNone/>
            </a:pPr>
            <a:endParaRPr lang="en-US" dirty="0">
              <a:solidFill>
                <a:srgbClr val="FFFFFF"/>
              </a:solidFill>
            </a:endParaRPr>
          </a:p>
        </p:txBody>
      </p:sp>
      <p:pic>
        <p:nvPicPr>
          <p:cNvPr id="4" name="Picture 1027" descr="MVC-582S"/>
          <p:cNvPicPr>
            <a:picLocks noChangeAspect="1" noChangeArrowheads="1"/>
          </p:cNvPicPr>
          <p:nvPr/>
        </p:nvPicPr>
        <p:blipFill>
          <a:blip r:embed="rId2" cstate="print"/>
          <a:srcRect/>
          <a:stretch>
            <a:fillRect/>
          </a:stretch>
        </p:blipFill>
        <p:spPr bwMode="auto">
          <a:xfrm>
            <a:off x="4819002" y="3757420"/>
            <a:ext cx="4170439" cy="2799678"/>
          </a:xfrm>
          <a:prstGeom prst="rect">
            <a:avLst/>
          </a:prstGeom>
          <a:noFill/>
          <a:ln w="9525">
            <a:noFill/>
            <a:miter lim="800000"/>
            <a:headEnd/>
            <a:tailEnd/>
          </a:ln>
        </p:spPr>
      </p:pic>
      <p:pic>
        <p:nvPicPr>
          <p:cNvPr id="5" name="Picture 1027" descr="MVC-583S"/>
          <p:cNvPicPr>
            <a:picLocks noChangeAspect="1" noChangeArrowheads="1"/>
          </p:cNvPicPr>
          <p:nvPr/>
        </p:nvPicPr>
        <p:blipFill>
          <a:blip r:embed="rId3" cstate="print"/>
          <a:srcRect/>
          <a:stretch>
            <a:fillRect/>
          </a:stretch>
        </p:blipFill>
        <p:spPr bwMode="auto">
          <a:xfrm>
            <a:off x="300762" y="1063988"/>
            <a:ext cx="4007345" cy="2693432"/>
          </a:xfrm>
          <a:prstGeom prst="rect">
            <a:avLst/>
          </a:prstGeom>
          <a:noFill/>
          <a:ln w="9525">
            <a:noFill/>
            <a:miter lim="800000"/>
            <a:headEnd/>
            <a:tailEnd/>
          </a:ln>
        </p:spPr>
      </p:pic>
    </p:spTree>
    <p:extLst>
      <p:ext uri="{BB962C8B-B14F-4D97-AF65-F5344CB8AC3E}">
        <p14:creationId xmlns:p14="http://schemas.microsoft.com/office/powerpoint/2010/main" val="181568668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902</TotalTime>
  <Words>1641</Words>
  <Application>Microsoft Macintosh PowerPoint</Application>
  <PresentationFormat>On-screen Show (4:3)</PresentationFormat>
  <Paragraphs>322</Paragraphs>
  <Slides>69</Slides>
  <Notes>2</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Office Theme</vt:lpstr>
      <vt:lpstr>Treatment Planning For Single Tooth Restorations</vt:lpstr>
      <vt:lpstr>PowerPoint Presentation</vt:lpstr>
      <vt:lpstr>Restorative Options</vt:lpstr>
      <vt:lpstr>The successful use of these restorations is based on adequate treatment planning.    </vt:lpstr>
      <vt:lpstr>Planning factors</vt:lpstr>
      <vt:lpstr>Destruction of tooth structure </vt:lpstr>
      <vt:lpstr>Destruction of tooth structure</vt:lpstr>
      <vt:lpstr>Esthetics </vt:lpstr>
      <vt:lpstr>Esthetics </vt:lpstr>
      <vt:lpstr>Plaque control</vt:lpstr>
      <vt:lpstr>PowerPoint Presentation</vt:lpstr>
      <vt:lpstr>Cost</vt:lpstr>
      <vt:lpstr>Retention  </vt:lpstr>
      <vt:lpstr>PowerPoint Presentation</vt:lpstr>
      <vt:lpstr>Restorations can be divided into two categories :   1 . Plastic restoration is inserted as a soft   mass into the cavity preparation  2 . Cemented restoration are made of cast metal ,metal-ceramic, ceramic alone. </vt:lpstr>
      <vt:lpstr>Intra-coronal Restorations   These can  be employed  when sufficient coronal tooth structure exists to retain and protect a restoration under the stresses of mastication.   </vt:lpstr>
      <vt:lpstr>Glass Ionomers</vt:lpstr>
      <vt:lpstr>PowerPoint Presentation</vt:lpstr>
      <vt:lpstr>PowerPoint Presentation</vt:lpstr>
      <vt:lpstr>PowerPoint Presentation</vt:lpstr>
      <vt:lpstr>Composite Resin </vt:lpstr>
      <vt:lpstr>PowerPoint Presentation</vt:lpstr>
      <vt:lpstr>PowerPoint Presentation</vt:lpstr>
      <vt:lpstr>PowerPoint Presentation</vt:lpstr>
      <vt:lpstr>Amalgam</vt:lpstr>
      <vt:lpstr>Amalgam </vt:lpstr>
      <vt:lpstr>It is used for three-surface restoration for minor to moderate sized lesions in esthetically noncritical areas. They are best used where more than half of the coronal dentine is intact.  These include class I, II cavity restorations </vt:lpstr>
      <vt:lpstr>PowerPoint Presentation</vt:lpstr>
      <vt:lpstr>Complex Amalgam</vt:lpstr>
      <vt:lpstr>PowerPoint Presentation</vt:lpstr>
      <vt:lpstr>Auxiliary Features For Amalgam Retention</vt:lpstr>
      <vt:lpstr>PowerPoint Presentation</vt:lpstr>
      <vt:lpstr>Complex Amalgam</vt:lpstr>
      <vt:lpstr> A fixed intra-coronal restoration; a dental restoration made outside of a tooth to correspond to the form of the prepared cavity, which is then luted into the tooth   Minor to moderate lesions can be restored with this restoration . It is usually made of softer gold alloys , also it can be fabricated of sand-blasted base metals .  </vt:lpstr>
      <vt:lpstr>PowerPoint Presentation</vt:lpstr>
      <vt:lpstr>It is used to restore minor to moderate sized lesions in an esthetically demanding area  Premolars should  have one intact marginal ridge , but MOD inlays can be used in molars .  Ceramics can be bonded to tooth by surface treatment  They provide esthetic contours</vt:lpstr>
      <vt:lpstr>PowerPoint Presentation</vt:lpstr>
      <vt:lpstr>This design can be used for restoring moderately large lesions on molars with intact facial and lingual surfaces, it will accommodate one missing cusp on a molar. On premolar with both marginal ridges compromised , it should include occlusal coverage  </vt:lpstr>
      <vt:lpstr>PowerPoint Presentation</vt:lpstr>
      <vt:lpstr>Extra-Coronal Restorations</vt:lpstr>
      <vt:lpstr>It’s use is based on the premise that an intact surface of tooth structure should not be covered by a crown if it’s inclusion is not essential to the retention, strength, or  cosmetic result of the final restoration.</vt:lpstr>
      <vt:lpstr>PowerPoint Presentation</vt:lpstr>
      <vt:lpstr>Advantages  </vt:lpstr>
      <vt:lpstr>Dis-Advantages</vt:lpstr>
      <vt:lpstr>Indications</vt:lpstr>
      <vt:lpstr>Contra-Indications</vt:lpstr>
      <vt:lpstr>Full Metal Crowns</vt:lpstr>
      <vt:lpstr>PowerPoint Presentation</vt:lpstr>
      <vt:lpstr>Full Metal Crowns</vt:lpstr>
      <vt:lpstr>Full Metal Crown</vt:lpstr>
      <vt:lpstr>Metal–Ceramic Crowns</vt:lpstr>
      <vt:lpstr>PowerPoint Presentation</vt:lpstr>
      <vt:lpstr>Metal-Ceramic Crowns</vt:lpstr>
      <vt:lpstr>Metal-Ceramic Crown  </vt:lpstr>
      <vt:lpstr> Disadvantage  </vt:lpstr>
      <vt:lpstr>All Ceramic Crown</vt:lpstr>
      <vt:lpstr>PowerPoint Presentation</vt:lpstr>
      <vt:lpstr>All Ceramic Crowns</vt:lpstr>
      <vt:lpstr>All Ceramic Crown</vt:lpstr>
      <vt:lpstr>All Ceramic Crowns</vt:lpstr>
      <vt:lpstr>Ceramic Veneers</vt:lpstr>
      <vt:lpstr>PowerPoint Presentation</vt:lpstr>
      <vt:lpstr>Ceramic Veneers</vt:lpstr>
      <vt:lpstr>Ceramic Veneers</vt:lpstr>
      <vt:lpstr>Ceramic Veneers</vt:lpstr>
      <vt:lpstr>Ceramic Veneers</vt:lpstr>
      <vt:lpstr> As a general rule cast restorations will survive in the mouth longer than amalgam restorations. Amalgam exhibit a 50% failure rate between 5.5 and 11.5  years . (These numbers are old)</vt:lpstr>
      <vt:lpstr> </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Treatment planning for single tooth restoration</dc:title>
  <dc:creator>MACBOOK AIR</dc:creator>
  <cp:lastModifiedBy>MACBOOK AIR</cp:lastModifiedBy>
  <cp:revision>53</cp:revision>
  <dcterms:created xsi:type="dcterms:W3CDTF">2013-09-01T05:39:43Z</dcterms:created>
  <dcterms:modified xsi:type="dcterms:W3CDTF">2013-09-07T20:25:22Z</dcterms:modified>
</cp:coreProperties>
</file>