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Default Extension="bin" ContentType="application/vnd.openxmlformats-officedocument.oleObject"/>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60" r:id="rId3"/>
    <p:sldId id="262" r:id="rId4"/>
    <p:sldId id="263" r:id="rId5"/>
  </p:sldIdLst>
  <p:sldSz cx="9144000" cy="6858000" type="screen4x3"/>
  <p:notesSz cx="6858000" cy="9144000"/>
  <p:defaultTextStyle>
    <a:defPPr>
      <a:defRPr lang="ar-SA"/>
    </a:defPPr>
    <a:lvl1pPr algn="r" rtl="1" fontAlgn="base">
      <a:spcBef>
        <a:spcPct val="0"/>
      </a:spcBef>
      <a:spcAft>
        <a:spcPct val="0"/>
      </a:spcAft>
      <a:defRPr sz="2400" kern="1200">
        <a:solidFill>
          <a:schemeClr val="tx1"/>
        </a:solidFill>
        <a:latin typeface="Times New Roman" pitchFamily="18" charset="0"/>
        <a:ea typeface="+mn-ea"/>
        <a:cs typeface="Times New Roman (Arabic)" charset="0"/>
      </a:defRPr>
    </a:lvl1pPr>
    <a:lvl2pPr marL="457200" algn="r" rtl="1" fontAlgn="base">
      <a:spcBef>
        <a:spcPct val="0"/>
      </a:spcBef>
      <a:spcAft>
        <a:spcPct val="0"/>
      </a:spcAft>
      <a:defRPr sz="2400" kern="1200">
        <a:solidFill>
          <a:schemeClr val="tx1"/>
        </a:solidFill>
        <a:latin typeface="Times New Roman" pitchFamily="18" charset="0"/>
        <a:ea typeface="+mn-ea"/>
        <a:cs typeface="Times New Roman (Arabic)" charset="0"/>
      </a:defRPr>
    </a:lvl2pPr>
    <a:lvl3pPr marL="914400" algn="r" rtl="1" fontAlgn="base">
      <a:spcBef>
        <a:spcPct val="0"/>
      </a:spcBef>
      <a:spcAft>
        <a:spcPct val="0"/>
      </a:spcAft>
      <a:defRPr sz="2400" kern="1200">
        <a:solidFill>
          <a:schemeClr val="tx1"/>
        </a:solidFill>
        <a:latin typeface="Times New Roman" pitchFamily="18" charset="0"/>
        <a:ea typeface="+mn-ea"/>
        <a:cs typeface="Times New Roman (Arabic)" charset="0"/>
      </a:defRPr>
    </a:lvl3pPr>
    <a:lvl4pPr marL="1371600" algn="r" rtl="1" fontAlgn="base">
      <a:spcBef>
        <a:spcPct val="0"/>
      </a:spcBef>
      <a:spcAft>
        <a:spcPct val="0"/>
      </a:spcAft>
      <a:defRPr sz="2400" kern="1200">
        <a:solidFill>
          <a:schemeClr val="tx1"/>
        </a:solidFill>
        <a:latin typeface="Times New Roman" pitchFamily="18" charset="0"/>
        <a:ea typeface="+mn-ea"/>
        <a:cs typeface="Times New Roman (Arabic)" charset="0"/>
      </a:defRPr>
    </a:lvl4pPr>
    <a:lvl5pPr marL="1828800" algn="r" rtl="1" fontAlgn="base">
      <a:spcBef>
        <a:spcPct val="0"/>
      </a:spcBef>
      <a:spcAft>
        <a:spcPct val="0"/>
      </a:spcAft>
      <a:defRPr sz="2400" kern="1200">
        <a:solidFill>
          <a:schemeClr val="tx1"/>
        </a:solidFill>
        <a:latin typeface="Times New Roman" pitchFamily="18" charset="0"/>
        <a:ea typeface="+mn-ea"/>
        <a:cs typeface="Times New Roman (Arabic)" charset="0"/>
      </a:defRPr>
    </a:lvl5pPr>
    <a:lvl6pPr marL="2286000" algn="l" defTabSz="914400" rtl="0" eaLnBrk="1" latinLnBrk="0" hangingPunct="1">
      <a:defRPr sz="2400" kern="1200">
        <a:solidFill>
          <a:schemeClr val="tx1"/>
        </a:solidFill>
        <a:latin typeface="Times New Roman" pitchFamily="18" charset="0"/>
        <a:ea typeface="+mn-ea"/>
        <a:cs typeface="Times New Roman (Arabic)" charset="0"/>
      </a:defRPr>
    </a:lvl6pPr>
    <a:lvl7pPr marL="2743200" algn="l" defTabSz="914400" rtl="0" eaLnBrk="1" latinLnBrk="0" hangingPunct="1">
      <a:defRPr sz="2400" kern="1200">
        <a:solidFill>
          <a:schemeClr val="tx1"/>
        </a:solidFill>
        <a:latin typeface="Times New Roman" pitchFamily="18" charset="0"/>
        <a:ea typeface="+mn-ea"/>
        <a:cs typeface="Times New Roman (Arabic)" charset="0"/>
      </a:defRPr>
    </a:lvl7pPr>
    <a:lvl8pPr marL="3200400" algn="l" defTabSz="914400" rtl="0" eaLnBrk="1" latinLnBrk="0" hangingPunct="1">
      <a:defRPr sz="2400" kern="1200">
        <a:solidFill>
          <a:schemeClr val="tx1"/>
        </a:solidFill>
        <a:latin typeface="Times New Roman" pitchFamily="18" charset="0"/>
        <a:ea typeface="+mn-ea"/>
        <a:cs typeface="Times New Roman (Arabic)" charset="0"/>
      </a:defRPr>
    </a:lvl8pPr>
    <a:lvl9pPr marL="3657600" algn="l" defTabSz="914400" rtl="0" eaLnBrk="1" latinLnBrk="0" hangingPunct="1">
      <a:defRPr sz="2400" kern="1200">
        <a:solidFill>
          <a:schemeClr val="tx1"/>
        </a:solidFill>
        <a:latin typeface="Times New Roman" pitchFamily="18" charset="0"/>
        <a:ea typeface="+mn-ea"/>
        <a:cs typeface="Times New Roman (Arabic)"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993300"/>
    <a:srgbClr val="008000"/>
    <a:srgbClr val="FF330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5158" autoAdjust="0"/>
    <p:restoredTop sz="90929"/>
  </p:normalViewPr>
  <p:slideViewPr>
    <p:cSldViewPr snapToGrid="0" snapToObjects="1">
      <p:cViewPr varScale="1">
        <p:scale>
          <a:sx n="91" d="100"/>
          <a:sy n="91" d="100"/>
        </p:scale>
        <p:origin x="-1254" y="-96"/>
      </p:cViewPr>
      <p:guideLst>
        <p:guide orient="horz" pos="2208"/>
        <p:guide pos="2880"/>
      </p:guideLst>
    </p:cSldViewPr>
  </p:slideViewPr>
  <p:outlineViewPr>
    <p:cViewPr>
      <p:scale>
        <a:sx n="33" d="100"/>
        <a:sy n="33" d="100"/>
      </p:scale>
      <p:origin x="0" y="0"/>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wmf"/></Relationships>
</file>

<file path=ppt/media/image1.wm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E49DF70E-5D18-4A96-B5E1-25FC5A9EE0BB}"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D03C92C4-3108-4FBE-9FDB-C9E86ECF7897}"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92B52389-C51B-4B26-82A3-EDF74F2B0C68}"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F6A7198-DA94-4350-BBAA-B75D17B6722A}"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C69553F-647B-407F-9E00-793740C079D4}"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A37DBA9D-E417-4EC1-A126-0173FA55E8FC}"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67D7150E-79AF-485C-92BD-7A765E72D24B}"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B14B35FD-851C-4A96-8B83-226780CD8655}"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8F2E3C0E-7AE9-4B7B-B8EE-787519CC6F71}"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3C19F556-6C4C-487A-A2E0-47B4D84AF3F9}"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ACD427DF-EF42-4DAB-9809-36745ECE6EAE}"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ar-SA" smtClean="0"/>
              <a:t>انقر لتحرير نمط العنوان الرئيسي</a:t>
            </a:r>
          </a:p>
        </p:txBody>
      </p:sp>
      <p:sp>
        <p:nvSpPr>
          <p:cNvPr id="1027"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p>
        </p:txBody>
      </p:sp>
      <p:sp>
        <p:nvSpPr>
          <p:cNvPr id="1028" name="Rectangle 4"/>
          <p:cNvSpPr>
            <a:spLocks noGrp="1" noChangeArrowheads="1"/>
          </p:cNvSpPr>
          <p:nvPr>
            <p:ph type="dt" sz="half" idx="2"/>
          </p:nvPr>
        </p:nvSpPr>
        <p:spPr bwMode="auto">
          <a:xfrm>
            <a:off x="65532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US"/>
          </a:p>
        </p:txBody>
      </p:sp>
      <p:sp>
        <p:nvSpPr>
          <p:cNvPr id="1029"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US"/>
          </a:p>
        </p:txBody>
      </p:sp>
      <p:sp>
        <p:nvSpPr>
          <p:cNvPr id="1030" name="Rectangle 6"/>
          <p:cNvSpPr>
            <a:spLocks noGrp="1" noChangeArrowheads="1"/>
          </p:cNvSpPr>
          <p:nvPr>
            <p:ph type="sldNum" sz="quarter" idx="4"/>
          </p:nvPr>
        </p:nvSpPr>
        <p:spPr bwMode="auto">
          <a:xfrm>
            <a:off x="6858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400"/>
            </a:lvl1pPr>
          </a:lstStyle>
          <a:p>
            <a:fld id="{CC003EF9-0FCD-40DE-98A5-D7F64C3E7BD2}"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1" fontAlgn="base">
        <a:spcBef>
          <a:spcPct val="0"/>
        </a:spcBef>
        <a:spcAft>
          <a:spcPct val="0"/>
        </a:spcAft>
        <a:defRPr sz="4400">
          <a:solidFill>
            <a:schemeClr val="tx2"/>
          </a:solidFill>
          <a:latin typeface="+mj-lt"/>
          <a:ea typeface="+mj-ea"/>
          <a:cs typeface="+mj-cs"/>
        </a:defRPr>
      </a:lvl1pPr>
      <a:lvl2pPr algn="ctr" rtl="1" fontAlgn="base">
        <a:spcBef>
          <a:spcPct val="0"/>
        </a:spcBef>
        <a:spcAft>
          <a:spcPct val="0"/>
        </a:spcAft>
        <a:defRPr sz="4400">
          <a:solidFill>
            <a:schemeClr val="tx2"/>
          </a:solidFill>
          <a:latin typeface="Times New Roman" pitchFamily="18" charset="0"/>
          <a:cs typeface="Times New Roman (Arabic)" charset="0"/>
        </a:defRPr>
      </a:lvl2pPr>
      <a:lvl3pPr algn="ctr" rtl="1" fontAlgn="base">
        <a:spcBef>
          <a:spcPct val="0"/>
        </a:spcBef>
        <a:spcAft>
          <a:spcPct val="0"/>
        </a:spcAft>
        <a:defRPr sz="4400">
          <a:solidFill>
            <a:schemeClr val="tx2"/>
          </a:solidFill>
          <a:latin typeface="Times New Roman" pitchFamily="18" charset="0"/>
          <a:cs typeface="Times New Roman (Arabic)" charset="0"/>
        </a:defRPr>
      </a:lvl3pPr>
      <a:lvl4pPr algn="ctr" rtl="1" fontAlgn="base">
        <a:spcBef>
          <a:spcPct val="0"/>
        </a:spcBef>
        <a:spcAft>
          <a:spcPct val="0"/>
        </a:spcAft>
        <a:defRPr sz="4400">
          <a:solidFill>
            <a:schemeClr val="tx2"/>
          </a:solidFill>
          <a:latin typeface="Times New Roman" pitchFamily="18" charset="0"/>
          <a:cs typeface="Times New Roman (Arabic)" charset="0"/>
        </a:defRPr>
      </a:lvl4pPr>
      <a:lvl5pPr algn="ctr" rtl="1" fontAlgn="base">
        <a:spcBef>
          <a:spcPct val="0"/>
        </a:spcBef>
        <a:spcAft>
          <a:spcPct val="0"/>
        </a:spcAft>
        <a:defRPr sz="4400">
          <a:solidFill>
            <a:schemeClr val="tx2"/>
          </a:solidFill>
          <a:latin typeface="Times New Roman" pitchFamily="18" charset="0"/>
          <a:cs typeface="Times New Roman (Arabic)" charset="0"/>
        </a:defRPr>
      </a:lvl5pPr>
      <a:lvl6pPr marL="457200" algn="ctr" rtl="1" fontAlgn="base">
        <a:spcBef>
          <a:spcPct val="0"/>
        </a:spcBef>
        <a:spcAft>
          <a:spcPct val="0"/>
        </a:spcAft>
        <a:defRPr sz="4400">
          <a:solidFill>
            <a:schemeClr val="tx2"/>
          </a:solidFill>
          <a:latin typeface="Times New Roman" pitchFamily="18" charset="0"/>
          <a:cs typeface="Times New Roman (Arabic)" charset="0"/>
        </a:defRPr>
      </a:lvl6pPr>
      <a:lvl7pPr marL="914400" algn="ctr" rtl="1" fontAlgn="base">
        <a:spcBef>
          <a:spcPct val="0"/>
        </a:spcBef>
        <a:spcAft>
          <a:spcPct val="0"/>
        </a:spcAft>
        <a:defRPr sz="4400">
          <a:solidFill>
            <a:schemeClr val="tx2"/>
          </a:solidFill>
          <a:latin typeface="Times New Roman" pitchFamily="18" charset="0"/>
          <a:cs typeface="Times New Roman (Arabic)" charset="0"/>
        </a:defRPr>
      </a:lvl7pPr>
      <a:lvl8pPr marL="1371600" algn="ctr" rtl="1" fontAlgn="base">
        <a:spcBef>
          <a:spcPct val="0"/>
        </a:spcBef>
        <a:spcAft>
          <a:spcPct val="0"/>
        </a:spcAft>
        <a:defRPr sz="4400">
          <a:solidFill>
            <a:schemeClr val="tx2"/>
          </a:solidFill>
          <a:latin typeface="Times New Roman" pitchFamily="18" charset="0"/>
          <a:cs typeface="Times New Roman (Arabic)" charset="0"/>
        </a:defRPr>
      </a:lvl8pPr>
      <a:lvl9pPr marL="1828800" algn="ctr" rtl="1" fontAlgn="base">
        <a:spcBef>
          <a:spcPct val="0"/>
        </a:spcBef>
        <a:spcAft>
          <a:spcPct val="0"/>
        </a:spcAft>
        <a:defRPr sz="4400">
          <a:solidFill>
            <a:schemeClr val="tx2"/>
          </a:solidFill>
          <a:latin typeface="Times New Roman" pitchFamily="18" charset="0"/>
          <a:cs typeface="Times New Roman (Arabic)" charset="0"/>
        </a:defRPr>
      </a:lvl9pPr>
    </p:titleStyle>
    <p:bodyStyle>
      <a:lvl1pPr marL="342900" indent="-342900" algn="r" rtl="1" fontAlgn="base">
        <a:spcBef>
          <a:spcPct val="20000"/>
        </a:spcBef>
        <a:spcAft>
          <a:spcPct val="0"/>
        </a:spcAft>
        <a:buChar char="•"/>
        <a:defRPr sz="3200">
          <a:solidFill>
            <a:schemeClr val="tx1"/>
          </a:solidFill>
          <a:latin typeface="+mn-lt"/>
          <a:ea typeface="+mn-ea"/>
          <a:cs typeface="+mn-cs"/>
        </a:defRPr>
      </a:lvl1pPr>
      <a:lvl2pPr marL="742950" indent="-285750" algn="r" rtl="1" fontAlgn="base">
        <a:spcBef>
          <a:spcPct val="20000"/>
        </a:spcBef>
        <a:spcAft>
          <a:spcPct val="0"/>
        </a:spcAft>
        <a:buChar char="–"/>
        <a:defRPr sz="2800">
          <a:solidFill>
            <a:schemeClr val="tx1"/>
          </a:solidFill>
          <a:latin typeface="+mn-lt"/>
          <a:cs typeface="+mn-cs"/>
        </a:defRPr>
      </a:lvl2pPr>
      <a:lvl3pPr marL="1143000" indent="-228600" algn="r" rtl="1" fontAlgn="base">
        <a:spcBef>
          <a:spcPct val="20000"/>
        </a:spcBef>
        <a:spcAft>
          <a:spcPct val="0"/>
        </a:spcAft>
        <a:buChar char="•"/>
        <a:defRPr sz="2400">
          <a:solidFill>
            <a:schemeClr val="tx1"/>
          </a:solidFill>
          <a:latin typeface="+mn-lt"/>
          <a:cs typeface="+mn-cs"/>
        </a:defRPr>
      </a:lvl3pPr>
      <a:lvl4pPr marL="1600200" indent="-228600" algn="r" rtl="1" fontAlgn="base">
        <a:spcBef>
          <a:spcPct val="20000"/>
        </a:spcBef>
        <a:spcAft>
          <a:spcPct val="0"/>
        </a:spcAft>
        <a:buChar char="–"/>
        <a:defRPr sz="2000">
          <a:solidFill>
            <a:schemeClr val="tx1"/>
          </a:solidFill>
          <a:latin typeface="+mn-lt"/>
          <a:cs typeface="+mn-cs"/>
        </a:defRPr>
      </a:lvl4pPr>
      <a:lvl5pPr marL="2057400" indent="-228600" algn="r" rtl="1" fontAlgn="base">
        <a:spcBef>
          <a:spcPct val="20000"/>
        </a:spcBef>
        <a:spcAft>
          <a:spcPct val="0"/>
        </a:spcAft>
        <a:buChar char="»"/>
        <a:defRPr sz="2000">
          <a:solidFill>
            <a:schemeClr val="tx1"/>
          </a:solidFill>
          <a:latin typeface="+mn-lt"/>
          <a:cs typeface="+mn-cs"/>
        </a:defRPr>
      </a:lvl5pPr>
      <a:lvl6pPr marL="2514600" indent="-228600" algn="r" rtl="1" fontAlgn="base">
        <a:spcBef>
          <a:spcPct val="20000"/>
        </a:spcBef>
        <a:spcAft>
          <a:spcPct val="0"/>
        </a:spcAft>
        <a:buChar char="»"/>
        <a:defRPr sz="2000">
          <a:solidFill>
            <a:schemeClr val="tx1"/>
          </a:solidFill>
          <a:latin typeface="+mn-lt"/>
          <a:cs typeface="+mn-cs"/>
        </a:defRPr>
      </a:lvl6pPr>
      <a:lvl7pPr marL="2971800" indent="-228600" algn="r" rtl="1" fontAlgn="base">
        <a:spcBef>
          <a:spcPct val="20000"/>
        </a:spcBef>
        <a:spcAft>
          <a:spcPct val="0"/>
        </a:spcAft>
        <a:buChar char="»"/>
        <a:defRPr sz="2000">
          <a:solidFill>
            <a:schemeClr val="tx1"/>
          </a:solidFill>
          <a:latin typeface="+mn-lt"/>
          <a:cs typeface="+mn-cs"/>
        </a:defRPr>
      </a:lvl7pPr>
      <a:lvl8pPr marL="3429000" indent="-228600" algn="r" rtl="1" fontAlgn="base">
        <a:spcBef>
          <a:spcPct val="20000"/>
        </a:spcBef>
        <a:spcAft>
          <a:spcPct val="0"/>
        </a:spcAft>
        <a:buChar char="»"/>
        <a:defRPr sz="2000">
          <a:solidFill>
            <a:schemeClr val="tx1"/>
          </a:solidFill>
          <a:latin typeface="+mn-lt"/>
          <a:cs typeface="+mn-cs"/>
        </a:defRPr>
      </a:lvl8pPr>
      <a:lvl9pPr marL="3886200" indent="-228600" algn="r" rtl="1" fontAlgn="base">
        <a:spcBef>
          <a:spcPct val="20000"/>
        </a:spcBef>
        <a:spcAft>
          <a:spcPct val="0"/>
        </a:spcAft>
        <a:buChar char="»"/>
        <a:defRPr sz="2000">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7.xml"/><Relationship Id="rId1" Type="http://schemas.openxmlformats.org/officeDocument/2006/relationships/vmlDrawing" Target="../drawings/vmlDrawing1.v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228600" y="152400"/>
            <a:ext cx="8610600" cy="4664075"/>
          </a:xfrm>
          <a:prstGeom prst="rect">
            <a:avLst/>
          </a:prstGeom>
          <a:noFill/>
          <a:ln w="9525">
            <a:noFill/>
            <a:miter lim="800000"/>
            <a:headEnd/>
            <a:tailEnd/>
          </a:ln>
          <a:effectLst/>
        </p:spPr>
        <p:txBody>
          <a:bodyPr>
            <a:spAutoFit/>
          </a:bodyPr>
          <a:lstStyle/>
          <a:p>
            <a:pPr marL="495300" indent="-495300" algn="just" rtl="0"/>
            <a:r>
              <a:rPr lang="en-US" sz="2000" b="1" u="sng">
                <a:solidFill>
                  <a:schemeClr val="accent2"/>
                </a:solidFill>
                <a:latin typeface="Arial" charset="0"/>
                <a:cs typeface="Arial" charset="0"/>
              </a:rPr>
              <a:t>Question 1</a:t>
            </a:r>
          </a:p>
          <a:p>
            <a:pPr marL="495300" indent="-495300" algn="just" rtl="0">
              <a:buFontTx/>
              <a:buAutoNum type="alphaUcPeriod"/>
            </a:pPr>
            <a:r>
              <a:rPr lang="en-US" sz="2000" b="1">
                <a:latin typeface="Arial" charset="0"/>
                <a:cs typeface="Arial" charset="0"/>
              </a:rPr>
              <a:t>What are the types of flow line analyses? And why breakdown analysis is important?</a:t>
            </a:r>
            <a:endParaRPr lang="en-US" sz="2000" b="1">
              <a:cs typeface="Times New Roman" pitchFamily="18" charset="0"/>
            </a:endParaRPr>
          </a:p>
          <a:p>
            <a:pPr marL="495300" indent="-495300" algn="just" rtl="0">
              <a:buFontTx/>
              <a:buAutoNum type="alphaUcPeriod"/>
            </a:pPr>
            <a:endParaRPr lang="en-US" sz="2000" b="1">
              <a:cs typeface="Times New Roman" pitchFamily="18" charset="0"/>
            </a:endParaRPr>
          </a:p>
          <a:p>
            <a:pPr marL="495300" indent="-495300" algn="just" rtl="0">
              <a:buFontTx/>
              <a:buAutoNum type="alphaUcPeriod"/>
            </a:pPr>
            <a:r>
              <a:rPr lang="en-US" sz="2000" b="1">
                <a:latin typeface="Arial" charset="0"/>
                <a:cs typeface="Arial" charset="0"/>
              </a:rPr>
              <a:t>A two-week study is performed on a 10-stations transfer line. The line behaves according data given in table (1). Solve the following: - </a:t>
            </a:r>
            <a:endParaRPr lang="en-US" sz="2000" b="1">
              <a:cs typeface="Times New Roman" pitchFamily="18" charset="0"/>
            </a:endParaRPr>
          </a:p>
          <a:p>
            <a:pPr marL="685800" lvl="1" indent="-495300" algn="just" rtl="0">
              <a:buFontTx/>
              <a:buAutoNum type="alphaLcPeriod"/>
            </a:pPr>
            <a:r>
              <a:rPr lang="en-US" sz="2000" b="1" u="sng">
                <a:solidFill>
                  <a:srgbClr val="FF3300"/>
                </a:solidFill>
                <a:latin typeface="Arial" charset="0"/>
                <a:cs typeface="Arial" charset="0"/>
              </a:rPr>
              <a:t>Find</a:t>
            </a:r>
            <a:r>
              <a:rPr lang="en-US" sz="2000" b="1">
                <a:latin typeface="Arial" charset="0"/>
                <a:cs typeface="Arial" charset="0"/>
              </a:rPr>
              <a:t> for cases below, (1) Failure and repair rates, (2) Line efficiency, (3) Production rate, (4) Acceptable number of parts, and (5) Defect parts. </a:t>
            </a:r>
            <a:endParaRPr lang="en-US" sz="2000" b="1">
              <a:cs typeface="Times New Roman" pitchFamily="18" charset="0"/>
            </a:endParaRPr>
          </a:p>
          <a:p>
            <a:pPr marL="1171575" lvl="2" indent="-495300" algn="just" rtl="0">
              <a:buFontTx/>
              <a:buAutoNum type="romanLcPeriod"/>
            </a:pPr>
            <a:r>
              <a:rPr lang="en-US" sz="2000" b="1">
                <a:latin typeface="Arial" charset="0"/>
                <a:cs typeface="Arial" charset="0"/>
              </a:rPr>
              <a:t>No parts are removed when the line jam,</a:t>
            </a:r>
            <a:endParaRPr lang="en-US" sz="2000" b="1">
              <a:cs typeface="Times New Roman" pitchFamily="18" charset="0"/>
            </a:endParaRPr>
          </a:p>
          <a:p>
            <a:pPr marL="1171575" lvl="2" indent="-495300" algn="just" rtl="0">
              <a:buFontTx/>
              <a:buAutoNum type="romanLcPeriod"/>
            </a:pPr>
            <a:r>
              <a:rPr lang="en-US" sz="2000" b="1">
                <a:latin typeface="Arial" charset="0"/>
                <a:cs typeface="Arial" charset="0"/>
              </a:rPr>
              <a:t>Parts are removed when the line jam,</a:t>
            </a:r>
            <a:endParaRPr lang="en-US" sz="2000" b="1">
              <a:cs typeface="Times New Roman" pitchFamily="18" charset="0"/>
            </a:endParaRPr>
          </a:p>
          <a:p>
            <a:pPr marL="1171575" lvl="2" indent="-495300" algn="just" rtl="0">
              <a:buFontTx/>
              <a:buAutoNum type="romanLcPeriod"/>
            </a:pPr>
            <a:r>
              <a:rPr lang="en-US" sz="2000" b="1">
                <a:latin typeface="Arial" charset="0"/>
                <a:cs typeface="Arial" charset="0"/>
              </a:rPr>
              <a:t>Parts are removed for 25% of the breakdown occurrence.</a:t>
            </a:r>
            <a:endParaRPr lang="en-US" sz="2000" b="1">
              <a:cs typeface="Times New Roman" pitchFamily="18" charset="0"/>
            </a:endParaRPr>
          </a:p>
          <a:p>
            <a:pPr marL="685800" lvl="1" indent="-495300" algn="just" rtl="0">
              <a:buFontTx/>
              <a:buAutoNum type="alphaLcPeriod"/>
            </a:pPr>
            <a:r>
              <a:rPr lang="en-US" sz="2000" b="1">
                <a:latin typeface="Arial" charset="0"/>
                <a:cs typeface="Arial" charset="0"/>
              </a:rPr>
              <a:t>When the line is to be divided to stages, find the optimum number of buffers</a:t>
            </a:r>
            <a:r>
              <a:rPr lang="en-US" sz="2000" b="1">
                <a:cs typeface="Times New Roman" pitchFamily="18" charset="0"/>
              </a:rPr>
              <a:t> </a:t>
            </a:r>
          </a:p>
        </p:txBody>
      </p:sp>
      <p:graphicFrame>
        <p:nvGraphicFramePr>
          <p:cNvPr id="2546" name="Group 498"/>
          <p:cNvGraphicFramePr>
            <a:graphicFrameLocks noGrp="1"/>
          </p:cNvGraphicFramePr>
          <p:nvPr/>
        </p:nvGraphicFramePr>
        <p:xfrm>
          <a:off x="195263" y="4865688"/>
          <a:ext cx="8821737" cy="1731010"/>
        </p:xfrm>
        <a:graphic>
          <a:graphicData uri="http://schemas.openxmlformats.org/drawingml/2006/table">
            <a:tbl>
              <a:tblPr/>
              <a:tblGrid>
                <a:gridCol w="2936875"/>
                <a:gridCol w="587375"/>
                <a:gridCol w="588962"/>
                <a:gridCol w="588963"/>
                <a:gridCol w="587375"/>
                <a:gridCol w="590550"/>
                <a:gridCol w="588962"/>
                <a:gridCol w="587375"/>
                <a:gridCol w="588963"/>
                <a:gridCol w="587375"/>
                <a:gridCol w="588962"/>
              </a:tblGrid>
              <a:tr h="0">
                <a:tc gridSpan="11">
                  <a:txBody>
                    <a:bodyPr/>
                    <a:lstStyle/>
                    <a:p>
                      <a:pPr marL="0" marR="0" lvl="0" indent="0" algn="ctr" defTabSz="914400" rtl="1" eaLnBrk="1" fontAlgn="base" latinLnBrk="0" hangingPunct="1">
                        <a:lnSpc>
                          <a:spcPct val="100000"/>
                        </a:lnSpc>
                        <a:spcBef>
                          <a:spcPct val="0"/>
                        </a:spcBef>
                        <a:spcAft>
                          <a:spcPct val="0"/>
                        </a:spcAft>
                        <a:buClrTx/>
                        <a:buSzTx/>
                        <a:buFontTx/>
                        <a:buNone/>
                        <a:tabLst/>
                      </a:pPr>
                      <a:r>
                        <a:rPr kumimoji="0" lang="en-US" sz="1100" b="1" i="0" u="none" strike="noStrike" cap="none" normalizeH="0" baseline="0" smtClean="0">
                          <a:ln>
                            <a:noFill/>
                          </a:ln>
                          <a:solidFill>
                            <a:schemeClr val="tx1"/>
                          </a:solidFill>
                          <a:effectLst/>
                          <a:latin typeface="Arial" charset="0"/>
                          <a:cs typeface="Arial" charset="0"/>
                        </a:rPr>
                        <a:t> (1)</a:t>
                      </a:r>
                      <a:r>
                        <a:rPr kumimoji="0" lang="ar-SA" sz="1100" b="1" i="0" u="none" strike="noStrike" cap="none" normalizeH="0" baseline="0" smtClean="0">
                          <a:ln>
                            <a:noFill/>
                          </a:ln>
                          <a:solidFill>
                            <a:schemeClr val="tx1"/>
                          </a:solidFill>
                          <a:effectLst/>
                          <a:latin typeface="Arial" charset="0"/>
                          <a:cs typeface="Arial" charset="0"/>
                        </a:rPr>
                        <a:t>TABLE</a:t>
                      </a:r>
                      <a:endParaRPr kumimoji="0" lang="en-US" sz="1800" b="0" i="0" u="none" strike="noStrike" cap="none" normalizeH="0" baseline="0" smtClean="0">
                        <a:ln>
                          <a:noFill/>
                        </a:ln>
                        <a:solidFill>
                          <a:schemeClr val="tx1"/>
                        </a:solidFill>
                        <a:effectLst/>
                        <a:latin typeface="Arial" charset="0"/>
                        <a:cs typeface="Arial" charset="0"/>
                      </a:endParaRPr>
                    </a:p>
                  </a:txBody>
                  <a:tcPr anchor="ctr"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0478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ar-SA" sz="1800" b="0" i="0" u="none" strike="noStrike" cap="none" normalizeH="0" baseline="0" smtClean="0">
                          <a:ln>
                            <a:noFill/>
                          </a:ln>
                          <a:solidFill>
                            <a:schemeClr val="tx1"/>
                          </a:solidFill>
                          <a:effectLst/>
                          <a:latin typeface="Arial" charset="0"/>
                          <a:cs typeface="Arial" charset="0"/>
                        </a:rPr>
                        <a:t>Station</a:t>
                      </a:r>
                      <a:endParaRPr kumimoji="0" lang="en-US" sz="1800" b="0" i="0" u="none" strike="noStrike" cap="none" normalizeH="0" baseline="0" smtClean="0">
                        <a:ln>
                          <a:noFill/>
                        </a:ln>
                        <a:solidFill>
                          <a:schemeClr val="tx1"/>
                        </a:solidFill>
                        <a:effectLst/>
                        <a:latin typeface="Arial" charset="0"/>
                        <a:cs typeface="Arial" charset="0"/>
                      </a:endParaRP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4</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6</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7</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8</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9</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10</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412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ar-SA" sz="1800" b="0" i="0" u="none" strike="noStrike" cap="none" normalizeH="0" baseline="0" smtClean="0">
                          <a:ln>
                            <a:noFill/>
                          </a:ln>
                          <a:solidFill>
                            <a:schemeClr val="tx1"/>
                          </a:solidFill>
                          <a:effectLst/>
                          <a:latin typeface="Arial" charset="0"/>
                          <a:cs typeface="Arial" charset="0"/>
                        </a:rPr>
                        <a:t>Average Uptime, cycles</a:t>
                      </a:r>
                      <a:endParaRPr kumimoji="0" lang="en-US" sz="1800" b="0" i="0" u="none" strike="noStrike" cap="none" normalizeH="0" baseline="0" smtClean="0">
                        <a:ln>
                          <a:noFill/>
                        </a:ln>
                        <a:solidFill>
                          <a:schemeClr val="tx1"/>
                        </a:solidFill>
                        <a:effectLst/>
                        <a:latin typeface="Arial" charset="0"/>
                        <a:cs typeface="Arial" charset="0"/>
                      </a:endParaRP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250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300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480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300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800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750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960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600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520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320</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60350">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ar-SA" sz="1800" b="0" i="0" u="none" strike="noStrike" cap="none" normalizeH="0" baseline="0" smtClean="0">
                          <a:ln>
                            <a:noFill/>
                          </a:ln>
                          <a:solidFill>
                            <a:schemeClr val="tx1"/>
                          </a:solidFill>
                          <a:effectLst/>
                          <a:latin typeface="Arial" charset="0"/>
                          <a:cs typeface="Arial" charset="0"/>
                        </a:rPr>
                        <a:t>Average Downtime, cycles</a:t>
                      </a:r>
                      <a:endParaRPr kumimoji="0" lang="en-US" sz="1800" b="0" i="0" u="none" strike="noStrike" cap="none" normalizeH="0" baseline="0" smtClean="0">
                        <a:ln>
                          <a:noFill/>
                        </a:ln>
                        <a:solidFill>
                          <a:schemeClr val="tx1"/>
                        </a:solidFill>
                        <a:effectLst/>
                        <a:latin typeface="Arial" charset="0"/>
                        <a:cs typeface="Arial" charset="0"/>
                      </a:endParaRP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10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15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9</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9</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24</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15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15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10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14</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8</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7465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ar-SA" sz="1800" b="0" i="0" u="none" strike="noStrike" cap="none" normalizeH="0" baseline="0" smtClean="0">
                          <a:ln>
                            <a:noFill/>
                          </a:ln>
                          <a:solidFill>
                            <a:schemeClr val="tx1"/>
                          </a:solidFill>
                          <a:effectLst/>
                          <a:latin typeface="Arial" charset="0"/>
                          <a:cs typeface="Arial" charset="0"/>
                        </a:rPr>
                        <a:t>Cycle time, min</a:t>
                      </a:r>
                      <a:endParaRPr kumimoji="0" lang="en-US" sz="1800" b="0" i="0" u="none" strike="noStrike" cap="none" normalizeH="0" baseline="0" smtClean="0">
                        <a:ln>
                          <a:noFill/>
                        </a:ln>
                        <a:solidFill>
                          <a:schemeClr val="tx1"/>
                        </a:solidFill>
                        <a:effectLst/>
                        <a:latin typeface="Arial" charset="0"/>
                        <a:cs typeface="Arial" charset="0"/>
                      </a:endParaRP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10">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1.25</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2050">
                                            <p:txEl>
                                              <p:pRg st="0" end="0"/>
                                            </p:txEl>
                                          </p:spTgt>
                                        </p:tgtEl>
                                        <p:attrNameLst>
                                          <p:attrName>style.visibility</p:attrName>
                                        </p:attrNameLst>
                                      </p:cBhvr>
                                      <p:to>
                                        <p:strVal val="visible"/>
                                      </p:to>
                                    </p:set>
                                    <p:animEffect transition="in" filter="wipe(up)">
                                      <p:cBhvr>
                                        <p:cTn id="7" dur="500"/>
                                        <p:tgtEl>
                                          <p:spTgt spid="2050">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2050">
                                            <p:txEl>
                                              <p:pRg st="1" end="1"/>
                                            </p:txEl>
                                          </p:spTgt>
                                        </p:tgtEl>
                                        <p:attrNameLst>
                                          <p:attrName>style.visibility</p:attrName>
                                        </p:attrNameLst>
                                      </p:cBhvr>
                                      <p:to>
                                        <p:strVal val="visible"/>
                                      </p:to>
                                    </p:set>
                                    <p:animEffect transition="in" filter="wipe(up)">
                                      <p:cBhvr>
                                        <p:cTn id="12" dur="500"/>
                                        <p:tgtEl>
                                          <p:spTgt spid="2050">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1" fill="hold" grpId="0" nodeType="clickEffect">
                                  <p:stCondLst>
                                    <p:cond delay="0"/>
                                  </p:stCondLst>
                                  <p:childTnLst>
                                    <p:set>
                                      <p:cBhvr>
                                        <p:cTn id="16" dur="1" fill="hold">
                                          <p:stCondLst>
                                            <p:cond delay="0"/>
                                          </p:stCondLst>
                                        </p:cTn>
                                        <p:tgtEl>
                                          <p:spTgt spid="2050">
                                            <p:txEl>
                                              <p:pRg st="3" end="3"/>
                                            </p:txEl>
                                          </p:spTgt>
                                        </p:tgtEl>
                                        <p:attrNameLst>
                                          <p:attrName>style.visibility</p:attrName>
                                        </p:attrNameLst>
                                      </p:cBhvr>
                                      <p:to>
                                        <p:strVal val="visible"/>
                                      </p:to>
                                    </p:set>
                                    <p:animEffect transition="in" filter="wipe(up)">
                                      <p:cBhvr>
                                        <p:cTn id="17" dur="500"/>
                                        <p:tgtEl>
                                          <p:spTgt spid="2050">
                                            <p:txEl>
                                              <p:pRg st="3" end="3"/>
                                            </p:txEl>
                                          </p:spTgt>
                                        </p:tgtEl>
                                      </p:cBhvr>
                                    </p:animEffect>
                                  </p:childTnLst>
                                </p:cTn>
                              </p:par>
                              <p:par>
                                <p:cTn id="18" presetID="22" presetClass="entr" presetSubtype="1" fill="hold" grpId="0" nodeType="withEffect">
                                  <p:stCondLst>
                                    <p:cond delay="0"/>
                                  </p:stCondLst>
                                  <p:childTnLst>
                                    <p:set>
                                      <p:cBhvr>
                                        <p:cTn id="19" dur="1" fill="hold">
                                          <p:stCondLst>
                                            <p:cond delay="0"/>
                                          </p:stCondLst>
                                        </p:cTn>
                                        <p:tgtEl>
                                          <p:spTgt spid="2050">
                                            <p:txEl>
                                              <p:pRg st="4" end="4"/>
                                            </p:txEl>
                                          </p:spTgt>
                                        </p:tgtEl>
                                        <p:attrNameLst>
                                          <p:attrName>style.visibility</p:attrName>
                                        </p:attrNameLst>
                                      </p:cBhvr>
                                      <p:to>
                                        <p:strVal val="visible"/>
                                      </p:to>
                                    </p:set>
                                    <p:animEffect transition="in" filter="wipe(up)">
                                      <p:cBhvr>
                                        <p:cTn id="20" dur="500"/>
                                        <p:tgtEl>
                                          <p:spTgt spid="2050">
                                            <p:txEl>
                                              <p:pRg st="4" end="4"/>
                                            </p:txEl>
                                          </p:spTgt>
                                        </p:tgtEl>
                                      </p:cBhvr>
                                    </p:animEffect>
                                  </p:childTnLst>
                                </p:cTn>
                              </p:par>
                              <p:par>
                                <p:cTn id="21" presetID="22" presetClass="entr" presetSubtype="1" fill="hold" grpId="0" nodeType="withEffect">
                                  <p:stCondLst>
                                    <p:cond delay="0"/>
                                  </p:stCondLst>
                                  <p:childTnLst>
                                    <p:set>
                                      <p:cBhvr>
                                        <p:cTn id="22" dur="1" fill="hold">
                                          <p:stCondLst>
                                            <p:cond delay="0"/>
                                          </p:stCondLst>
                                        </p:cTn>
                                        <p:tgtEl>
                                          <p:spTgt spid="2050">
                                            <p:txEl>
                                              <p:pRg st="5" end="5"/>
                                            </p:txEl>
                                          </p:spTgt>
                                        </p:tgtEl>
                                        <p:attrNameLst>
                                          <p:attrName>style.visibility</p:attrName>
                                        </p:attrNameLst>
                                      </p:cBhvr>
                                      <p:to>
                                        <p:strVal val="visible"/>
                                      </p:to>
                                    </p:set>
                                    <p:animEffect transition="in" filter="wipe(up)">
                                      <p:cBhvr>
                                        <p:cTn id="23" dur="500"/>
                                        <p:tgtEl>
                                          <p:spTgt spid="2050">
                                            <p:txEl>
                                              <p:pRg st="5" end="5"/>
                                            </p:txEl>
                                          </p:spTgt>
                                        </p:tgtEl>
                                      </p:cBhvr>
                                    </p:animEffect>
                                  </p:childTnLst>
                                </p:cTn>
                              </p:par>
                              <p:par>
                                <p:cTn id="24" presetID="22" presetClass="entr" presetSubtype="1" fill="hold" grpId="0" nodeType="withEffect">
                                  <p:stCondLst>
                                    <p:cond delay="0"/>
                                  </p:stCondLst>
                                  <p:childTnLst>
                                    <p:set>
                                      <p:cBhvr>
                                        <p:cTn id="25" dur="1" fill="hold">
                                          <p:stCondLst>
                                            <p:cond delay="0"/>
                                          </p:stCondLst>
                                        </p:cTn>
                                        <p:tgtEl>
                                          <p:spTgt spid="2050">
                                            <p:txEl>
                                              <p:pRg st="6" end="6"/>
                                            </p:txEl>
                                          </p:spTgt>
                                        </p:tgtEl>
                                        <p:attrNameLst>
                                          <p:attrName>style.visibility</p:attrName>
                                        </p:attrNameLst>
                                      </p:cBhvr>
                                      <p:to>
                                        <p:strVal val="visible"/>
                                      </p:to>
                                    </p:set>
                                    <p:animEffect transition="in" filter="wipe(up)">
                                      <p:cBhvr>
                                        <p:cTn id="26" dur="500"/>
                                        <p:tgtEl>
                                          <p:spTgt spid="2050">
                                            <p:txEl>
                                              <p:pRg st="6" end="6"/>
                                            </p:txEl>
                                          </p:spTgt>
                                        </p:tgtEl>
                                      </p:cBhvr>
                                    </p:animEffect>
                                  </p:childTnLst>
                                </p:cTn>
                              </p:par>
                              <p:par>
                                <p:cTn id="27" presetID="22" presetClass="entr" presetSubtype="1" fill="hold" grpId="0" nodeType="withEffect">
                                  <p:stCondLst>
                                    <p:cond delay="0"/>
                                  </p:stCondLst>
                                  <p:childTnLst>
                                    <p:set>
                                      <p:cBhvr>
                                        <p:cTn id="28" dur="1" fill="hold">
                                          <p:stCondLst>
                                            <p:cond delay="0"/>
                                          </p:stCondLst>
                                        </p:cTn>
                                        <p:tgtEl>
                                          <p:spTgt spid="2050">
                                            <p:txEl>
                                              <p:pRg st="7" end="7"/>
                                            </p:txEl>
                                          </p:spTgt>
                                        </p:tgtEl>
                                        <p:attrNameLst>
                                          <p:attrName>style.visibility</p:attrName>
                                        </p:attrNameLst>
                                      </p:cBhvr>
                                      <p:to>
                                        <p:strVal val="visible"/>
                                      </p:to>
                                    </p:set>
                                    <p:animEffect transition="in" filter="wipe(up)">
                                      <p:cBhvr>
                                        <p:cTn id="29" dur="500"/>
                                        <p:tgtEl>
                                          <p:spTgt spid="2050">
                                            <p:txEl>
                                              <p:pRg st="7" end="7"/>
                                            </p:txEl>
                                          </p:spTgt>
                                        </p:tgtEl>
                                      </p:cBhvr>
                                    </p:animEffect>
                                  </p:childTnLst>
                                </p:cTn>
                              </p:par>
                              <p:par>
                                <p:cTn id="30" presetID="22" presetClass="entr" presetSubtype="1" fill="hold" grpId="0" nodeType="withEffect">
                                  <p:stCondLst>
                                    <p:cond delay="0"/>
                                  </p:stCondLst>
                                  <p:childTnLst>
                                    <p:set>
                                      <p:cBhvr>
                                        <p:cTn id="31" dur="1" fill="hold">
                                          <p:stCondLst>
                                            <p:cond delay="0"/>
                                          </p:stCondLst>
                                        </p:cTn>
                                        <p:tgtEl>
                                          <p:spTgt spid="2050">
                                            <p:txEl>
                                              <p:pRg st="8" end="8"/>
                                            </p:txEl>
                                          </p:spTgt>
                                        </p:tgtEl>
                                        <p:attrNameLst>
                                          <p:attrName>style.visibility</p:attrName>
                                        </p:attrNameLst>
                                      </p:cBhvr>
                                      <p:to>
                                        <p:strVal val="visible"/>
                                      </p:to>
                                    </p:set>
                                    <p:animEffect transition="in" filter="wipe(up)">
                                      <p:cBhvr>
                                        <p:cTn id="32" dur="500"/>
                                        <p:tgtEl>
                                          <p:spTgt spid="2050">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50" grpId="0" build="p" autoUpdateAnimBg="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Text Box 5"/>
          <p:cNvSpPr txBox="1">
            <a:spLocks noChangeArrowheads="1"/>
          </p:cNvSpPr>
          <p:nvPr/>
        </p:nvSpPr>
        <p:spPr bwMode="auto">
          <a:xfrm>
            <a:off x="228600" y="801688"/>
            <a:ext cx="1371600" cy="406400"/>
          </a:xfrm>
          <a:prstGeom prst="rect">
            <a:avLst/>
          </a:prstGeom>
          <a:noFill/>
          <a:ln w="9525">
            <a:solidFill>
              <a:srgbClr val="FF3300"/>
            </a:solidFill>
            <a:miter lim="800000"/>
            <a:headEnd/>
            <a:tailEnd/>
          </a:ln>
          <a:effectLst/>
        </p:spPr>
        <p:txBody>
          <a:bodyPr>
            <a:spAutoFit/>
          </a:bodyPr>
          <a:lstStyle/>
          <a:p>
            <a:pPr algn="l" rtl="0"/>
            <a:r>
              <a:rPr lang="en-GB" sz="2000" b="1">
                <a:solidFill>
                  <a:schemeClr val="accent2"/>
                </a:solidFill>
              </a:rPr>
              <a:t>1-B-i-</a:t>
            </a:r>
            <a:endParaRPr lang="en-US" sz="2000" b="1">
              <a:solidFill>
                <a:schemeClr val="accent2"/>
              </a:solidFill>
            </a:endParaRPr>
          </a:p>
        </p:txBody>
      </p:sp>
      <p:graphicFrame>
        <p:nvGraphicFramePr>
          <p:cNvPr id="8609" name="Group 417"/>
          <p:cNvGraphicFramePr>
            <a:graphicFrameLocks noGrp="1"/>
          </p:cNvGraphicFramePr>
          <p:nvPr/>
        </p:nvGraphicFramePr>
        <p:xfrm>
          <a:off x="1778000" y="203200"/>
          <a:ext cx="7200900" cy="4663440"/>
        </p:xfrm>
        <a:graphic>
          <a:graphicData uri="http://schemas.openxmlformats.org/drawingml/2006/table">
            <a:tbl>
              <a:tblPr/>
              <a:tblGrid>
                <a:gridCol w="1117600"/>
                <a:gridCol w="990600"/>
                <a:gridCol w="1435100"/>
                <a:gridCol w="952500"/>
                <a:gridCol w="1333500"/>
                <a:gridCol w="1371600"/>
              </a:tblGrid>
              <a:tr h="266700">
                <a:tc row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Machine</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Failure Analysis</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grid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Repair Analysis</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row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Machine efficiency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1" u="none" strike="noStrike" cap="none" normalizeH="0" baseline="0" smtClean="0">
                          <a:ln>
                            <a:noFill/>
                          </a:ln>
                          <a:solidFill>
                            <a:schemeClr val="tx1"/>
                          </a:solidFill>
                          <a:effectLst/>
                          <a:latin typeface="Times New Roman" pitchFamily="18" charset="0"/>
                          <a:cs typeface="Times New Roman (Arabic)" charset="0"/>
                        </a:rPr>
                        <a:t>E=1/(1+p/r)</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2450">
                <a:tc vMerge="1">
                  <a:txBody>
                    <a:bodyPr/>
                    <a:lstStyle/>
                    <a:p>
                      <a:endParaRPr lang="en-US"/>
                    </a:p>
                  </a:txBody>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1" u="none" strike="noStrike" cap="none" normalizeH="0" baseline="0" smtClean="0">
                          <a:ln>
                            <a:noFill/>
                          </a:ln>
                          <a:solidFill>
                            <a:schemeClr val="tx1"/>
                          </a:solidFill>
                          <a:effectLst/>
                          <a:latin typeface="Times New Roman" pitchFamily="18" charset="0"/>
                          <a:cs typeface="Times New Roman (Arabic)" charset="0"/>
                        </a:rPr>
                        <a:t>MTBF, cycles</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Failure Rate</a:t>
                      </a:r>
                      <a:r>
                        <a:rPr kumimoji="0" lang="en-US" sz="1800" b="0" i="1" u="none" strike="noStrike" cap="none" normalizeH="0" baseline="0" smtClean="0">
                          <a:ln>
                            <a:noFill/>
                          </a:ln>
                          <a:solidFill>
                            <a:schemeClr val="tx1"/>
                          </a:solidFill>
                          <a:effectLst/>
                          <a:latin typeface="Times New Roman" pitchFamily="18" charset="0"/>
                          <a:cs typeface="Times New Roman (Arabic)" charset="0"/>
                        </a:rPr>
                        <a:t> p=1/MTBM</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1" u="none" strike="noStrike" cap="none" normalizeH="0" baseline="0" smtClean="0">
                          <a:ln>
                            <a:noFill/>
                          </a:ln>
                          <a:solidFill>
                            <a:schemeClr val="tx1"/>
                          </a:solidFill>
                          <a:effectLst/>
                          <a:latin typeface="Times New Roman" pitchFamily="18" charset="0"/>
                          <a:cs typeface="Times New Roman (Arabic)" charset="0"/>
                        </a:rPr>
                        <a:t>MTTR, cycles</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Repair Rate </a:t>
                      </a:r>
                      <a:r>
                        <a:rPr kumimoji="0" lang="en-US" sz="1800" b="0" i="1" u="none" strike="noStrike" cap="none" normalizeH="0" baseline="0" smtClean="0">
                          <a:ln>
                            <a:noFill/>
                          </a:ln>
                          <a:solidFill>
                            <a:schemeClr val="tx1"/>
                          </a:solidFill>
                          <a:effectLst/>
                          <a:latin typeface="Times New Roman" pitchFamily="18" charset="0"/>
                          <a:cs typeface="Times New Roman (Arabic)" charset="0"/>
                        </a:rPr>
                        <a:t>r=1/MTTR</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endParaRPr lang="en-US"/>
                    </a:p>
                  </a:txBody>
                  <a:tcPr/>
                </a:tc>
              </a:tr>
              <a:tr h="3302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1</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250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0.004</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20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0.9259</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8097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2</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300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0.003333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30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0.0333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0.9091</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6512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3</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480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0.002082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40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0.025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0.9231</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6512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4</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300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0.003333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30</a:t>
                      </a:r>
                      <a:endParaRPr kumimoji="0" lang="en-US" sz="1800" b="0" i="0" u="none" strike="noStrike" cap="none" normalizeH="0" baseline="0" smtClean="0">
                        <a:ln>
                          <a:noFill/>
                        </a:ln>
                        <a:solidFill>
                          <a:schemeClr val="tx1"/>
                        </a:solidFill>
                        <a:effectLst/>
                        <a:latin typeface="Times New Roman" pitchFamily="18" charset="0"/>
                        <a:cs typeface="Times New Roman (Arabic)" charset="0"/>
                      </a:endParaRP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0.0333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0.9091</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6512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5</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800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0.00125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60</a:t>
                      </a:r>
                      <a:endParaRPr kumimoji="0" lang="en-US" sz="1800" b="0" i="0" u="none" strike="noStrike" cap="none" normalizeH="0" baseline="0" smtClean="0">
                        <a:ln>
                          <a:noFill/>
                        </a:ln>
                        <a:solidFill>
                          <a:schemeClr val="tx1"/>
                        </a:solidFill>
                        <a:effectLst/>
                        <a:latin typeface="Times New Roman" pitchFamily="18" charset="0"/>
                        <a:cs typeface="Times New Roman (Arabic)" charset="0"/>
                      </a:endParaRP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0.0167</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0.9302</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6512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6</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750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0.001333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60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0.0167</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0.9259</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6512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7</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960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0.00142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72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0.0139</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0.9302</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6512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8</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600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0.001667</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60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0.0167</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0.9091</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6512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9</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550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0.001818</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50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0.9167</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302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10</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320</a:t>
                      </a:r>
                      <a:endParaRPr kumimoji="0" lang="en-US" sz="1800" b="0" i="0" u="none" strike="noStrike" cap="none" normalizeH="0" baseline="0" smtClean="0">
                        <a:ln>
                          <a:noFill/>
                        </a:ln>
                        <a:solidFill>
                          <a:schemeClr val="tx1"/>
                        </a:solidFill>
                        <a:effectLst/>
                        <a:latin typeface="Times New Roman" pitchFamily="18" charset="0"/>
                        <a:cs typeface="Times New Roman (Arabic)" charset="0"/>
                      </a:endParaRP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0.003125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Arial" charset="0"/>
                          <a:cs typeface="Arial" charset="0"/>
                        </a:rPr>
                        <a:t>24</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0.0417</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800" b="0" i="0" u="none" strike="noStrike" cap="none" normalizeH="0" baseline="0" smtClean="0">
                          <a:ln>
                            <a:noFill/>
                          </a:ln>
                          <a:solidFill>
                            <a:schemeClr val="tx1"/>
                          </a:solidFill>
                          <a:effectLst/>
                          <a:latin typeface="Times New Roman" pitchFamily="18" charset="0"/>
                          <a:cs typeface="Times New Roman (Arabic)" charset="0"/>
                        </a:rPr>
                        <a:t>0.9302</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598" name="Text Box 406"/>
          <p:cNvSpPr txBox="1">
            <a:spLocks noChangeArrowheads="1"/>
          </p:cNvSpPr>
          <p:nvPr/>
        </p:nvSpPr>
        <p:spPr bwMode="auto">
          <a:xfrm>
            <a:off x="228600" y="1938338"/>
            <a:ext cx="1371600" cy="466725"/>
          </a:xfrm>
          <a:prstGeom prst="rect">
            <a:avLst/>
          </a:prstGeom>
          <a:noFill/>
          <a:ln w="9525">
            <a:solidFill>
              <a:srgbClr val="FF3300"/>
            </a:solidFill>
            <a:miter lim="800000"/>
            <a:headEnd/>
            <a:tailEnd/>
          </a:ln>
          <a:effectLst/>
        </p:spPr>
        <p:txBody>
          <a:bodyPr>
            <a:spAutoFit/>
          </a:bodyPr>
          <a:lstStyle/>
          <a:p>
            <a:pPr algn="l" rtl="0"/>
            <a:r>
              <a:rPr lang="en-GB" b="1">
                <a:solidFill>
                  <a:schemeClr val="accent2"/>
                </a:solidFill>
              </a:rPr>
              <a:t>1-B-ii-</a:t>
            </a:r>
            <a:endParaRPr lang="en-US" sz="2000" b="1">
              <a:solidFill>
                <a:schemeClr val="accent2"/>
              </a:solidFill>
            </a:endParaRPr>
          </a:p>
        </p:txBody>
      </p:sp>
      <p:graphicFrame>
        <p:nvGraphicFramePr>
          <p:cNvPr id="8599" name="Object 407"/>
          <p:cNvGraphicFramePr>
            <a:graphicFrameLocks noChangeAspect="1"/>
          </p:cNvGraphicFramePr>
          <p:nvPr/>
        </p:nvGraphicFramePr>
        <p:xfrm>
          <a:off x="944563" y="5005388"/>
          <a:ext cx="7277100" cy="1084262"/>
        </p:xfrm>
        <a:graphic>
          <a:graphicData uri="http://schemas.openxmlformats.org/presentationml/2006/ole">
            <p:oleObj spid="_x0000_s8599" name="Equation" r:id="rId3" imgW="3936960" imgH="533160" progId="Equation.3">
              <p:embed/>
            </p:oleObj>
          </a:graphicData>
        </a:graphic>
      </p:graphicFrame>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8598">
                                            <p:bg/>
                                          </p:spTgt>
                                        </p:tgtEl>
                                        <p:attrNameLst>
                                          <p:attrName>style.visibility</p:attrName>
                                        </p:attrNameLst>
                                      </p:cBhvr>
                                      <p:to>
                                        <p:strVal val="visible"/>
                                      </p:to>
                                    </p:set>
                                    <p:animEffect transition="in" filter="wipe(up)">
                                      <p:cBhvr>
                                        <p:cTn id="7" dur="500"/>
                                        <p:tgtEl>
                                          <p:spTgt spid="8598">
                                            <p:bg/>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8598">
                                            <p:txEl>
                                              <p:pRg st="0" end="0"/>
                                            </p:txEl>
                                          </p:spTgt>
                                        </p:tgtEl>
                                        <p:attrNameLst>
                                          <p:attrName>style.visibility</p:attrName>
                                        </p:attrNameLst>
                                      </p:cBhvr>
                                      <p:to>
                                        <p:strVal val="visible"/>
                                      </p:to>
                                    </p:set>
                                    <p:animEffect transition="in" filter="wipe(up)">
                                      <p:cBhvr>
                                        <p:cTn id="12" dur="500"/>
                                        <p:tgtEl>
                                          <p:spTgt spid="8598">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1" fill="hold" nodeType="clickEffect">
                                  <p:stCondLst>
                                    <p:cond delay="0"/>
                                  </p:stCondLst>
                                  <p:childTnLst>
                                    <p:set>
                                      <p:cBhvr>
                                        <p:cTn id="16" dur="1" fill="hold">
                                          <p:stCondLst>
                                            <p:cond delay="0"/>
                                          </p:stCondLst>
                                        </p:cTn>
                                        <p:tgtEl>
                                          <p:spTgt spid="8599"/>
                                        </p:tgtEl>
                                        <p:attrNameLst>
                                          <p:attrName>style.visibility</p:attrName>
                                        </p:attrNameLst>
                                      </p:cBhvr>
                                      <p:to>
                                        <p:strVal val="visible"/>
                                      </p:to>
                                    </p:set>
                                    <p:animEffect transition="in" filter="wipe(up)">
                                      <p:cBhvr>
                                        <p:cTn id="17" dur="500"/>
                                        <p:tgtEl>
                                          <p:spTgt spid="8599"/>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1" fill="hold" grpId="0" nodeType="clickEffect">
                                  <p:stCondLst>
                                    <p:cond delay="0"/>
                                  </p:stCondLst>
                                  <p:childTnLst>
                                    <p:set>
                                      <p:cBhvr>
                                        <p:cTn id="21" dur="1" fill="hold">
                                          <p:stCondLst>
                                            <p:cond delay="0"/>
                                          </p:stCondLst>
                                        </p:cTn>
                                        <p:tgtEl>
                                          <p:spTgt spid="8197">
                                            <p:bg/>
                                          </p:spTgt>
                                        </p:tgtEl>
                                        <p:attrNameLst>
                                          <p:attrName>style.visibility</p:attrName>
                                        </p:attrNameLst>
                                      </p:cBhvr>
                                      <p:to>
                                        <p:strVal val="visible"/>
                                      </p:to>
                                    </p:set>
                                    <p:animEffect transition="in" filter="wipe(up)">
                                      <p:cBhvr>
                                        <p:cTn id="22" dur="500"/>
                                        <p:tgtEl>
                                          <p:spTgt spid="8197">
                                            <p:bg/>
                                          </p:spTgt>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1" fill="hold" grpId="0" nodeType="clickEffect">
                                  <p:stCondLst>
                                    <p:cond delay="0"/>
                                  </p:stCondLst>
                                  <p:childTnLst>
                                    <p:set>
                                      <p:cBhvr>
                                        <p:cTn id="26" dur="1" fill="hold">
                                          <p:stCondLst>
                                            <p:cond delay="0"/>
                                          </p:stCondLst>
                                        </p:cTn>
                                        <p:tgtEl>
                                          <p:spTgt spid="8197">
                                            <p:txEl>
                                              <p:pRg st="0" end="0"/>
                                            </p:txEl>
                                          </p:spTgt>
                                        </p:tgtEl>
                                        <p:attrNameLst>
                                          <p:attrName>style.visibility</p:attrName>
                                        </p:attrNameLst>
                                      </p:cBhvr>
                                      <p:to>
                                        <p:strVal val="visible"/>
                                      </p:to>
                                    </p:set>
                                    <p:animEffect transition="in" filter="wipe(up)">
                                      <p:cBhvr>
                                        <p:cTn id="27" dur="500"/>
                                        <p:tgtEl>
                                          <p:spTgt spid="8197">
                                            <p:txEl>
                                              <p:pRg st="0" end="0"/>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22" presetClass="entr" presetSubtype="1" fill="hold" nodeType="clickEffect">
                                  <p:stCondLst>
                                    <p:cond delay="0"/>
                                  </p:stCondLst>
                                  <p:childTnLst>
                                    <p:set>
                                      <p:cBhvr>
                                        <p:cTn id="31" dur="1" fill="hold">
                                          <p:stCondLst>
                                            <p:cond delay="0"/>
                                          </p:stCondLst>
                                        </p:cTn>
                                        <p:tgtEl>
                                          <p:spTgt spid="8609"/>
                                        </p:tgtEl>
                                        <p:attrNameLst>
                                          <p:attrName>style.visibility</p:attrName>
                                        </p:attrNameLst>
                                      </p:cBhvr>
                                      <p:to>
                                        <p:strVal val="visible"/>
                                      </p:to>
                                    </p:set>
                                    <p:animEffect transition="in" filter="wipe(up)">
                                      <p:cBhvr>
                                        <p:cTn id="32" dur="500"/>
                                        <p:tgtEl>
                                          <p:spTgt spid="860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97" grpId="0" build="p" animBg="1" autoUpdateAnimBg="0"/>
      <p:bldP spid="8598" grpId="0" build="p" animBg="1" autoUpdateAnimBg="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6" name="Text Box 6"/>
          <p:cNvSpPr txBox="1">
            <a:spLocks noChangeArrowheads="1"/>
          </p:cNvSpPr>
          <p:nvPr/>
        </p:nvSpPr>
        <p:spPr bwMode="auto">
          <a:xfrm>
            <a:off x="152400" y="136525"/>
            <a:ext cx="8915400" cy="4968875"/>
          </a:xfrm>
          <a:prstGeom prst="rect">
            <a:avLst/>
          </a:prstGeom>
          <a:noFill/>
          <a:ln w="9525">
            <a:noFill/>
            <a:miter lim="800000"/>
            <a:headEnd/>
            <a:tailEnd/>
          </a:ln>
          <a:effectLst/>
        </p:spPr>
        <p:txBody>
          <a:bodyPr>
            <a:spAutoFit/>
          </a:bodyPr>
          <a:lstStyle/>
          <a:p>
            <a:pPr algn="just" rtl="0"/>
            <a:r>
              <a:rPr lang="en-US" sz="2000" b="1" u="sng" dirty="0">
                <a:solidFill>
                  <a:schemeClr val="accent2"/>
                </a:solidFill>
                <a:latin typeface="Arial" charset="0"/>
                <a:cs typeface="Arial" charset="0"/>
              </a:rPr>
              <a:t>Question </a:t>
            </a:r>
            <a:r>
              <a:rPr lang="en-US" sz="2000" b="1" u="sng" dirty="0" smtClean="0">
                <a:solidFill>
                  <a:schemeClr val="accent2"/>
                </a:solidFill>
                <a:latin typeface="Arial" charset="0"/>
                <a:cs typeface="Arial" charset="0"/>
              </a:rPr>
              <a:t>2</a:t>
            </a:r>
            <a:endParaRPr lang="en-US" sz="2000" b="1" u="sng" dirty="0">
              <a:solidFill>
                <a:schemeClr val="accent2"/>
              </a:solidFill>
              <a:latin typeface="Arial" charset="0"/>
              <a:cs typeface="Arial" charset="0"/>
            </a:endParaRPr>
          </a:p>
          <a:p>
            <a:pPr algn="just" rtl="0"/>
            <a:r>
              <a:rPr lang="en-US" sz="2000" b="1" dirty="0">
                <a:cs typeface="Times New Roman" pitchFamily="18" charset="0"/>
              </a:rPr>
              <a:t>An assembly line produces two models (A, B) in a ratio of (2:3) respectively. The line consists of seven stations. It is arranged such that an inspection station (I) is placed after two assembly stations (S1, S2) and hence it is branched to produce each model. Model (A) is produced by assembly station (SA) followed by inspection station (IA). Also, Model (B) is produced by assembly station (SB) followed by inspection station (IB). </a:t>
            </a:r>
            <a:r>
              <a:rPr lang="en-US" sz="2000" b="1" u="sng" dirty="0">
                <a:cs typeface="Times New Roman" pitchFamily="18" charset="0"/>
              </a:rPr>
              <a:t>Find</a:t>
            </a:r>
            <a:r>
              <a:rPr lang="en-US" sz="2000" b="1" dirty="0">
                <a:cs typeface="Times New Roman" pitchFamily="18" charset="0"/>
              </a:rPr>
              <a:t> the expected number of model A and B, and the throughput given the following data:</a:t>
            </a:r>
          </a:p>
          <a:p>
            <a:pPr marL="388938" lvl="1" indent="-198438" algn="just" rtl="0">
              <a:buFontTx/>
              <a:buChar char="•"/>
            </a:pPr>
            <a:r>
              <a:rPr lang="en-US" sz="2000" b="1" dirty="0">
                <a:cs typeface="Times New Roman" pitchFamily="18" charset="0"/>
              </a:rPr>
              <a:t>Number of products at the start of the line is 440 units per week.</a:t>
            </a:r>
          </a:p>
          <a:p>
            <a:pPr marL="388938" lvl="1" indent="-198438" algn="just" rtl="0">
              <a:buFontTx/>
              <a:buChar char="•"/>
            </a:pPr>
            <a:r>
              <a:rPr lang="en-US" sz="2000" b="1" dirty="0">
                <a:cs typeface="Times New Roman" pitchFamily="18" charset="0"/>
              </a:rPr>
              <a:t>Inspection station (I) has scrap rate of 8%.</a:t>
            </a:r>
          </a:p>
          <a:p>
            <a:pPr marL="388938" lvl="1" indent="-198438" algn="just" rtl="0">
              <a:buFontTx/>
              <a:buChar char="•"/>
            </a:pPr>
            <a:r>
              <a:rPr lang="en-US" sz="2000" b="1" dirty="0">
                <a:cs typeface="Times New Roman" pitchFamily="18" charset="0"/>
              </a:rPr>
              <a:t>Inspection station (IA) has failure rate of 5%, which return to assembly station (SA). </a:t>
            </a:r>
          </a:p>
          <a:p>
            <a:pPr marL="388938" lvl="1" indent="-198438" algn="just" rtl="0">
              <a:buFontTx/>
              <a:buChar char="•"/>
            </a:pPr>
            <a:r>
              <a:rPr lang="en-US" sz="2000" b="1" dirty="0">
                <a:cs typeface="Times New Roman" pitchFamily="18" charset="0"/>
              </a:rPr>
              <a:t>Inspection station (IB) has failure rate of 7%, which return to assembly station (SB).</a:t>
            </a:r>
          </a:p>
          <a:p>
            <a:pPr marL="388938" lvl="1" indent="-198438" algn="just" rtl="0">
              <a:buFontTx/>
              <a:buChar char="•"/>
            </a:pPr>
            <a:r>
              <a:rPr lang="en-US" sz="2000" b="1" dirty="0">
                <a:cs typeface="Times New Roman" pitchFamily="18" charset="0"/>
              </a:rPr>
              <a:t>Processing Time of stations (S1,S2,I,SA,IA,SB,IB) are (5,4,3,4,3,5, 3) min. respectively.</a:t>
            </a:r>
          </a:p>
        </p:txBody>
      </p:sp>
      <p:grpSp>
        <p:nvGrpSpPr>
          <p:cNvPr id="10270" name="Group 30"/>
          <p:cNvGrpSpPr>
            <a:grpSpLocks/>
          </p:cNvGrpSpPr>
          <p:nvPr/>
        </p:nvGrpSpPr>
        <p:grpSpPr bwMode="auto">
          <a:xfrm>
            <a:off x="555625" y="5360988"/>
            <a:ext cx="7791450" cy="1030287"/>
            <a:chOff x="240" y="240"/>
            <a:chExt cx="4908" cy="649"/>
          </a:xfrm>
        </p:grpSpPr>
        <p:sp>
          <p:nvSpPr>
            <p:cNvPr id="10271" name="Text Box 31"/>
            <p:cNvSpPr txBox="1">
              <a:spLocks noChangeArrowheads="1"/>
            </p:cNvSpPr>
            <p:nvPr/>
          </p:nvSpPr>
          <p:spPr bwMode="auto">
            <a:xfrm>
              <a:off x="672" y="432"/>
              <a:ext cx="384" cy="256"/>
            </a:xfrm>
            <a:prstGeom prst="rect">
              <a:avLst/>
            </a:prstGeom>
            <a:noFill/>
            <a:ln w="9525">
              <a:solidFill>
                <a:srgbClr val="FF3300"/>
              </a:solidFill>
              <a:miter lim="800000"/>
              <a:headEnd/>
              <a:tailEnd/>
            </a:ln>
            <a:effectLst/>
          </p:spPr>
          <p:txBody>
            <a:bodyPr>
              <a:spAutoFit/>
            </a:bodyPr>
            <a:lstStyle/>
            <a:p>
              <a:pPr algn="ctr">
                <a:spcBef>
                  <a:spcPct val="50000"/>
                </a:spcBef>
              </a:pPr>
              <a:r>
                <a:rPr lang="en-US" sz="2000"/>
                <a:t>S1</a:t>
              </a:r>
            </a:p>
          </p:txBody>
        </p:sp>
        <p:sp>
          <p:nvSpPr>
            <p:cNvPr id="10272" name="Text Box 32"/>
            <p:cNvSpPr txBox="1">
              <a:spLocks noChangeArrowheads="1"/>
            </p:cNvSpPr>
            <p:nvPr/>
          </p:nvSpPr>
          <p:spPr bwMode="auto">
            <a:xfrm>
              <a:off x="1536" y="432"/>
              <a:ext cx="384" cy="256"/>
            </a:xfrm>
            <a:prstGeom prst="rect">
              <a:avLst/>
            </a:prstGeom>
            <a:noFill/>
            <a:ln w="9525">
              <a:solidFill>
                <a:srgbClr val="FF3300"/>
              </a:solidFill>
              <a:miter lim="800000"/>
              <a:headEnd/>
              <a:tailEnd/>
            </a:ln>
            <a:effectLst/>
          </p:spPr>
          <p:txBody>
            <a:bodyPr>
              <a:spAutoFit/>
            </a:bodyPr>
            <a:lstStyle/>
            <a:p>
              <a:pPr algn="ctr">
                <a:spcBef>
                  <a:spcPct val="50000"/>
                </a:spcBef>
              </a:pPr>
              <a:r>
                <a:rPr lang="en-US" sz="2000"/>
                <a:t>S2</a:t>
              </a:r>
            </a:p>
          </p:txBody>
        </p:sp>
        <p:sp>
          <p:nvSpPr>
            <p:cNvPr id="10273" name="Text Box 33"/>
            <p:cNvSpPr txBox="1">
              <a:spLocks noChangeArrowheads="1"/>
            </p:cNvSpPr>
            <p:nvPr/>
          </p:nvSpPr>
          <p:spPr bwMode="auto">
            <a:xfrm>
              <a:off x="2448" y="432"/>
              <a:ext cx="384" cy="256"/>
            </a:xfrm>
            <a:prstGeom prst="rect">
              <a:avLst/>
            </a:prstGeom>
            <a:noFill/>
            <a:ln w="9525">
              <a:solidFill>
                <a:srgbClr val="FF3300"/>
              </a:solidFill>
              <a:miter lim="800000"/>
              <a:headEnd/>
              <a:tailEnd/>
            </a:ln>
            <a:effectLst/>
          </p:spPr>
          <p:txBody>
            <a:bodyPr>
              <a:spAutoFit/>
            </a:bodyPr>
            <a:lstStyle/>
            <a:p>
              <a:pPr algn="ctr">
                <a:spcBef>
                  <a:spcPct val="50000"/>
                </a:spcBef>
              </a:pPr>
              <a:r>
                <a:rPr lang="en-US" sz="2000"/>
                <a:t>I</a:t>
              </a:r>
            </a:p>
          </p:txBody>
        </p:sp>
        <p:sp>
          <p:nvSpPr>
            <p:cNvPr id="10274" name="Text Box 34"/>
            <p:cNvSpPr txBox="1">
              <a:spLocks noChangeArrowheads="1"/>
            </p:cNvSpPr>
            <p:nvPr/>
          </p:nvSpPr>
          <p:spPr bwMode="auto">
            <a:xfrm>
              <a:off x="3408" y="240"/>
              <a:ext cx="384" cy="256"/>
            </a:xfrm>
            <a:prstGeom prst="rect">
              <a:avLst/>
            </a:prstGeom>
            <a:noFill/>
            <a:ln w="9525">
              <a:solidFill>
                <a:srgbClr val="FF3300"/>
              </a:solidFill>
              <a:miter lim="800000"/>
              <a:headEnd/>
              <a:tailEnd/>
            </a:ln>
            <a:effectLst/>
          </p:spPr>
          <p:txBody>
            <a:bodyPr>
              <a:spAutoFit/>
            </a:bodyPr>
            <a:lstStyle/>
            <a:p>
              <a:pPr algn="ctr">
                <a:spcBef>
                  <a:spcPct val="50000"/>
                </a:spcBef>
              </a:pPr>
              <a:r>
                <a:rPr lang="en-US" sz="2000"/>
                <a:t>SA</a:t>
              </a:r>
            </a:p>
          </p:txBody>
        </p:sp>
        <p:sp>
          <p:nvSpPr>
            <p:cNvPr id="10275" name="Text Box 35"/>
            <p:cNvSpPr txBox="1">
              <a:spLocks noChangeArrowheads="1"/>
            </p:cNvSpPr>
            <p:nvPr/>
          </p:nvSpPr>
          <p:spPr bwMode="auto">
            <a:xfrm>
              <a:off x="4272" y="632"/>
              <a:ext cx="384" cy="256"/>
            </a:xfrm>
            <a:prstGeom prst="rect">
              <a:avLst/>
            </a:prstGeom>
            <a:noFill/>
            <a:ln w="9525">
              <a:solidFill>
                <a:srgbClr val="FF3300"/>
              </a:solidFill>
              <a:miter lim="800000"/>
              <a:headEnd/>
              <a:tailEnd/>
            </a:ln>
            <a:effectLst/>
          </p:spPr>
          <p:txBody>
            <a:bodyPr>
              <a:spAutoFit/>
            </a:bodyPr>
            <a:lstStyle/>
            <a:p>
              <a:pPr algn="ctr">
                <a:spcBef>
                  <a:spcPct val="50000"/>
                </a:spcBef>
              </a:pPr>
              <a:r>
                <a:rPr lang="en-US" sz="2000"/>
                <a:t>IB</a:t>
              </a:r>
            </a:p>
          </p:txBody>
        </p:sp>
        <p:sp>
          <p:nvSpPr>
            <p:cNvPr id="10276" name="Text Box 36"/>
            <p:cNvSpPr txBox="1">
              <a:spLocks noChangeArrowheads="1"/>
            </p:cNvSpPr>
            <p:nvPr/>
          </p:nvSpPr>
          <p:spPr bwMode="auto">
            <a:xfrm>
              <a:off x="4272" y="240"/>
              <a:ext cx="384" cy="256"/>
            </a:xfrm>
            <a:prstGeom prst="rect">
              <a:avLst/>
            </a:prstGeom>
            <a:noFill/>
            <a:ln w="9525">
              <a:solidFill>
                <a:srgbClr val="FF3300"/>
              </a:solidFill>
              <a:miter lim="800000"/>
              <a:headEnd/>
              <a:tailEnd/>
            </a:ln>
            <a:effectLst/>
          </p:spPr>
          <p:txBody>
            <a:bodyPr>
              <a:spAutoFit/>
            </a:bodyPr>
            <a:lstStyle/>
            <a:p>
              <a:pPr algn="ctr">
                <a:spcBef>
                  <a:spcPct val="50000"/>
                </a:spcBef>
              </a:pPr>
              <a:r>
                <a:rPr lang="en-US" sz="2000"/>
                <a:t>IA</a:t>
              </a:r>
            </a:p>
          </p:txBody>
        </p:sp>
        <p:sp>
          <p:nvSpPr>
            <p:cNvPr id="10277" name="Text Box 37"/>
            <p:cNvSpPr txBox="1">
              <a:spLocks noChangeArrowheads="1"/>
            </p:cNvSpPr>
            <p:nvPr/>
          </p:nvSpPr>
          <p:spPr bwMode="auto">
            <a:xfrm>
              <a:off x="3408" y="632"/>
              <a:ext cx="384" cy="256"/>
            </a:xfrm>
            <a:prstGeom prst="rect">
              <a:avLst/>
            </a:prstGeom>
            <a:noFill/>
            <a:ln w="9525">
              <a:solidFill>
                <a:srgbClr val="FF3300"/>
              </a:solidFill>
              <a:miter lim="800000"/>
              <a:headEnd/>
              <a:tailEnd/>
            </a:ln>
            <a:effectLst/>
          </p:spPr>
          <p:txBody>
            <a:bodyPr>
              <a:spAutoFit/>
            </a:bodyPr>
            <a:lstStyle/>
            <a:p>
              <a:pPr algn="ctr">
                <a:spcBef>
                  <a:spcPct val="50000"/>
                </a:spcBef>
              </a:pPr>
              <a:r>
                <a:rPr lang="en-US" sz="2000"/>
                <a:t>SB</a:t>
              </a:r>
            </a:p>
          </p:txBody>
        </p:sp>
        <p:cxnSp>
          <p:nvCxnSpPr>
            <p:cNvPr id="10278" name="AutoShape 38"/>
            <p:cNvCxnSpPr>
              <a:cxnSpLocks noChangeShapeType="1"/>
              <a:stCxn id="10271" idx="3"/>
              <a:endCxn id="10272" idx="1"/>
            </p:cNvCxnSpPr>
            <p:nvPr/>
          </p:nvCxnSpPr>
          <p:spPr bwMode="auto">
            <a:xfrm>
              <a:off x="1056" y="560"/>
              <a:ext cx="480" cy="0"/>
            </a:xfrm>
            <a:prstGeom prst="straightConnector1">
              <a:avLst/>
            </a:prstGeom>
            <a:noFill/>
            <a:ln w="9525">
              <a:solidFill>
                <a:schemeClr val="tx1"/>
              </a:solidFill>
              <a:round/>
              <a:headEnd/>
              <a:tailEnd type="triangle" w="med" len="med"/>
            </a:ln>
            <a:effectLst/>
          </p:spPr>
        </p:cxnSp>
        <p:cxnSp>
          <p:nvCxnSpPr>
            <p:cNvPr id="10279" name="AutoShape 39"/>
            <p:cNvCxnSpPr>
              <a:cxnSpLocks noChangeShapeType="1"/>
              <a:stCxn id="10272" idx="3"/>
              <a:endCxn id="10273" idx="1"/>
            </p:cNvCxnSpPr>
            <p:nvPr/>
          </p:nvCxnSpPr>
          <p:spPr bwMode="auto">
            <a:xfrm>
              <a:off x="1920" y="560"/>
              <a:ext cx="528" cy="0"/>
            </a:xfrm>
            <a:prstGeom prst="straightConnector1">
              <a:avLst/>
            </a:prstGeom>
            <a:noFill/>
            <a:ln w="9525">
              <a:solidFill>
                <a:schemeClr val="tx1"/>
              </a:solidFill>
              <a:round/>
              <a:headEnd/>
              <a:tailEnd type="triangle" w="med" len="med"/>
            </a:ln>
            <a:effectLst/>
          </p:spPr>
        </p:cxnSp>
        <p:cxnSp>
          <p:nvCxnSpPr>
            <p:cNvPr id="10280" name="AutoShape 40"/>
            <p:cNvCxnSpPr>
              <a:cxnSpLocks noChangeShapeType="1"/>
              <a:stCxn id="10273" idx="3"/>
              <a:endCxn id="10274" idx="1"/>
            </p:cNvCxnSpPr>
            <p:nvPr/>
          </p:nvCxnSpPr>
          <p:spPr bwMode="auto">
            <a:xfrm flipV="1">
              <a:off x="2832" y="368"/>
              <a:ext cx="576" cy="192"/>
            </a:xfrm>
            <a:prstGeom prst="bentConnector3">
              <a:avLst>
                <a:gd name="adj1" fmla="val 50000"/>
              </a:avLst>
            </a:prstGeom>
            <a:noFill/>
            <a:ln w="9525">
              <a:solidFill>
                <a:schemeClr val="tx1"/>
              </a:solidFill>
              <a:miter lim="800000"/>
              <a:headEnd/>
              <a:tailEnd type="triangle" w="med" len="med"/>
            </a:ln>
            <a:effectLst/>
          </p:spPr>
        </p:cxnSp>
        <p:cxnSp>
          <p:nvCxnSpPr>
            <p:cNvPr id="10281" name="AutoShape 41"/>
            <p:cNvCxnSpPr>
              <a:cxnSpLocks noChangeShapeType="1"/>
              <a:stCxn id="10273" idx="3"/>
              <a:endCxn id="10277" idx="1"/>
            </p:cNvCxnSpPr>
            <p:nvPr/>
          </p:nvCxnSpPr>
          <p:spPr bwMode="auto">
            <a:xfrm>
              <a:off x="2832" y="560"/>
              <a:ext cx="576" cy="200"/>
            </a:xfrm>
            <a:prstGeom prst="bentConnector3">
              <a:avLst>
                <a:gd name="adj1" fmla="val 50000"/>
              </a:avLst>
            </a:prstGeom>
            <a:noFill/>
            <a:ln w="9525">
              <a:solidFill>
                <a:schemeClr val="tx1"/>
              </a:solidFill>
              <a:miter lim="800000"/>
              <a:headEnd/>
              <a:tailEnd type="triangle" w="med" len="med"/>
            </a:ln>
            <a:effectLst/>
          </p:spPr>
        </p:cxnSp>
        <p:cxnSp>
          <p:nvCxnSpPr>
            <p:cNvPr id="10282" name="AutoShape 42"/>
            <p:cNvCxnSpPr>
              <a:cxnSpLocks noChangeShapeType="1"/>
              <a:stCxn id="10274" idx="3"/>
              <a:endCxn id="10276" idx="1"/>
            </p:cNvCxnSpPr>
            <p:nvPr/>
          </p:nvCxnSpPr>
          <p:spPr bwMode="auto">
            <a:xfrm>
              <a:off x="3792" y="368"/>
              <a:ext cx="480" cy="0"/>
            </a:xfrm>
            <a:prstGeom prst="straightConnector1">
              <a:avLst/>
            </a:prstGeom>
            <a:noFill/>
            <a:ln w="9525">
              <a:solidFill>
                <a:schemeClr val="tx1"/>
              </a:solidFill>
              <a:round/>
              <a:headEnd/>
              <a:tailEnd type="triangle" w="med" len="med"/>
            </a:ln>
            <a:effectLst/>
          </p:spPr>
        </p:cxnSp>
        <p:cxnSp>
          <p:nvCxnSpPr>
            <p:cNvPr id="10283" name="AutoShape 43"/>
            <p:cNvCxnSpPr>
              <a:cxnSpLocks noChangeShapeType="1"/>
              <a:stCxn id="10277" idx="3"/>
              <a:endCxn id="10275" idx="1"/>
            </p:cNvCxnSpPr>
            <p:nvPr/>
          </p:nvCxnSpPr>
          <p:spPr bwMode="auto">
            <a:xfrm>
              <a:off x="3792" y="760"/>
              <a:ext cx="480" cy="0"/>
            </a:xfrm>
            <a:prstGeom prst="straightConnector1">
              <a:avLst/>
            </a:prstGeom>
            <a:noFill/>
            <a:ln w="9525">
              <a:solidFill>
                <a:schemeClr val="tx1"/>
              </a:solidFill>
              <a:round/>
              <a:headEnd/>
              <a:tailEnd type="triangle" w="med" len="med"/>
            </a:ln>
            <a:effectLst/>
          </p:spPr>
        </p:cxnSp>
        <p:cxnSp>
          <p:nvCxnSpPr>
            <p:cNvPr id="10284" name="AutoShape 44"/>
            <p:cNvCxnSpPr>
              <a:cxnSpLocks noChangeShapeType="1"/>
              <a:stCxn id="10276" idx="0"/>
              <a:endCxn id="10274" idx="0"/>
            </p:cNvCxnSpPr>
            <p:nvPr/>
          </p:nvCxnSpPr>
          <p:spPr bwMode="auto">
            <a:xfrm rot="16200000" flipH="1" flipV="1">
              <a:off x="4031" y="-191"/>
              <a:ext cx="1" cy="864"/>
            </a:xfrm>
            <a:prstGeom prst="bentConnector3">
              <a:avLst>
                <a:gd name="adj1" fmla="val -14400000"/>
              </a:avLst>
            </a:prstGeom>
            <a:noFill/>
            <a:ln w="9525">
              <a:solidFill>
                <a:schemeClr val="tx1"/>
              </a:solidFill>
              <a:miter lim="800000"/>
              <a:headEnd/>
              <a:tailEnd type="triangle" w="med" len="med"/>
            </a:ln>
            <a:effectLst/>
          </p:spPr>
        </p:cxnSp>
        <p:cxnSp>
          <p:nvCxnSpPr>
            <p:cNvPr id="10285" name="AutoShape 45"/>
            <p:cNvCxnSpPr>
              <a:cxnSpLocks noChangeShapeType="1"/>
              <a:stCxn id="10275" idx="2"/>
              <a:endCxn id="10277" idx="2"/>
            </p:cNvCxnSpPr>
            <p:nvPr/>
          </p:nvCxnSpPr>
          <p:spPr bwMode="auto">
            <a:xfrm rot="5400000">
              <a:off x="4031" y="457"/>
              <a:ext cx="1" cy="864"/>
            </a:xfrm>
            <a:prstGeom prst="bentConnector3">
              <a:avLst>
                <a:gd name="adj1" fmla="val 14400000"/>
              </a:avLst>
            </a:prstGeom>
            <a:noFill/>
            <a:ln w="9525">
              <a:solidFill>
                <a:schemeClr val="tx1"/>
              </a:solidFill>
              <a:miter lim="800000"/>
              <a:headEnd/>
              <a:tailEnd type="triangle" w="med" len="med"/>
            </a:ln>
            <a:effectLst/>
          </p:spPr>
        </p:cxnSp>
        <p:cxnSp>
          <p:nvCxnSpPr>
            <p:cNvPr id="10286" name="AutoShape 46"/>
            <p:cNvCxnSpPr>
              <a:cxnSpLocks noChangeShapeType="1"/>
              <a:stCxn id="10276" idx="3"/>
              <a:endCxn id="10290" idx="2"/>
            </p:cNvCxnSpPr>
            <p:nvPr/>
          </p:nvCxnSpPr>
          <p:spPr bwMode="auto">
            <a:xfrm>
              <a:off x="4656" y="368"/>
              <a:ext cx="444" cy="0"/>
            </a:xfrm>
            <a:prstGeom prst="straightConnector1">
              <a:avLst/>
            </a:prstGeom>
            <a:noFill/>
            <a:ln w="9525">
              <a:solidFill>
                <a:schemeClr val="tx1"/>
              </a:solidFill>
              <a:round/>
              <a:headEnd/>
              <a:tailEnd type="triangle" w="med" len="med"/>
            </a:ln>
            <a:effectLst/>
          </p:spPr>
        </p:cxnSp>
        <p:cxnSp>
          <p:nvCxnSpPr>
            <p:cNvPr id="10287" name="AutoShape 47"/>
            <p:cNvCxnSpPr>
              <a:cxnSpLocks noChangeShapeType="1"/>
              <a:stCxn id="10275" idx="3"/>
              <a:endCxn id="10291" idx="3"/>
            </p:cNvCxnSpPr>
            <p:nvPr/>
          </p:nvCxnSpPr>
          <p:spPr bwMode="auto">
            <a:xfrm flipV="1">
              <a:off x="4656" y="757"/>
              <a:ext cx="439" cy="3"/>
            </a:xfrm>
            <a:prstGeom prst="straightConnector1">
              <a:avLst/>
            </a:prstGeom>
            <a:noFill/>
            <a:ln w="9525">
              <a:solidFill>
                <a:schemeClr val="tx1"/>
              </a:solidFill>
              <a:round/>
              <a:headEnd/>
              <a:tailEnd type="triangle" w="med" len="med"/>
            </a:ln>
            <a:effectLst/>
          </p:spPr>
        </p:cxnSp>
        <p:cxnSp>
          <p:nvCxnSpPr>
            <p:cNvPr id="10288" name="AutoShape 48"/>
            <p:cNvCxnSpPr>
              <a:cxnSpLocks noChangeShapeType="1"/>
              <a:stCxn id="10289" idx="6"/>
              <a:endCxn id="10271" idx="1"/>
            </p:cNvCxnSpPr>
            <p:nvPr/>
          </p:nvCxnSpPr>
          <p:spPr bwMode="auto">
            <a:xfrm flipV="1">
              <a:off x="288" y="560"/>
              <a:ext cx="384" cy="4"/>
            </a:xfrm>
            <a:prstGeom prst="straightConnector1">
              <a:avLst/>
            </a:prstGeom>
            <a:noFill/>
            <a:ln w="9525">
              <a:solidFill>
                <a:schemeClr val="tx1"/>
              </a:solidFill>
              <a:round/>
              <a:headEnd/>
              <a:tailEnd type="triangle" w="med" len="med"/>
            </a:ln>
            <a:effectLst/>
          </p:spPr>
        </p:cxnSp>
        <p:sp>
          <p:nvSpPr>
            <p:cNvPr id="10289" name="AutoShape 49"/>
            <p:cNvSpPr>
              <a:spLocks noChangeArrowheads="1"/>
            </p:cNvSpPr>
            <p:nvPr/>
          </p:nvSpPr>
          <p:spPr bwMode="auto">
            <a:xfrm>
              <a:off x="240" y="540"/>
              <a:ext cx="48" cy="48"/>
            </a:xfrm>
            <a:prstGeom prst="flowChartConnector">
              <a:avLst/>
            </a:prstGeom>
            <a:solidFill>
              <a:schemeClr val="accent1"/>
            </a:solidFill>
            <a:ln w="9525">
              <a:solidFill>
                <a:schemeClr val="tx1"/>
              </a:solidFill>
              <a:round/>
              <a:headEnd/>
              <a:tailEnd/>
            </a:ln>
            <a:effectLst/>
          </p:spPr>
          <p:txBody>
            <a:bodyPr wrap="none" anchor="ctr"/>
            <a:lstStyle/>
            <a:p>
              <a:endParaRPr lang="en-US"/>
            </a:p>
          </p:txBody>
        </p:sp>
        <p:sp>
          <p:nvSpPr>
            <p:cNvPr id="10290" name="AutoShape 50"/>
            <p:cNvSpPr>
              <a:spLocks noChangeArrowheads="1"/>
            </p:cNvSpPr>
            <p:nvPr/>
          </p:nvSpPr>
          <p:spPr bwMode="auto">
            <a:xfrm>
              <a:off x="5100" y="344"/>
              <a:ext cx="48" cy="48"/>
            </a:xfrm>
            <a:prstGeom prst="flowChartConnector">
              <a:avLst/>
            </a:prstGeom>
            <a:solidFill>
              <a:schemeClr val="accent1"/>
            </a:solidFill>
            <a:ln w="9525">
              <a:solidFill>
                <a:schemeClr val="tx1"/>
              </a:solidFill>
              <a:round/>
              <a:headEnd/>
              <a:tailEnd/>
            </a:ln>
            <a:effectLst/>
          </p:spPr>
          <p:txBody>
            <a:bodyPr wrap="none" anchor="ctr"/>
            <a:lstStyle/>
            <a:p>
              <a:endParaRPr lang="en-US"/>
            </a:p>
          </p:txBody>
        </p:sp>
        <p:sp>
          <p:nvSpPr>
            <p:cNvPr id="10291" name="AutoShape 51"/>
            <p:cNvSpPr>
              <a:spLocks noChangeArrowheads="1"/>
            </p:cNvSpPr>
            <p:nvPr/>
          </p:nvSpPr>
          <p:spPr bwMode="auto">
            <a:xfrm>
              <a:off x="5088" y="716"/>
              <a:ext cx="48" cy="48"/>
            </a:xfrm>
            <a:prstGeom prst="flowChartConnector">
              <a:avLst/>
            </a:prstGeom>
            <a:solidFill>
              <a:schemeClr val="accent1"/>
            </a:solidFill>
            <a:ln w="9525">
              <a:solidFill>
                <a:schemeClr val="tx1"/>
              </a:solidFill>
              <a:round/>
              <a:headEnd/>
              <a:tailEnd/>
            </a:ln>
            <a:effectLst/>
          </p:spPr>
          <p:txBody>
            <a:bodyPr wrap="none" anchor="ctr"/>
            <a:lstStyle/>
            <a:p>
              <a:endParaRPr lang="en-US"/>
            </a:p>
          </p:txBody>
        </p: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10246">
                                            <p:txEl>
                                              <p:pRg st="0" end="0"/>
                                            </p:txEl>
                                          </p:spTgt>
                                        </p:tgtEl>
                                        <p:attrNameLst>
                                          <p:attrName>style.visibility</p:attrName>
                                        </p:attrNameLst>
                                      </p:cBhvr>
                                      <p:to>
                                        <p:strVal val="visible"/>
                                      </p:to>
                                    </p:set>
                                    <p:animEffect transition="in" filter="wipe(up)">
                                      <p:cBhvr>
                                        <p:cTn id="7" dur="500"/>
                                        <p:tgtEl>
                                          <p:spTgt spid="10246">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10246">
                                            <p:txEl>
                                              <p:pRg st="1" end="1"/>
                                            </p:txEl>
                                          </p:spTgt>
                                        </p:tgtEl>
                                        <p:attrNameLst>
                                          <p:attrName>style.visibility</p:attrName>
                                        </p:attrNameLst>
                                      </p:cBhvr>
                                      <p:to>
                                        <p:strVal val="visible"/>
                                      </p:to>
                                    </p:set>
                                    <p:animEffect transition="in" filter="wipe(up)">
                                      <p:cBhvr>
                                        <p:cTn id="12" dur="500"/>
                                        <p:tgtEl>
                                          <p:spTgt spid="10246">
                                            <p:txEl>
                                              <p:pRg st="1" end="1"/>
                                            </p:txEl>
                                          </p:spTgt>
                                        </p:tgtEl>
                                      </p:cBhvr>
                                    </p:animEffect>
                                  </p:childTnLst>
                                </p:cTn>
                              </p:par>
                              <p:par>
                                <p:cTn id="13" presetID="22" presetClass="entr" presetSubtype="1" fill="hold" grpId="0" nodeType="withEffect">
                                  <p:stCondLst>
                                    <p:cond delay="0"/>
                                  </p:stCondLst>
                                  <p:childTnLst>
                                    <p:set>
                                      <p:cBhvr>
                                        <p:cTn id="14" dur="1" fill="hold">
                                          <p:stCondLst>
                                            <p:cond delay="0"/>
                                          </p:stCondLst>
                                        </p:cTn>
                                        <p:tgtEl>
                                          <p:spTgt spid="10246">
                                            <p:txEl>
                                              <p:pRg st="2" end="2"/>
                                            </p:txEl>
                                          </p:spTgt>
                                        </p:tgtEl>
                                        <p:attrNameLst>
                                          <p:attrName>style.visibility</p:attrName>
                                        </p:attrNameLst>
                                      </p:cBhvr>
                                      <p:to>
                                        <p:strVal val="visible"/>
                                      </p:to>
                                    </p:set>
                                    <p:animEffect transition="in" filter="wipe(up)">
                                      <p:cBhvr>
                                        <p:cTn id="15" dur="500"/>
                                        <p:tgtEl>
                                          <p:spTgt spid="10246">
                                            <p:txEl>
                                              <p:pRg st="2" end="2"/>
                                            </p:txEl>
                                          </p:spTgt>
                                        </p:tgtEl>
                                      </p:cBhvr>
                                    </p:animEffect>
                                  </p:childTnLst>
                                </p:cTn>
                              </p:par>
                              <p:par>
                                <p:cTn id="16" presetID="22" presetClass="entr" presetSubtype="1" fill="hold" grpId="0" nodeType="withEffect">
                                  <p:stCondLst>
                                    <p:cond delay="0"/>
                                  </p:stCondLst>
                                  <p:childTnLst>
                                    <p:set>
                                      <p:cBhvr>
                                        <p:cTn id="17" dur="1" fill="hold">
                                          <p:stCondLst>
                                            <p:cond delay="0"/>
                                          </p:stCondLst>
                                        </p:cTn>
                                        <p:tgtEl>
                                          <p:spTgt spid="10246">
                                            <p:txEl>
                                              <p:pRg st="3" end="3"/>
                                            </p:txEl>
                                          </p:spTgt>
                                        </p:tgtEl>
                                        <p:attrNameLst>
                                          <p:attrName>style.visibility</p:attrName>
                                        </p:attrNameLst>
                                      </p:cBhvr>
                                      <p:to>
                                        <p:strVal val="visible"/>
                                      </p:to>
                                    </p:set>
                                    <p:animEffect transition="in" filter="wipe(up)">
                                      <p:cBhvr>
                                        <p:cTn id="18" dur="500"/>
                                        <p:tgtEl>
                                          <p:spTgt spid="10246">
                                            <p:txEl>
                                              <p:pRg st="3" end="3"/>
                                            </p:txEl>
                                          </p:spTgt>
                                        </p:tgtEl>
                                      </p:cBhvr>
                                    </p:animEffect>
                                  </p:childTnLst>
                                </p:cTn>
                              </p:par>
                              <p:par>
                                <p:cTn id="19" presetID="22" presetClass="entr" presetSubtype="1" fill="hold" grpId="0" nodeType="withEffect">
                                  <p:stCondLst>
                                    <p:cond delay="0"/>
                                  </p:stCondLst>
                                  <p:childTnLst>
                                    <p:set>
                                      <p:cBhvr>
                                        <p:cTn id="20" dur="1" fill="hold">
                                          <p:stCondLst>
                                            <p:cond delay="0"/>
                                          </p:stCondLst>
                                        </p:cTn>
                                        <p:tgtEl>
                                          <p:spTgt spid="10246">
                                            <p:txEl>
                                              <p:pRg st="4" end="4"/>
                                            </p:txEl>
                                          </p:spTgt>
                                        </p:tgtEl>
                                        <p:attrNameLst>
                                          <p:attrName>style.visibility</p:attrName>
                                        </p:attrNameLst>
                                      </p:cBhvr>
                                      <p:to>
                                        <p:strVal val="visible"/>
                                      </p:to>
                                    </p:set>
                                    <p:animEffect transition="in" filter="wipe(up)">
                                      <p:cBhvr>
                                        <p:cTn id="21" dur="500"/>
                                        <p:tgtEl>
                                          <p:spTgt spid="10246">
                                            <p:txEl>
                                              <p:pRg st="4" end="4"/>
                                            </p:txEl>
                                          </p:spTgt>
                                        </p:tgtEl>
                                      </p:cBhvr>
                                    </p:animEffect>
                                  </p:childTnLst>
                                </p:cTn>
                              </p:par>
                              <p:par>
                                <p:cTn id="22" presetID="22" presetClass="entr" presetSubtype="1" fill="hold" grpId="0" nodeType="withEffect">
                                  <p:stCondLst>
                                    <p:cond delay="0"/>
                                  </p:stCondLst>
                                  <p:childTnLst>
                                    <p:set>
                                      <p:cBhvr>
                                        <p:cTn id="23" dur="1" fill="hold">
                                          <p:stCondLst>
                                            <p:cond delay="0"/>
                                          </p:stCondLst>
                                        </p:cTn>
                                        <p:tgtEl>
                                          <p:spTgt spid="10246">
                                            <p:txEl>
                                              <p:pRg st="5" end="5"/>
                                            </p:txEl>
                                          </p:spTgt>
                                        </p:tgtEl>
                                        <p:attrNameLst>
                                          <p:attrName>style.visibility</p:attrName>
                                        </p:attrNameLst>
                                      </p:cBhvr>
                                      <p:to>
                                        <p:strVal val="visible"/>
                                      </p:to>
                                    </p:set>
                                    <p:animEffect transition="in" filter="wipe(up)">
                                      <p:cBhvr>
                                        <p:cTn id="24" dur="500"/>
                                        <p:tgtEl>
                                          <p:spTgt spid="10246">
                                            <p:txEl>
                                              <p:pRg st="5" end="5"/>
                                            </p:txEl>
                                          </p:spTgt>
                                        </p:tgtEl>
                                      </p:cBhvr>
                                    </p:animEffect>
                                  </p:childTnLst>
                                </p:cTn>
                              </p:par>
                              <p:par>
                                <p:cTn id="25" presetID="22" presetClass="entr" presetSubtype="1" fill="hold" grpId="0" nodeType="withEffect">
                                  <p:stCondLst>
                                    <p:cond delay="0"/>
                                  </p:stCondLst>
                                  <p:childTnLst>
                                    <p:set>
                                      <p:cBhvr>
                                        <p:cTn id="26" dur="1" fill="hold">
                                          <p:stCondLst>
                                            <p:cond delay="0"/>
                                          </p:stCondLst>
                                        </p:cTn>
                                        <p:tgtEl>
                                          <p:spTgt spid="10246">
                                            <p:txEl>
                                              <p:pRg st="6" end="6"/>
                                            </p:txEl>
                                          </p:spTgt>
                                        </p:tgtEl>
                                        <p:attrNameLst>
                                          <p:attrName>style.visibility</p:attrName>
                                        </p:attrNameLst>
                                      </p:cBhvr>
                                      <p:to>
                                        <p:strVal val="visible"/>
                                      </p:to>
                                    </p:set>
                                    <p:animEffect transition="in" filter="wipe(up)">
                                      <p:cBhvr>
                                        <p:cTn id="27" dur="500"/>
                                        <p:tgtEl>
                                          <p:spTgt spid="10246">
                                            <p:txEl>
                                              <p:pRg st="6" end="6"/>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22" presetClass="entr" presetSubtype="1" fill="hold" nodeType="clickEffect">
                                  <p:stCondLst>
                                    <p:cond delay="0"/>
                                  </p:stCondLst>
                                  <p:childTnLst>
                                    <p:set>
                                      <p:cBhvr>
                                        <p:cTn id="31" dur="1" fill="hold">
                                          <p:stCondLst>
                                            <p:cond delay="0"/>
                                          </p:stCondLst>
                                        </p:cTn>
                                        <p:tgtEl>
                                          <p:spTgt spid="10270"/>
                                        </p:tgtEl>
                                        <p:attrNameLst>
                                          <p:attrName>style.visibility</p:attrName>
                                        </p:attrNameLst>
                                      </p:cBhvr>
                                      <p:to>
                                        <p:strVal val="visible"/>
                                      </p:to>
                                    </p:set>
                                    <p:animEffect transition="in" filter="wipe(up)">
                                      <p:cBhvr>
                                        <p:cTn id="32" dur="500"/>
                                        <p:tgtEl>
                                          <p:spTgt spid="1027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246" grpId="0" build="p" autoUpdateAnimBg="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1569" name="Group 305"/>
          <p:cNvGraphicFramePr>
            <a:graphicFrameLocks noGrp="1"/>
          </p:cNvGraphicFramePr>
          <p:nvPr/>
        </p:nvGraphicFramePr>
        <p:xfrm>
          <a:off x="171450" y="111125"/>
          <a:ext cx="8759825" cy="6638291"/>
        </p:xfrm>
        <a:graphic>
          <a:graphicData uri="http://schemas.openxmlformats.org/drawingml/2006/table">
            <a:tbl>
              <a:tblPr/>
              <a:tblGrid>
                <a:gridCol w="1722438"/>
                <a:gridCol w="904875"/>
                <a:gridCol w="1050925"/>
                <a:gridCol w="1020762"/>
                <a:gridCol w="914400"/>
                <a:gridCol w="1125538"/>
                <a:gridCol w="1035050"/>
                <a:gridCol w="985837"/>
              </a:tblGrid>
              <a:tr h="42227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900" b="1" i="0" u="none" strike="noStrike" cap="none" normalizeH="0" baseline="0" smtClean="0">
                        <a:ln>
                          <a:noFill/>
                        </a:ln>
                        <a:solidFill>
                          <a:schemeClr val="tx1"/>
                        </a:solidFill>
                        <a:effectLst/>
                        <a:latin typeface="Times New Roman" pitchFamily="18" charset="0"/>
                        <a:cs typeface="Times New Roman (Arabic)" charset="0"/>
                      </a:endParaRP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outerShdw blurRad="38100" dist="38100" dir="2700000" algn="tl">
                              <a:srgbClr val="C0C0C0"/>
                            </a:outerShdw>
                          </a:effectLst>
                          <a:latin typeface="Times New Roman" pitchFamily="18" charset="0"/>
                          <a:cs typeface="Times New Roman (Arabic)" charset="0"/>
                        </a:rPr>
                        <a:t>S1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outerShdw blurRad="38100" dist="38100" dir="2700000" algn="tl">
                              <a:srgbClr val="C0C0C0"/>
                            </a:outerShdw>
                          </a:effectLst>
                          <a:latin typeface="Times New Roman" pitchFamily="18" charset="0"/>
                          <a:cs typeface="Times New Roman (Arabic)" charset="0"/>
                        </a:rPr>
                        <a:t>S2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outerShdw blurRad="38100" dist="38100" dir="2700000" algn="tl">
                              <a:srgbClr val="C0C0C0"/>
                            </a:outerShdw>
                          </a:effectLst>
                          <a:latin typeface="Times New Roman" pitchFamily="18" charset="0"/>
                          <a:cs typeface="Times New Roman (Arabic)" charset="0"/>
                        </a:rPr>
                        <a:t>I</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outerShdw blurRad="38100" dist="38100" dir="2700000" algn="tl">
                              <a:srgbClr val="C0C0C0"/>
                            </a:outerShdw>
                          </a:effectLst>
                          <a:latin typeface="Times New Roman" pitchFamily="18" charset="0"/>
                          <a:cs typeface="Times New Roman (Arabic)" charset="0"/>
                        </a:rPr>
                        <a:t>SA</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outerShdw blurRad="38100" dist="38100" dir="2700000" algn="tl">
                              <a:srgbClr val="C0C0C0"/>
                            </a:outerShdw>
                          </a:effectLst>
                          <a:latin typeface="Times New Roman" pitchFamily="18" charset="0"/>
                          <a:cs typeface="Times New Roman (Arabic)" charset="0"/>
                        </a:rPr>
                        <a:t>IA</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outerShdw blurRad="38100" dist="38100" dir="2700000" algn="tl">
                              <a:srgbClr val="C0C0C0"/>
                            </a:outerShdw>
                          </a:effectLst>
                          <a:latin typeface="Times New Roman" pitchFamily="18" charset="0"/>
                          <a:cs typeface="Times New Roman (Arabic)" charset="0"/>
                        </a:rPr>
                        <a:t>SB</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outerShdw blurRad="38100" dist="38100" dir="2700000" algn="tl">
                              <a:srgbClr val="C0C0C0"/>
                            </a:outerShdw>
                          </a:effectLst>
                          <a:latin typeface="Times New Roman" pitchFamily="18" charset="0"/>
                          <a:cs typeface="Times New Roman (Arabic)" charset="0"/>
                        </a:rPr>
                        <a:t>IB</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7000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latin typeface="Times New Roman" pitchFamily="18" charset="0"/>
                          <a:cs typeface="Times New Roman (Arabic)" charset="0"/>
                          <a:sym typeface="Symbol" pitchFamily="18" charset="2"/>
                        </a:rPr>
                        <a:t>Arrival Rate, </a:t>
                      </a:r>
                      <a:r>
                        <a:rPr kumimoji="0" lang="en-US" sz="1900" b="1" i="0" u="none" strike="noStrike" cap="none" normalizeH="0" baseline="0" smtClean="0">
                          <a:ln>
                            <a:noFill/>
                          </a:ln>
                          <a:solidFill>
                            <a:srgbClr val="993300"/>
                          </a:solidFill>
                          <a:effectLst/>
                          <a:latin typeface="Times New Roman" pitchFamily="18" charset="0"/>
                          <a:cs typeface="Times New Roman (Arabic)" charset="0"/>
                          <a:sym typeface="Symbol" pitchFamily="18" charset="2"/>
                        </a:rPr>
                        <a:t></a:t>
                      </a:r>
                      <a:r>
                        <a:rPr kumimoji="0" lang="en-US" sz="1900" b="1" i="0" u="none" strike="noStrike" cap="none" normalizeH="0" baseline="0" smtClean="0">
                          <a:ln>
                            <a:noFill/>
                          </a:ln>
                          <a:solidFill>
                            <a:schemeClr val="accent2"/>
                          </a:solidFill>
                          <a:effectLst/>
                          <a:latin typeface="Times New Roman" pitchFamily="18" charset="0"/>
                          <a:cs typeface="Times New Roman (Arabic)" charset="0"/>
                          <a:sym typeface="Symbol" pitchFamily="18" charset="2"/>
                        </a:rPr>
                        <a:t> unit/hr</a:t>
                      </a:r>
                      <a:endParaRPr kumimoji="0" lang="en-US" sz="1900" b="1" i="0" u="none" strike="noStrike" cap="none" normalizeH="0" baseline="0" smtClean="0">
                        <a:ln>
                          <a:noFill/>
                        </a:ln>
                        <a:solidFill>
                          <a:schemeClr val="accent2"/>
                        </a:solidFill>
                        <a:effectLst/>
                        <a:latin typeface="Times New Roman" pitchFamily="18" charset="0"/>
                        <a:cs typeface="Times New Roman (Arabic)" charset="0"/>
                      </a:endParaRP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sym typeface="Symbol" pitchFamily="18" charset="2"/>
                        </a:rPr>
                        <a:t>11x(2/5)= 4.05</a:t>
                      </a:r>
                      <a:endParaRPr kumimoji="0" lang="en-US" sz="1900" b="1" i="0" u="none" strike="noStrike" cap="none" normalizeH="0" baseline="0" smtClean="0">
                        <a:ln>
                          <a:noFill/>
                        </a:ln>
                        <a:solidFill>
                          <a:schemeClr val="tx1"/>
                        </a:solidFill>
                        <a:effectLst/>
                        <a:latin typeface="Times New Roman" pitchFamily="18" charset="0"/>
                        <a:cs typeface="Times New Roman (Arabic)" charset="0"/>
                      </a:endParaRP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grid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sym typeface="Symbol" pitchFamily="18" charset="2"/>
                        </a:rPr>
                        <a:t>11x(3/5)= 6.07</a:t>
                      </a:r>
                      <a:endParaRPr kumimoji="0" lang="en-US" sz="1900" b="1" i="0" u="none" strike="noStrike" cap="none" normalizeH="0" baseline="0" smtClean="0">
                        <a:ln>
                          <a:noFill/>
                        </a:ln>
                        <a:solidFill>
                          <a:schemeClr val="tx1"/>
                        </a:solidFill>
                        <a:effectLst/>
                        <a:latin typeface="Times New Roman" pitchFamily="18" charset="0"/>
                        <a:cs typeface="Times New Roman (Arabic)" charset="0"/>
                      </a:endParaRP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206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latin typeface="Times New Roman" pitchFamily="18" charset="0"/>
                          <a:cs typeface="Times New Roman (Arabic)" charset="0"/>
                          <a:sym typeface="Symbol" pitchFamily="18" charset="2"/>
                        </a:rPr>
                        <a:t>Arrival Rate, </a:t>
                      </a:r>
                      <a:r>
                        <a:rPr kumimoji="0" lang="en-US" sz="1900" b="1" i="0" u="none" strike="noStrike" cap="none" normalizeH="0" baseline="0" smtClean="0">
                          <a:ln>
                            <a:noFill/>
                          </a:ln>
                          <a:solidFill>
                            <a:srgbClr val="993300"/>
                          </a:solidFill>
                          <a:effectLst/>
                          <a:latin typeface="Times New Roman" pitchFamily="18" charset="0"/>
                          <a:cs typeface="Times New Roman (Arabic)" charset="0"/>
                          <a:sym typeface="Symbol" pitchFamily="18" charset="2"/>
                        </a:rPr>
                        <a:t>’</a:t>
                      </a:r>
                      <a:r>
                        <a:rPr kumimoji="0" lang="en-US" sz="1900" b="1" i="0" u="none" strike="noStrike" cap="none" normalizeH="0" baseline="0" smtClean="0">
                          <a:ln>
                            <a:noFill/>
                          </a:ln>
                          <a:solidFill>
                            <a:schemeClr val="accent2"/>
                          </a:solidFill>
                          <a:effectLst/>
                          <a:latin typeface="Times New Roman" pitchFamily="18" charset="0"/>
                          <a:cs typeface="Times New Roman (Arabic)" charset="0"/>
                          <a:sym typeface="Symbol" pitchFamily="18" charset="2"/>
                        </a:rPr>
                        <a:t> unit/hr</a:t>
                      </a:r>
                      <a:endParaRPr kumimoji="0" lang="en-US" sz="1900" b="1" i="0" u="none" strike="noStrike" cap="none" normalizeH="0" baseline="0" smtClean="0">
                        <a:ln>
                          <a:noFill/>
                        </a:ln>
                        <a:solidFill>
                          <a:schemeClr val="accent2"/>
                        </a:solidFill>
                        <a:effectLst/>
                        <a:latin typeface="Times New Roman" pitchFamily="18" charset="0"/>
                        <a:cs typeface="Times New Roman (Arabic)" charset="0"/>
                      </a:endParaRP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sym typeface="Symbol" pitchFamily="18" charset="2"/>
                        </a:rPr>
                        <a:t>4.05/0.95=4.2632</a:t>
                      </a:r>
                      <a:endParaRPr kumimoji="0" lang="en-US" sz="1900" b="1" i="0" u="none" strike="noStrike" cap="none" normalizeH="0" baseline="0" smtClean="0">
                        <a:ln>
                          <a:noFill/>
                        </a:ln>
                        <a:solidFill>
                          <a:schemeClr val="tx1"/>
                        </a:solidFill>
                        <a:effectLst/>
                        <a:latin typeface="Times New Roman" pitchFamily="18" charset="0"/>
                        <a:cs typeface="Times New Roman (Arabic)" charset="0"/>
                      </a:endParaRP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grid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6.07/0.93= 6.527</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2227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latin typeface="Times New Roman" pitchFamily="18" charset="0"/>
                          <a:cs typeface="Times New Roman (Arabic)" charset="0"/>
                          <a:sym typeface="Symbol" pitchFamily="18" charset="2"/>
                        </a:rPr>
                        <a:t>Service Rate, </a:t>
                      </a:r>
                      <a:r>
                        <a:rPr kumimoji="0" lang="en-US" sz="1900" b="1" i="0" u="none" strike="noStrike" cap="none" normalizeH="0" baseline="0" smtClean="0">
                          <a:ln>
                            <a:noFill/>
                          </a:ln>
                          <a:solidFill>
                            <a:srgbClr val="993300"/>
                          </a:solidFill>
                          <a:effectLst/>
                          <a:latin typeface="Times New Roman" pitchFamily="18" charset="0"/>
                          <a:cs typeface="Times New Roman (Arabic)" charset="0"/>
                          <a:sym typeface="Symbol" pitchFamily="18" charset="2"/>
                        </a:rPr>
                        <a:t> </a:t>
                      </a:r>
                      <a:r>
                        <a:rPr kumimoji="0" lang="en-US" sz="1900" b="1" i="0" u="none" strike="noStrike" cap="none" normalizeH="0" baseline="0" smtClean="0">
                          <a:ln>
                            <a:noFill/>
                          </a:ln>
                          <a:solidFill>
                            <a:schemeClr val="accent2"/>
                          </a:solidFill>
                          <a:effectLst/>
                          <a:latin typeface="Times New Roman" pitchFamily="18" charset="0"/>
                          <a:cs typeface="Times New Roman (Arabic)" charset="0"/>
                          <a:sym typeface="Symbol" pitchFamily="18" charset="2"/>
                        </a:rPr>
                        <a:t> unit/hr</a:t>
                      </a:r>
                      <a:endParaRPr kumimoji="0" lang="en-US" sz="1900" b="1" i="0" u="none" strike="noStrike" cap="none" normalizeH="0" baseline="0" smtClean="0">
                        <a:ln>
                          <a:noFill/>
                        </a:ln>
                        <a:solidFill>
                          <a:schemeClr val="accent2"/>
                        </a:solidFill>
                        <a:effectLst/>
                        <a:latin typeface="Times New Roman" pitchFamily="18" charset="0"/>
                        <a:cs typeface="Times New Roman (Arabic)" charset="0"/>
                      </a:endParaRP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20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20</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20</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206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latin typeface="Times New Roman" pitchFamily="18" charset="0"/>
                          <a:cs typeface="Times New Roman (Arabic)" charset="0"/>
                          <a:sym typeface="Symbol" pitchFamily="18" charset="2"/>
                        </a:rPr>
                        <a:t>Utilization Ratio, </a:t>
                      </a:r>
                      <a:r>
                        <a:rPr kumimoji="0" lang="en-US" sz="1900" b="1" i="0" u="none" strike="noStrike" cap="none" normalizeH="0" baseline="0" smtClean="0">
                          <a:ln>
                            <a:noFill/>
                          </a:ln>
                          <a:solidFill>
                            <a:srgbClr val="993300"/>
                          </a:solidFill>
                          <a:effectLst/>
                          <a:latin typeface="Times New Roman" pitchFamily="18" charset="0"/>
                          <a:cs typeface="Times New Roman (Arabic)" charset="0"/>
                          <a:sym typeface="Symbol" pitchFamily="18" charset="2"/>
                        </a:rPr>
                        <a:t>=’/ </a:t>
                      </a:r>
                      <a:endParaRPr kumimoji="0" lang="en-US" sz="1900" b="1" i="0" u="none" strike="noStrike" cap="none" normalizeH="0" baseline="0" smtClean="0">
                        <a:ln>
                          <a:noFill/>
                        </a:ln>
                        <a:solidFill>
                          <a:srgbClr val="993300"/>
                        </a:solidFill>
                        <a:effectLst/>
                        <a:latin typeface="Times New Roman" pitchFamily="18" charset="0"/>
                        <a:cs typeface="Times New Roman (Arabic)" charset="0"/>
                      </a:endParaRP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0.9167</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0.733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0.55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0.2842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0.2132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0.544</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0.3264</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2227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rgbClr val="993300"/>
                          </a:solidFill>
                          <a:effectLst/>
                          <a:latin typeface="Times New Roman" pitchFamily="18" charset="0"/>
                          <a:cs typeface="Times New Roman (Arabic)" charset="0"/>
                          <a:sym typeface="Symbol" pitchFamily="18" charset="2"/>
                        </a:rPr>
                        <a:t>= ’/ </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1.053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gridSpan="2">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1.0753</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2227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latin typeface="Times New Roman" pitchFamily="18" charset="0"/>
                          <a:cs typeface="Times New Roman" pitchFamily="18" charset="0"/>
                          <a:sym typeface="Symbol" pitchFamily="18" charset="2"/>
                        </a:rPr>
                        <a:t>Queue, </a:t>
                      </a:r>
                      <a:r>
                        <a:rPr kumimoji="0" lang="en-US" sz="1900" b="1" i="0" u="none" strike="noStrike" cap="none" normalizeH="0" baseline="0" smtClean="0">
                          <a:ln>
                            <a:noFill/>
                          </a:ln>
                          <a:solidFill>
                            <a:srgbClr val="993300"/>
                          </a:solidFill>
                          <a:effectLst/>
                          <a:latin typeface="Times New Roman" pitchFamily="18" charset="0"/>
                          <a:cs typeface="Times New Roman" pitchFamily="18" charset="0"/>
                          <a:sym typeface="Symbol" pitchFamily="18" charset="2"/>
                        </a:rPr>
                        <a:t>L= </a:t>
                      </a:r>
                      <a:r>
                        <a:rPr kumimoji="0" lang="en-US" sz="1900" b="1" i="0" u="none" strike="noStrike" cap="none" normalizeH="0" baseline="0" smtClean="0">
                          <a:ln>
                            <a:noFill/>
                          </a:ln>
                          <a:solidFill>
                            <a:srgbClr val="993300"/>
                          </a:solidFill>
                          <a:effectLst/>
                          <a:latin typeface="Times New Roman" pitchFamily="18" charset="0"/>
                          <a:cs typeface="Times New Roman (Arabic)" charset="0"/>
                          <a:sym typeface="Symbol" pitchFamily="18" charset="2"/>
                        </a:rPr>
                        <a:t>/(1- ),</a:t>
                      </a:r>
                      <a:r>
                        <a:rPr kumimoji="0" lang="en-US" sz="1900" b="1" i="0" u="none" strike="noStrike" cap="none" normalizeH="0" baseline="0" smtClean="0">
                          <a:ln>
                            <a:noFill/>
                          </a:ln>
                          <a:solidFill>
                            <a:schemeClr val="accent2"/>
                          </a:solidFill>
                          <a:effectLst/>
                          <a:latin typeface="Times New Roman" pitchFamily="18" charset="0"/>
                          <a:cs typeface="Times New Roman" pitchFamily="18" charset="0"/>
                          <a:sym typeface="Symbol" pitchFamily="18" charset="2"/>
                        </a:rPr>
                        <a:t> unit</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11.005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2.7453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1.222</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0.397</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0.271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1.193</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0.4846</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7000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accent2"/>
                          </a:solidFill>
                          <a:effectLst/>
                          <a:latin typeface="Times New Roman" pitchFamily="18" charset="0"/>
                          <a:cs typeface="Times New Roman (Arabic)" charset="0"/>
                          <a:sym typeface="Symbol" pitchFamily="18" charset="2"/>
                        </a:rPr>
                        <a:t> throughput, </a:t>
                      </a:r>
                      <a:r>
                        <a:rPr kumimoji="0" lang="en-US" sz="1900" b="1" i="0" u="none" strike="noStrike" cap="none" normalizeH="0" baseline="0" smtClean="0">
                          <a:ln>
                            <a:noFill/>
                          </a:ln>
                          <a:solidFill>
                            <a:srgbClr val="993300"/>
                          </a:solidFill>
                          <a:effectLst/>
                          <a:latin typeface="Times New Roman" pitchFamily="18" charset="0"/>
                          <a:cs typeface="Times New Roman (Arabic)" charset="0"/>
                          <a:sym typeface="Symbol" pitchFamily="18" charset="2"/>
                        </a:rPr>
                        <a:t>w=1/(- ’)</a:t>
                      </a:r>
                      <a:r>
                        <a:rPr kumimoji="0" lang="en-US" sz="1900" b="1" i="0" u="none" strike="noStrike" cap="none" normalizeH="0" baseline="0" smtClean="0">
                          <a:ln>
                            <a:noFill/>
                          </a:ln>
                          <a:solidFill>
                            <a:schemeClr val="accent2"/>
                          </a:solidFill>
                          <a:effectLst/>
                          <a:latin typeface="Times New Roman" pitchFamily="18" charset="0"/>
                          <a:cs typeface="Times New Roman (Arabic)" charset="0"/>
                          <a:sym typeface="Symbol" pitchFamily="18" charset="2"/>
                        </a:rPr>
                        <a:t> hr</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0.25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0.111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0.0931</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0.6355</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0.1827</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chemeClr val="tx1"/>
                          </a:solidFill>
                          <a:effectLst/>
                          <a:latin typeface="Times New Roman" pitchFamily="18" charset="0"/>
                          <a:cs typeface="Times New Roman (Arabic)" charset="0"/>
                        </a:rPr>
                        <a:t>0.7422</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2227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rgbClr val="FF3300"/>
                          </a:solidFill>
                          <a:effectLst/>
                          <a:latin typeface="Times New Roman" pitchFamily="18" charset="0"/>
                          <a:cs typeface="Times New Roman (Arabic)" charset="0"/>
                          <a:sym typeface="Symbol" pitchFamily="18" charset="2"/>
                        </a:rPr>
                        <a:t>LA, units</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7">
                  <a:txBody>
                    <a:bodyPr/>
                    <a:lstStyle/>
                    <a:p>
                      <a:pPr marL="0" marR="0" lvl="0" indent="0" algn="just"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rgbClr val="FF3300"/>
                          </a:solidFill>
                          <a:effectLst/>
                          <a:latin typeface="Times New Roman" pitchFamily="18" charset="0"/>
                          <a:cs typeface="Times New Roman (Arabic)" charset="0"/>
                        </a:rPr>
                        <a:t>(2/5){11.005+2.7453+1.222) + 0.397 + 0.2132 = 6.5991</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4445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rgbClr val="008000"/>
                          </a:solidFill>
                          <a:effectLst/>
                          <a:latin typeface="Times New Roman" pitchFamily="18" charset="0"/>
                          <a:cs typeface="Times New Roman (Arabic)" charset="0"/>
                          <a:sym typeface="Symbol" pitchFamily="18" charset="2"/>
                        </a:rPr>
                        <a:t>WA=w, hr</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7">
                  <a:txBody>
                    <a:bodyPr/>
                    <a:lstStyle/>
                    <a:p>
                      <a:pPr marL="0" marR="0" lvl="0" indent="0" algn="just"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rgbClr val="008000"/>
                          </a:solidFill>
                          <a:effectLst/>
                          <a:latin typeface="Times New Roman" pitchFamily="18" charset="0"/>
                          <a:cs typeface="Times New Roman (Arabic)" charset="0"/>
                        </a:rPr>
                        <a:t>1 + 0.25 + 0.111 + 1.053(0.0931+0.6355)  = 2.0896</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42227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rgbClr val="FF3300"/>
                          </a:solidFill>
                          <a:effectLst/>
                          <a:latin typeface="Times New Roman" pitchFamily="18" charset="0"/>
                          <a:cs typeface="Times New Roman (Arabic)" charset="0"/>
                          <a:sym typeface="Symbol" pitchFamily="18" charset="2"/>
                        </a:rPr>
                        <a:t>LB, units</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7">
                  <a:txBody>
                    <a:bodyPr/>
                    <a:lstStyle/>
                    <a:p>
                      <a:pPr marL="0" marR="0" lvl="0" indent="0" algn="just"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rgbClr val="FF3300"/>
                          </a:solidFill>
                          <a:effectLst/>
                          <a:latin typeface="Times New Roman" pitchFamily="18" charset="0"/>
                          <a:cs typeface="Times New Roman (Arabic)" charset="0"/>
                        </a:rPr>
                        <a:t>(3/5){11.005+2.7453+1.222) + 1.193 + 0.4846 = 10.661</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422275">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rgbClr val="008000"/>
                          </a:solidFill>
                          <a:effectLst/>
                          <a:latin typeface="Times New Roman" pitchFamily="18" charset="0"/>
                          <a:cs typeface="Times New Roman (Arabic)" charset="0"/>
                          <a:sym typeface="Symbol" pitchFamily="18" charset="2"/>
                        </a:rPr>
                        <a:t>WB w, hr</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7">
                  <a:txBody>
                    <a:bodyPr/>
                    <a:lstStyle/>
                    <a:p>
                      <a:pPr marL="0" marR="0" lvl="0" indent="0" algn="just" defTabSz="914400" rtl="0" eaLnBrk="1" fontAlgn="base" latinLnBrk="0" hangingPunct="1">
                        <a:lnSpc>
                          <a:spcPct val="100000"/>
                        </a:lnSpc>
                        <a:spcBef>
                          <a:spcPct val="20000"/>
                        </a:spcBef>
                        <a:spcAft>
                          <a:spcPct val="0"/>
                        </a:spcAft>
                        <a:buClrTx/>
                        <a:buSzTx/>
                        <a:buFontTx/>
                        <a:buNone/>
                        <a:tabLst/>
                      </a:pPr>
                      <a:r>
                        <a:rPr kumimoji="0" lang="en-US" sz="1900" b="1" i="0" u="none" strike="noStrike" cap="none" normalizeH="0" baseline="0" smtClean="0">
                          <a:ln>
                            <a:noFill/>
                          </a:ln>
                          <a:solidFill>
                            <a:srgbClr val="008000"/>
                          </a:solidFill>
                          <a:effectLst/>
                          <a:latin typeface="Times New Roman" pitchFamily="18" charset="0"/>
                          <a:cs typeface="Times New Roman (Arabic)" charset="0"/>
                        </a:rPr>
                        <a:t>1 + 0.25 + 0.111 + 1.0753(0.1827+0.7422) = 2.2859</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Tree>
  </p:cSld>
  <p:clrMapOvr>
    <a:masterClrMapping/>
  </p:clrMapOvr>
</p:sld>
</file>

<file path=ppt/theme/theme1.xml><?xml version="1.0" encoding="utf-8"?>
<a:theme xmlns:a="http://schemas.openxmlformats.org/drawingml/2006/main" name="تصميم افتراضي">
  <a:themeElements>
    <a:clrScheme name="تصميم افتراضي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تصميم افتراضي">
      <a:majorFont>
        <a:latin typeface="Times New Roman"/>
        <a:ea typeface=""/>
        <a:cs typeface="Times New Roman (Arabic)"/>
      </a:majorFont>
      <a:minorFont>
        <a:latin typeface="Times New Roman"/>
        <a:ea typeface=""/>
        <a:cs typeface="Times New Roman (Arabic)"/>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914400" rtl="1" eaLnBrk="1" fontAlgn="base" latinLnBrk="0" hangingPunct="1">
          <a:lnSpc>
            <a:spcPct val="100000"/>
          </a:lnSpc>
          <a:spcBef>
            <a:spcPct val="0"/>
          </a:spcBef>
          <a:spcAft>
            <a:spcPct val="0"/>
          </a:spcAft>
          <a:buClrTx/>
          <a:buSzTx/>
          <a:buFontTx/>
          <a:buNone/>
          <a:tabLst/>
          <a:defRPr kumimoji="0" lang="ar-SA" sz="2400" b="0" i="0" u="none" strike="noStrike" cap="none" normalizeH="0" baseline="0" smtClean="0">
            <a:ln>
              <a:noFill/>
            </a:ln>
            <a:solidFill>
              <a:schemeClr val="tx1"/>
            </a:solidFill>
            <a:effectLst/>
            <a:latin typeface="Times New Roman" pitchFamily="18" charset="0"/>
            <a:cs typeface="Times New Roman (Arabic)"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914400" rtl="1" eaLnBrk="1" fontAlgn="base" latinLnBrk="0" hangingPunct="1">
          <a:lnSpc>
            <a:spcPct val="100000"/>
          </a:lnSpc>
          <a:spcBef>
            <a:spcPct val="0"/>
          </a:spcBef>
          <a:spcAft>
            <a:spcPct val="0"/>
          </a:spcAft>
          <a:buClrTx/>
          <a:buSzTx/>
          <a:buFontTx/>
          <a:buNone/>
          <a:tabLst/>
          <a:defRPr kumimoji="0" lang="ar-SA" sz="2400" b="0" i="0" u="none" strike="noStrike" cap="none" normalizeH="0" baseline="0" smtClean="0">
            <a:ln>
              <a:noFill/>
            </a:ln>
            <a:solidFill>
              <a:schemeClr val="tx1"/>
            </a:solidFill>
            <a:effectLst/>
            <a:latin typeface="Times New Roman" pitchFamily="18" charset="0"/>
            <a:cs typeface="Times New Roman (Arabic)" charset="0"/>
          </a:defRPr>
        </a:defPPr>
      </a:lstStyle>
    </a:lnDef>
  </a:objectDefaults>
  <a:extraClrSchemeLst>
    <a:extraClrScheme>
      <a:clrScheme name="تصميم افتراضي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تصميم افتراضي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تصميم افتراضي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تصميم افتراضي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تصميم افتراضي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تصميم افتراضي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تصميم افتراضي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1228</TotalTime>
  <Words>633</Words>
  <Application>Microsoft Office PowerPoint</Application>
  <PresentationFormat>On-screen Show (4:3)</PresentationFormat>
  <Paragraphs>195</Paragraphs>
  <Slides>4</Slides>
  <Notes>0</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4</vt:i4>
      </vt:variant>
    </vt:vector>
  </HeadingPairs>
  <TitlesOfParts>
    <vt:vector size="10" baseType="lpstr">
      <vt:lpstr>Times New Roman</vt:lpstr>
      <vt:lpstr>Times New Roman (Arabic)</vt:lpstr>
      <vt:lpstr>Arial</vt:lpstr>
      <vt:lpstr>Symbol</vt:lpstr>
      <vt:lpstr>تصميم افتراضي</vt:lpstr>
      <vt:lpstr>Microsoft Equation 3.0</vt:lpstr>
      <vt:lpstr>Slide 1</vt:lpstr>
      <vt:lpstr>Slide 2</vt:lpstr>
      <vt:lpstr>Slide 3</vt:lpstr>
      <vt:lpstr>Slide 4</vt:lpstr>
    </vt:vector>
  </TitlesOfParts>
  <Company>of Acer</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من PowerPoint</dc:title>
  <dc:creator>DR.ABDULAZIZ M. AL-TAMIMI</dc:creator>
  <cp:lastModifiedBy>Sloomi</cp:lastModifiedBy>
  <cp:revision>17</cp:revision>
  <dcterms:created xsi:type="dcterms:W3CDTF">2000-11-17T12:52:25Z</dcterms:created>
  <dcterms:modified xsi:type="dcterms:W3CDTF">2013-12-16T13:18:29Z</dcterms:modified>
</cp:coreProperties>
</file>

<file path=docProps/thumbnail.jpeg>
</file>