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2"/>
  </p:notesMasterIdLst>
  <p:sldIdLst>
    <p:sldId id="261" r:id="rId2"/>
    <p:sldId id="362" r:id="rId3"/>
    <p:sldId id="401" r:id="rId4"/>
    <p:sldId id="402" r:id="rId5"/>
    <p:sldId id="403" r:id="rId6"/>
    <p:sldId id="406" r:id="rId7"/>
    <p:sldId id="404" r:id="rId8"/>
    <p:sldId id="405" r:id="rId9"/>
    <p:sldId id="407" r:id="rId10"/>
    <p:sldId id="408" r:id="rId11"/>
    <p:sldId id="409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00" r:id="rId20"/>
    <p:sldId id="364" r:id="rId21"/>
    <p:sldId id="374" r:id="rId22"/>
    <p:sldId id="365" r:id="rId23"/>
    <p:sldId id="367" r:id="rId24"/>
    <p:sldId id="380" r:id="rId25"/>
    <p:sldId id="366" r:id="rId26"/>
    <p:sldId id="378" r:id="rId27"/>
    <p:sldId id="387" r:id="rId28"/>
    <p:sldId id="388" r:id="rId29"/>
    <p:sldId id="391" r:id="rId30"/>
    <p:sldId id="385" r:id="rId31"/>
    <p:sldId id="393" r:id="rId32"/>
    <p:sldId id="399" r:id="rId33"/>
    <p:sldId id="394" r:id="rId34"/>
    <p:sldId id="398" r:id="rId35"/>
    <p:sldId id="392" r:id="rId36"/>
    <p:sldId id="368" r:id="rId37"/>
    <p:sldId id="371" r:id="rId38"/>
    <p:sldId id="373" r:id="rId39"/>
    <p:sldId id="377" r:id="rId40"/>
    <p:sldId id="381" r:id="rId41"/>
    <p:sldId id="370" r:id="rId42"/>
    <p:sldId id="390" r:id="rId43"/>
    <p:sldId id="389" r:id="rId44"/>
    <p:sldId id="397" r:id="rId45"/>
    <p:sldId id="386" r:id="rId46"/>
    <p:sldId id="372" r:id="rId47"/>
    <p:sldId id="379" r:id="rId48"/>
    <p:sldId id="384" r:id="rId49"/>
    <p:sldId id="395" r:id="rId50"/>
    <p:sldId id="262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106" d="100"/>
          <a:sy n="106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64C54-67D5-4A76-A917-2D02A4CFA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420888"/>
            <a:ext cx="7851648" cy="1468760"/>
          </a:xfrm>
        </p:spPr>
        <p:txBody>
          <a:bodyPr>
            <a:normAutofit/>
          </a:bodyPr>
          <a:lstStyle/>
          <a:p>
            <a:pPr algn="ctr"/>
            <a:r>
              <a:rPr lang="en-GB" sz="7200" dirty="0" smtClean="0"/>
              <a:t>Firmness</a:t>
            </a:r>
            <a:endParaRPr lang="en-GB" sz="7200" dirty="0"/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060848"/>
            <a:ext cx="5112568" cy="383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700808"/>
            <a:ext cx="3399061" cy="443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988840"/>
            <a:ext cx="3168352" cy="422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609222"/>
            <a:ext cx="3672408" cy="483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772816"/>
            <a:ext cx="5288880" cy="4354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988840"/>
            <a:ext cx="5189840" cy="417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556792"/>
            <a:ext cx="3384376" cy="4972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88840"/>
            <a:ext cx="5544616" cy="3889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340768"/>
            <a:ext cx="3744416" cy="497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042792" cy="720080"/>
          </a:xfrm>
        </p:spPr>
        <p:txBody>
          <a:bodyPr>
            <a:noAutofit/>
          </a:bodyPr>
          <a:lstStyle/>
          <a:p>
            <a:r>
              <a:rPr lang="en-GB" sz="5400" dirty="0" smtClean="0"/>
              <a:t>Firmness</a:t>
            </a:r>
            <a:endParaRPr lang="en-GB" sz="5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51784"/>
          </a:xfrm>
        </p:spPr>
        <p:txBody>
          <a:bodyPr>
            <a:normAutofit/>
          </a:bodyPr>
          <a:lstStyle/>
          <a:p>
            <a:pPr algn="justLow">
              <a:buNone/>
            </a:pPr>
            <a:r>
              <a:rPr lang="en-US" sz="2000" dirty="0" smtClean="0"/>
              <a:t>Firmness is the expression building express when giving the feeling of heaviness and attaching to the ground. This expression can result through to the following factors:</a:t>
            </a:r>
          </a:p>
          <a:p>
            <a:pPr algn="justLow"/>
            <a:r>
              <a:rPr lang="en-US" sz="2000" dirty="0" smtClean="0"/>
              <a:t>Horizontal forms (Ratio)</a:t>
            </a:r>
          </a:p>
          <a:p>
            <a:pPr algn="justLow"/>
            <a:r>
              <a:rPr lang="en-US" sz="2000" dirty="0" smtClean="0"/>
              <a:t>Material  (texture) </a:t>
            </a:r>
            <a:endParaRPr lang="en-GB" sz="2000" dirty="0" smtClean="0"/>
          </a:p>
          <a:p>
            <a:pPr algn="justLow"/>
            <a:r>
              <a:rPr lang="en-GB" sz="2000" dirty="0" smtClean="0"/>
              <a:t>Solid forms</a:t>
            </a:r>
          </a:p>
          <a:p>
            <a:pPr algn="justLow"/>
            <a:r>
              <a:rPr lang="en-US" sz="2000" dirty="0" smtClean="0"/>
              <a:t>Symmetry</a:t>
            </a:r>
          </a:p>
          <a:p>
            <a:pPr algn="justLow"/>
            <a:r>
              <a:rPr lang="en-US" sz="2000" smtClean="0"/>
              <a:t>Geometric forms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042792" cy="720080"/>
          </a:xfrm>
        </p:spPr>
        <p:txBody>
          <a:bodyPr>
            <a:noAutofit/>
          </a:bodyPr>
          <a:lstStyle/>
          <a:p>
            <a:r>
              <a:rPr lang="en-GB" sz="5400" dirty="0" smtClean="0"/>
              <a:t>Firmness</a:t>
            </a:r>
            <a:endParaRPr lang="en-GB" sz="5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988840"/>
            <a:ext cx="4320480" cy="4306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690864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</a:t>
            </a:r>
            <a:endParaRPr lang="en-GB" sz="2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1680" y="2708920"/>
            <a:ext cx="5667375" cy="3800475"/>
          </a:xfrm>
        </p:spPr>
      </p:pic>
      <p:sp>
        <p:nvSpPr>
          <p:cNvPr id="7" name="Rectangle 6"/>
          <p:cNvSpPr/>
          <p:nvPr/>
        </p:nvSpPr>
        <p:spPr>
          <a:xfrm>
            <a:off x="179512" y="1844824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None/>
            </a:pPr>
            <a:r>
              <a:rPr lang="en-US" dirty="0" smtClean="0"/>
              <a:t>Horizontal forms express a strong attaching  to the ground and increase the firmness expression. To dominate the horizontality, the ratio between the width and height should be at least 2:1</a:t>
            </a:r>
          </a:p>
        </p:txBody>
      </p:sp>
      <p:sp>
        <p:nvSpPr>
          <p:cNvPr id="8" name="Rectangle 7"/>
          <p:cNvSpPr/>
          <p:nvPr/>
        </p:nvSpPr>
        <p:spPr>
          <a:xfrm>
            <a:off x="323528" y="1124744"/>
            <a:ext cx="7632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Horizontal forms (Ratio)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474840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(horizontal form)</a:t>
            </a:r>
            <a:endParaRPr lang="en-GB" sz="2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2709" y="1935163"/>
            <a:ext cx="6738581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258816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(horizontal form)</a:t>
            </a:r>
            <a:endParaRPr lang="en-GB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556792"/>
            <a:ext cx="5528586" cy="498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474840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(horizontal form)</a:t>
            </a:r>
            <a:endParaRPr lang="en-GB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556792"/>
            <a:ext cx="5090510" cy="5054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330824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(horizontal form)</a:t>
            </a:r>
            <a:endParaRPr lang="en-GB" sz="24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6277297" cy="470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</a:t>
            </a:r>
            <a:endParaRPr lang="en-GB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867" y="2420888"/>
            <a:ext cx="6061805" cy="404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23528" y="1628800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/>
              <a:t>Materials with rough texture like stone, brick and concrete give the building a strong sense of firmness.</a:t>
            </a:r>
          </a:p>
        </p:txBody>
      </p:sp>
      <p:sp>
        <p:nvSpPr>
          <p:cNvPr id="7" name="Rectangle 6"/>
          <p:cNvSpPr/>
          <p:nvPr/>
        </p:nvSpPr>
        <p:spPr>
          <a:xfrm>
            <a:off x="395536" y="1196752"/>
            <a:ext cx="5760640" cy="430887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>
              <a:spcBef>
                <a:spcPct val="0"/>
              </a:spcBef>
            </a:pPr>
            <a:r>
              <a:rPr lang="en-US" sz="4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Material  (texture)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(material)</a:t>
            </a:r>
            <a:endParaRPr lang="en-GB" sz="24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1798" y="1935163"/>
            <a:ext cx="628040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(material)</a:t>
            </a:r>
            <a:endParaRPr lang="en-GB" sz="2400" dirty="0"/>
          </a:p>
        </p:txBody>
      </p:sp>
      <p:pic>
        <p:nvPicPr>
          <p:cNvPr id="225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00808"/>
            <a:ext cx="6169868" cy="4627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(material)</a:t>
            </a:r>
            <a:endParaRPr lang="en-GB" sz="2400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696744" cy="502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(material)</a:t>
            </a:r>
            <a:endParaRPr lang="en-GB" sz="2400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72816"/>
            <a:ext cx="6562281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908720"/>
            <a:ext cx="3057103" cy="553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(material)</a:t>
            </a:r>
            <a:endParaRPr lang="en-GB" sz="2400" dirty="0"/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303239"/>
            <a:ext cx="4032448" cy="5376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(material)</a:t>
            </a:r>
            <a:endParaRPr lang="en-GB" sz="2400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6194596" cy="4676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(material)</a:t>
            </a:r>
            <a:endParaRPr lang="en-GB" sz="24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20888"/>
            <a:ext cx="5108939" cy="3831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196752"/>
            <a:ext cx="3344071" cy="5073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(material)</a:t>
            </a:r>
            <a:endParaRPr lang="en-GB" sz="2400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556792"/>
            <a:ext cx="6264696" cy="447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(texture)</a:t>
            </a:r>
            <a:endParaRPr lang="en-GB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0808"/>
            <a:ext cx="7360450" cy="4548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4258816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</a:t>
            </a:r>
            <a:endParaRPr lang="en-GB" sz="2400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492896"/>
            <a:ext cx="5525565" cy="397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51520" y="1700808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/>
              <a:t>Pure and simple geometric forms have the ability to  show a great expression of attaching to the ground and reflex an obvious kind of firmness</a:t>
            </a:r>
          </a:p>
        </p:txBody>
      </p:sp>
      <p:sp>
        <p:nvSpPr>
          <p:cNvPr id="8" name="Rectangle 7"/>
          <p:cNvSpPr/>
          <p:nvPr/>
        </p:nvSpPr>
        <p:spPr>
          <a:xfrm>
            <a:off x="323528" y="1052736"/>
            <a:ext cx="4968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Geometric</a:t>
            </a:r>
            <a:r>
              <a:rPr lang="en-US" sz="4400" dirty="0" smtClean="0"/>
              <a:t> </a:t>
            </a:r>
            <a:r>
              <a:rPr lang="en-US" sz="4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forms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546848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</a:t>
            </a:r>
            <a:r>
              <a:rPr lang="en-GB" sz="2800" dirty="0" smtClean="0"/>
              <a:t>(</a:t>
            </a:r>
            <a:r>
              <a:rPr lang="en-US" sz="2400" dirty="0" smtClean="0"/>
              <a:t>Geometric forms)</a:t>
            </a:r>
            <a:endParaRPr lang="en-GB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412776"/>
            <a:ext cx="3947838" cy="505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7628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</a:t>
            </a:r>
            <a:r>
              <a:rPr lang="en-GB" sz="2800" dirty="0" smtClean="0"/>
              <a:t>(</a:t>
            </a:r>
            <a:r>
              <a:rPr lang="en-US" sz="2400" dirty="0" smtClean="0"/>
              <a:t>Geometric forms)</a:t>
            </a:r>
            <a:endParaRPr lang="en-GB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72816"/>
            <a:ext cx="6840760" cy="4589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546848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</a:t>
            </a:r>
            <a:r>
              <a:rPr lang="en-GB" sz="2800" dirty="0" smtClean="0"/>
              <a:t>(</a:t>
            </a:r>
            <a:r>
              <a:rPr lang="en-US" sz="2400" dirty="0" smtClean="0"/>
              <a:t>Geometric forms)</a:t>
            </a:r>
            <a:endParaRPr lang="en-GB" sz="24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556792"/>
            <a:ext cx="6105475" cy="4689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7628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</a:t>
            </a:r>
            <a:r>
              <a:rPr lang="en-GB" sz="2800" dirty="0" smtClean="0"/>
              <a:t>(</a:t>
            </a:r>
            <a:r>
              <a:rPr lang="en-US" sz="2400" dirty="0" smtClean="0"/>
              <a:t>Geometric forms)</a:t>
            </a:r>
            <a:endParaRPr lang="en-GB" sz="24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6609122" cy="440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772816"/>
            <a:ext cx="5627062" cy="410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266928" cy="362304"/>
          </a:xfrm>
        </p:spPr>
        <p:txBody>
          <a:bodyPr>
            <a:noAutofit/>
          </a:bodyPr>
          <a:lstStyle/>
          <a:p>
            <a:r>
              <a:rPr lang="en-GB" sz="2200" dirty="0" smtClean="0"/>
              <a:t>Firmness (</a:t>
            </a:r>
            <a:r>
              <a:rPr lang="en-US" sz="2200" dirty="0" smtClean="0"/>
              <a:t>Geometric forms)</a:t>
            </a:r>
            <a:endParaRPr lang="en-GB" sz="2200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412776"/>
            <a:ext cx="3816424" cy="520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</a:t>
            </a:r>
            <a:endParaRPr lang="en-GB" sz="2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731063"/>
            <a:ext cx="5472608" cy="3648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95536" y="1772816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None/>
            </a:pPr>
            <a:r>
              <a:rPr lang="en-US" dirty="0" smtClean="0"/>
              <a:t>Voids and big glass areas inside the building envelop give the building a light appearance. Solid facades always used to emphasize the feeling of heaviness and firmness of a building.</a:t>
            </a:r>
          </a:p>
        </p:txBody>
      </p:sp>
      <p:sp>
        <p:nvSpPr>
          <p:cNvPr id="7" name="Rectangle 6"/>
          <p:cNvSpPr/>
          <p:nvPr/>
        </p:nvSpPr>
        <p:spPr>
          <a:xfrm>
            <a:off x="395536" y="1052736"/>
            <a:ext cx="3240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Solid</a:t>
            </a:r>
            <a:r>
              <a:rPr lang="en-GB" sz="4400" dirty="0" smtClean="0"/>
              <a:t> </a:t>
            </a:r>
            <a:r>
              <a:rPr lang="en-GB" sz="4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forms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(Solid forms)</a:t>
            </a:r>
            <a:endParaRPr lang="en-GB" sz="24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72816"/>
            <a:ext cx="6480720" cy="43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(Solid forms)</a:t>
            </a:r>
            <a:endParaRPr lang="en-GB" sz="2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7002416" cy="4767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(Solid forms)</a:t>
            </a:r>
            <a:endParaRPr lang="en-GB" sz="24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560840" cy="3572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</a:t>
            </a:r>
            <a:endParaRPr lang="en-GB" sz="2400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492896"/>
            <a:ext cx="54483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23528" y="184482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/>
              <a:t>Symmetry gives the building a sense of balance  and stability which increase the effect of firmness.</a:t>
            </a:r>
          </a:p>
        </p:txBody>
      </p:sp>
      <p:sp>
        <p:nvSpPr>
          <p:cNvPr id="7" name="Rectangle 6"/>
          <p:cNvSpPr/>
          <p:nvPr/>
        </p:nvSpPr>
        <p:spPr>
          <a:xfrm>
            <a:off x="251520" y="1052736"/>
            <a:ext cx="46085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Symmetric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(symmetric)</a:t>
            </a:r>
            <a:endParaRPr lang="en-GB" sz="24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412776"/>
            <a:ext cx="3756399" cy="516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(symmetric)</a:t>
            </a:r>
            <a:endParaRPr lang="en-GB" sz="24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650541"/>
            <a:ext cx="5616624" cy="468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(symmetric)</a:t>
            </a:r>
            <a:endParaRPr lang="en-GB" sz="24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591599"/>
            <a:ext cx="6310668" cy="473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Firmness (symmetric)</a:t>
            </a:r>
            <a:endParaRPr lang="en-GB" sz="2400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96752"/>
            <a:ext cx="5291063" cy="529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3534" y="1935163"/>
            <a:ext cx="4376931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352928" cy="1215008"/>
          </a:xfrm>
        </p:spPr>
        <p:txBody>
          <a:bodyPr>
            <a:normAutofit/>
          </a:bodyPr>
          <a:lstStyle/>
          <a:p>
            <a:pPr algn="ctr"/>
            <a:r>
              <a:rPr lang="en-GB" sz="6000" dirty="0" smtClean="0"/>
              <a:t>End of </a:t>
            </a:r>
            <a:r>
              <a:rPr lang="en-GB" sz="6000" smtClean="0"/>
              <a:t>the lecture</a:t>
            </a:r>
            <a:endParaRPr lang="en-GB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556792"/>
            <a:ext cx="3384376" cy="494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3722" y="1935163"/>
            <a:ext cx="659655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060848"/>
            <a:ext cx="4680520" cy="3831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4042792" cy="360040"/>
          </a:xfrm>
        </p:spPr>
        <p:txBody>
          <a:bodyPr>
            <a:noAutofit/>
          </a:bodyPr>
          <a:lstStyle/>
          <a:p>
            <a:r>
              <a:rPr lang="en-GB" sz="1600" dirty="0" smtClean="0"/>
              <a:t>Firmness</a:t>
            </a:r>
            <a:endParaRPr lang="en-GB" sz="1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916832"/>
            <a:ext cx="5530849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3486</TotalTime>
  <Words>345</Words>
  <Application>Microsoft Office PowerPoint</Application>
  <PresentationFormat>On-screen Show (4:3)</PresentationFormat>
  <Paragraphs>85</Paragraphs>
  <Slides>50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Flow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</vt:lpstr>
      <vt:lpstr>Firmness (horizontal form)</vt:lpstr>
      <vt:lpstr>Firmness (horizontal form)</vt:lpstr>
      <vt:lpstr>Firmness (horizontal form)</vt:lpstr>
      <vt:lpstr>Firmness (horizontal form)</vt:lpstr>
      <vt:lpstr>Firmness</vt:lpstr>
      <vt:lpstr>Firmness (material)</vt:lpstr>
      <vt:lpstr>Firmness (material)</vt:lpstr>
      <vt:lpstr>Firmness (material)</vt:lpstr>
      <vt:lpstr>Firmness (material)</vt:lpstr>
      <vt:lpstr>Firmness (material)</vt:lpstr>
      <vt:lpstr>Firmness (material)</vt:lpstr>
      <vt:lpstr>Firmness (material)</vt:lpstr>
      <vt:lpstr>Firmness (material)</vt:lpstr>
      <vt:lpstr>Firmness (texture)</vt:lpstr>
      <vt:lpstr>Firmness</vt:lpstr>
      <vt:lpstr>Firmness (Geometric forms)</vt:lpstr>
      <vt:lpstr>Firmness (Geometric forms)</vt:lpstr>
      <vt:lpstr>Firmness (Geometric forms)</vt:lpstr>
      <vt:lpstr>Firmness (Geometric forms)</vt:lpstr>
      <vt:lpstr>Firmness (Geometric forms)</vt:lpstr>
      <vt:lpstr>Firmness</vt:lpstr>
      <vt:lpstr>Firmness (Solid forms)</vt:lpstr>
      <vt:lpstr>Firmness (Solid forms)</vt:lpstr>
      <vt:lpstr>Firmness (Solid forms)</vt:lpstr>
      <vt:lpstr>Firmness</vt:lpstr>
      <vt:lpstr>Firmness (symmetric)</vt:lpstr>
      <vt:lpstr>Firmness (symmetric)</vt:lpstr>
      <vt:lpstr>Firmness (symmetric)</vt:lpstr>
      <vt:lpstr>Firmness (symmetric)</vt:lpstr>
      <vt:lpstr>End of the lecture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245</cp:revision>
  <dcterms:created xsi:type="dcterms:W3CDTF">2010-10-17T19:06:26Z</dcterms:created>
  <dcterms:modified xsi:type="dcterms:W3CDTF">2012-02-17T17:11:12Z</dcterms:modified>
</cp:coreProperties>
</file>