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8" r:id="rId1"/>
  </p:sldMasterIdLst>
  <p:sldIdLst>
    <p:sldId id="257" r:id="rId2"/>
    <p:sldId id="283" r:id="rId3"/>
    <p:sldId id="260" r:id="rId4"/>
    <p:sldId id="284" r:id="rId5"/>
    <p:sldId id="264" r:id="rId6"/>
    <p:sldId id="287" r:id="rId7"/>
    <p:sldId id="286" r:id="rId8"/>
    <p:sldId id="263" r:id="rId9"/>
    <p:sldId id="259" r:id="rId10"/>
    <p:sldId id="272" r:id="rId11"/>
    <p:sldId id="285" r:id="rId12"/>
    <p:sldId id="258" r:id="rId13"/>
    <p:sldId id="261" r:id="rId14"/>
    <p:sldId id="265" r:id="rId15"/>
    <p:sldId id="266" r:id="rId16"/>
    <p:sldId id="288" r:id="rId17"/>
    <p:sldId id="262" r:id="rId18"/>
    <p:sldId id="267" r:id="rId19"/>
    <p:sldId id="292" r:id="rId20"/>
    <p:sldId id="268" r:id="rId21"/>
    <p:sldId id="291" r:id="rId22"/>
    <p:sldId id="289" r:id="rId23"/>
    <p:sldId id="269" r:id="rId24"/>
    <p:sldId id="270" r:id="rId25"/>
    <p:sldId id="273" r:id="rId26"/>
    <p:sldId id="274" r:id="rId27"/>
    <p:sldId id="275" r:id="rId28"/>
    <p:sldId id="276" r:id="rId29"/>
    <p:sldId id="277" r:id="rId30"/>
    <p:sldId id="278" r:id="rId31"/>
    <p:sldId id="279" r:id="rId32"/>
    <p:sldId id="280" r:id="rId33"/>
    <p:sldId id="290" r:id="rId34"/>
    <p:sldId id="281" r:id="rId3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146"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6645844E-30F3-4B26-AD6F-182B38726A41}" type="datetimeFigureOut">
              <a:rPr lang="ar-SA"/>
              <a:pPr>
                <a:defRPr/>
              </a:pPr>
              <a:t>03/11/1432</a:t>
            </a:fld>
            <a:endParaRPr lang="ar-SA"/>
          </a:p>
        </p:txBody>
      </p:sp>
      <p:sp>
        <p:nvSpPr>
          <p:cNvPr id="5" name="Footer Placeholder 18"/>
          <p:cNvSpPr>
            <a:spLocks noGrp="1"/>
          </p:cNvSpPr>
          <p:nvPr>
            <p:ph type="ftr" sz="quarter" idx="11"/>
          </p:nvPr>
        </p:nvSpPr>
        <p:spPr/>
        <p:txBody>
          <a:bodyPr/>
          <a:lstStyle>
            <a:lvl1pPr>
              <a:defRPr/>
            </a:lvl1pPr>
          </a:lstStyle>
          <a:p>
            <a:pPr>
              <a:defRPr/>
            </a:pPr>
            <a:endParaRPr lang="ar-SA"/>
          </a:p>
        </p:txBody>
      </p:sp>
      <p:sp>
        <p:nvSpPr>
          <p:cNvPr id="6" name="Slide Number Placeholder 26"/>
          <p:cNvSpPr>
            <a:spLocks noGrp="1"/>
          </p:cNvSpPr>
          <p:nvPr>
            <p:ph type="sldNum" sz="quarter" idx="12"/>
          </p:nvPr>
        </p:nvSpPr>
        <p:spPr/>
        <p:txBody>
          <a:bodyPr/>
          <a:lstStyle>
            <a:lvl1pPr>
              <a:defRPr/>
            </a:lvl1pPr>
          </a:lstStyle>
          <a:p>
            <a:pPr>
              <a:defRPr/>
            </a:pPr>
            <a:fld id="{D0DAD172-ACAE-476D-A1F6-6BB4B56C8479}"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3460E10-F2E0-4BB9-A868-588955EAEAEF}" type="datetimeFigureOut">
              <a:rPr lang="ar-SA"/>
              <a:pPr>
                <a:defRPr/>
              </a:pPr>
              <a:t>03/11/1432</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378E5BD4-17C6-49AB-9FE5-16A56C4BC857}"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0F2DA13-0200-4046-84C5-1FB86E59C55A}" type="datetimeFigureOut">
              <a:rPr lang="ar-SA"/>
              <a:pPr>
                <a:defRPr/>
              </a:pPr>
              <a:t>03/11/1432</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59694A96-BA48-4D73-839D-1FE8FB5BFEE9}"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57B18FF-1430-4802-BC89-69C222B3F45D}" type="datetimeFigureOut">
              <a:rPr lang="ar-SA"/>
              <a:pPr>
                <a:defRPr/>
              </a:pPr>
              <a:t>03/11/1432</a:t>
            </a:fld>
            <a:endParaRPr lang="ar-SA"/>
          </a:p>
        </p:txBody>
      </p:sp>
      <p:sp>
        <p:nvSpPr>
          <p:cNvPr id="5" name="Footer Placeholder 21"/>
          <p:cNvSpPr>
            <a:spLocks noGrp="1"/>
          </p:cNvSpPr>
          <p:nvPr>
            <p:ph type="ftr" sz="quarter" idx="11"/>
          </p:nvPr>
        </p:nvSpPr>
        <p:spPr/>
        <p:txBody>
          <a:bodyPr/>
          <a:lstStyle>
            <a:lvl1pPr>
              <a:defRPr/>
            </a:lvl1pPr>
          </a:lstStyle>
          <a:p>
            <a:pPr>
              <a:defRPr/>
            </a:pPr>
            <a:endParaRPr lang="ar-SA"/>
          </a:p>
        </p:txBody>
      </p:sp>
      <p:sp>
        <p:nvSpPr>
          <p:cNvPr id="6" name="Slide Number Placeholder 17"/>
          <p:cNvSpPr>
            <a:spLocks noGrp="1"/>
          </p:cNvSpPr>
          <p:nvPr>
            <p:ph type="sldNum" sz="quarter" idx="12"/>
          </p:nvPr>
        </p:nvSpPr>
        <p:spPr/>
        <p:txBody>
          <a:bodyPr/>
          <a:lstStyle>
            <a:lvl1pPr>
              <a:defRPr/>
            </a:lvl1pPr>
          </a:lstStyle>
          <a:p>
            <a:pPr>
              <a:defRPr/>
            </a:pPr>
            <a:fld id="{3682C964-03F6-4CBB-B844-13C767C97754}"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649CB62-08DD-4320-AF50-499D4D37FFE3}" type="datetimeFigureOut">
              <a:rPr lang="ar-SA"/>
              <a:pPr>
                <a:defRPr/>
              </a:pPr>
              <a:t>03/11/1432</a:t>
            </a:fld>
            <a:endParaRPr lang="ar-SA"/>
          </a:p>
        </p:txBody>
      </p:sp>
      <p:sp>
        <p:nvSpPr>
          <p:cNvPr id="5" name="Footer Placeholder 4"/>
          <p:cNvSpPr>
            <a:spLocks noGrp="1"/>
          </p:cNvSpPr>
          <p:nvPr>
            <p:ph type="ftr" sz="quarter" idx="11"/>
          </p:nvPr>
        </p:nvSpPr>
        <p:spPr/>
        <p:txBody>
          <a:bodyPr/>
          <a:lstStyle>
            <a:lvl1pPr>
              <a:defRPr/>
            </a:lvl1pPr>
          </a:lstStyle>
          <a:p>
            <a:pPr>
              <a:defRPr/>
            </a:pPr>
            <a:endParaRPr lang="ar-SA"/>
          </a:p>
        </p:txBody>
      </p:sp>
      <p:sp>
        <p:nvSpPr>
          <p:cNvPr id="6" name="Slide Number Placeholder 5"/>
          <p:cNvSpPr>
            <a:spLocks noGrp="1"/>
          </p:cNvSpPr>
          <p:nvPr>
            <p:ph type="sldNum" sz="quarter" idx="12"/>
          </p:nvPr>
        </p:nvSpPr>
        <p:spPr/>
        <p:txBody>
          <a:bodyPr/>
          <a:lstStyle>
            <a:lvl1pPr>
              <a:defRPr/>
            </a:lvl1pPr>
          </a:lstStyle>
          <a:p>
            <a:pPr>
              <a:defRPr/>
            </a:pPr>
            <a:fld id="{B1EAF4DA-EFA5-48C1-863E-A86C5158A497}" type="slidenum">
              <a:rPr lang="ar-SA"/>
              <a:pPr>
                <a:defRPr/>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BCAA806-1301-4AAA-BB43-2E3B4D533E06}" type="datetimeFigureOut">
              <a:rPr lang="ar-SA"/>
              <a:pPr>
                <a:defRPr/>
              </a:pPr>
              <a:t>03/11/1432</a:t>
            </a:fld>
            <a:endParaRPr lang="ar-SA"/>
          </a:p>
        </p:txBody>
      </p:sp>
      <p:sp>
        <p:nvSpPr>
          <p:cNvPr id="6" name="Footer Placeholder 21"/>
          <p:cNvSpPr>
            <a:spLocks noGrp="1"/>
          </p:cNvSpPr>
          <p:nvPr>
            <p:ph type="ftr" sz="quarter" idx="11"/>
          </p:nvPr>
        </p:nvSpPr>
        <p:spPr/>
        <p:txBody>
          <a:bodyPr/>
          <a:lstStyle>
            <a:lvl1pPr>
              <a:defRPr/>
            </a:lvl1pPr>
          </a:lstStyle>
          <a:p>
            <a:pPr>
              <a:defRPr/>
            </a:pPr>
            <a:endParaRPr lang="ar-SA"/>
          </a:p>
        </p:txBody>
      </p:sp>
      <p:sp>
        <p:nvSpPr>
          <p:cNvPr id="7" name="Slide Number Placeholder 17"/>
          <p:cNvSpPr>
            <a:spLocks noGrp="1"/>
          </p:cNvSpPr>
          <p:nvPr>
            <p:ph type="sldNum" sz="quarter" idx="12"/>
          </p:nvPr>
        </p:nvSpPr>
        <p:spPr/>
        <p:txBody>
          <a:bodyPr/>
          <a:lstStyle>
            <a:lvl1pPr>
              <a:defRPr/>
            </a:lvl1pPr>
          </a:lstStyle>
          <a:p>
            <a:pPr>
              <a:defRPr/>
            </a:pPr>
            <a:fld id="{F82266A3-BC06-43E5-8C6D-07CAE27EBAE2}"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B1A4452-CBEE-4558-8CD8-E77921A184AE}" type="datetimeFigureOut">
              <a:rPr lang="ar-SA"/>
              <a:pPr>
                <a:defRPr/>
              </a:pPr>
              <a:t>03/11/1432</a:t>
            </a:fld>
            <a:endParaRPr lang="ar-SA"/>
          </a:p>
        </p:txBody>
      </p:sp>
      <p:sp>
        <p:nvSpPr>
          <p:cNvPr id="8" name="Footer Placeholder 21"/>
          <p:cNvSpPr>
            <a:spLocks noGrp="1"/>
          </p:cNvSpPr>
          <p:nvPr>
            <p:ph type="ftr" sz="quarter" idx="11"/>
          </p:nvPr>
        </p:nvSpPr>
        <p:spPr/>
        <p:txBody>
          <a:bodyPr/>
          <a:lstStyle>
            <a:lvl1pPr>
              <a:defRPr/>
            </a:lvl1pPr>
          </a:lstStyle>
          <a:p>
            <a:pPr>
              <a:defRPr/>
            </a:pPr>
            <a:endParaRPr lang="ar-SA"/>
          </a:p>
        </p:txBody>
      </p:sp>
      <p:sp>
        <p:nvSpPr>
          <p:cNvPr id="9" name="Slide Number Placeholder 17"/>
          <p:cNvSpPr>
            <a:spLocks noGrp="1"/>
          </p:cNvSpPr>
          <p:nvPr>
            <p:ph type="sldNum" sz="quarter" idx="12"/>
          </p:nvPr>
        </p:nvSpPr>
        <p:spPr/>
        <p:txBody>
          <a:bodyPr/>
          <a:lstStyle>
            <a:lvl1pPr>
              <a:defRPr/>
            </a:lvl1pPr>
          </a:lstStyle>
          <a:p>
            <a:pPr>
              <a:defRPr/>
            </a:pPr>
            <a:fld id="{41AE0A4D-B8CA-4477-9FEB-B4B49533E6D4}"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5B82CDA5-5EEE-4250-81A6-C414E5BBC793}" type="datetimeFigureOut">
              <a:rPr lang="ar-SA"/>
              <a:pPr>
                <a:defRPr/>
              </a:pPr>
              <a:t>03/11/1432</a:t>
            </a:fld>
            <a:endParaRPr lang="ar-SA"/>
          </a:p>
        </p:txBody>
      </p:sp>
      <p:sp>
        <p:nvSpPr>
          <p:cNvPr id="4" name="Footer Placeholder 21"/>
          <p:cNvSpPr>
            <a:spLocks noGrp="1"/>
          </p:cNvSpPr>
          <p:nvPr>
            <p:ph type="ftr" sz="quarter" idx="11"/>
          </p:nvPr>
        </p:nvSpPr>
        <p:spPr/>
        <p:txBody>
          <a:bodyPr/>
          <a:lstStyle>
            <a:lvl1pPr>
              <a:defRPr/>
            </a:lvl1pPr>
          </a:lstStyle>
          <a:p>
            <a:pPr>
              <a:defRPr/>
            </a:pPr>
            <a:endParaRPr lang="ar-SA"/>
          </a:p>
        </p:txBody>
      </p:sp>
      <p:sp>
        <p:nvSpPr>
          <p:cNvPr id="5" name="Slide Number Placeholder 17"/>
          <p:cNvSpPr>
            <a:spLocks noGrp="1"/>
          </p:cNvSpPr>
          <p:nvPr>
            <p:ph type="sldNum" sz="quarter" idx="12"/>
          </p:nvPr>
        </p:nvSpPr>
        <p:spPr/>
        <p:txBody>
          <a:bodyPr/>
          <a:lstStyle>
            <a:lvl1pPr>
              <a:defRPr/>
            </a:lvl1pPr>
          </a:lstStyle>
          <a:p>
            <a:pPr>
              <a:defRPr/>
            </a:pPr>
            <a:fld id="{7FB9D175-1143-4A64-AB03-EDE6374AE033}"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34FAD02-72E9-4F4F-8A8C-2E1327E69B7B}" type="datetimeFigureOut">
              <a:rPr lang="ar-SA"/>
              <a:pPr>
                <a:defRPr/>
              </a:pPr>
              <a:t>03/11/1432</a:t>
            </a:fld>
            <a:endParaRPr lang="ar-SA"/>
          </a:p>
        </p:txBody>
      </p:sp>
      <p:sp>
        <p:nvSpPr>
          <p:cNvPr id="3" name="Footer Placeholder 21"/>
          <p:cNvSpPr>
            <a:spLocks noGrp="1"/>
          </p:cNvSpPr>
          <p:nvPr>
            <p:ph type="ftr" sz="quarter" idx="11"/>
          </p:nvPr>
        </p:nvSpPr>
        <p:spPr/>
        <p:txBody>
          <a:bodyPr/>
          <a:lstStyle>
            <a:lvl1pPr>
              <a:defRPr/>
            </a:lvl1pPr>
          </a:lstStyle>
          <a:p>
            <a:pPr>
              <a:defRPr/>
            </a:pPr>
            <a:endParaRPr lang="ar-SA"/>
          </a:p>
        </p:txBody>
      </p:sp>
      <p:sp>
        <p:nvSpPr>
          <p:cNvPr id="4" name="Slide Number Placeholder 17"/>
          <p:cNvSpPr>
            <a:spLocks noGrp="1"/>
          </p:cNvSpPr>
          <p:nvPr>
            <p:ph type="sldNum" sz="quarter" idx="12"/>
          </p:nvPr>
        </p:nvSpPr>
        <p:spPr/>
        <p:txBody>
          <a:bodyPr/>
          <a:lstStyle>
            <a:lvl1pPr>
              <a:defRPr/>
            </a:lvl1pPr>
          </a:lstStyle>
          <a:p>
            <a:pPr>
              <a:defRPr/>
            </a:pPr>
            <a:fld id="{FF62E08D-12CE-4308-8FB8-14BC44BDAA4F}"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4A540FC-535F-4EBC-94B4-F350FB89BED0}" type="datetimeFigureOut">
              <a:rPr lang="ar-SA"/>
              <a:pPr>
                <a:defRPr/>
              </a:pPr>
              <a:t>03/11/1432</a:t>
            </a:fld>
            <a:endParaRPr lang="ar-SA"/>
          </a:p>
        </p:txBody>
      </p:sp>
      <p:sp>
        <p:nvSpPr>
          <p:cNvPr id="6" name="Footer Placeholder 21"/>
          <p:cNvSpPr>
            <a:spLocks noGrp="1"/>
          </p:cNvSpPr>
          <p:nvPr>
            <p:ph type="ftr" sz="quarter" idx="11"/>
          </p:nvPr>
        </p:nvSpPr>
        <p:spPr/>
        <p:txBody>
          <a:bodyPr/>
          <a:lstStyle>
            <a:lvl1pPr>
              <a:defRPr/>
            </a:lvl1pPr>
          </a:lstStyle>
          <a:p>
            <a:pPr>
              <a:defRPr/>
            </a:pPr>
            <a:endParaRPr lang="ar-SA"/>
          </a:p>
        </p:txBody>
      </p:sp>
      <p:sp>
        <p:nvSpPr>
          <p:cNvPr id="7" name="Slide Number Placeholder 17"/>
          <p:cNvSpPr>
            <a:spLocks noGrp="1"/>
          </p:cNvSpPr>
          <p:nvPr>
            <p:ph type="sldNum" sz="quarter" idx="12"/>
          </p:nvPr>
        </p:nvSpPr>
        <p:spPr/>
        <p:txBody>
          <a:bodyPr/>
          <a:lstStyle>
            <a:lvl1pPr>
              <a:defRPr/>
            </a:lvl1pPr>
          </a:lstStyle>
          <a:p>
            <a:pPr>
              <a:defRPr/>
            </a:pPr>
            <a:fld id="{0AD0F2FC-4530-48C8-B0FA-A3B3AFCF6C22}"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986A9134-535D-4A75-B057-737771080CB3}" type="datetimeFigureOut">
              <a:rPr lang="ar-SA"/>
              <a:pPr>
                <a:defRPr/>
              </a:pPr>
              <a:t>03/11/1432</a:t>
            </a:fld>
            <a:endParaRPr lang="ar-SA"/>
          </a:p>
        </p:txBody>
      </p:sp>
      <p:sp>
        <p:nvSpPr>
          <p:cNvPr id="10" name="Footer Placeholder 5"/>
          <p:cNvSpPr>
            <a:spLocks noGrp="1"/>
          </p:cNvSpPr>
          <p:nvPr>
            <p:ph type="ftr" sz="quarter" idx="11"/>
          </p:nvPr>
        </p:nvSpPr>
        <p:spPr/>
        <p:txBody>
          <a:bodyPr/>
          <a:lstStyle>
            <a:lvl1pPr>
              <a:defRPr/>
            </a:lvl1pPr>
          </a:lstStyle>
          <a:p>
            <a:pPr>
              <a:defRPr/>
            </a:pPr>
            <a:endParaRPr lang="ar-SA"/>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965FD21-D3CE-489E-80CF-D46C9341864E}"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fld id="{0CAE6C29-33F4-4BE3-9420-5587283160D5}" type="datetimeFigureOut">
              <a:rPr lang="ar-SA"/>
              <a:pPr>
                <a:defRPr/>
              </a:pPr>
              <a:t>03/11/1432</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latin typeface="Arial" charset="0"/>
                <a:cs typeface="Arial" charset="0"/>
              </a:defRPr>
            </a:lvl1pPr>
          </a:lstStyle>
          <a:p>
            <a:pPr>
              <a:defRPr/>
            </a:pPr>
            <a:fld id="{A1A4671B-1295-4E89-9B9A-15B6AD906121}" type="slidenum">
              <a:rPr lang="ar-SA"/>
              <a:pPr>
                <a:defRPr/>
              </a:pPr>
              <a:t>‹#›</a:t>
            </a:fld>
            <a:endParaRPr lang="ar-SA"/>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3795" r:id="rId1"/>
    <p:sldLayoutId id="2147483787" r:id="rId2"/>
    <p:sldLayoutId id="2147483796" r:id="rId3"/>
    <p:sldLayoutId id="2147483788" r:id="rId4"/>
    <p:sldLayoutId id="2147483789" r:id="rId5"/>
    <p:sldLayoutId id="2147483790" r:id="rId6"/>
    <p:sldLayoutId id="2147483791" r:id="rId7"/>
    <p:sldLayoutId id="2147483792" r:id="rId8"/>
    <p:sldLayoutId id="2147483797" r:id="rId9"/>
    <p:sldLayoutId id="2147483793" r:id="rId10"/>
    <p:sldLayoutId id="214748379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2"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2"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2"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2" charset="-78"/>
        </a:defRPr>
      </a:lvl5pPr>
      <a:lvl6pPr marL="457200" algn="l" rtl="0" fontAlgn="base">
        <a:spcBef>
          <a:spcPct val="0"/>
        </a:spcBef>
        <a:spcAft>
          <a:spcPct val="0"/>
        </a:spcAft>
        <a:defRPr sz="5000">
          <a:solidFill>
            <a:schemeClr val="tx2"/>
          </a:solidFill>
          <a:latin typeface="Calibri" pitchFamily="34" charset="0"/>
          <a:cs typeface="Traditional Arabic" pitchFamily="2" charset="-78"/>
        </a:defRPr>
      </a:lvl6pPr>
      <a:lvl7pPr marL="914400" algn="l" rtl="0" fontAlgn="base">
        <a:spcBef>
          <a:spcPct val="0"/>
        </a:spcBef>
        <a:spcAft>
          <a:spcPct val="0"/>
        </a:spcAft>
        <a:defRPr sz="5000">
          <a:solidFill>
            <a:schemeClr val="tx2"/>
          </a:solidFill>
          <a:latin typeface="Calibri" pitchFamily="34" charset="0"/>
          <a:cs typeface="Traditional Arabic" pitchFamily="2" charset="-78"/>
        </a:defRPr>
      </a:lvl7pPr>
      <a:lvl8pPr marL="1371600" algn="l" rtl="0" fontAlgn="base">
        <a:spcBef>
          <a:spcPct val="0"/>
        </a:spcBef>
        <a:spcAft>
          <a:spcPct val="0"/>
        </a:spcAft>
        <a:defRPr sz="5000">
          <a:solidFill>
            <a:schemeClr val="tx2"/>
          </a:solidFill>
          <a:latin typeface="Calibri" pitchFamily="34" charset="0"/>
          <a:cs typeface="Traditional Arabic" pitchFamily="2" charset="-78"/>
        </a:defRPr>
      </a:lvl8pPr>
      <a:lvl9pPr marL="1828800" algn="l" rtl="0" fontAlgn="base">
        <a:spcBef>
          <a:spcPct val="0"/>
        </a:spcBef>
        <a:spcAft>
          <a:spcPct val="0"/>
        </a:spcAft>
        <a:defRPr sz="5000">
          <a:solidFill>
            <a:schemeClr val="tx2"/>
          </a:solidFill>
          <a:latin typeface="Calibri" pitchFamily="34" charset="0"/>
          <a:cs typeface="Traditional Arabic" pitchFamily="2"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hyperlink" Target="http://en.wikipedia.org/wiki/Ultraviolet_light"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4714877" y="333375"/>
            <a:ext cx="4029074" cy="1714500"/>
          </a:xfrm>
          <a:solidFill>
            <a:schemeClr val="tx2">
              <a:lumMod val="20000"/>
              <a:lumOff val="80000"/>
            </a:schemeClr>
          </a:solidFill>
        </p:spPr>
        <p:txBody>
          <a:bodyPr/>
          <a:lstStyle/>
          <a:p>
            <a:pPr eaLnBrk="1" fontAlgn="auto" hangingPunct="1">
              <a:spcAft>
                <a:spcPts val="0"/>
              </a:spcAft>
              <a:defRPr/>
            </a:pPr>
            <a:r>
              <a:rPr lang="en-GB" dirty="0" err="1" smtClean="0">
                <a:latin typeface="Times New Roman" pitchFamily="18" charset="0"/>
                <a:cs typeface="Times New Roman" pitchFamily="18" charset="0"/>
              </a:rPr>
              <a:t>ClS</a:t>
            </a:r>
            <a:r>
              <a:rPr lang="en-GB" dirty="0" smtClean="0">
                <a:latin typeface="Times New Roman" pitchFamily="18" charset="0"/>
                <a:cs typeface="Times New Roman" pitchFamily="18" charset="0"/>
              </a:rPr>
              <a:t> 332</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lab 2</a:t>
            </a:r>
          </a:p>
        </p:txBody>
      </p:sp>
      <p:sp>
        <p:nvSpPr>
          <p:cNvPr id="5123" name="Subtitle 2"/>
          <p:cNvSpPr>
            <a:spLocks noGrp="1"/>
          </p:cNvSpPr>
          <p:nvPr>
            <p:ph type="subTitle" idx="1"/>
          </p:nvPr>
        </p:nvSpPr>
        <p:spPr>
          <a:xfrm>
            <a:off x="227013" y="2708275"/>
            <a:ext cx="8893175" cy="1643063"/>
          </a:xfrm>
        </p:spPr>
        <p:txBody>
          <a:bodyPr/>
          <a:lstStyle/>
          <a:p>
            <a:pPr marL="63500" marR="0" eaLnBrk="1" hangingPunct="1"/>
            <a:r>
              <a:rPr lang="en-GB" sz="4000" smtClean="0">
                <a:latin typeface="Times New Roman" pitchFamily="18" charset="0"/>
                <a:cs typeface="Times New Roman" pitchFamily="18" charset="0"/>
              </a:rPr>
              <a:t>Fluorometric determination of riboflavin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idx="1"/>
          </p:nvPr>
        </p:nvPicPr>
        <p:blipFill>
          <a:blip r:embed="rId2" cstate="print"/>
          <a:srcRect/>
          <a:stretch>
            <a:fillRect/>
          </a:stretch>
        </p:blipFill>
        <p:spPr>
          <a:xfrm>
            <a:off x="2987824" y="3861048"/>
            <a:ext cx="3672408" cy="2758498"/>
          </a:xfrm>
          <a:noFill/>
        </p:spPr>
      </p:pic>
      <p:pic>
        <p:nvPicPr>
          <p:cNvPr id="21507" name="Picture 3"/>
          <p:cNvPicPr>
            <a:picLocks noChangeAspect="1" noChangeArrowheads="1"/>
          </p:cNvPicPr>
          <p:nvPr/>
        </p:nvPicPr>
        <p:blipFill>
          <a:blip r:embed="rId3" cstate="print"/>
          <a:srcRect/>
          <a:stretch>
            <a:fillRect/>
          </a:stretch>
        </p:blipFill>
        <p:spPr bwMode="auto">
          <a:xfrm>
            <a:off x="2627313" y="728663"/>
            <a:ext cx="3168650" cy="695325"/>
          </a:xfrm>
          <a:prstGeom prst="rect">
            <a:avLst/>
          </a:prstGeom>
          <a:noFill/>
          <a:ln w="9525">
            <a:noFill/>
            <a:miter lim="800000"/>
            <a:headEnd/>
            <a:tailEnd/>
          </a:ln>
        </p:spPr>
      </p:pic>
      <p:pic>
        <p:nvPicPr>
          <p:cNvPr id="21508" name="Picture 2"/>
          <p:cNvPicPr>
            <a:picLocks noChangeAspect="1" noChangeArrowheads="1"/>
          </p:cNvPicPr>
          <p:nvPr/>
        </p:nvPicPr>
        <p:blipFill>
          <a:blip r:embed="rId4" cstate="print"/>
          <a:srcRect/>
          <a:stretch>
            <a:fillRect/>
          </a:stretch>
        </p:blipFill>
        <p:spPr bwMode="auto">
          <a:xfrm>
            <a:off x="6948264" y="764704"/>
            <a:ext cx="2000250" cy="3324225"/>
          </a:xfrm>
          <a:prstGeom prst="rect">
            <a:avLst/>
          </a:prstGeom>
          <a:noFill/>
          <a:ln w="9525">
            <a:noFill/>
            <a:miter lim="800000"/>
            <a:headEnd/>
            <a:tailEnd/>
          </a:ln>
        </p:spPr>
      </p:pic>
      <p:pic>
        <p:nvPicPr>
          <p:cNvPr id="1026" name="Picture 2" descr="C:\Documents and Settings\acer.ACER-72316C4B63\My Documents\My Pictures\fluorometer.bmp"/>
          <p:cNvPicPr>
            <a:picLocks noChangeAspect="1" noChangeArrowheads="1"/>
          </p:cNvPicPr>
          <p:nvPr/>
        </p:nvPicPr>
        <p:blipFill>
          <a:blip r:embed="rId5" cstate="print"/>
          <a:srcRect/>
          <a:stretch>
            <a:fillRect/>
          </a:stretch>
        </p:blipFill>
        <p:spPr bwMode="auto">
          <a:xfrm>
            <a:off x="395536" y="1556792"/>
            <a:ext cx="2735210" cy="204405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88" y="188913"/>
            <a:ext cx="9066212" cy="5853112"/>
          </a:xfrm>
          <a:prstGeom prst="rect">
            <a:avLst/>
          </a:prstGeom>
        </p:spPr>
        <p:txBody>
          <a:bodyPr>
            <a:spAutoFit/>
          </a:bodyPr>
          <a:lstStyle/>
          <a:p>
            <a:pPr marL="342900" indent="-342900" algn="l" rtl="0" fontAlgn="auto">
              <a:spcBef>
                <a:spcPct val="20000"/>
              </a:spcBef>
              <a:spcAft>
                <a:spcPts val="0"/>
              </a:spcAft>
              <a:buFont typeface="Georgia" pitchFamily="18" charset="0"/>
              <a:buNone/>
              <a:defRPr/>
            </a:pPr>
            <a:r>
              <a:rPr lang="en-GB" sz="3600" b="1" dirty="0" err="1">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Fluorometer</a:t>
            </a:r>
            <a:r>
              <a:rPr lang="en-GB" sz="36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en-GB" sz="3600" dirty="0">
              <a:solidFill>
                <a:srgbClr val="FF0000"/>
              </a:solidFill>
              <a:latin typeface="Times New Roman" pitchFamily="18" charset="0"/>
              <a:cs typeface="Times New Roman" pitchFamily="18" charset="0"/>
            </a:endParaRPr>
          </a:p>
          <a:p>
            <a:pPr marL="342900" indent="-342900" algn="l" rtl="0" fontAlgn="auto">
              <a:spcBef>
                <a:spcPct val="20000"/>
              </a:spcBef>
              <a:spcAft>
                <a:spcPts val="0"/>
              </a:spcAft>
              <a:buFont typeface="Georgia" pitchFamily="18" charset="0"/>
              <a:buNone/>
              <a:defRPr/>
            </a:pPr>
            <a:r>
              <a:rPr lang="en-GB" sz="3600" dirty="0">
                <a:solidFill>
                  <a:prstClr val="black"/>
                </a:solidFill>
                <a:latin typeface="Times New Roman" pitchFamily="18" charset="0"/>
                <a:cs typeface="Times New Roman" pitchFamily="18" charset="0"/>
              </a:rPr>
              <a:t>A </a:t>
            </a:r>
            <a:r>
              <a:rPr lang="en-GB" sz="3600" dirty="0" err="1">
                <a:solidFill>
                  <a:prstClr val="black"/>
                </a:solidFill>
                <a:latin typeface="Times New Roman" pitchFamily="18" charset="0"/>
                <a:cs typeface="Times New Roman" pitchFamily="18" charset="0"/>
              </a:rPr>
              <a:t>fluorometer</a:t>
            </a:r>
            <a:r>
              <a:rPr lang="en-GB" sz="3600" dirty="0">
                <a:solidFill>
                  <a:prstClr val="black"/>
                </a:solidFill>
                <a:latin typeface="Times New Roman" pitchFamily="18" charset="0"/>
                <a:cs typeface="Times New Roman" pitchFamily="18" charset="0"/>
              </a:rPr>
              <a:t> </a:t>
            </a:r>
            <a:r>
              <a:rPr lang="en-US" sz="3600" dirty="0">
                <a:solidFill>
                  <a:prstClr val="black"/>
                </a:solidFill>
                <a:latin typeface="Times New Roman" pitchFamily="18" charset="0"/>
                <a:cs typeface="Times New Roman" pitchFamily="18" charset="0"/>
              </a:rPr>
              <a:t>involves using a beam of light, usually </a:t>
            </a:r>
            <a:r>
              <a:rPr lang="en-US" sz="3600" dirty="0">
                <a:solidFill>
                  <a:prstClr val="black"/>
                </a:solidFill>
                <a:latin typeface="Times New Roman" pitchFamily="18" charset="0"/>
                <a:cs typeface="Times New Roman" pitchFamily="18" charset="0"/>
                <a:hlinkClick r:id="rId2" action="ppaction://hlinkfile" tooltip="Ultraviolet light"/>
              </a:rPr>
              <a:t>ultraviolet light</a:t>
            </a:r>
            <a:r>
              <a:rPr lang="en-US" sz="3600" dirty="0">
                <a:solidFill>
                  <a:prstClr val="black"/>
                </a:solidFill>
                <a:latin typeface="Times New Roman" pitchFamily="18" charset="0"/>
                <a:cs typeface="Times New Roman" pitchFamily="18" charset="0"/>
              </a:rPr>
              <a:t>.</a:t>
            </a:r>
          </a:p>
          <a:p>
            <a:pPr marL="342900" indent="-342900" algn="l" rtl="0" fontAlgn="auto">
              <a:spcBef>
                <a:spcPct val="20000"/>
              </a:spcBef>
              <a:spcAft>
                <a:spcPts val="0"/>
              </a:spcAft>
              <a:buFont typeface="Georgia" pitchFamily="18" charset="0"/>
              <a:buNone/>
              <a:defRPr/>
            </a:pPr>
            <a:r>
              <a:rPr lang="en-US" sz="3600" dirty="0">
                <a:solidFill>
                  <a:prstClr val="black"/>
                </a:solidFill>
                <a:latin typeface="Times New Roman" pitchFamily="18" charset="0"/>
                <a:cs typeface="Times New Roman" pitchFamily="18" charset="0"/>
              </a:rPr>
              <a:t> A </a:t>
            </a:r>
            <a:r>
              <a:rPr lang="en-US" sz="3600" dirty="0" err="1">
                <a:solidFill>
                  <a:prstClr val="black"/>
                </a:solidFill>
                <a:latin typeface="Times New Roman" pitchFamily="18" charset="0"/>
                <a:cs typeface="Times New Roman" pitchFamily="18" charset="0"/>
              </a:rPr>
              <a:t>fluorometer</a:t>
            </a:r>
            <a:r>
              <a:rPr lang="en-US" sz="3600" dirty="0">
                <a:solidFill>
                  <a:prstClr val="black"/>
                </a:solidFill>
                <a:latin typeface="Times New Roman" pitchFamily="18" charset="0"/>
                <a:cs typeface="Times New Roman" pitchFamily="18" charset="0"/>
              </a:rPr>
              <a:t> generates the wavelength of light required to excite the analyte of interest; it selectively transmits the wavelength of light emitted, then it measures the intensity of the emitted light. The emitted light is proportional to the concentration of the analyte being measured (up to a maximum concentration</a:t>
            </a:r>
            <a:r>
              <a:rPr lang="en-GB" sz="3600" dirty="0">
                <a:solidFill>
                  <a:prstClr val="black"/>
                </a:solidFill>
                <a:latin typeface="Times New Roman" pitchFamily="18" charset="0"/>
                <a:cs typeface="Times New Roman" pitchFamily="18" charset="0"/>
              </a:rPr>
              <a:t>). </a:t>
            </a:r>
          </a:p>
        </p:txBody>
      </p:sp>
      <p:sp>
        <p:nvSpPr>
          <p:cNvPr id="14339" name="Rectangle 2"/>
          <p:cNvSpPr>
            <a:spLocks noChangeArrowheads="1"/>
          </p:cNvSpPr>
          <p:nvPr/>
        </p:nvSpPr>
        <p:spPr bwMode="auto">
          <a:xfrm>
            <a:off x="3132138" y="404813"/>
            <a:ext cx="4572000" cy="369887"/>
          </a:xfrm>
          <a:prstGeom prst="rect">
            <a:avLst/>
          </a:prstGeom>
          <a:noFill/>
          <a:ln w="9525">
            <a:noFill/>
            <a:miter lim="800000"/>
            <a:headEnd/>
            <a:tailEnd/>
          </a:ln>
        </p:spPr>
        <p:txBody>
          <a:bodyPr>
            <a:spAutoFit/>
          </a:bodyPr>
          <a:lstStyle/>
          <a:p>
            <a:r>
              <a:rPr lang="en-US"/>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txBox="1">
            <a:spLocks/>
          </p:cNvSpPr>
          <p:nvPr/>
        </p:nvSpPr>
        <p:spPr bwMode="auto">
          <a:xfrm>
            <a:off x="439738" y="404813"/>
            <a:ext cx="8229600" cy="5483225"/>
          </a:xfrm>
          <a:prstGeom prst="rect">
            <a:avLst/>
          </a:prstGeom>
          <a:noFill/>
          <a:ln w="9525">
            <a:noFill/>
            <a:miter lim="800000"/>
            <a:headEnd/>
            <a:tailEnd/>
          </a:ln>
        </p:spPr>
        <p:txBody>
          <a:bodyPr/>
          <a:lstStyle/>
          <a:p>
            <a:pPr marL="342900" indent="-342900" algn="l">
              <a:spcBef>
                <a:spcPct val="20000"/>
              </a:spcBef>
              <a:buFont typeface="Wingdings 2" pitchFamily="18" charset="2"/>
              <a:buNone/>
            </a:pPr>
            <a:r>
              <a:rPr lang="en-GB" sz="3200">
                <a:solidFill>
                  <a:srgbClr val="00B050"/>
                </a:solidFill>
                <a:latin typeface="Times New Roman" pitchFamily="18" charset="0"/>
                <a:cs typeface="Times New Roman" pitchFamily="18" charset="0"/>
              </a:rPr>
              <a:t>Fluorescence is generally a property to a rich electron compounds for example:</a:t>
            </a:r>
          </a:p>
          <a:p>
            <a:pPr marL="342900" indent="-342900" algn="l">
              <a:spcBef>
                <a:spcPct val="20000"/>
              </a:spcBef>
              <a:buFont typeface="Wingdings 2" pitchFamily="18" charset="2"/>
              <a:buNone/>
            </a:pPr>
            <a:endParaRPr lang="en-GB" sz="3200">
              <a:latin typeface="Times New Roman" pitchFamily="18" charset="0"/>
              <a:cs typeface="Times New Roman" pitchFamily="18" charset="0"/>
            </a:endParaRPr>
          </a:p>
          <a:p>
            <a:pPr marL="342900" indent="-342900" algn="l">
              <a:spcBef>
                <a:spcPct val="20000"/>
              </a:spcBef>
              <a:buFont typeface="Wingdings 2" pitchFamily="18" charset="2"/>
              <a:buNone/>
            </a:pPr>
            <a:r>
              <a:rPr lang="en-GB" sz="3200">
                <a:latin typeface="Times New Roman" pitchFamily="18" charset="0"/>
                <a:cs typeface="Times New Roman" pitchFamily="18" charset="0"/>
              </a:rPr>
              <a:t>1- aromatic and heterocyclic compounds.</a:t>
            </a:r>
          </a:p>
          <a:p>
            <a:pPr marL="342900" indent="-342900" algn="l">
              <a:spcBef>
                <a:spcPct val="20000"/>
              </a:spcBef>
              <a:buFont typeface="Wingdings 2" pitchFamily="18" charset="2"/>
              <a:buNone/>
            </a:pPr>
            <a:r>
              <a:rPr lang="en-GB" sz="3200">
                <a:latin typeface="Times New Roman" pitchFamily="18" charset="0"/>
                <a:cs typeface="Times New Roman" pitchFamily="18" charset="0"/>
              </a:rPr>
              <a:t>2- compounds with multiple conjugated groups.</a:t>
            </a:r>
          </a:p>
          <a:p>
            <a:pPr marL="342900" indent="-342900" algn="l">
              <a:spcBef>
                <a:spcPct val="20000"/>
              </a:spcBef>
              <a:buFont typeface="Wingdings 2" pitchFamily="18" charset="2"/>
              <a:buNone/>
            </a:pPr>
            <a:r>
              <a:rPr lang="en-GB" sz="3200">
                <a:latin typeface="Times New Roman" pitchFamily="18" charset="0"/>
                <a:cs typeface="Times New Roman" pitchFamily="18" charset="0"/>
              </a:rPr>
              <a:t>3- compounds containing electron donating groups as OH, NH2 ,OCH3...</a:t>
            </a:r>
          </a:p>
          <a:p>
            <a:pPr marL="342900" indent="-342900" algn="l">
              <a:spcBef>
                <a:spcPct val="20000"/>
              </a:spcBef>
              <a:buFont typeface="Wingdings 2" pitchFamily="18" charset="2"/>
              <a:buNone/>
            </a:pPr>
            <a:r>
              <a:rPr lang="en-GB" sz="3200">
                <a:latin typeface="Times New Roman" pitchFamily="18" charset="0"/>
                <a:cs typeface="Times New Roman" pitchFamily="18" charset="0"/>
              </a:rPr>
              <a:t>4- poly cyclic compounds like vit K, purines, nucleosides, vit A .</a:t>
            </a:r>
          </a:p>
          <a:p>
            <a:pPr marL="342900" indent="-342900" algn="l">
              <a:spcBef>
                <a:spcPct val="20000"/>
              </a:spcBef>
              <a:buFont typeface="Wingdings 2" pitchFamily="18" charset="2"/>
              <a:buNone/>
            </a:pPr>
            <a:endParaRPr lang="en-GB" sz="320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txBox="1">
            <a:spLocks/>
          </p:cNvSpPr>
          <p:nvPr/>
        </p:nvSpPr>
        <p:spPr bwMode="auto">
          <a:xfrm>
            <a:off x="457200" y="642938"/>
            <a:ext cx="8229600" cy="5483225"/>
          </a:xfrm>
          <a:prstGeom prst="rect">
            <a:avLst/>
          </a:prstGeom>
          <a:noFill/>
          <a:ln>
            <a:noFill/>
          </a:ln>
          <a:extLst>
            <a:ext uri="{909E8E84-426E-40DD-AFC4-6F175D3DCCD1}"/>
            <a:ext uri="{91240B29-F687-4F45-9708-019B960494DF}"/>
          </a:extLst>
        </p:spPr>
        <p:txBody>
          <a:bodyPr/>
          <a:lstStyle>
            <a:lvl1pPr marL="342900" indent="-34290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algn="l" eaLnBrk="1" hangingPunct="1">
              <a:spcBef>
                <a:spcPct val="20000"/>
              </a:spcBef>
              <a:buFont typeface="Wingdings 2" pitchFamily="18" charset="2"/>
              <a:buNone/>
              <a:defRPr/>
            </a:pPr>
            <a:endParaRPr lang="en-GB" sz="3200" dirty="0" smtClean="0">
              <a:latin typeface="Times New Roman" pitchFamily="18" charset="0"/>
              <a:cs typeface="Times New Roman" pitchFamily="18" charset="0"/>
            </a:endParaRPr>
          </a:p>
          <a:p>
            <a:pPr algn="l" eaLnBrk="1" hangingPunct="1">
              <a:spcBef>
                <a:spcPct val="20000"/>
              </a:spcBef>
              <a:buFont typeface="Wingdings 2" pitchFamily="18" charset="2"/>
              <a:buNone/>
              <a:defRPr/>
            </a:pPr>
            <a:r>
              <a:rPr lang="en-GB" sz="3200" dirty="0" smtClean="0">
                <a:latin typeface="Times New Roman" pitchFamily="18" charset="0"/>
                <a:cs typeface="Times New Roman" pitchFamily="18" charset="0"/>
              </a:rPr>
              <a:t>5- NADH fluorescence.</a:t>
            </a:r>
          </a:p>
          <a:p>
            <a:pPr algn="l" eaLnBrk="1" hangingPunct="1">
              <a:spcBef>
                <a:spcPct val="20000"/>
              </a:spcBef>
              <a:buFont typeface="Wingdings 2" pitchFamily="18" charset="2"/>
              <a:buNone/>
              <a:defRPr/>
            </a:pPr>
            <a:r>
              <a:rPr lang="en-GB" sz="3200" dirty="0" smtClean="0">
                <a:latin typeface="Times New Roman" pitchFamily="18" charset="0"/>
                <a:cs typeface="Times New Roman" pitchFamily="18" charset="0"/>
              </a:rPr>
              <a:t>6- non fluorescence compounds when converts to fluorescent derivatives like:</a:t>
            </a:r>
          </a:p>
          <a:p>
            <a:pPr algn="l" eaLnBrk="1" hangingPunct="1">
              <a:spcBef>
                <a:spcPct val="20000"/>
              </a:spcBef>
              <a:buFont typeface="Wingdings 2" pitchFamily="18" charset="2"/>
              <a:buNone/>
              <a:defRPr/>
            </a:pPr>
            <a:r>
              <a:rPr lang="en-GB" sz="3200" dirty="0" smtClean="0">
                <a:latin typeface="Times New Roman" pitchFamily="18" charset="0"/>
                <a:cs typeface="Times New Roman" pitchFamily="18" charset="0"/>
              </a:rPr>
              <a:t>     </a:t>
            </a:r>
            <a:r>
              <a:rPr lang="en-GB" sz="3200" dirty="0" smtClean="0">
                <a:solidFill>
                  <a:schemeClr val="accent6">
                    <a:lumMod val="75000"/>
                  </a:schemeClr>
                </a:solidFill>
                <a:latin typeface="Times New Roman" pitchFamily="18" charset="0"/>
                <a:cs typeface="Times New Roman" pitchFamily="18" charset="0"/>
              </a:rPr>
              <a:t>Steroids</a:t>
            </a:r>
          </a:p>
          <a:p>
            <a:pPr algn="l" eaLnBrk="1" hangingPunct="1">
              <a:spcBef>
                <a:spcPct val="20000"/>
              </a:spcBef>
              <a:buFont typeface="Wingdings 2" pitchFamily="18" charset="2"/>
              <a:buNone/>
              <a:defRPr/>
            </a:pPr>
            <a:r>
              <a:rPr lang="en-GB" sz="3200" dirty="0" smtClean="0">
                <a:solidFill>
                  <a:schemeClr val="accent6">
                    <a:lumMod val="75000"/>
                  </a:schemeClr>
                </a:solidFill>
                <a:latin typeface="Times New Roman" pitchFamily="18" charset="0"/>
                <a:cs typeface="Times New Roman" pitchFamily="18" charset="0"/>
              </a:rPr>
              <a:t>     Metals by chelating.</a:t>
            </a:r>
          </a:p>
          <a:p>
            <a:pPr algn="l" eaLnBrk="1" hangingPunct="1">
              <a:spcBef>
                <a:spcPct val="20000"/>
              </a:spcBef>
              <a:buFont typeface="Wingdings 2" pitchFamily="18" charset="2"/>
              <a:buNone/>
              <a:defRPr/>
            </a:pPr>
            <a:r>
              <a:rPr lang="en-GB" sz="3200" dirty="0" smtClean="0">
                <a:solidFill>
                  <a:schemeClr val="accent6">
                    <a:lumMod val="75000"/>
                  </a:schemeClr>
                </a:solidFill>
                <a:latin typeface="Times New Roman" pitchFamily="18" charset="0"/>
                <a:cs typeface="Times New Roman" pitchFamily="18" charset="0"/>
              </a:rPr>
              <a:t>     Antibodies.</a:t>
            </a:r>
          </a:p>
          <a:p>
            <a:pPr algn="l" eaLnBrk="1" hangingPunct="1">
              <a:spcBef>
                <a:spcPct val="20000"/>
              </a:spcBef>
              <a:buFont typeface="Wingdings 2" pitchFamily="18" charset="2"/>
              <a:buNone/>
              <a:defRPr/>
            </a:pPr>
            <a:endParaRPr lang="en-GB" sz="3200" dirty="0" smtClean="0">
              <a:latin typeface="Times New Roman" pitchFamily="18" charset="0"/>
              <a:cs typeface="Times New Roman" pitchFamily="18" charset="0"/>
            </a:endParaRPr>
          </a:p>
          <a:p>
            <a:pPr algn="l" eaLnBrk="1" hangingPunct="1">
              <a:spcBef>
                <a:spcPct val="20000"/>
              </a:spcBef>
              <a:buFont typeface="Wingdings 2" pitchFamily="18" charset="2"/>
              <a:buNone/>
              <a:defRPr/>
            </a:pPr>
            <a:endParaRPr lang="en-GB" sz="3200" dirty="0" smtClean="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14313" y="357188"/>
            <a:ext cx="8229600" cy="1143000"/>
          </a:xfrm>
        </p:spPr>
        <p:txBody>
          <a:bodyPr/>
          <a:lstStyle/>
          <a:p>
            <a:pPr eaLnBrk="1" hangingPunct="1"/>
            <a:r>
              <a:rPr lang="en-GB" sz="4000" smtClean="0">
                <a:solidFill>
                  <a:srgbClr val="FF0000"/>
                </a:solidFill>
                <a:latin typeface="Times New Roman" pitchFamily="18" charset="0"/>
                <a:cs typeface="Times New Roman" pitchFamily="18" charset="0"/>
              </a:rPr>
              <a:t>Fluorescence spectra</a:t>
            </a:r>
          </a:p>
        </p:txBody>
      </p:sp>
      <p:sp>
        <p:nvSpPr>
          <p:cNvPr id="17411" name="Content Placeholder 2"/>
          <p:cNvSpPr>
            <a:spLocks noGrp="1"/>
          </p:cNvSpPr>
          <p:nvPr>
            <p:ph idx="1"/>
          </p:nvPr>
        </p:nvSpPr>
        <p:spPr>
          <a:xfrm>
            <a:off x="285750" y="1500188"/>
            <a:ext cx="8229600" cy="4389437"/>
          </a:xfrm>
        </p:spPr>
        <p:txBody>
          <a:bodyPr/>
          <a:lstStyle/>
          <a:p>
            <a:pPr eaLnBrk="1" hangingPunct="1"/>
            <a:r>
              <a:rPr lang="en-GB" sz="3200" smtClean="0">
                <a:latin typeface="Times New Roman" pitchFamily="18" charset="0"/>
                <a:cs typeface="Times New Roman" pitchFamily="18" charset="0"/>
              </a:rPr>
              <a:t>Fluorescence is used primarily for quantitative</a:t>
            </a:r>
          </a:p>
          <a:p>
            <a:pPr eaLnBrk="1" hangingPunct="1">
              <a:buFont typeface="Wingdings 2" pitchFamily="18" charset="2"/>
              <a:buNone/>
            </a:pPr>
            <a:r>
              <a:rPr lang="en-GB" sz="3200" smtClean="0">
                <a:latin typeface="Times New Roman" pitchFamily="18" charset="0"/>
                <a:cs typeface="Times New Roman" pitchFamily="18" charset="0"/>
              </a:rPr>
              <a:t>analysis in ppm (part per millions) .</a:t>
            </a:r>
          </a:p>
          <a:p>
            <a:pPr eaLnBrk="1" hangingPunct="1">
              <a:buFont typeface="Wingdings 2" pitchFamily="18" charset="2"/>
              <a:buNone/>
            </a:pPr>
            <a:r>
              <a:rPr lang="en-GB" sz="3200" smtClean="0">
                <a:latin typeface="Times New Roman" pitchFamily="18" charset="0"/>
                <a:cs typeface="Times New Roman" pitchFamily="18" charset="0"/>
              </a:rPr>
              <a:t>F=K</a:t>
            </a:r>
            <a:r>
              <a:rPr lang="az-Cyrl-AZ" sz="3200" smtClean="0">
                <a:latin typeface="Times New Roman" pitchFamily="18" charset="0"/>
                <a:cs typeface="Times New Roman" pitchFamily="18" charset="0"/>
              </a:rPr>
              <a:t>ф</a:t>
            </a:r>
            <a:r>
              <a:rPr lang="en-GB" sz="3200" smtClean="0">
                <a:latin typeface="Times New Roman" pitchFamily="18" charset="0"/>
                <a:cs typeface="Times New Roman" pitchFamily="18" charset="0"/>
              </a:rPr>
              <a:t>p₀ (2.3 abc)</a:t>
            </a:r>
          </a:p>
          <a:p>
            <a:pPr eaLnBrk="1" hangingPunct="1">
              <a:buFont typeface="Wingdings 2" pitchFamily="18" charset="2"/>
              <a:buNone/>
            </a:pPr>
            <a:r>
              <a:rPr lang="en-GB" sz="3200" smtClean="0">
                <a:latin typeface="Times New Roman" pitchFamily="18" charset="0"/>
                <a:cs typeface="Times New Roman" pitchFamily="18" charset="0"/>
              </a:rPr>
              <a:t>Where   </a:t>
            </a:r>
            <a:r>
              <a:rPr lang="en-GB" sz="3200" smtClean="0">
                <a:solidFill>
                  <a:srgbClr val="21B2C9"/>
                </a:solidFill>
                <a:latin typeface="Times New Roman" pitchFamily="18" charset="0"/>
                <a:cs typeface="Times New Roman" pitchFamily="18" charset="0"/>
              </a:rPr>
              <a:t>F</a:t>
            </a:r>
            <a:r>
              <a:rPr lang="en-GB" sz="3200" smtClean="0">
                <a:latin typeface="Times New Roman" pitchFamily="18" charset="0"/>
                <a:cs typeface="Times New Roman" pitchFamily="18" charset="0"/>
              </a:rPr>
              <a:t>  is fluorescence  intensity</a:t>
            </a:r>
          </a:p>
          <a:p>
            <a:pPr eaLnBrk="1" hangingPunct="1">
              <a:buFont typeface="Wingdings 2" pitchFamily="18" charset="2"/>
              <a:buNone/>
            </a:pPr>
            <a:r>
              <a:rPr lang="en-GB" sz="3200" smtClean="0">
                <a:latin typeface="Times New Roman" pitchFamily="18" charset="0"/>
                <a:cs typeface="Times New Roman" pitchFamily="18" charset="0"/>
              </a:rPr>
              <a:t>              </a:t>
            </a:r>
            <a:r>
              <a:rPr lang="en-GB" sz="3200" smtClean="0">
                <a:solidFill>
                  <a:srgbClr val="21B2C9"/>
                </a:solidFill>
                <a:latin typeface="Times New Roman" pitchFamily="18" charset="0"/>
                <a:cs typeface="Times New Roman" pitchFamily="18" charset="0"/>
              </a:rPr>
              <a:t>K</a:t>
            </a:r>
            <a:r>
              <a:rPr lang="en-GB" sz="3200" smtClean="0">
                <a:latin typeface="Times New Roman" pitchFamily="18" charset="0"/>
                <a:cs typeface="Times New Roman" pitchFamily="18" charset="0"/>
              </a:rPr>
              <a:t> instrument constant</a:t>
            </a:r>
          </a:p>
          <a:p>
            <a:pPr eaLnBrk="1" hangingPunct="1">
              <a:buFont typeface="Wingdings 2" pitchFamily="18" charset="2"/>
              <a:buNone/>
            </a:pPr>
            <a:r>
              <a:rPr lang="en-GB" sz="3200" smtClean="0">
                <a:latin typeface="Times New Roman" pitchFamily="18" charset="0"/>
                <a:cs typeface="Times New Roman" pitchFamily="18" charset="0"/>
              </a:rPr>
              <a:t>              </a:t>
            </a:r>
            <a:r>
              <a:rPr lang="az-Cyrl-AZ" sz="3200" smtClean="0">
                <a:solidFill>
                  <a:srgbClr val="21B2C9"/>
                </a:solidFill>
                <a:latin typeface="Times New Roman" pitchFamily="18" charset="0"/>
                <a:cs typeface="Times New Roman" pitchFamily="18" charset="0"/>
              </a:rPr>
              <a:t>Ф</a:t>
            </a:r>
            <a:r>
              <a:rPr lang="en-GB" sz="3200" smtClean="0">
                <a:latin typeface="Times New Roman" pitchFamily="18" charset="0"/>
                <a:cs typeface="Times New Roman" pitchFamily="18" charset="0"/>
              </a:rPr>
              <a:t> is the quantum efficiency</a:t>
            </a:r>
          </a:p>
          <a:p>
            <a:pPr eaLnBrk="1" hangingPunct="1">
              <a:buFont typeface="Wingdings 2" pitchFamily="18" charset="2"/>
              <a:buNone/>
            </a:pPr>
            <a:r>
              <a:rPr lang="en-GB" sz="3200" smtClean="0">
                <a:latin typeface="Times New Roman" pitchFamily="18" charset="0"/>
                <a:cs typeface="Times New Roman" pitchFamily="18" charset="0"/>
              </a:rPr>
              <a:t>               </a:t>
            </a:r>
            <a:r>
              <a:rPr lang="en-GB" sz="3200" smtClean="0">
                <a:solidFill>
                  <a:srgbClr val="21B2C9"/>
                </a:solidFill>
                <a:latin typeface="Times New Roman" pitchFamily="18" charset="0"/>
                <a:cs typeface="Times New Roman" pitchFamily="18" charset="0"/>
              </a:rPr>
              <a:t>p₀</a:t>
            </a:r>
            <a:r>
              <a:rPr lang="en-GB" sz="3200" smtClean="0">
                <a:latin typeface="Times New Roman" pitchFamily="18" charset="0"/>
                <a:cs typeface="Times New Roman" pitchFamily="18" charset="0"/>
              </a:rPr>
              <a:t> intensity of excitation</a:t>
            </a:r>
          </a:p>
          <a:p>
            <a:pPr eaLnBrk="1" hangingPunct="1">
              <a:buFont typeface="Wingdings 2" pitchFamily="18" charset="2"/>
              <a:buNone/>
            </a:pPr>
            <a:r>
              <a:rPr lang="en-GB" sz="3200" smtClean="0">
                <a:solidFill>
                  <a:srgbClr val="21B2C9"/>
                </a:solidFill>
                <a:latin typeface="Times New Roman" pitchFamily="18" charset="0"/>
                <a:cs typeface="Times New Roman" pitchFamily="18" charset="0"/>
              </a:rPr>
              <a:t>               a</a:t>
            </a:r>
            <a:r>
              <a:rPr lang="en-GB" sz="3200" smtClean="0">
                <a:latin typeface="Times New Roman" pitchFamily="18" charset="0"/>
                <a:cs typeface="Times New Roman" pitchFamily="18" charset="0"/>
              </a:rPr>
              <a:t> molar absorptive, </a:t>
            </a:r>
            <a:r>
              <a:rPr lang="en-GB" sz="3200" smtClean="0">
                <a:solidFill>
                  <a:srgbClr val="21B2C9"/>
                </a:solidFill>
                <a:latin typeface="Times New Roman" pitchFamily="18" charset="0"/>
                <a:cs typeface="Times New Roman" pitchFamily="18" charset="0"/>
              </a:rPr>
              <a:t>b</a:t>
            </a:r>
            <a:r>
              <a:rPr lang="en-GB" sz="3200" smtClean="0">
                <a:latin typeface="Times New Roman" pitchFamily="18" charset="0"/>
                <a:cs typeface="Times New Roman" pitchFamily="18" charset="0"/>
              </a:rPr>
              <a:t> cell path, </a:t>
            </a:r>
            <a:r>
              <a:rPr lang="en-GB" sz="3200" smtClean="0">
                <a:solidFill>
                  <a:srgbClr val="21B2C9"/>
                </a:solidFill>
                <a:latin typeface="Times New Roman" pitchFamily="18" charset="0"/>
                <a:cs typeface="Times New Roman" pitchFamily="18" charset="0"/>
              </a:rPr>
              <a:t>c </a:t>
            </a:r>
            <a:r>
              <a:rPr lang="en-GB" sz="3200" smtClean="0">
                <a:latin typeface="Times New Roman" pitchFamily="18" charset="0"/>
                <a:cs typeface="Times New Roman" pitchFamily="18" charset="0"/>
              </a:rPr>
              <a:t>molar        concentration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a:xfrm>
            <a:off x="231775" y="765175"/>
            <a:ext cx="8886825" cy="4608513"/>
          </a:xfrm>
        </p:spPr>
        <p:txBody>
          <a:bodyPr/>
          <a:lstStyle/>
          <a:p>
            <a:pPr eaLnBrk="1" hangingPunct="1">
              <a:buFont typeface="Georgia" pitchFamily="18" charset="0"/>
              <a:buNone/>
            </a:pPr>
            <a:r>
              <a:rPr lang="en-GB" sz="3600" smtClean="0">
                <a:solidFill>
                  <a:srgbClr val="FF0000"/>
                </a:solidFill>
                <a:latin typeface="Times New Roman" pitchFamily="18" charset="0"/>
                <a:cs typeface="Times New Roman" pitchFamily="18" charset="0"/>
              </a:rPr>
              <a:t>Advantages of fluorometer:</a:t>
            </a:r>
          </a:p>
          <a:p>
            <a:pPr eaLnBrk="1" hangingPunct="1">
              <a:buFont typeface="Georgia" pitchFamily="18" charset="0"/>
              <a:buNone/>
            </a:pPr>
            <a:r>
              <a:rPr lang="en-GB" sz="3600" smtClean="0">
                <a:latin typeface="Times New Roman" pitchFamily="18" charset="0"/>
                <a:cs typeface="Times New Roman" pitchFamily="18" charset="0"/>
              </a:rPr>
              <a:t>- Very specific </a:t>
            </a:r>
          </a:p>
          <a:p>
            <a:pPr eaLnBrk="1" hangingPunct="1">
              <a:buFont typeface="Georgia" pitchFamily="18" charset="0"/>
              <a:buNone/>
            </a:pPr>
            <a:r>
              <a:rPr lang="en-GB" sz="3600" smtClean="0">
                <a:latin typeface="Times New Roman" pitchFamily="18" charset="0"/>
                <a:cs typeface="Times New Roman" pitchFamily="18" charset="0"/>
              </a:rPr>
              <a:t>- Very sensitive.</a:t>
            </a:r>
          </a:p>
          <a:p>
            <a:pPr eaLnBrk="1" hangingPunct="1">
              <a:buFont typeface="Georgia" pitchFamily="18" charset="0"/>
              <a:buNone/>
            </a:pPr>
            <a:r>
              <a:rPr lang="en-GB" sz="3600" smtClean="0">
                <a:latin typeface="Times New Roman" pitchFamily="18" charset="0"/>
                <a:cs typeface="Times New Roman" pitchFamily="18" charset="0"/>
              </a:rPr>
              <a:t>- Wide Concentration Range</a:t>
            </a:r>
          </a:p>
          <a:p>
            <a:pPr eaLnBrk="1" hangingPunct="1">
              <a:buFont typeface="Georgia" pitchFamily="18" charset="0"/>
              <a:buNone/>
            </a:pPr>
            <a:r>
              <a:rPr lang="en-GB" sz="3600" smtClean="0">
                <a:latin typeface="Times New Roman" pitchFamily="18" charset="0"/>
                <a:cs typeface="Times New Roman" pitchFamily="18" charset="0"/>
              </a:rPr>
              <a:t>- Simplicity and Speed</a:t>
            </a:r>
          </a:p>
          <a:p>
            <a:pPr eaLnBrk="1" hangingPunct="1">
              <a:buFont typeface="Georgia" pitchFamily="18" charset="0"/>
              <a:buNone/>
            </a:pPr>
            <a:r>
              <a:rPr lang="en-GB" sz="3600" smtClean="0">
                <a:latin typeface="Times New Roman" pitchFamily="18" charset="0"/>
                <a:cs typeface="Times New Roman" pitchFamily="18" charset="0"/>
              </a:rPr>
              <a:t>- Low Cost</a:t>
            </a:r>
          </a:p>
          <a:p>
            <a:pPr eaLnBrk="1" hangingPunct="1">
              <a:buFont typeface="Georgia" pitchFamily="18" charset="0"/>
              <a:buNone/>
            </a:pPr>
            <a:endParaRPr lang="en-US" sz="3600" smtClean="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107950" y="908050"/>
            <a:ext cx="8280400" cy="5300663"/>
          </a:xfrm>
          <a:prstGeom prst="rect">
            <a:avLst/>
          </a:prstGeom>
          <a:noFill/>
          <a:ln w="9525">
            <a:noFill/>
            <a:miter lim="800000"/>
            <a:headEnd/>
            <a:tailEnd/>
          </a:ln>
        </p:spPr>
        <p:txBody>
          <a:bodyPr>
            <a:spAutoFit/>
          </a:bodyPr>
          <a:lstStyle/>
          <a:p>
            <a:pPr marL="342900" indent="-342900" algn="l" rtl="0">
              <a:spcBef>
                <a:spcPct val="20000"/>
              </a:spcBef>
            </a:pPr>
            <a:r>
              <a:rPr lang="en-GB" sz="3600">
                <a:solidFill>
                  <a:srgbClr val="FF0000"/>
                </a:solidFill>
                <a:latin typeface="Times New Roman" pitchFamily="18" charset="0"/>
                <a:cs typeface="Times New Roman" pitchFamily="18" charset="0"/>
              </a:rPr>
              <a:t>Disadvantages:</a:t>
            </a:r>
          </a:p>
          <a:p>
            <a:pPr marL="342900" indent="-342900" algn="l" rtl="0">
              <a:spcBef>
                <a:spcPct val="20000"/>
              </a:spcBef>
            </a:pPr>
            <a:r>
              <a:rPr lang="en-GB" sz="3600">
                <a:solidFill>
                  <a:srgbClr val="000000"/>
                </a:solidFill>
                <a:latin typeface="Times New Roman" pitchFamily="18" charset="0"/>
                <a:cs typeface="Times New Roman" pitchFamily="18" charset="0"/>
              </a:rPr>
              <a:t>The fluorescence is very sensitive to environmental changes which include PH, temperature, solvent contamination and UV light used for excitation can photochemical change</a:t>
            </a:r>
          </a:p>
          <a:p>
            <a:pPr marL="342900" indent="-342900" algn="l" rtl="0">
              <a:spcBef>
                <a:spcPct val="20000"/>
              </a:spcBef>
            </a:pPr>
            <a:r>
              <a:rPr lang="en-GB" sz="3600">
                <a:solidFill>
                  <a:srgbClr val="000000"/>
                </a:solidFill>
                <a:latin typeface="Times New Roman" pitchFamily="18" charset="0"/>
                <a:cs typeface="Times New Roman" pitchFamily="18" charset="0"/>
              </a:rPr>
              <a:t>At low conc. the intensity of fluorescence is directly proportional to the conc. of fluorescence compound.</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مربع نص 4"/>
          <p:cNvSpPr txBox="1">
            <a:spLocks noChangeArrowheads="1"/>
          </p:cNvSpPr>
          <p:nvPr/>
        </p:nvSpPr>
        <p:spPr bwMode="auto">
          <a:xfrm>
            <a:off x="279400" y="692150"/>
            <a:ext cx="8858250" cy="4524375"/>
          </a:xfrm>
          <a:prstGeom prst="rect">
            <a:avLst/>
          </a:prstGeom>
          <a:noFill/>
          <a:ln>
            <a:noFill/>
          </a:ln>
          <a:extLst>
            <a:ext uri="{909E8E84-426E-40DD-AFC4-6F175D3DCCD1}"/>
            <a:ext uri="{91240B29-F687-4F45-9708-019B960494DF}"/>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algn="l" eaLnBrk="1" hangingPunct="1">
              <a:defRPr/>
            </a:pPr>
            <a:r>
              <a:rPr lang="ar-SA" sz="36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GB" sz="36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Clinical uses of instrument</a:t>
            </a:r>
          </a:p>
          <a:p>
            <a:pPr algn="l" eaLnBrk="1" hangingPunct="1">
              <a:defRPr/>
            </a:pPr>
            <a:endParaRPr lang="en-GB" sz="3600" dirty="0" smtClean="0">
              <a:latin typeface="Times New Roman" pitchFamily="18" charset="0"/>
              <a:cs typeface="Times New Roman" pitchFamily="18" charset="0"/>
            </a:endParaRPr>
          </a:p>
          <a:p>
            <a:pPr algn="l" eaLnBrk="1" hangingPunct="1">
              <a:defRPr/>
            </a:pPr>
            <a:r>
              <a:rPr lang="en-GB" sz="3600" dirty="0" smtClean="0">
                <a:latin typeface="Times New Roman" pitchFamily="18" charset="0"/>
                <a:cs typeface="Times New Roman" pitchFamily="18" charset="0"/>
              </a:rPr>
              <a:t>Uses to measure fluorescence for qualitative and quantitative analysis</a:t>
            </a:r>
          </a:p>
          <a:p>
            <a:pPr algn="l" eaLnBrk="1" hangingPunct="1">
              <a:defRPr/>
            </a:pPr>
            <a:endParaRPr lang="en-GB" sz="3600" dirty="0" smtClean="0">
              <a:latin typeface="Times New Roman" pitchFamily="18" charset="0"/>
              <a:cs typeface="Times New Roman" pitchFamily="18" charset="0"/>
            </a:endParaRPr>
          </a:p>
          <a:p>
            <a:pPr algn="l" eaLnBrk="1" hangingPunct="1">
              <a:defRPr/>
            </a:pPr>
            <a:r>
              <a:rPr lang="en-GB" sz="3600" dirty="0" smtClean="0">
                <a:latin typeface="Times New Roman" pitchFamily="18" charset="0"/>
                <a:cs typeface="Times New Roman" pitchFamily="18" charset="0"/>
              </a:rPr>
              <a:t>Used to measure any substance that exists in small conc. for example: vitamins from blood sample.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68313" y="333375"/>
            <a:ext cx="8229600" cy="1143000"/>
          </a:xfrm>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Instrumentation</a:t>
            </a:r>
          </a:p>
        </p:txBody>
      </p:sp>
      <p:sp>
        <p:nvSpPr>
          <p:cNvPr id="22531" name="Content Placeholder 2"/>
          <p:cNvSpPr>
            <a:spLocks noGrp="1"/>
          </p:cNvSpPr>
          <p:nvPr>
            <p:ph idx="1"/>
          </p:nvPr>
        </p:nvSpPr>
        <p:spPr/>
        <p:txBody>
          <a:bodyPr/>
          <a:lstStyle/>
          <a:p>
            <a:pPr eaLnBrk="1" hangingPunct="1">
              <a:buFont typeface="Georgia" pitchFamily="18" charset="0"/>
              <a:buNone/>
            </a:pPr>
            <a:r>
              <a:rPr lang="en-GB" sz="3600" i="1" smtClean="0">
                <a:solidFill>
                  <a:srgbClr val="FF0000"/>
                </a:solidFill>
                <a:latin typeface="Times New Roman" pitchFamily="18" charset="0"/>
                <a:cs typeface="Times New Roman" pitchFamily="18" charset="0"/>
              </a:rPr>
              <a:t>1-Light Source</a:t>
            </a:r>
            <a:r>
              <a:rPr lang="en-GB" sz="3600" smtClean="0">
                <a:solidFill>
                  <a:srgbClr val="FF0000"/>
                </a:solidFill>
                <a:latin typeface="Times New Roman" pitchFamily="18" charset="0"/>
                <a:cs typeface="Times New Roman" pitchFamily="18" charset="0"/>
              </a:rPr>
              <a:t>: </a:t>
            </a:r>
          </a:p>
          <a:p>
            <a:pPr eaLnBrk="1" hangingPunct="1">
              <a:buFont typeface="Georgia" pitchFamily="18" charset="0"/>
              <a:buNone/>
            </a:pPr>
            <a:r>
              <a:rPr lang="en-GB" sz="3600" smtClean="0">
                <a:latin typeface="Times New Roman" pitchFamily="18" charset="0"/>
                <a:cs typeface="Times New Roman" pitchFamily="18" charset="0"/>
              </a:rPr>
              <a:t>The lamp or light source provides the energy that excites the compound of interest by emitting light. Light sources include xenon lamps, high pressure mercury vapor lamps.</a:t>
            </a:r>
          </a:p>
          <a:p>
            <a:pPr eaLnBrk="1" hangingPunct="1">
              <a:buFont typeface="Georgia" pitchFamily="18" charset="0"/>
              <a:buNone/>
            </a:pPr>
            <a:endParaRPr lang="en-GB" sz="36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468313" y="1412875"/>
            <a:ext cx="8351837" cy="2308225"/>
          </a:xfrm>
          <a:prstGeom prst="rect">
            <a:avLst/>
          </a:prstGeom>
          <a:noFill/>
          <a:ln w="9525">
            <a:noFill/>
            <a:miter lim="800000"/>
            <a:headEnd/>
            <a:tailEnd/>
          </a:ln>
        </p:spPr>
        <p:txBody>
          <a:bodyPr>
            <a:spAutoFit/>
          </a:bodyPr>
          <a:lstStyle/>
          <a:p>
            <a:pPr marL="273050" indent="-273050" algn="l" rtl="0">
              <a:spcBef>
                <a:spcPct val="20000"/>
              </a:spcBef>
              <a:buClr>
                <a:srgbClr val="0BD0D9"/>
              </a:buClr>
              <a:buSzPct val="95000"/>
              <a:buFont typeface="Georgia" pitchFamily="18" charset="0"/>
              <a:buNone/>
            </a:pPr>
            <a:r>
              <a:rPr lang="en-GB" sz="3600">
                <a:solidFill>
                  <a:srgbClr val="FF0000"/>
                </a:solidFill>
                <a:latin typeface="Times New Roman" pitchFamily="18" charset="0"/>
                <a:cs typeface="Times New Roman" pitchFamily="18" charset="0"/>
              </a:rPr>
              <a:t>2-</a:t>
            </a:r>
            <a:r>
              <a:rPr lang="en-GB" sz="3600" i="1">
                <a:solidFill>
                  <a:srgbClr val="FF0000"/>
                </a:solidFill>
                <a:latin typeface="Times New Roman" pitchFamily="18" charset="0"/>
                <a:cs typeface="Times New Roman" pitchFamily="18" charset="0"/>
              </a:rPr>
              <a:t>Excitation Filter ( or </a:t>
            </a:r>
            <a:r>
              <a:rPr lang="en-US" sz="3600" i="1">
                <a:solidFill>
                  <a:srgbClr val="FF0000"/>
                </a:solidFill>
                <a:latin typeface="Times New Roman" pitchFamily="18" charset="0"/>
                <a:cs typeface="Times New Roman" pitchFamily="18" charset="0"/>
              </a:rPr>
              <a:t>monochromator) </a:t>
            </a:r>
            <a:r>
              <a:rPr lang="en-GB" sz="3600">
                <a:solidFill>
                  <a:srgbClr val="000000"/>
                </a:solidFill>
                <a:latin typeface="Times New Roman" pitchFamily="18" charset="0"/>
                <a:cs typeface="Times New Roman" pitchFamily="18" charset="0"/>
              </a:rPr>
              <a:t>: The excitation filter is used to screen out the wavelengths of unabsorbed light by the compound being measured.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750" y="1989138"/>
            <a:ext cx="8229600" cy="4525962"/>
          </a:xfrm>
        </p:spPr>
        <p:txBody>
          <a:bodyPr>
            <a:normAutofit/>
          </a:bodyPr>
          <a:lstStyle/>
          <a:p>
            <a:pPr marL="0" indent="0" algn="ctr" eaLnBrk="1" fontAlgn="auto" hangingPunct="1">
              <a:spcAft>
                <a:spcPts val="0"/>
              </a:spcAft>
              <a:buClr>
                <a:schemeClr val="accent3"/>
              </a:buClr>
              <a:buFont typeface="Arial" charset="0"/>
              <a:buNone/>
              <a:defRPr/>
            </a:pPr>
            <a:r>
              <a:rPr lang="en-GB" sz="4400" b="1" dirty="0">
                <a:solidFill>
                  <a:srgbClr val="FF0000"/>
                </a:solidFill>
                <a:effectLst>
                  <a:outerShdw blurRad="38100" dist="38100" dir="2700000" algn="tl">
                    <a:srgbClr val="000000">
                      <a:alpha val="43137"/>
                    </a:srgbClr>
                  </a:outerShdw>
                </a:effectLst>
                <a:latin typeface="Times New Roman" pitchFamily="18" charset="0"/>
                <a:ea typeface="+mj-ea"/>
                <a:cs typeface="Times New Roman" pitchFamily="18" charset="0"/>
              </a:rPr>
              <a:t>Introduction</a:t>
            </a:r>
            <a:endParaRPr lang="en-US" b="1" dirty="0">
              <a:effectLst>
                <a:outerShdw blurRad="38100" dist="38100" dir="2700000" algn="tl">
                  <a:srgbClr val="000000">
                    <a:alpha val="43137"/>
                  </a:srgbClr>
                </a:outerShdw>
              </a:effectLst>
              <a:ea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0" y="115888"/>
            <a:ext cx="9144000" cy="6481762"/>
          </a:xfrm>
        </p:spPr>
        <p:txBody>
          <a:bodyPr/>
          <a:lstStyle/>
          <a:p>
            <a:pPr eaLnBrk="1" hangingPunct="1">
              <a:buFont typeface="Georgia" pitchFamily="18" charset="0"/>
              <a:buNone/>
            </a:pPr>
            <a:endParaRPr lang="en-GB" sz="3600" smtClean="0">
              <a:latin typeface="Times New Roman" pitchFamily="18" charset="0"/>
              <a:cs typeface="Times New Roman" pitchFamily="18" charset="0"/>
            </a:endParaRPr>
          </a:p>
          <a:p>
            <a:pPr eaLnBrk="1" hangingPunct="1">
              <a:buFont typeface="Georgia" pitchFamily="18" charset="0"/>
              <a:buNone/>
            </a:pPr>
            <a:r>
              <a:rPr lang="en-GB" sz="3600" smtClean="0">
                <a:solidFill>
                  <a:srgbClr val="FF0000"/>
                </a:solidFill>
                <a:latin typeface="Times New Roman" pitchFamily="18" charset="0"/>
                <a:cs typeface="Times New Roman" pitchFamily="18" charset="0"/>
              </a:rPr>
              <a:t>3-</a:t>
            </a:r>
            <a:r>
              <a:rPr lang="en-GB" sz="3600" i="1" smtClean="0">
                <a:solidFill>
                  <a:srgbClr val="FF0000"/>
                </a:solidFill>
                <a:latin typeface="Times New Roman" pitchFamily="18" charset="0"/>
                <a:cs typeface="Times New Roman" pitchFamily="18" charset="0"/>
              </a:rPr>
              <a:t>Sample Cell/Cuvette</a:t>
            </a:r>
            <a:r>
              <a:rPr lang="en-GB" sz="3600" b="1" smtClean="0">
                <a:solidFill>
                  <a:srgbClr val="FF0000"/>
                </a:solidFill>
                <a:latin typeface="Times New Roman" pitchFamily="18" charset="0"/>
                <a:cs typeface="Times New Roman" pitchFamily="18" charset="0"/>
              </a:rPr>
              <a:t>:</a:t>
            </a:r>
          </a:p>
          <a:p>
            <a:pPr eaLnBrk="1" hangingPunct="1">
              <a:buFont typeface="Georgia" pitchFamily="18" charset="0"/>
              <a:buNone/>
            </a:pPr>
            <a:r>
              <a:rPr lang="en-GB" sz="3600" smtClean="0">
                <a:solidFill>
                  <a:srgbClr val="FF0000"/>
                </a:solidFill>
                <a:latin typeface="Times New Roman" pitchFamily="18" charset="0"/>
                <a:cs typeface="Times New Roman" pitchFamily="18" charset="0"/>
              </a:rPr>
              <a:t> </a:t>
            </a:r>
            <a:r>
              <a:rPr lang="en-GB" sz="3600" smtClean="0">
                <a:latin typeface="Times New Roman" pitchFamily="18" charset="0"/>
                <a:cs typeface="Times New Roman" pitchFamily="18" charset="0"/>
              </a:rPr>
              <a:t>The sample cell or cuvette holds the sample. The cuvette material must  allow the compound's absorption and emission light energy to pass through. Also, the size of the sample cell affects the measurement. The greater the pathlength (or diameter) of the cell, the lower the concentration that can be read.</a:t>
            </a:r>
          </a:p>
          <a:p>
            <a:pPr eaLnBrk="1" hangingPunct="1">
              <a:buFont typeface="Georgia" pitchFamily="18" charset="0"/>
              <a:buNone/>
            </a:pPr>
            <a:r>
              <a:rPr lang="en-US" sz="3600" smtClean="0">
                <a:latin typeface="Times New Roman" pitchFamily="18" charset="0"/>
                <a:cs typeface="Times New Roman" pitchFamily="18" charset="0"/>
              </a:rPr>
              <a:t>Cuvettes are made from borosilicate or quartz glass… </a:t>
            </a:r>
            <a:endParaRPr lang="en-GB" sz="3600" smtClean="0">
              <a:latin typeface="Times New Roman" pitchFamily="18" charset="0"/>
              <a:cs typeface="Times New Roman" pitchFamily="18" charset="0"/>
            </a:endParaRPr>
          </a:p>
        </p:txBody>
      </p:sp>
      <p:pic>
        <p:nvPicPr>
          <p:cNvPr id="24579" name="Picture 4" descr="http://www.luminometer.com/doc/appnotes/998_0050/image7.gif"/>
          <p:cNvPicPr>
            <a:picLocks noChangeAspect="1" noChangeArrowheads="1"/>
          </p:cNvPicPr>
          <p:nvPr/>
        </p:nvPicPr>
        <p:blipFill>
          <a:blip r:embed="rId2" cstate="print"/>
          <a:srcRect/>
          <a:stretch>
            <a:fillRect/>
          </a:stretch>
        </p:blipFill>
        <p:spPr bwMode="auto">
          <a:xfrm>
            <a:off x="8316913" y="7938"/>
            <a:ext cx="6858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2195513" y="1628775"/>
            <a:ext cx="3705225" cy="3384550"/>
          </a:xfrm>
          <a:prstGeom prst="rect">
            <a:avLst/>
          </a:prstGeom>
          <a:noFill/>
          <a:ln w="9525">
            <a:noFill/>
            <a:miter lim="800000"/>
            <a:headEnd/>
            <a:tailEnd/>
          </a:ln>
        </p:spPr>
      </p:pic>
      <p:sp>
        <p:nvSpPr>
          <p:cNvPr id="25603" name="Rectangle 1"/>
          <p:cNvSpPr>
            <a:spLocks noChangeArrowheads="1"/>
          </p:cNvSpPr>
          <p:nvPr/>
        </p:nvSpPr>
        <p:spPr bwMode="auto">
          <a:xfrm>
            <a:off x="2255838" y="5516563"/>
            <a:ext cx="2849562" cy="585787"/>
          </a:xfrm>
          <a:prstGeom prst="rect">
            <a:avLst/>
          </a:prstGeom>
          <a:noFill/>
          <a:ln w="9525">
            <a:noFill/>
            <a:miter lim="800000"/>
            <a:headEnd/>
            <a:tailEnd/>
          </a:ln>
        </p:spPr>
        <p:txBody>
          <a:bodyPr wrap="none">
            <a:spAutoFit/>
          </a:bodyPr>
          <a:lstStyle/>
          <a:p>
            <a:r>
              <a:rPr lang="en-US" sz="3200"/>
              <a:t>sample holder.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373063" y="1700213"/>
            <a:ext cx="8424862" cy="1865312"/>
          </a:xfrm>
          <a:prstGeom prst="rect">
            <a:avLst/>
          </a:prstGeom>
          <a:noFill/>
          <a:ln w="9525">
            <a:noFill/>
            <a:miter lim="800000"/>
            <a:headEnd/>
            <a:tailEnd/>
          </a:ln>
        </p:spPr>
        <p:txBody>
          <a:bodyPr>
            <a:spAutoFit/>
          </a:bodyPr>
          <a:lstStyle/>
          <a:p>
            <a:pPr marL="342900" indent="-342900" algn="l" rtl="0">
              <a:spcBef>
                <a:spcPct val="20000"/>
              </a:spcBef>
            </a:pPr>
            <a:r>
              <a:rPr lang="en-GB" sz="3600">
                <a:solidFill>
                  <a:srgbClr val="FF0000"/>
                </a:solidFill>
                <a:latin typeface="Times New Roman" pitchFamily="18" charset="0"/>
                <a:cs typeface="Times New Roman" pitchFamily="18" charset="0"/>
              </a:rPr>
              <a:t>4-</a:t>
            </a:r>
            <a:r>
              <a:rPr lang="en-GB" sz="3600" i="1">
                <a:solidFill>
                  <a:srgbClr val="FF0000"/>
                </a:solidFill>
                <a:latin typeface="Times New Roman" pitchFamily="18" charset="0"/>
                <a:cs typeface="Times New Roman" pitchFamily="18" charset="0"/>
              </a:rPr>
              <a:t>Emission Filter(or </a:t>
            </a:r>
            <a:r>
              <a:rPr lang="en-US" sz="3600" i="1">
                <a:solidFill>
                  <a:srgbClr val="FF0000"/>
                </a:solidFill>
                <a:latin typeface="Times New Roman" pitchFamily="18" charset="0"/>
                <a:cs typeface="Times New Roman" pitchFamily="18" charset="0"/>
              </a:rPr>
              <a:t>monochromator </a:t>
            </a:r>
            <a:r>
              <a:rPr lang="en-US" sz="3600">
                <a:solidFill>
                  <a:srgbClr val="FF0000"/>
                </a:solidFill>
                <a:latin typeface="Calibri" pitchFamily="34" charset="0"/>
              </a:rPr>
              <a:t>)</a:t>
            </a:r>
            <a:r>
              <a:rPr lang="en-GB" sz="3600">
                <a:solidFill>
                  <a:srgbClr val="000000"/>
                </a:solidFill>
                <a:latin typeface="Times New Roman" pitchFamily="18" charset="0"/>
                <a:cs typeface="Times New Roman" pitchFamily="18" charset="0"/>
              </a:rPr>
              <a:t>: </a:t>
            </a:r>
          </a:p>
          <a:p>
            <a:pPr marL="342900" indent="-342900" algn="l" rtl="0">
              <a:spcBef>
                <a:spcPct val="20000"/>
              </a:spcBef>
            </a:pPr>
            <a:r>
              <a:rPr lang="en-GB" sz="3600">
                <a:solidFill>
                  <a:srgbClr val="000000"/>
                </a:solidFill>
                <a:latin typeface="Times New Roman" pitchFamily="18" charset="0"/>
                <a:cs typeface="Times New Roman" pitchFamily="18" charset="0"/>
              </a:rPr>
              <a:t>Stray light such as Rayleigh and Raman scatter is also emitted from the sample.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179388" y="549275"/>
            <a:ext cx="8794750" cy="5626100"/>
          </a:xfrm>
        </p:spPr>
        <p:txBody>
          <a:bodyPr/>
          <a:lstStyle/>
          <a:p>
            <a:pPr eaLnBrk="1" hangingPunct="1">
              <a:buFont typeface="Georgia" pitchFamily="18" charset="0"/>
              <a:buNone/>
            </a:pPr>
            <a:endParaRPr lang="en-GB" sz="3600" smtClean="0">
              <a:latin typeface="Times New Roman" pitchFamily="18" charset="0"/>
              <a:cs typeface="Times New Roman" pitchFamily="18" charset="0"/>
            </a:endParaRPr>
          </a:p>
          <a:p>
            <a:pPr eaLnBrk="1" hangingPunct="1">
              <a:buFont typeface="Georgia" pitchFamily="18" charset="0"/>
              <a:buNone/>
            </a:pPr>
            <a:r>
              <a:rPr lang="en-GB" sz="3600" smtClean="0">
                <a:solidFill>
                  <a:srgbClr val="FF0000"/>
                </a:solidFill>
                <a:latin typeface="Times New Roman" pitchFamily="18" charset="0"/>
                <a:cs typeface="Times New Roman" pitchFamily="18" charset="0"/>
              </a:rPr>
              <a:t>5-</a:t>
            </a:r>
            <a:r>
              <a:rPr lang="en-GB" sz="3600" i="1" smtClean="0">
                <a:solidFill>
                  <a:srgbClr val="FF0000"/>
                </a:solidFill>
                <a:latin typeface="Times New Roman" pitchFamily="18" charset="0"/>
                <a:cs typeface="Times New Roman" pitchFamily="18" charset="0"/>
              </a:rPr>
              <a:t>Light Detector.</a:t>
            </a:r>
            <a:r>
              <a:rPr lang="en-GB" sz="3600" smtClean="0">
                <a:solidFill>
                  <a:srgbClr val="FF0000"/>
                </a:solidFill>
                <a:latin typeface="Times New Roman" pitchFamily="18" charset="0"/>
                <a:cs typeface="Times New Roman" pitchFamily="18" charset="0"/>
              </a:rPr>
              <a:t> </a:t>
            </a:r>
          </a:p>
          <a:p>
            <a:pPr eaLnBrk="1" hangingPunct="1">
              <a:buFont typeface="Georgia" pitchFamily="18" charset="0"/>
              <a:buNone/>
            </a:pPr>
            <a:r>
              <a:rPr lang="en-GB" sz="3600" smtClean="0">
                <a:latin typeface="Times New Roman" pitchFamily="18" charset="0"/>
                <a:cs typeface="Times New Roman" pitchFamily="18" charset="0"/>
              </a:rPr>
              <a:t>The light detector is most often a </a:t>
            </a:r>
            <a:r>
              <a:rPr lang="en-GB" sz="3600" u="sng" smtClean="0">
                <a:latin typeface="Times New Roman" pitchFamily="18" charset="0"/>
                <a:cs typeface="Times New Roman" pitchFamily="18" charset="0"/>
              </a:rPr>
              <a:t>photomultiplier tube</a:t>
            </a:r>
            <a:r>
              <a:rPr lang="en-GB" sz="3600" smtClean="0">
                <a:latin typeface="Times New Roman" pitchFamily="18" charset="0"/>
                <a:cs typeface="Times New Roman" pitchFamily="18" charset="0"/>
              </a:rPr>
              <a:t>, though </a:t>
            </a:r>
            <a:r>
              <a:rPr lang="en-GB" sz="3600" u="sng" smtClean="0">
                <a:latin typeface="Times New Roman" pitchFamily="18" charset="0"/>
                <a:cs typeface="Times New Roman" pitchFamily="18" charset="0"/>
              </a:rPr>
              <a:t>photodiodes</a:t>
            </a:r>
            <a:r>
              <a:rPr lang="en-GB" sz="3600" smtClean="0">
                <a:latin typeface="Times New Roman" pitchFamily="18" charset="0"/>
                <a:cs typeface="Times New Roman" pitchFamily="18" charset="0"/>
              </a:rPr>
              <a:t> are increasingly being used. The light passing through the emission filter is detected by the photomultiplier or photodiode. The light intensity, which is directly proportional (linear) to the compound's concentration, is registered as a digital readout.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3"/>
          <p:cNvPicPr>
            <a:picLocks noChangeAspect="1" noChangeArrowheads="1"/>
          </p:cNvPicPr>
          <p:nvPr/>
        </p:nvPicPr>
        <p:blipFill>
          <a:blip r:embed="rId2" cstate="print"/>
          <a:srcRect/>
          <a:stretch>
            <a:fillRect/>
          </a:stretch>
        </p:blipFill>
        <p:spPr bwMode="auto">
          <a:xfrm>
            <a:off x="928688" y="1423988"/>
            <a:ext cx="7572375" cy="4576762"/>
          </a:xfrm>
          <a:prstGeom prst="rect">
            <a:avLst/>
          </a:prstGeom>
          <a:noFill/>
          <a:ln w="9525">
            <a:noFill/>
            <a:miter lim="800000"/>
            <a:headEnd/>
            <a:tailEnd/>
          </a:ln>
        </p:spPr>
      </p:pic>
      <p:sp>
        <p:nvSpPr>
          <p:cNvPr id="28675" name="مربع نص 3"/>
          <p:cNvSpPr txBox="1">
            <a:spLocks noChangeArrowheads="1"/>
          </p:cNvSpPr>
          <p:nvPr/>
        </p:nvSpPr>
        <p:spPr bwMode="auto">
          <a:xfrm>
            <a:off x="488950" y="714375"/>
            <a:ext cx="2274888" cy="369888"/>
          </a:xfrm>
          <a:prstGeom prst="rect">
            <a:avLst/>
          </a:prstGeom>
          <a:noFill/>
          <a:ln w="9525">
            <a:noFill/>
            <a:miter lim="800000"/>
            <a:headEnd/>
            <a:tailEnd/>
          </a:ln>
        </p:spPr>
        <p:txBody>
          <a:bodyPr wrap="none">
            <a:spAutoFit/>
          </a:bodyPr>
          <a:lstStyle/>
          <a:p>
            <a:pPr algn="l"/>
            <a:r>
              <a:rPr lang="en-GB"/>
              <a:t>Schemating drawing</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68313" y="404813"/>
            <a:ext cx="8229600" cy="1143000"/>
          </a:xfrm>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Precautions</a:t>
            </a:r>
          </a:p>
        </p:txBody>
      </p:sp>
      <p:sp>
        <p:nvSpPr>
          <p:cNvPr id="29699" name="Content Placeholder 2"/>
          <p:cNvSpPr>
            <a:spLocks noGrp="1"/>
          </p:cNvSpPr>
          <p:nvPr>
            <p:ph idx="1"/>
          </p:nvPr>
        </p:nvSpPr>
        <p:spPr>
          <a:xfrm>
            <a:off x="457200" y="1600200"/>
            <a:ext cx="8578850" cy="4525963"/>
          </a:xfrm>
        </p:spPr>
        <p:txBody>
          <a:bodyPr/>
          <a:lstStyle/>
          <a:p>
            <a:pPr eaLnBrk="1" hangingPunct="1">
              <a:buFont typeface="Georgia" pitchFamily="18" charset="0"/>
              <a:buNone/>
            </a:pPr>
            <a:r>
              <a:rPr lang="en-GB" sz="3600" smtClean="0">
                <a:latin typeface="Times New Roman" pitchFamily="18" charset="0"/>
                <a:cs typeface="Times New Roman" pitchFamily="18" charset="0"/>
              </a:rPr>
              <a:t>pH</a:t>
            </a:r>
          </a:p>
          <a:p>
            <a:pPr eaLnBrk="1" hangingPunct="1">
              <a:buFont typeface="Georgia" pitchFamily="18" charset="0"/>
              <a:buNone/>
            </a:pPr>
            <a:r>
              <a:rPr lang="en-GB" sz="3600" smtClean="0">
                <a:latin typeface="Times New Roman" pitchFamily="18" charset="0"/>
                <a:cs typeface="Times New Roman" pitchFamily="18" charset="0"/>
              </a:rPr>
              <a:t>Cleanliness of glassware.</a:t>
            </a:r>
          </a:p>
          <a:p>
            <a:pPr eaLnBrk="1" hangingPunct="1">
              <a:buFont typeface="Georgia" pitchFamily="18" charset="0"/>
              <a:buNone/>
            </a:pPr>
            <a:r>
              <a:rPr lang="en-GB" sz="3600" smtClean="0">
                <a:latin typeface="Times New Roman" pitchFamily="18" charset="0"/>
                <a:cs typeface="Times New Roman" pitchFamily="18" charset="0"/>
              </a:rPr>
              <a:t>High standards of experimental technologist are necessary to prevent quenching.</a:t>
            </a:r>
          </a:p>
          <a:p>
            <a:pPr eaLnBrk="1" hangingPunct="1">
              <a:buFont typeface="Georgia" pitchFamily="18" charset="0"/>
              <a:buNone/>
            </a:pPr>
            <a:r>
              <a:rPr lang="en-GB" sz="3600" smtClean="0">
                <a:latin typeface="Times New Roman" pitchFamily="18" charset="0"/>
                <a:cs typeface="Times New Roman" pitchFamily="18" charset="0"/>
              </a:rPr>
              <a:t>Temperature.</a:t>
            </a:r>
          </a:p>
          <a:p>
            <a:pPr eaLnBrk="1" hangingPunct="1">
              <a:buFont typeface="Georgia" pitchFamily="18" charset="0"/>
              <a:buNone/>
            </a:pPr>
            <a:r>
              <a:rPr lang="en-GB" sz="3600" smtClean="0">
                <a:latin typeface="Times New Roman" pitchFamily="18" charset="0"/>
                <a:cs typeface="Times New Roman" pitchFamily="18" charset="0"/>
              </a:rPr>
              <a:t>Cuvette Size (Pathlength)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Principle</a:t>
            </a:r>
          </a:p>
        </p:txBody>
      </p:sp>
      <p:sp>
        <p:nvSpPr>
          <p:cNvPr id="30723" name="Content Placeholder 2"/>
          <p:cNvSpPr>
            <a:spLocks noGrp="1"/>
          </p:cNvSpPr>
          <p:nvPr>
            <p:ph idx="1"/>
          </p:nvPr>
        </p:nvSpPr>
        <p:spPr>
          <a:xfrm>
            <a:off x="457200" y="2063750"/>
            <a:ext cx="8229600" cy="4389438"/>
          </a:xfrm>
        </p:spPr>
        <p:txBody>
          <a:bodyPr/>
          <a:lstStyle/>
          <a:p>
            <a:pPr eaLnBrk="1" hangingPunct="1">
              <a:buFont typeface="Georgia" pitchFamily="18" charset="0"/>
              <a:buNone/>
            </a:pPr>
            <a:r>
              <a:rPr lang="en-GB" sz="3600" smtClean="0">
                <a:latin typeface="Times New Roman" pitchFamily="18" charset="0"/>
                <a:cs typeface="Times New Roman" pitchFamily="18" charset="0"/>
              </a:rPr>
              <a:t>Riboflavin (vitamin B2) is strongly fluorescent in 5% acetic  acid solution.</a:t>
            </a:r>
          </a:p>
          <a:p>
            <a:pPr eaLnBrk="1" hangingPunct="1">
              <a:buFont typeface="Georgia" pitchFamily="18" charset="0"/>
              <a:buNone/>
            </a:pPr>
            <a:r>
              <a:rPr lang="en-GB" sz="3600" smtClean="0">
                <a:latin typeface="Times New Roman" pitchFamily="18" charset="0"/>
                <a:cs typeface="Times New Roman" pitchFamily="18" charset="0"/>
              </a:rPr>
              <a:t>The excitation and fluorescent spectra are obtained to determine the wavelengths of the excitation and emission to use, and unknown is determined by comparison to standards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8313" y="260350"/>
            <a:ext cx="8229600" cy="1143000"/>
          </a:xfrm>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Chemical and solutions required</a:t>
            </a:r>
          </a:p>
        </p:txBody>
      </p:sp>
      <p:sp>
        <p:nvSpPr>
          <p:cNvPr id="19459" name="Content Placeholder 2"/>
          <p:cNvSpPr>
            <a:spLocks noGrp="1"/>
          </p:cNvSpPr>
          <p:nvPr>
            <p:ph idx="1"/>
          </p:nvPr>
        </p:nvSpPr>
        <p:spPr>
          <a:xfrm>
            <a:off x="323850" y="1412875"/>
            <a:ext cx="8229600" cy="4389438"/>
          </a:xfrm>
        </p:spPr>
        <p:txBody>
          <a:bodyPr>
            <a:noAutofit/>
          </a:bodyPr>
          <a:lstStyle/>
          <a:p>
            <a:pPr marL="274320" indent="-274320" eaLnBrk="1" fontAlgn="auto" hangingPunct="1">
              <a:spcAft>
                <a:spcPts val="0"/>
              </a:spcAft>
              <a:buClr>
                <a:schemeClr val="accent3"/>
              </a:buClr>
              <a:buFont typeface="Wingdings 2" pitchFamily="18" charset="2"/>
              <a:buNone/>
              <a:defRPr/>
            </a:pPr>
            <a:r>
              <a:rPr lang="en-GB" sz="3200" dirty="0" smtClean="0">
                <a:solidFill>
                  <a:srgbClr val="0070C0"/>
                </a:solidFill>
                <a:latin typeface="Times New Roman" pitchFamily="18" charset="0"/>
                <a:ea typeface="+mn-ea"/>
                <a:cs typeface="Times New Roman" pitchFamily="18" charset="0"/>
              </a:rPr>
              <a:t>We need to prepare :</a:t>
            </a:r>
          </a:p>
          <a:p>
            <a:pPr marL="0" indent="0" eaLnBrk="1" fontAlgn="auto" hangingPunct="1">
              <a:spcAft>
                <a:spcPts val="0"/>
              </a:spcAft>
              <a:buClr>
                <a:schemeClr val="accent3"/>
              </a:buClr>
              <a:buFont typeface="Arial" charset="0"/>
              <a:buNone/>
              <a:defRPr/>
            </a:pPr>
            <a:r>
              <a:rPr lang="en-GB" sz="3200" dirty="0" smtClean="0">
                <a:latin typeface="Times New Roman" pitchFamily="18" charset="0"/>
                <a:ea typeface="+mn-ea"/>
                <a:cs typeface="Times New Roman" pitchFamily="18" charset="0"/>
              </a:rPr>
              <a:t>1-  5 % Acetic acid.</a:t>
            </a:r>
            <a:r>
              <a:rPr lang="en-US" sz="3200" dirty="0" smtClean="0">
                <a:latin typeface="Times New Roman" pitchFamily="18" charset="0"/>
                <a:ea typeface="+mn-ea"/>
                <a:cs typeface="Times New Roman" pitchFamily="18" charset="0"/>
              </a:rPr>
              <a:t> </a:t>
            </a:r>
          </a:p>
          <a:p>
            <a:pPr marL="0" indent="0" eaLnBrk="1" fontAlgn="auto" hangingPunct="1">
              <a:spcAft>
                <a:spcPts val="0"/>
              </a:spcAft>
              <a:buClr>
                <a:schemeClr val="accent3"/>
              </a:buClr>
              <a:buFont typeface="Arial" charset="0"/>
              <a:buNone/>
              <a:defRPr/>
            </a:pPr>
            <a:r>
              <a:rPr lang="en-US" sz="3200" dirty="0" smtClean="0">
                <a:latin typeface="Times New Roman" pitchFamily="18" charset="0"/>
                <a:ea typeface="+mn-ea"/>
                <a:cs typeface="Times New Roman" pitchFamily="18" charset="0"/>
              </a:rPr>
              <a:t>The addition of a few drops of glacial acetic acid to the solution will insure an acid pH and help </a:t>
            </a:r>
            <a:r>
              <a:rPr lang="en-GB" sz="3200" dirty="0" smtClean="0">
                <a:latin typeface="Times New Roman" pitchFamily="18" charset="0"/>
                <a:ea typeface="+mn-ea"/>
                <a:cs typeface="Times New Roman" pitchFamily="18" charset="0"/>
              </a:rPr>
              <a:t>to stabilize it.</a:t>
            </a:r>
          </a:p>
          <a:p>
            <a:pPr marL="274320" indent="-274320" eaLnBrk="1" fontAlgn="auto" hangingPunct="1">
              <a:spcAft>
                <a:spcPts val="0"/>
              </a:spcAft>
              <a:buClr>
                <a:schemeClr val="accent3"/>
              </a:buClr>
              <a:buFont typeface="Wingdings 2" pitchFamily="18" charset="2"/>
              <a:buNone/>
              <a:defRPr/>
            </a:pPr>
            <a:endParaRPr lang="en-GB" sz="3200" dirty="0" smtClean="0">
              <a:latin typeface="Times New Roman" pitchFamily="18" charset="0"/>
              <a:ea typeface="+mn-ea"/>
              <a:cs typeface="Times New Roman" pitchFamily="18" charset="0"/>
            </a:endParaRPr>
          </a:p>
          <a:p>
            <a:pPr marL="274320" indent="-274320" eaLnBrk="1" fontAlgn="auto" hangingPunct="1">
              <a:spcAft>
                <a:spcPts val="0"/>
              </a:spcAft>
              <a:buClr>
                <a:schemeClr val="accent3"/>
              </a:buClr>
              <a:buFont typeface="Wingdings 2" pitchFamily="18" charset="2"/>
              <a:buNone/>
              <a:defRPr/>
            </a:pPr>
            <a:r>
              <a:rPr lang="en-GB" sz="3200" dirty="0" smtClean="0">
                <a:latin typeface="Times New Roman" pitchFamily="18" charset="0"/>
                <a:ea typeface="+mn-ea"/>
                <a:cs typeface="Times New Roman" pitchFamily="18" charset="0"/>
              </a:rPr>
              <a:t>2- Riboflavin stock solution .</a:t>
            </a:r>
          </a:p>
          <a:p>
            <a:pPr marL="274320" indent="-274320" eaLnBrk="1" fontAlgn="auto" hangingPunct="1">
              <a:spcAft>
                <a:spcPts val="0"/>
              </a:spcAft>
              <a:buClr>
                <a:schemeClr val="accent3"/>
              </a:buClr>
              <a:buFont typeface="Wingdings 2" pitchFamily="18" charset="2"/>
              <a:buNone/>
              <a:defRPr/>
            </a:pPr>
            <a:r>
              <a:rPr lang="en-GB" sz="3200" dirty="0" smtClean="0">
                <a:latin typeface="Times New Roman" pitchFamily="18" charset="0"/>
                <a:ea typeface="+mn-ea"/>
                <a:cs typeface="Times New Roman" pitchFamily="18" charset="0"/>
              </a:rPr>
              <a:t>3- Riboflavin standards solution 10( ppm)</a:t>
            </a:r>
          </a:p>
          <a:p>
            <a:pPr marL="274320" indent="-274320" eaLnBrk="1" fontAlgn="auto" hangingPunct="1">
              <a:spcAft>
                <a:spcPts val="0"/>
              </a:spcAft>
              <a:buClr>
                <a:schemeClr val="accent3"/>
              </a:buClr>
              <a:buFont typeface="Wingdings 2" pitchFamily="18" charset="2"/>
              <a:buNone/>
              <a:defRPr/>
            </a:pPr>
            <a:r>
              <a:rPr lang="en-GB" sz="3200" dirty="0" smtClean="0">
                <a:latin typeface="Times New Roman" pitchFamily="18" charset="0"/>
                <a:ea typeface="+mn-ea"/>
                <a:cs typeface="Times New Roman" pitchFamily="18" charset="0"/>
              </a:rPr>
              <a:t>4-  Unknown.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Preparation</a:t>
            </a:r>
          </a:p>
        </p:txBody>
      </p:sp>
      <p:sp>
        <p:nvSpPr>
          <p:cNvPr id="32771" name="Content Placeholder 2"/>
          <p:cNvSpPr>
            <a:spLocks noGrp="1"/>
          </p:cNvSpPr>
          <p:nvPr>
            <p:ph idx="1"/>
          </p:nvPr>
        </p:nvSpPr>
        <p:spPr>
          <a:xfrm>
            <a:off x="457200" y="1935163"/>
            <a:ext cx="8578850" cy="4389437"/>
          </a:xfrm>
        </p:spPr>
        <p:txBody>
          <a:bodyPr/>
          <a:lstStyle/>
          <a:p>
            <a:pPr eaLnBrk="1" hangingPunct="1">
              <a:buFont typeface="Wingdings 2" pitchFamily="18" charset="2"/>
              <a:buNone/>
            </a:pPr>
            <a:r>
              <a:rPr lang="en-GB" sz="3600" smtClean="0">
                <a:latin typeface="Times New Roman" pitchFamily="18" charset="0"/>
                <a:cs typeface="Times New Roman" pitchFamily="18" charset="0"/>
              </a:rPr>
              <a:t>1- Prepare 5 % of acetic acid:</a:t>
            </a:r>
          </a:p>
          <a:p>
            <a:pPr eaLnBrk="1" hangingPunct="1">
              <a:buFont typeface="Wingdings 2" pitchFamily="18" charset="2"/>
              <a:buNone/>
            </a:pPr>
            <a:r>
              <a:rPr lang="en-GB" sz="3600" smtClean="0">
                <a:latin typeface="Times New Roman" pitchFamily="18" charset="0"/>
                <a:cs typeface="Times New Roman" pitchFamily="18" charset="0"/>
              </a:rPr>
              <a:t>100 ml of acetic acid + distilled water 2 litters in.</a:t>
            </a:r>
          </a:p>
          <a:p>
            <a:pPr eaLnBrk="1" hangingPunct="1">
              <a:buFont typeface="Wingdings 2" pitchFamily="18" charset="2"/>
              <a:buNone/>
            </a:pPr>
            <a:endParaRPr lang="en-GB" sz="3600" smtClean="0">
              <a:latin typeface="Times New Roman" pitchFamily="18" charset="0"/>
              <a:cs typeface="Times New Roman" pitchFamily="18" charset="0"/>
            </a:endParaRPr>
          </a:p>
          <a:p>
            <a:pPr eaLnBrk="1" hangingPunct="1">
              <a:buFont typeface="Wingdings 2" pitchFamily="18" charset="2"/>
              <a:buNone/>
            </a:pPr>
            <a:r>
              <a:rPr lang="en-GB" sz="3600" smtClean="0">
                <a:latin typeface="Times New Roman" pitchFamily="18" charset="0"/>
                <a:cs typeface="Times New Roman" pitchFamily="18" charset="0"/>
              </a:rPr>
              <a:t>2- Riboflavin stock solution:</a:t>
            </a:r>
          </a:p>
          <a:p>
            <a:pPr eaLnBrk="1" hangingPunct="1">
              <a:buFont typeface="Wingdings 2" pitchFamily="18" charset="2"/>
              <a:buNone/>
            </a:pPr>
            <a:r>
              <a:rPr lang="en-GB" sz="3600" smtClean="0">
                <a:latin typeface="Times New Roman" pitchFamily="18" charset="0"/>
                <a:cs typeface="Times New Roman" pitchFamily="18" charset="0"/>
              </a:rPr>
              <a:t>0.1 g of riboflavin  + 1 liter of 5 % acetic acid.</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a:xfrm>
            <a:off x="323850" y="981075"/>
            <a:ext cx="8229600" cy="5327650"/>
          </a:xfrm>
        </p:spPr>
        <p:txBody>
          <a:bodyPr/>
          <a:lstStyle/>
          <a:p>
            <a:pPr eaLnBrk="1" hangingPunct="1">
              <a:buFont typeface="Wingdings 2" pitchFamily="18" charset="2"/>
              <a:buNone/>
            </a:pPr>
            <a:r>
              <a:rPr lang="en-GB" sz="3600" smtClean="0">
                <a:latin typeface="Times New Roman" pitchFamily="18" charset="0"/>
                <a:cs typeface="Times New Roman" pitchFamily="18" charset="0"/>
              </a:rPr>
              <a:t>3- Riboflavin standards solution 10( ppm):</a:t>
            </a:r>
          </a:p>
          <a:p>
            <a:pPr eaLnBrk="1" hangingPunct="1">
              <a:buFont typeface="Wingdings 2" pitchFamily="18" charset="2"/>
              <a:buNone/>
            </a:pPr>
            <a:r>
              <a:rPr lang="en-GB" sz="3600" smtClean="0">
                <a:latin typeface="Times New Roman" pitchFamily="18" charset="0"/>
                <a:cs typeface="Times New Roman" pitchFamily="18" charset="0"/>
              </a:rPr>
              <a:t>5 ml of stock solution + 45 ml of 5 % acetic acid.</a:t>
            </a:r>
          </a:p>
          <a:p>
            <a:pPr eaLnBrk="1" hangingPunct="1">
              <a:buFont typeface="Wingdings 2" pitchFamily="18" charset="2"/>
              <a:buNone/>
            </a:pPr>
            <a:r>
              <a:rPr lang="en-GB" sz="3600" smtClean="0">
                <a:latin typeface="Times New Roman" pitchFamily="18" charset="0"/>
                <a:cs typeface="Times New Roman" pitchFamily="18" charset="0"/>
              </a:rPr>
              <a:t>1 : 10</a:t>
            </a:r>
          </a:p>
          <a:p>
            <a:pPr eaLnBrk="1" hangingPunct="1">
              <a:buFont typeface="Wingdings 2" pitchFamily="18" charset="2"/>
              <a:buNone/>
            </a:pPr>
            <a:endParaRPr lang="en-GB" sz="3600" smtClean="0">
              <a:latin typeface="Times New Roman" pitchFamily="18" charset="0"/>
              <a:cs typeface="Times New Roman" pitchFamily="18" charset="0"/>
            </a:endParaRPr>
          </a:p>
          <a:p>
            <a:pPr eaLnBrk="1" hangingPunct="1">
              <a:buFont typeface="Wingdings 2" pitchFamily="18" charset="2"/>
              <a:buNone/>
            </a:pPr>
            <a:r>
              <a:rPr lang="en-GB" sz="3600" smtClean="0">
                <a:latin typeface="Times New Roman" pitchFamily="18" charset="0"/>
                <a:cs typeface="Times New Roman" pitchFamily="18" charset="0"/>
              </a:rPr>
              <a:t>4- Unknown:</a:t>
            </a:r>
          </a:p>
          <a:p>
            <a:pPr eaLnBrk="1" hangingPunct="1">
              <a:buFont typeface="Wingdings 2" pitchFamily="18" charset="2"/>
              <a:buNone/>
            </a:pPr>
            <a:r>
              <a:rPr lang="en-GB" sz="3600" smtClean="0">
                <a:latin typeface="Times New Roman" pitchFamily="18" charset="0"/>
                <a:cs typeface="Times New Roman" pitchFamily="18" charset="0"/>
              </a:rPr>
              <a:t>From making standard solution we will get 5ml + 5 ml of 5 % acetic acid.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مستطيل 3"/>
          <p:cNvSpPr>
            <a:spLocks noChangeArrowheads="1"/>
          </p:cNvSpPr>
          <p:nvPr/>
        </p:nvSpPr>
        <p:spPr bwMode="auto">
          <a:xfrm>
            <a:off x="214313" y="1357313"/>
            <a:ext cx="8643937" cy="5078412"/>
          </a:xfrm>
          <a:prstGeom prst="rect">
            <a:avLst/>
          </a:prstGeom>
          <a:noFill/>
          <a:ln w="9525">
            <a:noFill/>
            <a:miter lim="800000"/>
            <a:headEnd/>
            <a:tailEnd/>
          </a:ln>
        </p:spPr>
        <p:txBody>
          <a:bodyPr>
            <a:spAutoFit/>
          </a:bodyPr>
          <a:lstStyle/>
          <a:p>
            <a:pPr algn="l"/>
            <a:r>
              <a:rPr lang="en-US" sz="3600">
                <a:latin typeface="Times New Roman" pitchFamily="18" charset="0"/>
                <a:cs typeface="Times New Roman" pitchFamily="18" charset="0"/>
              </a:rPr>
              <a:t>Fluorescence is a kind of a luminescence, which is the emission of photons from electronically excited states. Fluorescence occurs when the electron is transferred from a lower energy state into an "excited" higher energy state. </a:t>
            </a:r>
            <a:r>
              <a:rPr lang="en-GB" sz="3600">
                <a:latin typeface="Times New Roman" pitchFamily="18" charset="0"/>
                <a:cs typeface="Times New Roman" pitchFamily="18" charset="0"/>
              </a:rPr>
              <a:t>The electron will remain in this state for 10⁻⁸ sec. </a:t>
            </a:r>
            <a:r>
              <a:rPr lang="en-US" sz="3600">
                <a:latin typeface="Times New Roman" pitchFamily="18" charset="0"/>
                <a:cs typeface="Times New Roman" pitchFamily="18" charset="0"/>
              </a:rPr>
              <a:t>then the electron returns to the lower energy state and it releases the energy in form of fluorescence. </a:t>
            </a:r>
            <a:endParaRPr lang="en-GB" sz="3600">
              <a:latin typeface="Times New Roman" pitchFamily="18" charset="0"/>
              <a:cs typeface="Times New Roman" pitchFamily="18" charset="0"/>
            </a:endParaRPr>
          </a:p>
        </p:txBody>
      </p:sp>
      <p:sp>
        <p:nvSpPr>
          <p:cNvPr id="4100" name="مستطيل 3"/>
          <p:cNvSpPr>
            <a:spLocks noChangeArrowheads="1"/>
          </p:cNvSpPr>
          <p:nvPr/>
        </p:nvSpPr>
        <p:spPr bwMode="auto">
          <a:xfrm>
            <a:off x="428625" y="642938"/>
            <a:ext cx="3152775" cy="708025"/>
          </a:xfrm>
          <a:prstGeom prst="rect">
            <a:avLst/>
          </a:prstGeom>
          <a:noFill/>
          <a:ln>
            <a:noFill/>
          </a:ln>
          <a:extLst>
            <a:ext uri="{909E8E84-426E-40DD-AFC4-6F175D3DCCD1}"/>
            <a:ext uri="{91240B29-F687-4F45-9708-019B960494DF}"/>
          </a:extLst>
        </p:spPr>
        <p:txBody>
          <a:bodyPr wrap="none">
            <a:spAutoFit/>
          </a:bodyPr>
          <a:lstStyle/>
          <a:p>
            <a:pPr>
              <a:defRPr/>
            </a:pPr>
            <a:r>
              <a:rPr lang="en-US" sz="40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Fluorescence </a:t>
            </a:r>
            <a:endParaRPr lang="en-GB" sz="4000" b="1" dirty="0">
              <a:solidFill>
                <a:srgbClr val="FF0000"/>
              </a:solidFill>
              <a:effectLst>
                <a:outerShdw blurRad="38100" dist="38100" dir="2700000" algn="tl">
                  <a:srgbClr val="000000">
                    <a:alpha val="43137"/>
                  </a:srgbClr>
                </a:outerShdw>
              </a:effectLst>
              <a:latin typeface="Arial" charset="0"/>
              <a:cs typeface="Arial" charset="0"/>
            </a:endParaRPr>
          </a:p>
        </p:txBody>
      </p:sp>
      <p:pic>
        <p:nvPicPr>
          <p:cNvPr id="7172" name="Picture 5" descr="http://www.berthold.com/shared/img/bio/applications/gfp5.jpg"/>
          <p:cNvPicPr>
            <a:picLocks noChangeAspect="1" noChangeArrowheads="1"/>
          </p:cNvPicPr>
          <p:nvPr/>
        </p:nvPicPr>
        <p:blipFill>
          <a:blip r:embed="rId2" cstate="print"/>
          <a:srcRect/>
          <a:stretch>
            <a:fillRect/>
          </a:stretch>
        </p:blipFill>
        <p:spPr bwMode="auto">
          <a:xfrm>
            <a:off x="7215188" y="285750"/>
            <a:ext cx="1714500" cy="1143000"/>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95288" y="333375"/>
            <a:ext cx="8229600" cy="1143000"/>
          </a:xfrm>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Preparation of standards</a:t>
            </a:r>
          </a:p>
        </p:txBody>
      </p:sp>
      <p:graphicFrame>
        <p:nvGraphicFramePr>
          <p:cNvPr id="4" name="Content Placeholder 3"/>
          <p:cNvGraphicFramePr>
            <a:graphicFrameLocks noGrp="1"/>
          </p:cNvGraphicFramePr>
          <p:nvPr>
            <p:ph idx="1"/>
          </p:nvPr>
        </p:nvGraphicFramePr>
        <p:xfrm>
          <a:off x="357188" y="1643063"/>
          <a:ext cx="8586788" cy="3627438"/>
        </p:xfrm>
        <a:graphic>
          <a:graphicData uri="http://schemas.openxmlformats.org/drawingml/2006/table">
            <a:tbl>
              <a:tblPr firstRow="1" bandRow="1">
                <a:tableStyleId>{5DA37D80-6434-44D0-A028-1B22A696006F}</a:tableStyleId>
              </a:tblPr>
              <a:tblGrid>
                <a:gridCol w="1571606"/>
                <a:gridCol w="1071570"/>
                <a:gridCol w="1036876"/>
                <a:gridCol w="1226684"/>
                <a:gridCol w="1226684"/>
                <a:gridCol w="1226684"/>
                <a:gridCol w="1226684"/>
              </a:tblGrid>
              <a:tr h="1310755">
                <a:tc>
                  <a:txBody>
                    <a:bodyPr/>
                    <a:lstStyle/>
                    <a:p>
                      <a:pPr algn="ct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Blank</a:t>
                      </a:r>
                    </a:p>
                    <a:p>
                      <a:pPr algn="ctr"/>
                      <a:endParaRPr lang="en-GB" sz="2000" dirty="0" smtClean="0">
                        <a:latin typeface="Times New Roman" pitchFamily="18" charset="0"/>
                        <a:cs typeface="Times New Roman" pitchFamily="18" charset="0"/>
                      </a:endParaRPr>
                    </a:p>
                    <a:p>
                      <a:pPr algn="ct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Std .1</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Std.2</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Std.3</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Std.4</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Std.5</a:t>
                      </a:r>
                      <a:endParaRPr lang="en-GB" sz="2000" dirty="0">
                        <a:latin typeface="Times New Roman" pitchFamily="18" charset="0"/>
                        <a:cs typeface="Times New Roman" pitchFamily="18" charset="0"/>
                      </a:endParaRPr>
                    </a:p>
                  </a:txBody>
                  <a:tcPr marT="45724" marB="45724"/>
                </a:tc>
              </a:tr>
              <a:tr h="1310755">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Riboflavin stoc.std(10</a:t>
                      </a:r>
                      <a:r>
                        <a:rPr lang="en-GB" sz="2000" baseline="0" dirty="0" smtClean="0">
                          <a:latin typeface="Times New Roman" pitchFamily="18" charset="0"/>
                          <a:cs typeface="Times New Roman" pitchFamily="18" charset="0"/>
                        </a:rPr>
                        <a:t> ppm)</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0.2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0.4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0.6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0.8</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1 ml</a:t>
                      </a:r>
                      <a:endParaRPr lang="en-GB" sz="2000" dirty="0">
                        <a:latin typeface="Times New Roman" pitchFamily="18" charset="0"/>
                        <a:cs typeface="Times New Roman" pitchFamily="18" charset="0"/>
                      </a:endParaRPr>
                    </a:p>
                  </a:txBody>
                  <a:tcPr marT="45724" marB="45724"/>
                </a:tc>
              </a:tr>
              <a:tr h="1005928">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5% acetic acid</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9.8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9.6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9.4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9.4 ml</a:t>
                      </a:r>
                      <a:endParaRPr lang="en-GB" sz="2000" dirty="0">
                        <a:latin typeface="Times New Roman" pitchFamily="18" charset="0"/>
                        <a:cs typeface="Times New Roman" pitchFamily="18" charset="0"/>
                      </a:endParaRPr>
                    </a:p>
                  </a:txBody>
                  <a:tcPr marT="45724" marB="45724"/>
                </a:tc>
                <a:tc>
                  <a:txBody>
                    <a:bodyPr/>
                    <a:lstStyle/>
                    <a:p>
                      <a:pPr algn="ctr"/>
                      <a:endParaRPr lang="en-GB" sz="2000" dirty="0" smtClean="0">
                        <a:latin typeface="Times New Roman" pitchFamily="18" charset="0"/>
                        <a:cs typeface="Times New Roman" pitchFamily="18" charset="0"/>
                      </a:endParaRPr>
                    </a:p>
                    <a:p>
                      <a:pPr algn="ctr"/>
                      <a:r>
                        <a:rPr lang="en-GB" sz="2000" dirty="0" smtClean="0">
                          <a:latin typeface="Times New Roman" pitchFamily="18" charset="0"/>
                          <a:cs typeface="Times New Roman" pitchFamily="18" charset="0"/>
                        </a:rPr>
                        <a:t> 9 ml</a:t>
                      </a:r>
                      <a:endParaRPr lang="en-GB" sz="2000" dirty="0">
                        <a:latin typeface="Times New Roman" pitchFamily="18" charset="0"/>
                        <a:cs typeface="Times New Roman" pitchFamily="18" charset="0"/>
                      </a:endParaRPr>
                    </a:p>
                  </a:txBody>
                  <a:tcPr marT="45724" marB="45724"/>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68313" y="404813"/>
            <a:ext cx="8229600" cy="1143000"/>
          </a:xfrm>
        </p:spPr>
        <p:txBody>
          <a:bodyPr>
            <a:normAutofit/>
          </a:bodyPr>
          <a:lstStyle/>
          <a:p>
            <a:pPr eaLnBrk="1" fontAlgn="auto" hangingPunct="1">
              <a:spcAft>
                <a:spcPts val="0"/>
              </a:spcAft>
              <a:defRPr/>
            </a:pPr>
            <a:r>
              <a:rPr lang="en-GB" sz="40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Procedure</a:t>
            </a:r>
          </a:p>
        </p:txBody>
      </p:sp>
      <p:sp>
        <p:nvSpPr>
          <p:cNvPr id="35843" name="Content Placeholder 2"/>
          <p:cNvSpPr>
            <a:spLocks noGrp="1"/>
          </p:cNvSpPr>
          <p:nvPr>
            <p:ph idx="1"/>
          </p:nvPr>
        </p:nvSpPr>
        <p:spPr>
          <a:xfrm>
            <a:off x="395288" y="1484313"/>
            <a:ext cx="8229600" cy="4525962"/>
          </a:xfrm>
        </p:spPr>
        <p:txBody>
          <a:bodyPr/>
          <a:lstStyle/>
          <a:p>
            <a:pPr eaLnBrk="1" hangingPunct="1">
              <a:buFont typeface="Georgia" pitchFamily="18" charset="0"/>
              <a:buNone/>
            </a:pPr>
            <a:r>
              <a:rPr lang="en-GB" sz="3600" smtClean="0">
                <a:latin typeface="Times New Roman" pitchFamily="18" charset="0"/>
                <a:cs typeface="Times New Roman" pitchFamily="18" charset="0"/>
              </a:rPr>
              <a:t>1- switch on the mains.</a:t>
            </a:r>
          </a:p>
          <a:p>
            <a:pPr eaLnBrk="1" hangingPunct="1">
              <a:buFont typeface="Georgia" pitchFamily="18" charset="0"/>
              <a:buNone/>
            </a:pPr>
            <a:r>
              <a:rPr lang="en-GB" sz="3600" smtClean="0">
                <a:latin typeface="Times New Roman" pitchFamily="18" charset="0"/>
                <a:cs typeface="Times New Roman" pitchFamily="18" charset="0"/>
              </a:rPr>
              <a:t>2- install the excitation and emission filtered in their  holders.</a:t>
            </a:r>
          </a:p>
          <a:p>
            <a:pPr eaLnBrk="1" hangingPunct="1">
              <a:buFont typeface="Georgia" pitchFamily="18" charset="0"/>
              <a:buNone/>
            </a:pPr>
            <a:r>
              <a:rPr lang="en-GB" sz="3600" smtClean="0">
                <a:latin typeface="Times New Roman" pitchFamily="18" charset="0"/>
                <a:cs typeface="Times New Roman" pitchFamily="18" charset="0"/>
              </a:rPr>
              <a:t>3- start lamp (UV) by pressing 3-4 sec. the start switch and release it.</a:t>
            </a:r>
          </a:p>
          <a:p>
            <a:pPr eaLnBrk="1" hangingPunct="1">
              <a:buFont typeface="Georgia" pitchFamily="18" charset="0"/>
              <a:buNone/>
            </a:pPr>
            <a:r>
              <a:rPr lang="en-GB" sz="3600" smtClean="0">
                <a:latin typeface="Times New Roman" pitchFamily="18" charset="0"/>
                <a:cs typeface="Times New Roman" pitchFamily="18" charset="0"/>
              </a:rPr>
              <a:t>4- leave to warm up ,15 mins.</a:t>
            </a:r>
          </a:p>
          <a:p>
            <a:pPr eaLnBrk="1" hangingPunct="1">
              <a:buFont typeface="Georgia" pitchFamily="18" charset="0"/>
              <a:buNone/>
            </a:pPr>
            <a:r>
              <a:rPr lang="en-GB" sz="3600" smtClean="0">
                <a:latin typeface="Times New Roman" pitchFamily="18" charset="0"/>
                <a:cs typeface="Times New Roman" pitchFamily="18" charset="0"/>
              </a:rPr>
              <a:t>5- open the door of the instrument which acts as sample holder.</a:t>
            </a:r>
          </a:p>
          <a:p>
            <a:pPr eaLnBrk="1" hangingPunct="1">
              <a:buFont typeface="Georgia" pitchFamily="18" charset="0"/>
              <a:buNone/>
            </a:pPr>
            <a:endParaRPr lang="en-GB" sz="36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a:spLocks noGrp="1"/>
          </p:cNvSpPr>
          <p:nvPr>
            <p:ph idx="1"/>
          </p:nvPr>
        </p:nvSpPr>
        <p:spPr>
          <a:xfrm>
            <a:off x="323850" y="765175"/>
            <a:ext cx="8820150" cy="5832475"/>
          </a:xfrm>
        </p:spPr>
        <p:txBody>
          <a:bodyPr/>
          <a:lstStyle/>
          <a:p>
            <a:pPr eaLnBrk="1" hangingPunct="1">
              <a:buFont typeface="Georgia" pitchFamily="18" charset="0"/>
              <a:buNone/>
            </a:pPr>
            <a:r>
              <a:rPr lang="en-GB" sz="3200" smtClean="0">
                <a:latin typeface="Times New Roman" pitchFamily="18" charset="0"/>
                <a:cs typeface="Times New Roman" pitchFamily="18" charset="0"/>
              </a:rPr>
              <a:t>6- adjust the range select or at x1 (excitation filter) for less conc. sample (ppm) and the higher range for higher conc. sample.</a:t>
            </a:r>
          </a:p>
          <a:p>
            <a:pPr eaLnBrk="1" hangingPunct="1">
              <a:buFont typeface="Georgia" pitchFamily="18" charset="0"/>
              <a:buNone/>
            </a:pPr>
            <a:endParaRPr lang="en-GB" sz="3200" smtClean="0">
              <a:latin typeface="Times New Roman" pitchFamily="18" charset="0"/>
              <a:cs typeface="Times New Roman" pitchFamily="18" charset="0"/>
            </a:endParaRPr>
          </a:p>
          <a:p>
            <a:pPr eaLnBrk="1" hangingPunct="1">
              <a:buFont typeface="Georgia" pitchFamily="18" charset="0"/>
              <a:buNone/>
            </a:pPr>
            <a:r>
              <a:rPr lang="en-GB" sz="3200" smtClean="0">
                <a:latin typeface="Times New Roman" pitchFamily="18" charset="0"/>
                <a:cs typeface="Times New Roman" pitchFamily="18" charset="0"/>
              </a:rPr>
              <a:t>7- Put reagent blank cuvette in the sample holder, close the door and with the help of blank knob set read out to zero.</a:t>
            </a:r>
          </a:p>
          <a:p>
            <a:pPr eaLnBrk="1" hangingPunct="1">
              <a:buFont typeface="Georgia" pitchFamily="18" charset="0"/>
              <a:buNone/>
            </a:pPr>
            <a:endParaRPr lang="en-GB" sz="3200" smtClean="0">
              <a:latin typeface="Times New Roman" pitchFamily="18" charset="0"/>
              <a:cs typeface="Times New Roman" pitchFamily="18" charset="0"/>
            </a:endParaRPr>
          </a:p>
          <a:p>
            <a:pPr eaLnBrk="1" hangingPunct="1">
              <a:buFont typeface="Georgia" pitchFamily="18" charset="0"/>
              <a:buNone/>
            </a:pPr>
            <a:r>
              <a:rPr lang="en-GB" sz="3200" smtClean="0">
                <a:latin typeface="Times New Roman" pitchFamily="18" charset="0"/>
                <a:cs typeface="Times New Roman" pitchFamily="18" charset="0"/>
              </a:rPr>
              <a:t>8- Remove reagent blank and insert the std. highest conc. And with help of attenuator knob set the read out to 100 and record this reading.</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ChangeArrowheads="1"/>
          </p:cNvSpPr>
          <p:nvPr/>
        </p:nvSpPr>
        <p:spPr bwMode="auto">
          <a:xfrm>
            <a:off x="250825" y="836613"/>
            <a:ext cx="8066088" cy="3638550"/>
          </a:xfrm>
          <a:prstGeom prst="rect">
            <a:avLst/>
          </a:prstGeom>
          <a:noFill/>
          <a:ln w="9525">
            <a:noFill/>
            <a:miter lim="800000"/>
            <a:headEnd/>
            <a:tailEnd/>
          </a:ln>
        </p:spPr>
        <p:txBody>
          <a:bodyPr>
            <a:spAutoFit/>
          </a:bodyPr>
          <a:lstStyle/>
          <a:p>
            <a:pPr marL="273050" indent="-273050" algn="l" rtl="0">
              <a:spcBef>
                <a:spcPct val="20000"/>
              </a:spcBef>
              <a:buClr>
                <a:srgbClr val="9BBB59"/>
              </a:buClr>
              <a:buFont typeface="Georgia" pitchFamily="18" charset="0"/>
              <a:buNone/>
            </a:pPr>
            <a:r>
              <a:rPr lang="en-GB" sz="3600">
                <a:solidFill>
                  <a:srgbClr val="000000"/>
                </a:solidFill>
                <a:latin typeface="Times New Roman" pitchFamily="18" charset="0"/>
                <a:cs typeface="Times New Roman" pitchFamily="18" charset="0"/>
              </a:rPr>
              <a:t>9- Check twice for zeroing and 100 by inserting appropriate samples . If this not ok select higher range .</a:t>
            </a:r>
          </a:p>
          <a:p>
            <a:pPr marL="273050" indent="-273050" algn="l" rtl="0">
              <a:spcBef>
                <a:spcPct val="20000"/>
              </a:spcBef>
              <a:buClr>
                <a:srgbClr val="9BBB59"/>
              </a:buClr>
              <a:buFont typeface="Georgia" pitchFamily="18" charset="0"/>
              <a:buNone/>
            </a:pPr>
            <a:endParaRPr lang="en-GB" sz="3600">
              <a:solidFill>
                <a:srgbClr val="000000"/>
              </a:solidFill>
              <a:latin typeface="Times New Roman" pitchFamily="18" charset="0"/>
              <a:cs typeface="Times New Roman" pitchFamily="18" charset="0"/>
            </a:endParaRPr>
          </a:p>
          <a:p>
            <a:pPr marL="273050" indent="-273050" algn="l" rtl="0">
              <a:spcBef>
                <a:spcPct val="20000"/>
              </a:spcBef>
              <a:buClr>
                <a:srgbClr val="9BBB59"/>
              </a:buClr>
              <a:buFont typeface="Georgia" pitchFamily="18" charset="0"/>
              <a:buNone/>
            </a:pPr>
            <a:r>
              <a:rPr lang="en-GB" sz="3600">
                <a:solidFill>
                  <a:srgbClr val="000000"/>
                </a:solidFill>
                <a:latin typeface="Times New Roman" pitchFamily="18" charset="0"/>
                <a:cs typeface="Times New Roman" pitchFamily="18" charset="0"/>
              </a:rPr>
              <a:t>10- Take the reading for other std. and given unknown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3063"/>
          <a:ext cx="8229599" cy="2247900"/>
        </p:xfrm>
        <a:graphic>
          <a:graphicData uri="http://schemas.openxmlformats.org/drawingml/2006/table">
            <a:tbl>
              <a:tblPr firstRow="1" bandRow="1">
                <a:tableStyleId>{0E3FDE45-AF77-4B5C-9715-49D594BDF05E}</a:tableStyleId>
              </a:tblPr>
              <a:tblGrid>
                <a:gridCol w="1175657"/>
                <a:gridCol w="1175657"/>
                <a:gridCol w="1175657"/>
                <a:gridCol w="1175657"/>
                <a:gridCol w="1175657"/>
                <a:gridCol w="1175657"/>
                <a:gridCol w="1175657"/>
              </a:tblGrid>
              <a:tr h="666750">
                <a:tc>
                  <a:txBody>
                    <a:bodyPr/>
                    <a:lstStyle/>
                    <a:p>
                      <a:endParaRPr lang="en-GB" sz="1800" dirty="0"/>
                    </a:p>
                  </a:txBody>
                  <a:tcPr/>
                </a:tc>
                <a:tc>
                  <a:txBody>
                    <a:bodyPr/>
                    <a:lstStyle/>
                    <a:p>
                      <a:r>
                        <a:rPr lang="en-GB" sz="1800" dirty="0" smtClean="0"/>
                        <a:t>blank</a:t>
                      </a:r>
                      <a:endParaRPr lang="en-GB" sz="1800" dirty="0"/>
                    </a:p>
                  </a:txBody>
                  <a:tcPr/>
                </a:tc>
                <a:tc>
                  <a:txBody>
                    <a:bodyPr/>
                    <a:lstStyle/>
                    <a:p>
                      <a:r>
                        <a:rPr lang="en-GB" sz="1800" dirty="0" smtClean="0"/>
                        <a:t>Std.</a:t>
                      </a:r>
                    </a:p>
                    <a:p>
                      <a:r>
                        <a:rPr lang="en-GB" sz="1800" baseline="0" dirty="0" smtClean="0"/>
                        <a:t>    1</a:t>
                      </a:r>
                      <a:endParaRPr lang="en-GB" sz="1800" dirty="0"/>
                    </a:p>
                  </a:txBody>
                  <a:tcPr/>
                </a:tc>
                <a:tc>
                  <a:txBody>
                    <a:bodyPr/>
                    <a:lstStyle/>
                    <a:p>
                      <a:r>
                        <a:rPr lang="en-GB" sz="1800" dirty="0" smtClean="0"/>
                        <a:t>   std</a:t>
                      </a:r>
                    </a:p>
                    <a:p>
                      <a:r>
                        <a:rPr lang="en-GB" sz="1800" dirty="0" smtClean="0"/>
                        <a:t>   2</a:t>
                      </a:r>
                      <a:endParaRPr lang="en-GB" sz="1800" dirty="0"/>
                    </a:p>
                  </a:txBody>
                  <a:tcPr/>
                </a:tc>
                <a:tc>
                  <a:txBody>
                    <a:bodyPr/>
                    <a:lstStyle/>
                    <a:p>
                      <a:r>
                        <a:rPr lang="en-GB" sz="1800" dirty="0" smtClean="0"/>
                        <a:t>  std</a:t>
                      </a:r>
                    </a:p>
                    <a:p>
                      <a:r>
                        <a:rPr lang="en-GB" sz="1800" baseline="0" dirty="0" smtClean="0"/>
                        <a:t>    3</a:t>
                      </a:r>
                      <a:endParaRPr lang="en-GB" sz="1800" dirty="0"/>
                    </a:p>
                  </a:txBody>
                  <a:tcPr/>
                </a:tc>
                <a:tc>
                  <a:txBody>
                    <a:bodyPr/>
                    <a:lstStyle/>
                    <a:p>
                      <a:r>
                        <a:rPr lang="en-GB" sz="1800" dirty="0" smtClean="0"/>
                        <a:t>    std</a:t>
                      </a:r>
                    </a:p>
                    <a:p>
                      <a:r>
                        <a:rPr lang="en-GB" sz="1800" dirty="0" smtClean="0"/>
                        <a:t>    4</a:t>
                      </a:r>
                      <a:endParaRPr lang="en-GB" sz="1800" dirty="0"/>
                    </a:p>
                  </a:txBody>
                  <a:tcPr/>
                </a:tc>
                <a:tc>
                  <a:txBody>
                    <a:bodyPr/>
                    <a:lstStyle/>
                    <a:p>
                      <a:r>
                        <a:rPr lang="en-GB" sz="1800" dirty="0" smtClean="0"/>
                        <a:t>   std</a:t>
                      </a:r>
                    </a:p>
                    <a:p>
                      <a:r>
                        <a:rPr lang="en-GB" sz="1800" dirty="0" smtClean="0"/>
                        <a:t>    5</a:t>
                      </a:r>
                      <a:endParaRPr lang="en-GB" sz="1800" dirty="0"/>
                    </a:p>
                  </a:txBody>
                  <a:tcPr/>
                </a:tc>
              </a:tr>
              <a:tr h="914399">
                <a:tc>
                  <a:txBody>
                    <a:bodyPr/>
                    <a:lstStyle/>
                    <a:p>
                      <a:r>
                        <a:rPr lang="en-GB" sz="1800" dirty="0" smtClean="0"/>
                        <a:t>Conc.</a:t>
                      </a:r>
                      <a:r>
                        <a:rPr lang="en-GB" sz="1800" baseline="0" dirty="0" smtClean="0"/>
                        <a:t> In </a:t>
                      </a:r>
                      <a:r>
                        <a:rPr lang="en-GB" sz="1800" baseline="0" dirty="0" err="1" smtClean="0"/>
                        <a:t>ppm</a:t>
                      </a:r>
                      <a:r>
                        <a:rPr lang="en-GB" sz="1800" baseline="0" dirty="0" smtClean="0"/>
                        <a:t> volume</a:t>
                      </a:r>
                      <a:endParaRPr lang="en-GB" sz="1800" dirty="0"/>
                    </a:p>
                  </a:txBody>
                  <a:tcPr/>
                </a:tc>
                <a:tc>
                  <a:txBody>
                    <a:bodyPr/>
                    <a:lstStyle/>
                    <a:p>
                      <a:r>
                        <a:rPr lang="en-GB" sz="1800" dirty="0" smtClean="0"/>
                        <a:t>  </a:t>
                      </a:r>
                    </a:p>
                    <a:p>
                      <a:r>
                        <a:rPr lang="en-GB" sz="1800" dirty="0" smtClean="0"/>
                        <a:t>    0</a:t>
                      </a:r>
                      <a:endParaRPr lang="en-GB" sz="1800" dirty="0"/>
                    </a:p>
                  </a:txBody>
                  <a:tcPr/>
                </a:tc>
                <a:tc>
                  <a:txBody>
                    <a:bodyPr/>
                    <a:lstStyle/>
                    <a:p>
                      <a:endParaRPr lang="en-GB" sz="1800" dirty="0" smtClean="0"/>
                    </a:p>
                    <a:p>
                      <a:r>
                        <a:rPr lang="en-GB" sz="1800" dirty="0" smtClean="0"/>
                        <a:t>     0.2</a:t>
                      </a:r>
                      <a:endParaRPr lang="en-GB" sz="1800" dirty="0"/>
                    </a:p>
                  </a:txBody>
                  <a:tcPr/>
                </a:tc>
                <a:tc>
                  <a:txBody>
                    <a:bodyPr/>
                    <a:lstStyle/>
                    <a:p>
                      <a:endParaRPr lang="en-GB" sz="1800" dirty="0" smtClean="0"/>
                    </a:p>
                    <a:p>
                      <a:r>
                        <a:rPr lang="en-GB" sz="1800" dirty="0" smtClean="0"/>
                        <a:t>  0.4</a:t>
                      </a:r>
                      <a:endParaRPr lang="en-GB" sz="1800" dirty="0"/>
                    </a:p>
                  </a:txBody>
                  <a:tcPr/>
                </a:tc>
                <a:tc>
                  <a:txBody>
                    <a:bodyPr/>
                    <a:lstStyle/>
                    <a:p>
                      <a:endParaRPr lang="en-GB" sz="1800" dirty="0" smtClean="0"/>
                    </a:p>
                    <a:p>
                      <a:r>
                        <a:rPr lang="en-GB" sz="1800" dirty="0" smtClean="0"/>
                        <a:t>   0.6</a:t>
                      </a:r>
                      <a:endParaRPr lang="en-GB" sz="1800" dirty="0"/>
                    </a:p>
                  </a:txBody>
                  <a:tcPr/>
                </a:tc>
                <a:tc>
                  <a:txBody>
                    <a:bodyPr/>
                    <a:lstStyle/>
                    <a:p>
                      <a:endParaRPr lang="en-GB" sz="1800" dirty="0" smtClean="0"/>
                    </a:p>
                    <a:p>
                      <a:r>
                        <a:rPr lang="en-GB" sz="1800" dirty="0" smtClean="0"/>
                        <a:t>  0.8</a:t>
                      </a:r>
                      <a:endParaRPr lang="en-GB" sz="1800" dirty="0"/>
                    </a:p>
                  </a:txBody>
                  <a:tcPr/>
                </a:tc>
                <a:tc>
                  <a:txBody>
                    <a:bodyPr/>
                    <a:lstStyle/>
                    <a:p>
                      <a:r>
                        <a:rPr lang="en-GB" sz="1800" dirty="0" smtClean="0"/>
                        <a:t> </a:t>
                      </a:r>
                    </a:p>
                    <a:p>
                      <a:r>
                        <a:rPr lang="en-GB" sz="1800" dirty="0" smtClean="0"/>
                        <a:t>  1.0</a:t>
                      </a:r>
                      <a:endParaRPr lang="en-GB" sz="1800" dirty="0"/>
                    </a:p>
                  </a:txBody>
                  <a:tcPr/>
                </a:tc>
              </a:tr>
              <a:tr h="666750">
                <a:tc>
                  <a:txBody>
                    <a:bodyPr/>
                    <a:lstStyle/>
                    <a:p>
                      <a:r>
                        <a:rPr lang="en-GB" sz="1800" dirty="0" smtClean="0"/>
                        <a:t>reading</a:t>
                      </a:r>
                      <a:endParaRPr lang="en-GB" sz="1800" dirty="0"/>
                    </a:p>
                  </a:txBody>
                  <a:tcPr/>
                </a:tc>
                <a:tc>
                  <a:txBody>
                    <a:bodyPr/>
                    <a:lstStyle/>
                    <a:p>
                      <a:endParaRPr lang="en-GB" sz="1800" dirty="0" smtClean="0"/>
                    </a:p>
                    <a:p>
                      <a:r>
                        <a:rPr lang="en-GB" sz="1800" dirty="0" smtClean="0"/>
                        <a:t>   </a:t>
                      </a:r>
                      <a:r>
                        <a:rPr lang="en-GB" sz="1800" baseline="0" dirty="0" smtClean="0"/>
                        <a:t>  0</a:t>
                      </a:r>
                      <a:endParaRPr lang="en-GB" sz="1800" dirty="0"/>
                    </a:p>
                  </a:txBody>
                  <a:tcPr/>
                </a:tc>
                <a:tc>
                  <a:txBody>
                    <a:bodyPr/>
                    <a:lstStyle/>
                    <a:p>
                      <a:endParaRPr lang="en-GB" sz="1800" dirty="0" smtClean="0"/>
                    </a:p>
                    <a:p>
                      <a:r>
                        <a:rPr lang="en-GB" sz="1800" dirty="0" smtClean="0"/>
                        <a:t>     15.5</a:t>
                      </a:r>
                      <a:endParaRPr lang="en-GB" sz="1800" dirty="0"/>
                    </a:p>
                  </a:txBody>
                  <a:tcPr/>
                </a:tc>
                <a:tc>
                  <a:txBody>
                    <a:bodyPr/>
                    <a:lstStyle/>
                    <a:p>
                      <a:endParaRPr lang="en-GB" sz="1800" dirty="0" smtClean="0"/>
                    </a:p>
                    <a:p>
                      <a:r>
                        <a:rPr lang="en-GB" sz="1800" dirty="0" smtClean="0"/>
                        <a:t>   24. 7</a:t>
                      </a:r>
                      <a:endParaRPr lang="en-GB" sz="1800" dirty="0"/>
                    </a:p>
                  </a:txBody>
                  <a:tcPr/>
                </a:tc>
                <a:tc>
                  <a:txBody>
                    <a:bodyPr/>
                    <a:lstStyle/>
                    <a:p>
                      <a:endParaRPr lang="en-GB" sz="1800" dirty="0" smtClean="0"/>
                    </a:p>
                    <a:p>
                      <a:r>
                        <a:rPr lang="en-GB" sz="1800" dirty="0" smtClean="0"/>
                        <a:t>  52.9</a:t>
                      </a:r>
                      <a:endParaRPr lang="en-GB" sz="1800" dirty="0"/>
                    </a:p>
                  </a:txBody>
                  <a:tcPr/>
                </a:tc>
                <a:tc>
                  <a:txBody>
                    <a:bodyPr/>
                    <a:lstStyle/>
                    <a:p>
                      <a:endParaRPr lang="en-GB" sz="1800" dirty="0" smtClean="0"/>
                    </a:p>
                    <a:p>
                      <a:r>
                        <a:rPr lang="en-GB" sz="1800" dirty="0" smtClean="0"/>
                        <a:t>  92.4</a:t>
                      </a:r>
                      <a:endParaRPr lang="en-GB" sz="1800" dirty="0"/>
                    </a:p>
                  </a:txBody>
                  <a:tcPr/>
                </a:tc>
                <a:tc>
                  <a:txBody>
                    <a:bodyPr/>
                    <a:lstStyle/>
                    <a:p>
                      <a:endParaRPr lang="en-GB" sz="1800" dirty="0" smtClean="0"/>
                    </a:p>
                    <a:p>
                      <a:r>
                        <a:rPr lang="en-GB" sz="1800" dirty="0" smtClean="0"/>
                        <a:t>   100</a:t>
                      </a:r>
                      <a:endParaRPr lang="en-GB" sz="1800"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ws.collin.edu/biopage/faculty/mcculloch/1406/outlines/chapter%2010/Ma10-8b.JPG"/>
          <p:cNvPicPr>
            <a:picLocks noChangeAspect="1" noChangeArrowheads="1"/>
          </p:cNvPicPr>
          <p:nvPr/>
        </p:nvPicPr>
        <p:blipFill>
          <a:blip r:embed="rId2" cstate="print"/>
          <a:srcRect/>
          <a:stretch>
            <a:fillRect/>
          </a:stretch>
        </p:blipFill>
        <p:spPr bwMode="auto">
          <a:xfrm>
            <a:off x="1619250" y="836613"/>
            <a:ext cx="6096000" cy="4572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2"/>
          <p:cNvSpPr>
            <a:spLocks noGrp="1"/>
          </p:cNvSpPr>
          <p:nvPr>
            <p:ph idx="1"/>
          </p:nvPr>
        </p:nvSpPr>
        <p:spPr>
          <a:xfrm>
            <a:off x="500063" y="357188"/>
            <a:ext cx="8229600" cy="5929312"/>
          </a:xfrm>
        </p:spPr>
        <p:txBody>
          <a:bodyPr/>
          <a:lstStyle/>
          <a:p>
            <a:pPr eaLnBrk="1" hangingPunct="1"/>
            <a:endParaRPr lang="en-GB" smtClean="0">
              <a:cs typeface="Arial" pitchFamily="34" charset="0"/>
            </a:endParaRPr>
          </a:p>
          <a:p>
            <a:pPr eaLnBrk="1" hangingPunct="1"/>
            <a:endParaRPr lang="en-GB" smtClean="0">
              <a:cs typeface="Arial" pitchFamily="34" charset="0"/>
            </a:endParaRPr>
          </a:p>
          <a:p>
            <a:pPr eaLnBrk="1" hangingPunct="1"/>
            <a:endParaRPr lang="en-GB" smtClean="0">
              <a:cs typeface="Arial" pitchFamily="34" charset="0"/>
            </a:endParaRPr>
          </a:p>
          <a:p>
            <a:pPr eaLnBrk="1" hangingPunct="1"/>
            <a:endParaRPr lang="en-GB" smtClean="0">
              <a:cs typeface="Arial" pitchFamily="34" charset="0"/>
            </a:endParaRPr>
          </a:p>
          <a:p>
            <a:pPr eaLnBrk="1" hangingPunct="1"/>
            <a:endParaRPr lang="en-GB" smtClean="0">
              <a:cs typeface="Arial" pitchFamily="34" charset="0"/>
            </a:endParaRPr>
          </a:p>
          <a:p>
            <a:pPr eaLnBrk="1" hangingPunct="1"/>
            <a:endParaRPr lang="en-GB" smtClean="0">
              <a:cs typeface="Arial" pitchFamily="34" charset="0"/>
            </a:endParaRPr>
          </a:p>
          <a:p>
            <a:pPr eaLnBrk="1" hangingPunct="1">
              <a:buFont typeface="Wingdings 2" pitchFamily="18" charset="2"/>
              <a:buNone/>
            </a:pPr>
            <a:r>
              <a:rPr lang="en-GB" smtClean="0">
                <a:cs typeface="Arial" pitchFamily="34" charset="0"/>
              </a:rPr>
              <a:t>Increasing </a:t>
            </a:r>
          </a:p>
          <a:p>
            <a:pPr eaLnBrk="1" hangingPunct="1">
              <a:buFont typeface="Wingdings 2" pitchFamily="18" charset="2"/>
              <a:buNone/>
            </a:pPr>
            <a:r>
              <a:rPr lang="en-GB" smtClean="0">
                <a:cs typeface="Arial" pitchFamily="34" charset="0"/>
              </a:rPr>
              <a:t>energy</a:t>
            </a:r>
          </a:p>
        </p:txBody>
      </p:sp>
      <p:cxnSp>
        <p:nvCxnSpPr>
          <p:cNvPr id="5" name="Straight Arrow Connector 4"/>
          <p:cNvCxnSpPr/>
          <p:nvPr/>
        </p:nvCxnSpPr>
        <p:spPr>
          <a:xfrm rot="5400000" flipH="1" flipV="1">
            <a:off x="69850" y="2643188"/>
            <a:ext cx="28590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928938" y="928688"/>
            <a:ext cx="2857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928938" y="1428750"/>
            <a:ext cx="292893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000375" y="1928813"/>
            <a:ext cx="292893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928938" y="571500"/>
            <a:ext cx="27860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000375" y="4357688"/>
            <a:ext cx="32146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000375" y="4929188"/>
            <a:ext cx="32861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000375" y="5429250"/>
            <a:ext cx="33575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071813" y="5929313"/>
            <a:ext cx="328612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flipH="1" flipV="1">
            <a:off x="962819" y="3250407"/>
            <a:ext cx="493077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5400000">
            <a:off x="3393282" y="3178969"/>
            <a:ext cx="25019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5400000">
            <a:off x="3392488" y="892175"/>
            <a:ext cx="3571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a:off x="3678238" y="1177925"/>
            <a:ext cx="3571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rot="5400000">
            <a:off x="3999706" y="1642269"/>
            <a:ext cx="428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rot="5400000">
            <a:off x="4787106" y="4644232"/>
            <a:ext cx="428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rot="5400000">
            <a:off x="5072856" y="5215732"/>
            <a:ext cx="428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5400000">
            <a:off x="5537200" y="5751513"/>
            <a:ext cx="35718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84" name="TextBox 57"/>
          <p:cNvSpPr txBox="1">
            <a:spLocks noChangeArrowheads="1"/>
          </p:cNvSpPr>
          <p:nvPr/>
        </p:nvSpPr>
        <p:spPr bwMode="auto">
          <a:xfrm>
            <a:off x="2857500" y="2928938"/>
            <a:ext cx="1096963" cy="369887"/>
          </a:xfrm>
          <a:prstGeom prst="rect">
            <a:avLst/>
          </a:prstGeom>
          <a:noFill/>
          <a:ln w="9525">
            <a:noFill/>
            <a:miter lim="800000"/>
            <a:headEnd/>
            <a:tailEnd/>
          </a:ln>
        </p:spPr>
        <p:txBody>
          <a:bodyPr wrap="none">
            <a:spAutoFit/>
          </a:bodyPr>
          <a:lstStyle/>
          <a:p>
            <a:pPr algn="l" rtl="0"/>
            <a:r>
              <a:rPr lang="en-GB">
                <a:latin typeface="Constantia" pitchFamily="18" charset="0"/>
              </a:rPr>
              <a:t>excitation</a:t>
            </a:r>
          </a:p>
        </p:txBody>
      </p:sp>
      <p:sp>
        <p:nvSpPr>
          <p:cNvPr id="11285" name="TextBox 58"/>
          <p:cNvSpPr txBox="1">
            <a:spLocks noChangeArrowheads="1"/>
          </p:cNvSpPr>
          <p:nvPr/>
        </p:nvSpPr>
        <p:spPr bwMode="auto">
          <a:xfrm>
            <a:off x="4143375" y="3000375"/>
            <a:ext cx="1500188" cy="369888"/>
          </a:xfrm>
          <a:prstGeom prst="rect">
            <a:avLst/>
          </a:prstGeom>
          <a:noFill/>
          <a:ln w="9525">
            <a:noFill/>
            <a:miter lim="800000"/>
            <a:headEnd/>
            <a:tailEnd/>
          </a:ln>
        </p:spPr>
        <p:txBody>
          <a:bodyPr>
            <a:spAutoFit/>
          </a:bodyPr>
          <a:lstStyle/>
          <a:p>
            <a:pPr algn="l" rtl="0"/>
            <a:r>
              <a:rPr lang="en-GB">
                <a:latin typeface="Constantia" pitchFamily="18" charset="0"/>
              </a:rPr>
              <a:t>fluorescence</a:t>
            </a:r>
          </a:p>
        </p:txBody>
      </p:sp>
      <p:sp>
        <p:nvSpPr>
          <p:cNvPr id="11286" name="TextBox 59"/>
          <p:cNvSpPr txBox="1">
            <a:spLocks noChangeArrowheads="1"/>
          </p:cNvSpPr>
          <p:nvPr/>
        </p:nvSpPr>
        <p:spPr bwMode="auto">
          <a:xfrm>
            <a:off x="6429375" y="857250"/>
            <a:ext cx="2286000" cy="923925"/>
          </a:xfrm>
          <a:prstGeom prst="rect">
            <a:avLst/>
          </a:prstGeom>
          <a:noFill/>
          <a:ln w="9525">
            <a:noFill/>
            <a:miter lim="800000"/>
            <a:headEnd/>
            <a:tailEnd/>
          </a:ln>
        </p:spPr>
        <p:txBody>
          <a:bodyPr>
            <a:spAutoFit/>
          </a:bodyPr>
          <a:lstStyle/>
          <a:p>
            <a:pPr algn="l" rtl="0"/>
            <a:r>
              <a:rPr lang="en-GB">
                <a:latin typeface="Constantia" pitchFamily="18" charset="0"/>
              </a:rPr>
              <a:t>First excited state with four vibrational energy levels</a:t>
            </a:r>
          </a:p>
        </p:txBody>
      </p:sp>
      <p:sp>
        <p:nvSpPr>
          <p:cNvPr id="11287" name="TextBox 60"/>
          <p:cNvSpPr txBox="1">
            <a:spLocks noChangeArrowheads="1"/>
          </p:cNvSpPr>
          <p:nvPr/>
        </p:nvSpPr>
        <p:spPr bwMode="auto">
          <a:xfrm>
            <a:off x="6786563" y="4357688"/>
            <a:ext cx="2143125" cy="923925"/>
          </a:xfrm>
          <a:prstGeom prst="rect">
            <a:avLst/>
          </a:prstGeom>
          <a:noFill/>
          <a:ln w="9525">
            <a:noFill/>
            <a:miter lim="800000"/>
            <a:headEnd/>
            <a:tailEnd/>
          </a:ln>
        </p:spPr>
        <p:txBody>
          <a:bodyPr>
            <a:spAutoFit/>
          </a:bodyPr>
          <a:lstStyle/>
          <a:p>
            <a:pPr algn="l" rtl="0"/>
            <a:r>
              <a:rPr lang="en-GB">
                <a:latin typeface="Constantia" pitchFamily="18" charset="0"/>
              </a:rPr>
              <a:t>Ground state with four Vibrational energy levels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323850" y="1484313"/>
            <a:ext cx="8712200" cy="2308225"/>
          </a:xfrm>
          <a:prstGeom prst="rect">
            <a:avLst/>
          </a:prstGeom>
          <a:noFill/>
          <a:ln w="9525">
            <a:noFill/>
            <a:miter lim="800000"/>
            <a:headEnd/>
            <a:tailEnd/>
          </a:ln>
        </p:spPr>
        <p:txBody>
          <a:bodyPr>
            <a:spAutoFit/>
          </a:bodyPr>
          <a:lstStyle/>
          <a:p>
            <a:pPr algn="l"/>
            <a:r>
              <a:rPr lang="en-US" sz="3600">
                <a:latin typeface="Times New Roman" pitchFamily="18" charset="0"/>
                <a:cs typeface="Times New Roman" pitchFamily="18" charset="0"/>
              </a:rPr>
              <a:t>In ultraviolet absorption spectroscopy  when molecule absorbs UV radiation at one wavelength and its immediately re-emission, usually in a longer wavelength</a:t>
            </a:r>
          </a:p>
        </p:txBody>
      </p:sp>
      <p:sp>
        <p:nvSpPr>
          <p:cNvPr id="3" name="Rectangle 2"/>
          <p:cNvSpPr/>
          <p:nvPr/>
        </p:nvSpPr>
        <p:spPr>
          <a:xfrm>
            <a:off x="428625" y="857250"/>
            <a:ext cx="3152775" cy="708025"/>
          </a:xfrm>
          <a:prstGeom prst="rect">
            <a:avLst/>
          </a:prstGeom>
        </p:spPr>
        <p:txBody>
          <a:bodyPr wrap="none">
            <a:spAutoFit/>
          </a:bodyPr>
          <a:lstStyle/>
          <a:p>
            <a:pPr>
              <a:defRPr/>
            </a:pPr>
            <a:r>
              <a:rPr lang="en-US" sz="40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Fluorescence </a:t>
            </a:r>
            <a:endParaRPr lang="en-GB" sz="4000" b="1" dirty="0">
              <a:solidFill>
                <a:srgbClr val="FF0000"/>
              </a:solidFill>
              <a:effectLst>
                <a:outerShdw blurRad="38100" dist="38100" dir="2700000" algn="tl">
                  <a:srgbClr val="000000">
                    <a:alpha val="43137"/>
                  </a:srgbClr>
                </a:outerShdw>
              </a:effectLst>
              <a:latin typeface="Arial" charset="0"/>
              <a:cs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مستطيل 4"/>
          <p:cNvSpPr>
            <a:spLocks noChangeArrowheads="1"/>
          </p:cNvSpPr>
          <p:nvPr/>
        </p:nvSpPr>
        <p:spPr bwMode="auto">
          <a:xfrm>
            <a:off x="468313" y="2276475"/>
            <a:ext cx="8143875" cy="1754188"/>
          </a:xfrm>
          <a:prstGeom prst="rect">
            <a:avLst/>
          </a:prstGeom>
          <a:noFill/>
          <a:ln w="9525">
            <a:noFill/>
            <a:miter lim="800000"/>
            <a:headEnd/>
            <a:tailEnd/>
          </a:ln>
        </p:spPr>
        <p:txBody>
          <a:bodyPr>
            <a:spAutoFit/>
          </a:bodyPr>
          <a:lstStyle/>
          <a:p>
            <a:pPr algn="l"/>
            <a:r>
              <a:rPr lang="en-GB" sz="3600">
                <a:solidFill>
                  <a:srgbClr val="0070C0"/>
                </a:solidFill>
                <a:latin typeface="Times New Roman" pitchFamily="18" charset="0"/>
                <a:cs typeface="Times New Roman" pitchFamily="18" charset="0"/>
              </a:rPr>
              <a:t>Some molecules fluoresce naturally and others can be modified to make fluorescent compounds.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a:spLocks noGrp="1"/>
          </p:cNvSpPr>
          <p:nvPr>
            <p:ph idx="1"/>
          </p:nvPr>
        </p:nvSpPr>
        <p:spPr>
          <a:xfrm>
            <a:off x="0" y="1000125"/>
            <a:ext cx="8891588" cy="5286375"/>
          </a:xfrm>
        </p:spPr>
        <p:txBody>
          <a:bodyPr/>
          <a:lstStyle/>
          <a:p>
            <a:pPr eaLnBrk="1" hangingPunct="1">
              <a:buFont typeface="Georgia" pitchFamily="18" charset="0"/>
              <a:buNone/>
            </a:pPr>
            <a:r>
              <a:rPr lang="en-GB" sz="3200" smtClean="0">
                <a:solidFill>
                  <a:srgbClr val="FF0000"/>
                </a:solidFill>
                <a:latin typeface="Times New Roman" pitchFamily="18" charset="0"/>
                <a:cs typeface="Times New Roman" pitchFamily="18" charset="0"/>
              </a:rPr>
              <a:t>Fluorescent compounds have </a:t>
            </a:r>
            <a:r>
              <a:rPr lang="en-GB" sz="3200" u="sng" smtClean="0">
                <a:solidFill>
                  <a:srgbClr val="FF0000"/>
                </a:solidFill>
                <a:latin typeface="Times New Roman" pitchFamily="18" charset="0"/>
                <a:cs typeface="Times New Roman" pitchFamily="18" charset="0"/>
              </a:rPr>
              <a:t>two characteristic spectra:</a:t>
            </a:r>
          </a:p>
          <a:p>
            <a:pPr eaLnBrk="1" hangingPunct="1">
              <a:buFont typeface="Georgia" pitchFamily="18" charset="0"/>
              <a:buNone/>
            </a:pPr>
            <a:r>
              <a:rPr lang="en-GB" sz="3200" smtClean="0">
                <a:latin typeface="Times New Roman" pitchFamily="18" charset="0"/>
                <a:cs typeface="Times New Roman" pitchFamily="18" charset="0"/>
              </a:rPr>
              <a:t>   </a:t>
            </a:r>
            <a:r>
              <a:rPr lang="en-GB" sz="3200" smtClean="0">
                <a:solidFill>
                  <a:srgbClr val="0070C0"/>
                </a:solidFill>
                <a:latin typeface="Times New Roman" pitchFamily="18" charset="0"/>
                <a:cs typeface="Times New Roman" pitchFamily="18" charset="0"/>
              </a:rPr>
              <a:t>an excitation spectrum </a:t>
            </a:r>
            <a:r>
              <a:rPr lang="en-GB" sz="3200" smtClean="0">
                <a:latin typeface="Times New Roman" pitchFamily="18" charset="0"/>
                <a:cs typeface="Times New Roman" pitchFamily="18" charset="0"/>
              </a:rPr>
              <a:t>(the wavelength and amount of light absorbed) and </a:t>
            </a:r>
            <a:r>
              <a:rPr lang="en-GB" sz="3200" smtClean="0">
                <a:solidFill>
                  <a:srgbClr val="0070C0"/>
                </a:solidFill>
                <a:latin typeface="Times New Roman" pitchFamily="18" charset="0"/>
                <a:cs typeface="Times New Roman" pitchFamily="18" charset="0"/>
              </a:rPr>
              <a:t>an emission spectrum </a:t>
            </a:r>
            <a:r>
              <a:rPr lang="en-GB" sz="3200" smtClean="0">
                <a:latin typeface="Times New Roman" pitchFamily="18" charset="0"/>
                <a:cs typeface="Times New Roman" pitchFamily="18" charset="0"/>
              </a:rPr>
              <a:t>(the wavelength and amount of light emitted). These spectra  are often referred as </a:t>
            </a:r>
            <a:r>
              <a:rPr lang="en-GB" sz="3200" u="sng" smtClean="0">
                <a:latin typeface="Times New Roman" pitchFamily="18" charset="0"/>
                <a:cs typeface="Times New Roman" pitchFamily="18" charset="0"/>
              </a:rPr>
              <a:t>a compound's fluorescence signature or fingerprint. </a:t>
            </a:r>
          </a:p>
          <a:p>
            <a:pPr eaLnBrk="1" hangingPunct="1">
              <a:buFont typeface="Georgia" pitchFamily="18" charset="0"/>
              <a:buNone/>
            </a:pPr>
            <a:r>
              <a:rPr lang="en-US" sz="3200" smtClean="0">
                <a:latin typeface="Times New Roman" pitchFamily="18" charset="0"/>
                <a:cs typeface="Times New Roman" pitchFamily="18" charset="0"/>
              </a:rPr>
              <a:t>  No two compounds have the same fluorescence signature</a:t>
            </a:r>
            <a:r>
              <a:rPr lang="en-GB" sz="3200" smtClean="0">
                <a:latin typeface="Times New Roman" pitchFamily="18" charset="0"/>
                <a:cs typeface="Times New Roman" pitchFamily="18" charset="0"/>
              </a:rPr>
              <a:t>. This principle makes fluorometry a highly specific analytical technique. </a:t>
            </a:r>
          </a:p>
          <a:p>
            <a:pPr eaLnBrk="1" hangingPunct="1">
              <a:buFont typeface="Georgia" pitchFamily="18" charset="0"/>
              <a:buNone/>
            </a:pPr>
            <a:endParaRPr lang="en-GB" sz="32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0" y="476250"/>
            <a:ext cx="9144000" cy="5816600"/>
          </a:xfrm>
        </p:spPr>
        <p:txBody>
          <a:bodyPr/>
          <a:lstStyle/>
          <a:p>
            <a:pPr eaLnBrk="1" hangingPunct="1">
              <a:buFont typeface="Arial" pitchFamily="34" charset="0"/>
              <a:buNone/>
            </a:pPr>
            <a:r>
              <a:rPr lang="en-GB" sz="3900" b="1" u="sng" smtClean="0">
                <a:solidFill>
                  <a:srgbClr val="FF0000"/>
                </a:solidFill>
                <a:latin typeface="Times New Roman" pitchFamily="18" charset="0"/>
                <a:cs typeface="Times New Roman" pitchFamily="18" charset="0"/>
              </a:rPr>
              <a:t>    *What is fluorometery?</a:t>
            </a:r>
          </a:p>
          <a:p>
            <a:pPr eaLnBrk="1" hangingPunct="1">
              <a:buFont typeface="Arial" pitchFamily="34" charset="0"/>
              <a:buNone/>
            </a:pPr>
            <a:endParaRPr lang="en-GB" sz="3900" b="1" smtClean="0">
              <a:solidFill>
                <a:srgbClr val="FF0000"/>
              </a:solidFill>
              <a:latin typeface="Times New Roman" pitchFamily="18" charset="0"/>
              <a:cs typeface="Times New Roman" pitchFamily="18" charset="0"/>
            </a:endParaRPr>
          </a:p>
          <a:p>
            <a:pPr eaLnBrk="1" hangingPunct="1">
              <a:buFont typeface="Arial" pitchFamily="34" charset="0"/>
              <a:buNone/>
            </a:pPr>
            <a:r>
              <a:rPr lang="en-GB" smtClean="0">
                <a:latin typeface="Times New Roman" pitchFamily="18" charset="0"/>
                <a:cs typeface="Times New Roman" pitchFamily="18" charset="0"/>
              </a:rPr>
              <a:t>   </a:t>
            </a:r>
            <a:r>
              <a:rPr lang="en-GB" sz="3600" smtClean="0">
                <a:latin typeface="Times New Roman" pitchFamily="18" charset="0"/>
                <a:cs typeface="Times New Roman" pitchFamily="18" charset="0"/>
              </a:rPr>
              <a:t>Fluorometry is the measurement of fluorescence. </a:t>
            </a:r>
          </a:p>
          <a:p>
            <a:pPr eaLnBrk="1" hangingPunct="1">
              <a:buFont typeface="Arial" pitchFamily="34" charset="0"/>
              <a:buNone/>
            </a:pPr>
            <a:endParaRPr lang="en-GB" sz="3600" smtClean="0">
              <a:latin typeface="Times New Roman" pitchFamily="18" charset="0"/>
              <a:cs typeface="Times New Roman" pitchFamily="18" charset="0"/>
            </a:endParaRPr>
          </a:p>
          <a:p>
            <a:pPr eaLnBrk="1" hangingPunct="1">
              <a:buFont typeface="Arial" pitchFamily="34" charset="0"/>
              <a:buNone/>
            </a:pPr>
            <a:r>
              <a:rPr lang="en-GB" sz="3600" smtClean="0">
                <a:latin typeface="Times New Roman" pitchFamily="18" charset="0"/>
                <a:cs typeface="Times New Roman" pitchFamily="18" charset="0"/>
              </a:rPr>
              <a:t>    It’s measured by a fluorometer or fluorimeter. </a:t>
            </a:r>
          </a:p>
          <a:p>
            <a:pPr eaLnBrk="1" hangingPunct="1">
              <a:buFont typeface="Georgia" pitchFamily="18" charset="0"/>
              <a:buNone/>
            </a:pPr>
            <a:r>
              <a:rPr lang="en-GB" sz="3600" smtClean="0">
                <a:latin typeface="Times New Roman" pitchFamily="18" charset="0"/>
                <a:cs typeface="Times New Roman" pitchFamily="18" charset="0"/>
              </a:rPr>
              <a:t>    </a:t>
            </a:r>
          </a:p>
        </p:txBody>
      </p:sp>
      <p:sp>
        <p:nvSpPr>
          <p:cNvPr id="13315" name="مستطيل 3"/>
          <p:cNvSpPr>
            <a:spLocks noChangeArrowheads="1"/>
          </p:cNvSpPr>
          <p:nvPr/>
        </p:nvSpPr>
        <p:spPr bwMode="auto">
          <a:xfrm>
            <a:off x="2286000" y="2828925"/>
            <a:ext cx="4572000" cy="369888"/>
          </a:xfrm>
          <a:prstGeom prst="rect">
            <a:avLst/>
          </a:prstGeom>
          <a:noFill/>
          <a:ln w="9525">
            <a:noFill/>
            <a:miter lim="800000"/>
            <a:headEnd/>
            <a:tailEnd/>
          </a:ln>
        </p:spPr>
        <p:txBody>
          <a:bodyPr>
            <a:spAutoFit/>
          </a:bodyPr>
          <a:lstStyle/>
          <a:p>
            <a:pPr algn="l"/>
            <a:r>
              <a:rPr lang="en-US">
                <a:latin typeface="Calibri" pitchFamily="34" charset="0"/>
              </a:rPr>
              <a:t>, </a:t>
            </a:r>
            <a:endParaRPr lang="en-GB">
              <a:latin typeface="Calibri"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329</TotalTime>
  <Words>1107</Words>
  <Application>Microsoft Office PowerPoint</Application>
  <PresentationFormat>عرض على الشاشة (3:4)‏</PresentationFormat>
  <Paragraphs>203</Paragraphs>
  <Slides>34</Slides>
  <Notes>0</Notes>
  <HiddenSlides>0</HiddenSlides>
  <MMClips>0</MMClips>
  <ScaleCrop>false</ScaleCrop>
  <HeadingPairs>
    <vt:vector size="4" baseType="variant">
      <vt:variant>
        <vt:lpstr>سمة</vt:lpstr>
      </vt:variant>
      <vt:variant>
        <vt:i4>1</vt:i4>
      </vt:variant>
      <vt:variant>
        <vt:lpstr>عناوين الشرائح</vt:lpstr>
      </vt:variant>
      <vt:variant>
        <vt:i4>34</vt:i4>
      </vt:variant>
    </vt:vector>
  </HeadingPairs>
  <TitlesOfParts>
    <vt:vector size="35" baseType="lpstr">
      <vt:lpstr>Flow</vt:lpstr>
      <vt:lpstr>ClS 332 lab 2</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Fluorescence spectra</vt:lpstr>
      <vt:lpstr>الشريحة 15</vt:lpstr>
      <vt:lpstr>الشريحة 16</vt:lpstr>
      <vt:lpstr>الشريحة 17</vt:lpstr>
      <vt:lpstr>Instrumentation</vt:lpstr>
      <vt:lpstr>الشريحة 19</vt:lpstr>
      <vt:lpstr>الشريحة 20</vt:lpstr>
      <vt:lpstr>الشريحة 21</vt:lpstr>
      <vt:lpstr>الشريحة 22</vt:lpstr>
      <vt:lpstr>الشريحة 23</vt:lpstr>
      <vt:lpstr>الشريحة 24</vt:lpstr>
      <vt:lpstr>Precautions</vt:lpstr>
      <vt:lpstr>Principle</vt:lpstr>
      <vt:lpstr>Chemical and solutions required</vt:lpstr>
      <vt:lpstr> Preparation</vt:lpstr>
      <vt:lpstr>الشريحة 29</vt:lpstr>
      <vt:lpstr>Preparation of standards</vt:lpstr>
      <vt:lpstr>Procedure</vt:lpstr>
      <vt:lpstr>الشريحة 32</vt:lpstr>
      <vt:lpstr>الشريحة 33</vt:lpstr>
      <vt:lpstr>الشريحة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Cls 332 lab 2</dc:title>
  <dc:creator>ksu</dc:creator>
  <cp:lastModifiedBy>acer</cp:lastModifiedBy>
  <cp:revision>25</cp:revision>
  <dcterms:modified xsi:type="dcterms:W3CDTF">2011-09-30T19:20:54Z</dcterms:modified>
</cp:coreProperties>
</file>