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0" r:id="rId4"/>
    <p:sldId id="281" r:id="rId5"/>
    <p:sldId id="282" r:id="rId6"/>
    <p:sldId id="285" r:id="rId7"/>
    <p:sldId id="286" r:id="rId8"/>
    <p:sldId id="289" r:id="rId9"/>
    <p:sldId id="290" r:id="rId10"/>
    <p:sldId id="293" r:id="rId11"/>
    <p:sldId id="291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F5F5F"/>
    <a:srgbClr val="FFC5DC"/>
    <a:srgbClr val="FF6699"/>
    <a:srgbClr val="FF3399"/>
    <a:srgbClr val="096713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610" autoAdjust="0"/>
    <p:restoredTop sz="95596" autoAdjust="0"/>
  </p:normalViewPr>
  <p:slideViewPr>
    <p:cSldViewPr>
      <p:cViewPr>
        <p:scale>
          <a:sx n="50" d="100"/>
          <a:sy n="50" d="100"/>
        </p:scale>
        <p:origin x="-146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459AD9-0162-4F1A-AF20-13F1B84921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039B2-8BAF-4EC8-A367-EF22F3BCEDEE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4764FE-7FA4-49F0-9A2B-1EF9045A7F90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DC9752-270D-4A0C-9512-0CD32FBEF59D}" type="slidenum">
              <a:rPr lang="en-US"/>
              <a:pPr/>
              <a:t>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DC9752-270D-4A0C-9512-0CD32FBEF59D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5197475"/>
            <a:ext cx="7239000" cy="704850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883275"/>
            <a:ext cx="7239000" cy="44132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2725" y="152400"/>
            <a:ext cx="21145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152400"/>
            <a:ext cx="61912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5240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152400"/>
            <a:ext cx="8458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5240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27584" y="4941168"/>
            <a:ext cx="7884368" cy="704850"/>
          </a:xfrm>
        </p:spPr>
        <p:txBody>
          <a:bodyPr/>
          <a:lstStyle/>
          <a:p>
            <a:pPr algn="just" rtl="0"/>
            <a:r>
              <a:rPr lang="en-US" b="1" dirty="0" smtClean="0">
                <a:solidFill>
                  <a:srgbClr val="5F5F5F"/>
                </a:solidFill>
              </a:rPr>
              <a:t>Food Frequency </a:t>
            </a:r>
            <a:r>
              <a:rPr lang="en-US" b="1" dirty="0">
                <a:solidFill>
                  <a:srgbClr val="5F5F5F"/>
                </a:solidFill>
              </a:rPr>
              <a:t>Q</a:t>
            </a:r>
            <a:r>
              <a:rPr lang="en-US" b="1" dirty="0" smtClean="0">
                <a:solidFill>
                  <a:srgbClr val="5F5F5F"/>
                </a:solidFill>
              </a:rPr>
              <a:t>uestionnaires</a:t>
            </a:r>
            <a:endParaRPr lang="en-US" dirty="0">
              <a:solidFill>
                <a:srgbClr val="5F5F5F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1520" y="5517232"/>
            <a:ext cx="8892480" cy="720080"/>
          </a:xfrm>
        </p:spPr>
        <p:txBody>
          <a:bodyPr/>
          <a:lstStyle/>
          <a:p>
            <a:pPr algn="l" rtl="0"/>
            <a:r>
              <a:rPr lang="en-US" dirty="0" smtClean="0"/>
              <a:t>BY:</a:t>
            </a:r>
          </a:p>
          <a:p>
            <a:pPr algn="l" rtl="0"/>
            <a:r>
              <a:rPr lang="en-US" dirty="0" err="1" smtClean="0">
                <a:solidFill>
                  <a:srgbClr val="000000"/>
                </a:solidFill>
              </a:rPr>
              <a:t>Noura</a:t>
            </a:r>
            <a:r>
              <a:rPr lang="en-US" dirty="0" smtClean="0">
                <a:solidFill>
                  <a:srgbClr val="000000"/>
                </a:solidFill>
              </a:rPr>
              <a:t> Al-</a:t>
            </a:r>
            <a:r>
              <a:rPr lang="en-US" dirty="0" err="1" smtClean="0">
                <a:solidFill>
                  <a:srgbClr val="000000"/>
                </a:solidFill>
              </a:rPr>
              <a:t>Ghilan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Ohood</a:t>
            </a:r>
            <a:r>
              <a:rPr lang="en-US" dirty="0" smtClean="0">
                <a:solidFill>
                  <a:srgbClr val="000000"/>
                </a:solidFill>
              </a:rPr>
              <a:t> Al-Mubarak , Sara Al-Babtain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/>
            <a:endParaRPr lang="ar-SA" dirty="0"/>
          </a:p>
        </p:txBody>
      </p:sp>
      <p:pic>
        <p:nvPicPr>
          <p:cNvPr id="8" name="Picture 1" descr="C:\Users\Buffy\Desktop\أشياء للجامعة\مستوى 6\رعاية الأمومة والطفولة\شعار الملك سعود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3" y="260647"/>
            <a:ext cx="1743115" cy="2033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9"/>
          <p:cNvSpPr/>
          <p:nvPr/>
        </p:nvSpPr>
        <p:spPr>
          <a:xfrm>
            <a:off x="1763688" y="188640"/>
            <a:ext cx="770485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King Saud University</a:t>
            </a:r>
            <a:b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</a:br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College of Applied Medical Sciences</a:t>
            </a:r>
            <a:b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</a:br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Department of Clinical Nutrition</a:t>
            </a:r>
          </a:p>
          <a:p>
            <a:pPr algn="l"/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Nutritional Assessment</a:t>
            </a:r>
          </a:p>
          <a:p>
            <a:pPr algn="l"/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Ms. </a:t>
            </a:r>
            <a:r>
              <a:rPr lang="en-US" sz="280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Wa’ad</a:t>
            </a:r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 Al-</a:t>
            </a:r>
            <a:r>
              <a:rPr lang="en-US" sz="280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Fawaz</a:t>
            </a:r>
            <a:endParaRPr lang="en-US" sz="280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5F5F5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  <a:p>
            <a:pPr algn="l"/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5F5F5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entury Gothic" pitchFamily="34" charset="0"/>
              </a:rPr>
              <a:t> </a:t>
            </a:r>
            <a:endParaRPr lang="ar-SA" sz="28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5F5F5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512" y="1484780"/>
          <a:ext cx="8820472" cy="4608516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410236"/>
                <a:gridCol w="4410236"/>
              </a:tblGrid>
              <a:tr h="399582">
                <a:tc>
                  <a:txBody>
                    <a:bodyPr/>
                    <a:lstStyle/>
                    <a:p>
                      <a:pPr algn="ctr" rtl="1"/>
                      <a:r>
                        <a:rPr lang="en-US" sz="2000" kern="1200" dirty="0" smtClean="0"/>
                        <a:t>Limitations</a:t>
                      </a:r>
                      <a:endParaRPr lang="ar-SA" sz="20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kern="1200" dirty="0" smtClean="0"/>
                        <a:t>Strengths</a:t>
                      </a:r>
                      <a:endParaRPr lang="ar-SA" sz="20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87908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May not represent usual foods or portion sizes chosen by respondents</a:t>
                      </a:r>
                      <a:endParaRPr lang="en-US" sz="1600" kern="1200" dirty="0" smtClean="0">
                        <a:solidFill>
                          <a:srgbClr val="5F5F5F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Can be self-administered</a:t>
                      </a:r>
                      <a:endParaRPr lang="en-US" sz="1600" kern="1200" dirty="0" smtClean="0">
                        <a:solidFill>
                          <a:srgbClr val="5F5F5F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79081">
                <a:tc>
                  <a:txBody>
                    <a:bodyPr/>
                    <a:lstStyle/>
                    <a:p>
                      <a:pPr algn="ctr" rtl="1"/>
                      <a:r>
                        <a:rPr lang="en-US" sz="1600" kern="1200" dirty="0" smtClean="0"/>
                        <a:t>Intake data can be compromised when multiple foods are grouped with single listings</a:t>
                      </a:r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Machine readable</a:t>
                      </a:r>
                      <a:endParaRPr lang="en-US" sz="1600" kern="1200" dirty="0" smtClean="0">
                        <a:solidFill>
                          <a:srgbClr val="5F5F5F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6305">
                <a:tc>
                  <a:txBody>
                    <a:bodyPr/>
                    <a:lstStyle/>
                    <a:p>
                      <a:pPr algn="ctr" rtl="1"/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kern="1200" dirty="0" smtClean="0"/>
                        <a:t>Modest demand on respondents</a:t>
                      </a:r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612693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Depends on ability of subject to describe diet</a:t>
                      </a:r>
                      <a:endParaRPr lang="en-US" sz="1600" kern="1200" dirty="0" smtClean="0">
                        <a:solidFill>
                          <a:srgbClr val="5F5F5F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Relatively inexpensive for large sample sizes</a:t>
                      </a:r>
                      <a:endParaRPr lang="en-US" sz="1600" kern="1200" dirty="0" smtClean="0">
                        <a:solidFill>
                          <a:srgbClr val="5F5F5F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79081">
                <a:tc>
                  <a:txBody>
                    <a:bodyPr/>
                    <a:lstStyle/>
                    <a:p>
                      <a:pPr algn="ctr" rtl="1"/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kern="1200" dirty="0" smtClean="0"/>
                        <a:t>May be more representative of usual intake than a few days of diet records</a:t>
                      </a:r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612693">
                <a:tc>
                  <a:txBody>
                    <a:bodyPr/>
                    <a:lstStyle/>
                    <a:p>
                      <a:pPr algn="ctr" rtl="1"/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kern="1200" dirty="0" smtClean="0"/>
                        <a:t>Design can be based on large population data.</a:t>
                      </a:r>
                      <a:endParaRPr lang="ar-SA" sz="1600" dirty="0">
                        <a:solidFill>
                          <a:srgbClr val="5F5F5F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248" y="260648"/>
            <a:ext cx="8458200" cy="715963"/>
          </a:xfrm>
        </p:spPr>
        <p:txBody>
          <a:bodyPr/>
          <a:lstStyle/>
          <a:p>
            <a:pPr algn="just" rtl="0"/>
            <a:r>
              <a:rPr lang="en-US" sz="2800" dirty="0" smtClean="0">
                <a:solidFill>
                  <a:srgbClr val="5F5F5F"/>
                </a:solidFill>
                <a:latin typeface="Century Gothic" pitchFamily="34" charset="0"/>
              </a:rPr>
              <a:t>Strength and Limitations of Food Frequency Questionnaires:</a:t>
            </a:r>
            <a:endParaRPr lang="en-US" sz="2800" dirty="0">
              <a:solidFill>
                <a:srgbClr val="5F5F5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780928"/>
            <a:ext cx="640871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Century Gothic" pitchFamily="34" charset="0"/>
              </a:rPr>
              <a:t>THANK YOU</a:t>
            </a:r>
            <a:endParaRPr lang="ar-SA" sz="72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14264"/>
            <a:ext cx="8964488" cy="4191000"/>
          </a:xfrm>
        </p:spPr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Over the </a:t>
            </a:r>
            <a:r>
              <a:rPr lang="en-US" altLang="ko-KR" sz="2400" u="sng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past two decades</a:t>
            </a: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, food frequency questionnaires have become a </a:t>
            </a:r>
            <a:r>
              <a:rPr lang="en-US" altLang="ko-KR" sz="2400" b="1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well-accepted method </a:t>
            </a: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for quantitative assessment usual nutrient intake. </a:t>
            </a:r>
          </a:p>
          <a:p>
            <a:pPr algn="just" rtl="0">
              <a:lnSpc>
                <a:spcPct val="150000"/>
              </a:lnSpc>
            </a:pP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Many question remain about the </a:t>
            </a:r>
            <a:r>
              <a:rPr lang="en-US" altLang="ko-KR" sz="2400" b="1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accuracy</a:t>
            </a: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 &amp; </a:t>
            </a:r>
            <a:r>
              <a:rPr lang="en-US" altLang="ko-KR" sz="2400" b="1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appropriateness</a:t>
            </a: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 of FFQ's especially when more precise </a:t>
            </a:r>
            <a:r>
              <a:rPr lang="en-US" altLang="ko-KR" sz="2400" i="1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estimates</a:t>
            </a: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 of actual food intake are </a:t>
            </a:r>
            <a:r>
              <a:rPr lang="en-US" altLang="ko-KR" sz="2400" b="1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desired</a:t>
            </a:r>
            <a:r>
              <a:rPr lang="en-US" altLang="ko-KR" sz="2400" dirty="0" smtClean="0">
                <a:solidFill>
                  <a:srgbClr val="5F5F5F"/>
                </a:solidFill>
                <a:latin typeface="Century Gothic" pitchFamily="34" charset="0"/>
                <a:ea typeface="Gulim" pitchFamily="34" charset="-127"/>
              </a:rPr>
              <a:t>. 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HISTORY: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CONT,</a:t>
            </a:r>
            <a:endParaRPr lang="ar-SA" sz="2800" dirty="0"/>
          </a:p>
        </p:txBody>
      </p:sp>
      <p:sp>
        <p:nvSpPr>
          <p:cNvPr id="5" name="Rectangle 4"/>
          <p:cNvSpPr/>
          <p:nvPr/>
        </p:nvSpPr>
        <p:spPr>
          <a:xfrm>
            <a:off x="683568" y="172084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5F5F5F"/>
                </a:solidFill>
                <a:latin typeface="Century Gothic" pitchFamily="34" charset="0"/>
              </a:rPr>
              <a:t> There are, however, many practical </a:t>
            </a:r>
            <a:r>
              <a:rPr lang="en-US" b="1" dirty="0" smtClean="0">
                <a:solidFill>
                  <a:srgbClr val="5F5F5F"/>
                </a:solidFill>
                <a:latin typeface="Century Gothic" pitchFamily="34" charset="0"/>
              </a:rPr>
              <a:t>advantages</a:t>
            </a:r>
            <a:r>
              <a:rPr lang="en-US" dirty="0" smtClean="0">
                <a:solidFill>
                  <a:srgbClr val="5F5F5F"/>
                </a:solidFill>
                <a:latin typeface="Century Gothic" pitchFamily="34" charset="0"/>
              </a:rPr>
              <a:t> to FFQ's that motivate their use in a number of specific research applications.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5F5F5F"/>
                </a:solidFill>
                <a:latin typeface="Century Gothic" pitchFamily="34" charset="0"/>
              </a:rPr>
              <a:t> Research to </a:t>
            </a:r>
            <a:r>
              <a:rPr lang="en-US" u="sng" dirty="0" smtClean="0">
                <a:solidFill>
                  <a:srgbClr val="5F5F5F"/>
                </a:solidFill>
                <a:latin typeface="Century Gothic" pitchFamily="34" charset="0"/>
              </a:rPr>
              <a:t>improve the validity</a:t>
            </a:r>
            <a:r>
              <a:rPr lang="en-US" dirty="0" smtClean="0">
                <a:solidFill>
                  <a:srgbClr val="5F5F5F"/>
                </a:solidFill>
                <a:latin typeface="Century Gothic" pitchFamily="34" charset="0"/>
              </a:rPr>
              <a:t> of FFQ's &amp; </a:t>
            </a:r>
            <a:r>
              <a:rPr lang="en-US" u="sng" dirty="0" smtClean="0">
                <a:solidFill>
                  <a:srgbClr val="5F5F5F"/>
                </a:solidFill>
                <a:latin typeface="Century Gothic" pitchFamily="34" charset="0"/>
              </a:rPr>
              <a:t>modify</a:t>
            </a:r>
            <a:r>
              <a:rPr lang="en-US" dirty="0" smtClean="0">
                <a:solidFill>
                  <a:srgbClr val="5F5F5F"/>
                </a:solidFill>
                <a:latin typeface="Century Gothic" pitchFamily="34" charset="0"/>
              </a:rPr>
              <a:t> their characteristics for specific research questions is </a:t>
            </a:r>
            <a:r>
              <a:rPr lang="en-US" b="1" dirty="0" smtClean="0">
                <a:solidFill>
                  <a:srgbClr val="5F5F5F"/>
                </a:solidFill>
                <a:latin typeface="Century Gothic" pitchFamily="34" charset="0"/>
              </a:rPr>
              <a:t>well warranted.</a:t>
            </a:r>
            <a:endParaRPr lang="ar-SA" b="1" dirty="0">
              <a:solidFill>
                <a:srgbClr val="5F5F5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768821"/>
            <a:ext cx="8458200" cy="715963"/>
          </a:xfrm>
        </p:spPr>
        <p:txBody>
          <a:bodyPr/>
          <a:lstStyle/>
          <a:p>
            <a:r>
              <a:rPr lang="en-US" b="1" dirty="0" smtClean="0"/>
              <a:t>Food Frequency Questionnaires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467544" y="2348880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>
                <a:latin typeface="Century Gothic" pitchFamily="34" charset="0"/>
              </a:rPr>
              <a:t>Assess</a:t>
            </a:r>
            <a:r>
              <a:rPr lang="en-US" dirty="0" smtClean="0">
                <a:latin typeface="Century Gothic" pitchFamily="34" charset="0"/>
              </a:rPr>
              <a:t> energy and/or nutrient intake by </a:t>
            </a:r>
            <a:r>
              <a:rPr lang="en-US" u="sng" dirty="0" smtClean="0">
                <a:latin typeface="Century Gothic" pitchFamily="34" charset="0"/>
              </a:rPr>
              <a:t>determining how frequently</a:t>
            </a:r>
            <a:r>
              <a:rPr lang="en-US" dirty="0" smtClean="0">
                <a:latin typeface="Century Gothic" pitchFamily="34" charset="0"/>
              </a:rPr>
              <a:t> a person consumes a limited</a:t>
            </a:r>
            <a:r>
              <a:rPr lang="en-US" b="1" dirty="0" smtClean="0">
                <a:latin typeface="Century Gothic" pitchFamily="34" charset="0"/>
              </a:rPr>
              <a:t> number </a:t>
            </a:r>
            <a:r>
              <a:rPr lang="en-US" dirty="0" smtClean="0">
                <a:latin typeface="Century Gothic" pitchFamily="34" charset="0"/>
              </a:rPr>
              <a:t>of foods that are </a:t>
            </a:r>
            <a:r>
              <a:rPr lang="en-US" u="sng" dirty="0" smtClean="0">
                <a:latin typeface="Century Gothic" pitchFamily="34" charset="0"/>
              </a:rPr>
              <a:t>major</a:t>
            </a:r>
            <a:r>
              <a:rPr lang="en-US" dirty="0" smtClean="0">
                <a:latin typeface="Century Gothic" pitchFamily="34" charset="0"/>
              </a:rPr>
              <a:t> sources of nutrients or of a particular dietary component in </a:t>
            </a:r>
            <a:r>
              <a:rPr lang="en-US" b="1" dirty="0" smtClean="0">
                <a:latin typeface="Century Gothic" pitchFamily="34" charset="0"/>
              </a:rPr>
              <a:t>question.</a:t>
            </a:r>
            <a:r>
              <a:rPr lang="en-US" dirty="0" smtClean="0">
                <a:latin typeface="Century Gothic" pitchFamily="34" charset="0"/>
              </a:rPr>
              <a:t> </a:t>
            </a:r>
            <a:endParaRPr lang="ar-SA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CONT,</a:t>
            </a:r>
            <a:endParaRPr lang="ar-SA" sz="2800" dirty="0"/>
          </a:p>
        </p:txBody>
      </p:sp>
      <p:sp>
        <p:nvSpPr>
          <p:cNvPr id="3" name="Rectangle 2"/>
          <p:cNvSpPr/>
          <p:nvPr/>
        </p:nvSpPr>
        <p:spPr>
          <a:xfrm>
            <a:off x="395536" y="1536174"/>
            <a:ext cx="8352928" cy="3716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entury Gothic" pitchFamily="34" charset="0"/>
              </a:rPr>
              <a:t> The questionnaires consist of a list of approximately </a:t>
            </a:r>
            <a:r>
              <a:rPr lang="en-US" b="1" dirty="0" smtClean="0">
                <a:latin typeface="Century Gothic" pitchFamily="34" charset="0"/>
              </a:rPr>
              <a:t>150 or fewer</a:t>
            </a:r>
            <a:r>
              <a:rPr lang="en-US" dirty="0" smtClean="0">
                <a:latin typeface="Century Gothic" pitchFamily="34" charset="0"/>
              </a:rPr>
              <a:t> individual </a:t>
            </a:r>
            <a:r>
              <a:rPr lang="en-US" u="sng" dirty="0" smtClean="0">
                <a:latin typeface="Century Gothic" pitchFamily="34" charset="0"/>
              </a:rPr>
              <a:t>foods or food groups </a:t>
            </a:r>
            <a:r>
              <a:rPr lang="en-US" dirty="0" smtClean="0">
                <a:latin typeface="Century Gothic" pitchFamily="34" charset="0"/>
              </a:rPr>
              <a:t>that are </a:t>
            </a:r>
            <a:r>
              <a:rPr lang="en-US" b="1" dirty="0" smtClean="0">
                <a:latin typeface="Century Gothic" pitchFamily="34" charset="0"/>
              </a:rPr>
              <a:t>important</a:t>
            </a:r>
            <a:r>
              <a:rPr lang="en-US" dirty="0" smtClean="0">
                <a:latin typeface="Century Gothic" pitchFamily="34" charset="0"/>
              </a:rPr>
              <a:t> contributors to the population's </a:t>
            </a:r>
            <a:r>
              <a:rPr lang="en-US" b="1" dirty="0" smtClean="0">
                <a:latin typeface="Century Gothic" pitchFamily="34" charset="0"/>
              </a:rPr>
              <a:t>intake</a:t>
            </a:r>
            <a:r>
              <a:rPr lang="en-US" dirty="0" smtClean="0">
                <a:latin typeface="Century Gothic" pitchFamily="34" charset="0"/>
              </a:rPr>
              <a:t> of </a:t>
            </a:r>
            <a:r>
              <a:rPr lang="en-US" u="sng" dirty="0" smtClean="0">
                <a:latin typeface="Century Gothic" pitchFamily="34" charset="0"/>
              </a:rPr>
              <a:t>energy and nutrients</a:t>
            </a:r>
            <a:r>
              <a:rPr lang="en-US" dirty="0" smtClean="0">
                <a:latin typeface="Century Gothic" pitchFamily="34" charset="0"/>
              </a:rPr>
              <a:t>.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en-US" sz="1050" dirty="0" smtClean="0">
              <a:latin typeface="Century Gothic" pitchFamily="34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Respondents</a:t>
            </a:r>
            <a:r>
              <a:rPr lang="en-US" b="1" dirty="0" smtClean="0">
                <a:latin typeface="Century Gothic" pitchFamily="34" charset="0"/>
              </a:rPr>
              <a:t> indicate </a:t>
            </a:r>
            <a:r>
              <a:rPr lang="en-US" dirty="0" smtClean="0">
                <a:latin typeface="Century Gothic" pitchFamily="34" charset="0"/>
              </a:rPr>
              <a:t>how many times a day, week, month, or year that they </a:t>
            </a:r>
            <a:r>
              <a:rPr lang="en-US" u="sng" dirty="0" smtClean="0">
                <a:latin typeface="Century Gothic" pitchFamily="34" charset="0"/>
              </a:rPr>
              <a:t>usually consume the foods</a:t>
            </a:r>
            <a:r>
              <a:rPr lang="en-US" dirty="0" smtClean="0">
                <a:latin typeface="Century Gothic" pitchFamily="34" charset="0"/>
              </a:rPr>
              <a:t>. </a:t>
            </a:r>
            <a:endParaRPr lang="ar-SA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124744"/>
            <a:ext cx="6934200" cy="4267200"/>
          </a:xfrm>
        </p:spPr>
        <p:txBody>
          <a:bodyPr/>
          <a:lstStyle/>
          <a:p>
            <a:pPr algn="just" rtl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There are </a:t>
            </a:r>
            <a:r>
              <a:rPr lang="en-US" sz="2400" b="1" dirty="0" smtClean="0">
                <a:solidFill>
                  <a:srgbClr val="5F5F5F"/>
                </a:solidFill>
                <a:latin typeface="Century Gothic" pitchFamily="34" charset="0"/>
              </a:rPr>
              <a:t>three epidemiological study </a:t>
            </a: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types for which FFQ's are necessary:</a:t>
            </a:r>
          </a:p>
          <a:p>
            <a:pPr lvl="0" algn="just" rtl="0">
              <a:lnSpc>
                <a:spcPct val="150000"/>
              </a:lnSpc>
            </a:pPr>
            <a:endParaRPr lang="en-US" sz="1050" dirty="0" smtClean="0">
              <a:solidFill>
                <a:srgbClr val="5F5F5F"/>
              </a:solidFill>
              <a:latin typeface="Century Gothic" pitchFamily="34" charset="0"/>
            </a:endParaRPr>
          </a:p>
          <a:p>
            <a:pPr lvl="0" algn="just" rtl="0">
              <a:lnSpc>
                <a:spcPct val="150000"/>
              </a:lnSpc>
            </a:pP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In </a:t>
            </a:r>
            <a:r>
              <a:rPr lang="en-US" sz="2400" u="sng" dirty="0" smtClean="0">
                <a:solidFill>
                  <a:srgbClr val="5F5F5F"/>
                </a:solidFill>
                <a:latin typeface="Century Gothic" pitchFamily="34" charset="0"/>
              </a:rPr>
              <a:t>case-control</a:t>
            </a: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 study.</a:t>
            </a:r>
          </a:p>
          <a:p>
            <a:pPr lvl="0" algn="just" rtl="0">
              <a:lnSpc>
                <a:spcPct val="150000"/>
              </a:lnSpc>
            </a:pP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In very large </a:t>
            </a:r>
            <a:r>
              <a:rPr lang="en-US" sz="2400" u="sng" dirty="0" smtClean="0">
                <a:solidFill>
                  <a:srgbClr val="5F5F5F"/>
                </a:solidFill>
                <a:latin typeface="Century Gothic" pitchFamily="34" charset="0"/>
              </a:rPr>
              <a:t>longitudinal</a:t>
            </a: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 study.</a:t>
            </a:r>
          </a:p>
          <a:p>
            <a:pPr lvl="0" algn="just" rtl="0">
              <a:lnSpc>
                <a:spcPct val="150000"/>
              </a:lnSpc>
            </a:pP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Large </a:t>
            </a:r>
            <a:r>
              <a:rPr lang="en-US" sz="2400" u="sng" dirty="0" smtClean="0">
                <a:solidFill>
                  <a:srgbClr val="5F5F5F"/>
                </a:solidFill>
                <a:latin typeface="Century Gothic" pitchFamily="34" charset="0"/>
              </a:rPr>
              <a:t>intervention</a:t>
            </a:r>
            <a:r>
              <a:rPr lang="en-US" sz="2400" dirty="0" smtClean="0">
                <a:solidFill>
                  <a:srgbClr val="5F5F5F"/>
                </a:solidFill>
                <a:latin typeface="Century Gothic" pitchFamily="34" charset="0"/>
              </a:rPr>
              <a:t> study.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 rtl="0"/>
            <a:r>
              <a:rPr lang="en-US" sz="1800" dirty="0" smtClean="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en-US" sz="1800" dirty="0" smtClean="0">
                <a:solidFill>
                  <a:srgbClr val="5F5F5F"/>
                </a:solidFill>
                <a:latin typeface="Century Gothic" pitchFamily="34" charset="0"/>
              </a:rPr>
            </a:br>
            <a:r>
              <a:rPr lang="en-US" sz="2000" b="1" dirty="0" smtClean="0">
                <a:solidFill>
                  <a:srgbClr val="5F5F5F"/>
                </a:solidFill>
                <a:latin typeface="Century Gothic" pitchFamily="34" charset="0"/>
              </a:rPr>
              <a:t>Sample</a:t>
            </a:r>
            <a:r>
              <a:rPr lang="en-US" sz="2000" dirty="0" smtClean="0">
                <a:solidFill>
                  <a:srgbClr val="5F5F5F"/>
                </a:solidFill>
                <a:latin typeface="Century Gothic" pitchFamily="34" charset="0"/>
              </a:rPr>
              <a:t> Food Frequency Questionnaire for Adolescents Food Frequency Form. </a:t>
            </a:r>
            <a:r>
              <a:rPr lang="en-US" sz="2000" i="1" dirty="0" smtClean="0">
                <a:solidFill>
                  <a:srgbClr val="5F5F5F"/>
                </a:solidFill>
                <a:latin typeface="Century Gothic" pitchFamily="34" charset="0"/>
              </a:rPr>
              <a:t>How often do you eat the following foods?                                                                                                                 </a:t>
            </a:r>
            <a:r>
              <a:rPr lang="en-US" sz="2000" dirty="0" smtClean="0">
                <a:solidFill>
                  <a:srgbClr val="5F5F5F"/>
                </a:solidFill>
                <a:latin typeface="Century Gothic" pitchFamily="34" charset="0"/>
              </a:rPr>
              <a:t>(Put an “X” on the line.)</a:t>
            </a:r>
            <a:endParaRPr lang="en-US" sz="1800" dirty="0" smtClean="0">
              <a:solidFill>
                <a:srgbClr val="5F5F5F"/>
              </a:solidFill>
              <a:latin typeface="Century Gothic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12770"/>
          <a:ext cx="9144000" cy="5445229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6571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Seldom Never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times/week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Once/day 2-3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once/day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More than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553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Milk</a:t>
                      </a:r>
                      <a:endParaRPr lang="ar-SA" dirty="0"/>
                    </a:p>
                  </a:txBody>
                  <a:tcPr/>
                </a:tc>
              </a:tr>
              <a:tr h="65718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Cheese, yogurt</a:t>
                      </a:r>
                      <a:endParaRPr lang="ar-SA" dirty="0"/>
                    </a:p>
                  </a:txBody>
                  <a:tcPr/>
                </a:tc>
              </a:tr>
              <a:tr h="65718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Meat, fish, poultry</a:t>
                      </a:r>
                      <a:endParaRPr lang="ar-SA" dirty="0"/>
                    </a:p>
                  </a:txBody>
                  <a:tcPr/>
                </a:tc>
              </a:tr>
              <a:tr h="37553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eggs</a:t>
                      </a:r>
                      <a:endParaRPr lang="ar-SA" dirty="0"/>
                    </a:p>
                  </a:txBody>
                  <a:tcPr/>
                </a:tc>
              </a:tr>
              <a:tr h="65718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Peanut butter, nuts</a:t>
                      </a:r>
                      <a:endParaRPr lang="ar-SA" dirty="0"/>
                    </a:p>
                  </a:txBody>
                  <a:tcPr/>
                </a:tc>
              </a:tr>
              <a:tr h="938832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Dry beans, peas, tofu, soy</a:t>
                      </a:r>
                      <a:endParaRPr lang="ar-SA" dirty="0"/>
                    </a:p>
                  </a:txBody>
                  <a:tcPr/>
                </a:tc>
              </a:tr>
              <a:tr h="37553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Bread</a:t>
                      </a:r>
                      <a:endParaRPr lang="ar-SA" dirty="0"/>
                    </a:p>
                  </a:txBody>
                  <a:tcPr/>
                </a:tc>
              </a:tr>
              <a:tr h="37553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Coffee, tea</a:t>
                      </a:r>
                      <a:endParaRPr lang="ar-SA" dirty="0"/>
                    </a:p>
                  </a:txBody>
                  <a:tcPr/>
                </a:tc>
              </a:tr>
              <a:tr h="375533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/>
                        <a:t>Fast food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1536174"/>
            <a:ext cx="8352928" cy="3900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Century Gothic" pitchFamily="34" charset="0"/>
              </a:rPr>
              <a:t>Some questionnaires, known as </a:t>
            </a:r>
            <a:r>
              <a:rPr lang="en-US" b="1" dirty="0">
                <a:latin typeface="Century Gothic" pitchFamily="34" charset="0"/>
              </a:rPr>
              <a:t>"screeners" </a:t>
            </a:r>
            <a:r>
              <a:rPr lang="en-US" dirty="0">
                <a:latin typeface="Century Gothic" pitchFamily="34" charset="0"/>
              </a:rPr>
              <a:t>have been designed to </a:t>
            </a:r>
            <a:r>
              <a:rPr lang="en-US" u="sng" dirty="0">
                <a:latin typeface="Century Gothic" pitchFamily="34" charset="0"/>
              </a:rPr>
              <a:t>assess intake</a:t>
            </a:r>
            <a:r>
              <a:rPr lang="en-US" dirty="0">
                <a:latin typeface="Century Gothic" pitchFamily="34" charset="0"/>
              </a:rPr>
              <a:t> of individual </a:t>
            </a:r>
            <a:r>
              <a:rPr lang="en-US" u="sng" dirty="0">
                <a:latin typeface="Century Gothic" pitchFamily="34" charset="0"/>
              </a:rPr>
              <a:t>nutrients</a:t>
            </a:r>
            <a:r>
              <a:rPr lang="en-US" dirty="0">
                <a:latin typeface="Century Gothic" pitchFamily="34" charset="0"/>
              </a:rPr>
              <a:t> or </a:t>
            </a:r>
            <a:r>
              <a:rPr lang="en-US" u="sng" dirty="0">
                <a:latin typeface="Century Gothic" pitchFamily="34" charset="0"/>
              </a:rPr>
              <a:t>food components</a:t>
            </a:r>
            <a:r>
              <a:rPr lang="en-US" dirty="0">
                <a:latin typeface="Century Gothic" pitchFamily="34" charset="0"/>
              </a:rPr>
              <a:t>, </a:t>
            </a:r>
            <a:r>
              <a:rPr lang="en-US" b="1" dirty="0">
                <a:latin typeface="Century Gothic" pitchFamily="34" charset="0"/>
              </a:rPr>
              <a:t>such as </a:t>
            </a:r>
            <a:r>
              <a:rPr lang="en-US" dirty="0">
                <a:latin typeface="Century Gothic" pitchFamily="34" charset="0"/>
              </a:rPr>
              <a:t>vitamin A, fat, or calcium, for studies investigating the </a:t>
            </a:r>
            <a:r>
              <a:rPr lang="en-US" b="1" dirty="0">
                <a:latin typeface="Century Gothic" pitchFamily="34" charset="0"/>
              </a:rPr>
              <a:t>relationships </a:t>
            </a:r>
            <a:r>
              <a:rPr lang="en-US" dirty="0">
                <a:latin typeface="Century Gothic" pitchFamily="34" charset="0"/>
              </a:rPr>
              <a:t>between </a:t>
            </a:r>
            <a:r>
              <a:rPr lang="en-US" u="sng" dirty="0">
                <a:latin typeface="Century Gothic" pitchFamily="34" charset="0"/>
              </a:rPr>
              <a:t>diet</a:t>
            </a:r>
            <a:r>
              <a:rPr lang="en-US" dirty="0">
                <a:latin typeface="Century Gothic" pitchFamily="34" charset="0"/>
              </a:rPr>
              <a:t> and such </a:t>
            </a:r>
            <a:r>
              <a:rPr lang="en-US" u="sng" dirty="0">
                <a:latin typeface="Century Gothic" pitchFamily="34" charset="0"/>
              </a:rPr>
              <a:t>conditions</a:t>
            </a:r>
            <a:r>
              <a:rPr lang="en-US" dirty="0">
                <a:latin typeface="Century Gothic" pitchFamily="34" charset="0"/>
              </a:rPr>
              <a:t> as cancer and cardiovascular disease. </a:t>
            </a:r>
            <a:endParaRPr lang="ar-SA" dirty="0">
              <a:latin typeface="Century Gothic" pitchFamily="34" charset="0"/>
            </a:endParaRPr>
          </a:p>
          <a:p>
            <a:pPr algn="just">
              <a:lnSpc>
                <a:spcPct val="150000"/>
              </a:lnSpc>
            </a:pPr>
            <a:endParaRPr lang="en-US" dirty="0">
              <a:solidFill>
                <a:srgbClr val="5F5F5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78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endParaRPr lang="en-US" sz="2800" b="1" dirty="0" smtClean="0">
              <a:solidFill>
                <a:schemeClr val="bg2"/>
              </a:solidFill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lvl="0" algn="just"/>
            <a:r>
              <a:rPr lang="en-US" sz="2800" b="1" dirty="0" smtClean="0">
                <a:solidFill>
                  <a:schemeClr val="bg2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13-items </a:t>
            </a:r>
            <a:r>
              <a:rPr lang="en-US" sz="2800" b="1" dirty="0">
                <a:solidFill>
                  <a:schemeClr val="bg2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screening questionnaire for fat </a:t>
            </a:r>
            <a:r>
              <a:rPr lang="en-US" sz="2800" b="1" dirty="0" smtClean="0">
                <a:solidFill>
                  <a:schemeClr val="bg2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intake</a:t>
            </a:r>
          </a:p>
          <a:p>
            <a:pPr lvl="0" algn="just"/>
            <a:endParaRPr lang="en-US" sz="5400" b="1" dirty="0">
              <a:solidFill>
                <a:srgbClr val="5F5F5F"/>
              </a:solidFill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5" name="Content Placeholder 3" descr="dara 036"/>
          <p:cNvPicPr>
            <a:picLocks/>
          </p:cNvPicPr>
          <p:nvPr/>
        </p:nvPicPr>
        <p:blipFill>
          <a:blip r:embed="rId2" cstate="print"/>
          <a:srcRect l="2167" t="4561" r="1443" b="3258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1">
      <a:dk1>
        <a:srgbClr val="4D4D4D"/>
      </a:dk1>
      <a:lt1>
        <a:srgbClr val="FFFFFF"/>
      </a:lt1>
      <a:dk2>
        <a:srgbClr val="4D4D4D"/>
      </a:dk2>
      <a:lt2>
        <a:srgbClr val="91A917"/>
      </a:lt2>
      <a:accent1>
        <a:srgbClr val="CAE331"/>
      </a:accent1>
      <a:accent2>
        <a:srgbClr val="B1C022"/>
      </a:accent2>
      <a:accent3>
        <a:srgbClr val="FFFFFF"/>
      </a:accent3>
      <a:accent4>
        <a:srgbClr val="404040"/>
      </a:accent4>
      <a:accent5>
        <a:srgbClr val="E1EFAD"/>
      </a:accent5>
      <a:accent6>
        <a:srgbClr val="A0AE1E"/>
      </a:accent6>
      <a:hlink>
        <a:srgbClr val="DFE779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15802"/>
        </a:lt2>
        <a:accent1>
          <a:srgbClr val="016E01"/>
        </a:accent1>
        <a:accent2>
          <a:srgbClr val="019003"/>
        </a:accent2>
        <a:accent3>
          <a:srgbClr val="FFFFFF"/>
        </a:accent3>
        <a:accent4>
          <a:srgbClr val="404040"/>
        </a:accent4>
        <a:accent5>
          <a:srgbClr val="AABAAA"/>
        </a:accent5>
        <a:accent6>
          <a:srgbClr val="018202"/>
        </a:accent6>
        <a:hlink>
          <a:srgbClr val="01A6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72AB15"/>
        </a:lt2>
        <a:accent1>
          <a:srgbClr val="B8E232"/>
        </a:accent1>
        <a:accent2>
          <a:srgbClr val="8EBE24"/>
        </a:accent2>
        <a:accent3>
          <a:srgbClr val="FFFFFF"/>
        </a:accent3>
        <a:accent4>
          <a:srgbClr val="404040"/>
        </a:accent4>
        <a:accent5>
          <a:srgbClr val="D8EEAD"/>
        </a:accent5>
        <a:accent6>
          <a:srgbClr val="80AC20"/>
        </a:accent6>
        <a:hlink>
          <a:srgbClr val="BCE47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91A917"/>
        </a:lt2>
        <a:accent1>
          <a:srgbClr val="CAE331"/>
        </a:accent1>
        <a:accent2>
          <a:srgbClr val="B1C022"/>
        </a:accent2>
        <a:accent3>
          <a:srgbClr val="FFFFFF"/>
        </a:accent3>
        <a:accent4>
          <a:srgbClr val="404040"/>
        </a:accent4>
        <a:accent5>
          <a:srgbClr val="E1EFAD"/>
        </a:accent5>
        <a:accent6>
          <a:srgbClr val="A0AE1E"/>
        </a:accent6>
        <a:hlink>
          <a:srgbClr val="DFE77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86</TotalTime>
  <Words>396</Words>
  <Application>Microsoft Office PowerPoint</Application>
  <PresentationFormat>On-screen Show (4:3)</PresentationFormat>
  <Paragraphs>59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powerpoint-template</vt:lpstr>
      <vt:lpstr>Food Frequency Questionnaires</vt:lpstr>
      <vt:lpstr>HISTORY:</vt:lpstr>
      <vt:lpstr>CONT,</vt:lpstr>
      <vt:lpstr>Food Frequency Questionnaires  </vt:lpstr>
      <vt:lpstr>CONT,</vt:lpstr>
      <vt:lpstr>Slide 6</vt:lpstr>
      <vt:lpstr> Sample Food Frequency Questionnaire for Adolescents Food Frequency Form. How often do you eat the following foods?                                                                                                                 (Put an “X” on the line.)</vt:lpstr>
      <vt:lpstr>Slide 8</vt:lpstr>
      <vt:lpstr>Slide 9</vt:lpstr>
      <vt:lpstr>Strength and Limitations of Food Frequency Questionnaires: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Frequency Questionnaires</dc:title>
  <dc:creator>saroona</dc:creator>
  <cp:lastModifiedBy>saroona</cp:lastModifiedBy>
  <cp:revision>4</cp:revision>
  <dcterms:created xsi:type="dcterms:W3CDTF">2011-10-18T15:56:00Z</dcterms:created>
  <dcterms:modified xsi:type="dcterms:W3CDTF">2011-10-18T20:37:40Z</dcterms:modified>
</cp:coreProperties>
</file>