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257" r:id="rId3"/>
    <p:sldId id="290" r:id="rId4"/>
    <p:sldId id="289" r:id="rId5"/>
    <p:sldId id="258" r:id="rId6"/>
    <p:sldId id="259" r:id="rId7"/>
    <p:sldId id="260" r:id="rId8"/>
    <p:sldId id="261" r:id="rId9"/>
    <p:sldId id="262" r:id="rId10"/>
    <p:sldId id="263" r:id="rId11"/>
    <p:sldId id="291" r:id="rId12"/>
    <p:sldId id="265" r:id="rId13"/>
    <p:sldId id="264" r:id="rId14"/>
    <p:sldId id="266" r:id="rId15"/>
    <p:sldId id="267" r:id="rId16"/>
    <p:sldId id="295" r:id="rId17"/>
    <p:sldId id="292" r:id="rId18"/>
    <p:sldId id="293" r:id="rId19"/>
    <p:sldId id="294" r:id="rId20"/>
    <p:sldId id="297" r:id="rId21"/>
    <p:sldId id="298" r:id="rId22"/>
    <p:sldId id="299" r:id="rId23"/>
    <p:sldId id="308" r:id="rId24"/>
    <p:sldId id="306" r:id="rId25"/>
    <p:sldId id="309" r:id="rId26"/>
    <p:sldId id="310" r:id="rId27"/>
    <p:sldId id="311" r:id="rId28"/>
    <p:sldId id="312" r:id="rId29"/>
    <p:sldId id="315" r:id="rId30"/>
    <p:sldId id="314" r:id="rId31"/>
    <p:sldId id="313" r:id="rId32"/>
    <p:sldId id="317" r:id="rId33"/>
    <p:sldId id="316" r:id="rId34"/>
    <p:sldId id="318" r:id="rId35"/>
    <p:sldId id="319" r:id="rId36"/>
    <p:sldId id="320" r:id="rId37"/>
    <p:sldId id="321" r:id="rId38"/>
    <p:sldId id="324" r:id="rId39"/>
    <p:sldId id="323" r:id="rId40"/>
    <p:sldId id="322" r:id="rId41"/>
    <p:sldId id="301" r:id="rId42"/>
    <p:sldId id="303" r:id="rId43"/>
    <p:sldId id="304" r:id="rId44"/>
    <p:sldId id="305" r:id="rId45"/>
    <p:sldId id="269" r:id="rId46"/>
    <p:sldId id="271" r:id="rId47"/>
    <p:sldId id="325" r:id="rId48"/>
    <p:sldId id="272" r:id="rId49"/>
    <p:sldId id="273" r:id="rId50"/>
    <p:sldId id="274" r:id="rId51"/>
    <p:sldId id="275" r:id="rId52"/>
    <p:sldId id="276" r:id="rId53"/>
    <p:sldId id="277" r:id="rId54"/>
    <p:sldId id="278" r:id="rId55"/>
    <p:sldId id="279" r:id="rId56"/>
    <p:sldId id="280" r:id="rId57"/>
    <p:sldId id="281" r:id="rId58"/>
    <p:sldId id="282" r:id="rId59"/>
    <p:sldId id="283" r:id="rId60"/>
    <p:sldId id="284" r:id="rId61"/>
    <p:sldId id="285" r:id="rId62"/>
    <p:sldId id="286" r:id="rId63"/>
    <p:sldId id="287" r:id="rId64"/>
    <p:sldId id="288" r:id="rId65"/>
    <p:sldId id="327"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2" d="100"/>
          <a:sy n="72" d="100"/>
        </p:scale>
        <p:origin x="-17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notesMaster" Target="notesMasters/notesMaster1.xml"/><Relationship Id="rId68" Type="http://schemas.openxmlformats.org/officeDocument/2006/relationships/printerSettings" Target="printerSettings/printerSettings1.bin"/><Relationship Id="rId69" Type="http://schemas.openxmlformats.org/officeDocument/2006/relationships/presProps" Target="pres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viewProps" Target="viewProps.xml"/><Relationship Id="rId71" Type="http://schemas.openxmlformats.org/officeDocument/2006/relationships/theme" Target="theme/theme1.xml"/><Relationship Id="rId7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D40663-3CB5-754C-A224-9192D98B3BD4}" type="datetimeFigureOut">
              <a:rPr lang="en-US" smtClean="0"/>
              <a:t>9/14/13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F6A785-ADFE-294B-AC45-0ED17FDCE480}" type="slidenum">
              <a:rPr lang="en-US" smtClean="0"/>
              <a:t>‹#›</a:t>
            </a:fld>
            <a:endParaRPr lang="en-US"/>
          </a:p>
        </p:txBody>
      </p:sp>
    </p:spTree>
    <p:extLst>
      <p:ext uri="{BB962C8B-B14F-4D97-AF65-F5344CB8AC3E}">
        <p14:creationId xmlns:p14="http://schemas.microsoft.com/office/powerpoint/2010/main" val="73748931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F6A785-ADFE-294B-AC45-0ED17FDCE480}" type="slidenum">
              <a:rPr lang="en-US" smtClean="0"/>
              <a:t>6</a:t>
            </a:fld>
            <a:endParaRPr lang="en-US"/>
          </a:p>
        </p:txBody>
      </p:sp>
    </p:spTree>
    <p:extLst>
      <p:ext uri="{BB962C8B-B14F-4D97-AF65-F5344CB8AC3E}">
        <p14:creationId xmlns:p14="http://schemas.microsoft.com/office/powerpoint/2010/main" val="3267442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9/14/13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9/14/13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9/14/13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47A5C500-02B5-479D-A644-3377E34FF91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0292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D2882F10-4DE1-440D-9B7F-423F23FBB76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29849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solidFill>
                <a:srgbClr val="FFFFFF"/>
              </a:solidFill>
            </a:endParaRP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solidFill>
                <a:srgbClr val="FFFFFF"/>
              </a:solidFill>
            </a:endParaRP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DD9A4249-8256-40B9-BFB4-85193ECE97C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08679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5225"/>
            <a:ext cx="2133600" cy="476250"/>
          </a:xfrm>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a:solidFill>
                <a:srgbClr val="FFFFFF"/>
              </a:solidFill>
            </a:endParaRPr>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59006BC5-1628-426B-BE23-F4EB68596540}"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27515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9/14/13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9/14/13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9/14/13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9/14/13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9/14/13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9/14/13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9/14/13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9/14/13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9/14/13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 Id="rId3" Type="http://schemas.openxmlformats.org/officeDocument/2006/relationships/image" Target="../media/image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 Id="rId3" Type="http://schemas.openxmlformats.org/officeDocument/2006/relationships/image" Target="../media/image10.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 Id="rId3"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 Id="rId3" Type="http://schemas.openxmlformats.org/officeDocument/2006/relationships/image" Target="../media/image3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1" Type="http://schemas.openxmlformats.org/officeDocument/2006/relationships/slideLayout" Target="../slideLayouts/slideLayout14.xml"/><Relationship Id="rId2" Type="http://schemas.openxmlformats.org/officeDocument/2006/relationships/image" Target="../media/image3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0.jpeg"/><Relationship Id="rId3" Type="http://schemas.openxmlformats.org/officeDocument/2006/relationships/image" Target="../media/image41.jpeg"/></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1" Type="http://schemas.openxmlformats.org/officeDocument/2006/relationships/slideLayout" Target="../slideLayouts/slideLayout14.xml"/><Relationship Id="rId2" Type="http://schemas.openxmlformats.org/officeDocument/2006/relationships/image" Target="../media/image42.jpeg"/></Relationships>
</file>

<file path=ppt/slides/_rels/slide54.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1" Type="http://schemas.openxmlformats.org/officeDocument/2006/relationships/slideLayout" Target="../slideLayouts/slideLayout15.xml"/><Relationship Id="rId2" Type="http://schemas.openxmlformats.org/officeDocument/2006/relationships/image" Target="../media/image45.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9.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1.jpeg"/><Relationship Id="rId3" Type="http://schemas.openxmlformats.org/officeDocument/2006/relationships/image" Target="../media/image52.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jpeg"/><Relationship Id="rId3" Type="http://schemas.openxmlformats.org/officeDocument/2006/relationships/image" Target="../media/image4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3.jpeg"/><Relationship Id="rId3" Type="http://schemas.openxmlformats.org/officeDocument/2006/relationships/image" Target="../media/image54.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5.jpeg"/><Relationship Id="rId3" Type="http://schemas.openxmlformats.org/officeDocument/2006/relationships/image" Target="../media/image3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6.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7.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 Id="rId3"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1"/>
            <a:ext cx="7772400" cy="1470025"/>
          </a:xfrm>
        </p:spPr>
        <p:txBody>
          <a:bodyPr>
            <a:noAutofit/>
          </a:bodyPr>
          <a:lstStyle/>
          <a:p>
            <a:r>
              <a:rPr lang="en-US" sz="4800" dirty="0" smtClean="0">
                <a:solidFill>
                  <a:srgbClr val="C0504D"/>
                </a:solidFill>
                <a:latin typeface="Copperplate Gothic Bold"/>
                <a:cs typeface="Copperplate Gothic Bold"/>
              </a:rPr>
              <a:t>Fundamentals Of Occlusion</a:t>
            </a:r>
            <a:endParaRPr lang="en-US" sz="4800" dirty="0">
              <a:solidFill>
                <a:srgbClr val="C0504D"/>
              </a:solidFill>
              <a:latin typeface="Copperplate Gothic Bold"/>
              <a:cs typeface="Copperplate Gothic Bold"/>
            </a:endParaRPr>
          </a:p>
        </p:txBody>
      </p:sp>
      <p:sp>
        <p:nvSpPr>
          <p:cNvPr id="3" name="Subtitle 2"/>
          <p:cNvSpPr>
            <a:spLocks noGrp="1"/>
          </p:cNvSpPr>
          <p:nvPr>
            <p:ph type="subTitle" idx="1"/>
          </p:nvPr>
        </p:nvSpPr>
        <p:spPr>
          <a:xfrm>
            <a:off x="1371600" y="3381977"/>
            <a:ext cx="6400800" cy="1752600"/>
          </a:xfrm>
        </p:spPr>
        <p:txBody>
          <a:bodyPr>
            <a:normAutofit fontScale="77500" lnSpcReduction="20000"/>
          </a:bodyPr>
          <a:lstStyle/>
          <a:p>
            <a:r>
              <a:rPr lang="en-US" sz="4100" dirty="0" err="1">
                <a:solidFill>
                  <a:srgbClr val="008000"/>
                </a:solidFill>
              </a:rPr>
              <a:t>Fahim</a:t>
            </a:r>
            <a:r>
              <a:rPr lang="en-US" sz="4100" dirty="0">
                <a:solidFill>
                  <a:srgbClr val="008000"/>
                </a:solidFill>
              </a:rPr>
              <a:t> </a:t>
            </a:r>
            <a:r>
              <a:rPr lang="en-US" sz="4100" dirty="0" err="1">
                <a:solidFill>
                  <a:srgbClr val="008000"/>
                </a:solidFill>
              </a:rPr>
              <a:t>Vohra</a:t>
            </a:r>
            <a:endParaRPr lang="en-US" sz="4100" dirty="0">
              <a:solidFill>
                <a:srgbClr val="008000"/>
              </a:solidFill>
            </a:endParaRPr>
          </a:p>
          <a:p>
            <a:r>
              <a:rPr lang="en-US" sz="4100" dirty="0" smtClean="0"/>
              <a:t>SDS 333</a:t>
            </a:r>
          </a:p>
          <a:p>
            <a:r>
              <a:rPr lang="en-US" dirty="0" smtClean="0">
                <a:solidFill>
                  <a:srgbClr val="FFFFFF"/>
                </a:solidFill>
              </a:rPr>
              <a:t>Fundamentals </a:t>
            </a:r>
            <a:r>
              <a:rPr lang="en-US" dirty="0">
                <a:solidFill>
                  <a:srgbClr val="FFFFFF"/>
                </a:solidFill>
              </a:rPr>
              <a:t>Of Fixed Prosthodontics</a:t>
            </a:r>
          </a:p>
          <a:p>
            <a:r>
              <a:rPr lang="en-US" dirty="0">
                <a:solidFill>
                  <a:srgbClr val="FFFFFF"/>
                </a:solidFill>
              </a:rPr>
              <a:t>Chap </a:t>
            </a:r>
            <a:r>
              <a:rPr lang="en-US" dirty="0" smtClean="0">
                <a:solidFill>
                  <a:srgbClr val="FFFFFF"/>
                </a:solidFill>
              </a:rPr>
              <a:t>2, </a:t>
            </a:r>
            <a:r>
              <a:rPr lang="en-US" dirty="0" err="1">
                <a:solidFill>
                  <a:srgbClr val="FFFFFF"/>
                </a:solidFill>
              </a:rPr>
              <a:t>Pg</a:t>
            </a:r>
            <a:r>
              <a:rPr lang="en-US" dirty="0">
                <a:solidFill>
                  <a:srgbClr val="FFFFFF"/>
                </a:solidFill>
              </a:rPr>
              <a:t> </a:t>
            </a:r>
            <a:r>
              <a:rPr lang="en-US" dirty="0" smtClean="0">
                <a:solidFill>
                  <a:srgbClr val="FFFFFF"/>
                </a:solidFill>
              </a:rPr>
              <a:t>11-23</a:t>
            </a:r>
            <a:r>
              <a:rPr lang="en-US" dirty="0">
                <a:solidFill>
                  <a:srgbClr val="FFFFFF"/>
                </a:solidFill>
              </a:rPr>
              <a:t>.</a:t>
            </a:r>
          </a:p>
          <a:p>
            <a:endParaRPr lang="en-US" dirty="0"/>
          </a:p>
        </p:txBody>
      </p:sp>
    </p:spTree>
    <p:extLst>
      <p:ext uri="{BB962C8B-B14F-4D97-AF65-F5344CB8AC3E}">
        <p14:creationId xmlns:p14="http://schemas.microsoft.com/office/powerpoint/2010/main" val="14357460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8286"/>
            <a:ext cx="8229600" cy="5867878"/>
          </a:xfrm>
        </p:spPr>
        <p:txBody>
          <a:bodyPr/>
          <a:lstStyle/>
          <a:p>
            <a:pPr marL="0" indent="0" algn="ctr">
              <a:buNone/>
            </a:pPr>
            <a:r>
              <a:rPr lang="en-US" dirty="0" smtClean="0"/>
              <a:t>Vertical axis (Rotation)</a:t>
            </a:r>
          </a:p>
          <a:p>
            <a:pPr marL="0" indent="0" algn="ctr">
              <a:buNone/>
            </a:pPr>
            <a:endParaRPr lang="en-US" dirty="0"/>
          </a:p>
          <a:p>
            <a:pPr marL="0" indent="0" algn="just">
              <a:buNone/>
            </a:pPr>
            <a:r>
              <a:rPr lang="en-US" sz="2800" dirty="0" smtClean="0"/>
              <a:t>This movement occurs </a:t>
            </a:r>
            <a:r>
              <a:rPr lang="en-US" sz="2800" dirty="0"/>
              <a:t>in the horizontal plane when the mandible moves into a </a:t>
            </a:r>
            <a:r>
              <a:rPr lang="en-US" sz="2800" dirty="0" smtClean="0"/>
              <a:t>lateral </a:t>
            </a:r>
            <a:r>
              <a:rPr lang="en-US" sz="2800" dirty="0"/>
              <a:t>excursion. The center for this rotation is a vertical axis extending through the rotating or working-side condyle. </a:t>
            </a:r>
          </a:p>
          <a:p>
            <a:pPr marL="0" indent="0" algn="just">
              <a:buNone/>
            </a:pPr>
            <a:endParaRPr lang="en-US" dirty="0"/>
          </a:p>
        </p:txBody>
      </p:sp>
      <p:pic>
        <p:nvPicPr>
          <p:cNvPr id="4" name="Picture 3"/>
          <p:cNvPicPr>
            <a:picLocks noChangeAspect="1"/>
          </p:cNvPicPr>
          <p:nvPr/>
        </p:nvPicPr>
        <p:blipFill>
          <a:blip r:embed="rId2"/>
          <a:stretch>
            <a:fillRect/>
          </a:stretch>
        </p:blipFill>
        <p:spPr>
          <a:xfrm>
            <a:off x="1013715" y="3670178"/>
            <a:ext cx="3283695" cy="2742054"/>
          </a:xfrm>
          <a:prstGeom prst="rect">
            <a:avLst/>
          </a:prstGeom>
        </p:spPr>
      </p:pic>
      <p:pic>
        <p:nvPicPr>
          <p:cNvPr id="5" name="Picture 4"/>
          <p:cNvPicPr>
            <a:picLocks noChangeAspect="1"/>
          </p:cNvPicPr>
          <p:nvPr/>
        </p:nvPicPr>
        <p:blipFill>
          <a:blip r:embed="rId3"/>
          <a:stretch>
            <a:fillRect/>
          </a:stretch>
        </p:blipFill>
        <p:spPr>
          <a:xfrm>
            <a:off x="5109979" y="3810723"/>
            <a:ext cx="3359659" cy="2315441"/>
          </a:xfrm>
          <a:prstGeom prst="rect">
            <a:avLst/>
          </a:prstGeom>
        </p:spPr>
      </p:pic>
    </p:spTree>
    <p:extLst>
      <p:ext uri="{BB962C8B-B14F-4D97-AF65-F5344CB8AC3E}">
        <p14:creationId xmlns:p14="http://schemas.microsoft.com/office/powerpoint/2010/main" val="31698994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4380"/>
            <a:ext cx="8229600" cy="5781783"/>
          </a:xfrm>
        </p:spPr>
        <p:txBody>
          <a:bodyPr>
            <a:normAutofit/>
          </a:bodyPr>
          <a:lstStyle/>
          <a:p>
            <a:pPr marL="0" indent="0">
              <a:buNone/>
            </a:pPr>
            <a:r>
              <a:rPr lang="en-US" u="sng" dirty="0"/>
              <a:t>Working </a:t>
            </a:r>
            <a:r>
              <a:rPr lang="en-US" u="sng" dirty="0" smtClean="0"/>
              <a:t>side</a:t>
            </a:r>
          </a:p>
          <a:p>
            <a:r>
              <a:rPr lang="en-US" sz="2400" dirty="0" smtClean="0"/>
              <a:t>The side towards which the mandible moves during excursion OR Mandible </a:t>
            </a:r>
            <a:r>
              <a:rPr lang="en-US" sz="2400" dirty="0"/>
              <a:t>moving toward the </a:t>
            </a:r>
            <a:r>
              <a:rPr lang="en-US" sz="2400" dirty="0" smtClean="0"/>
              <a:t>cheek</a:t>
            </a:r>
          </a:p>
          <a:p>
            <a:r>
              <a:rPr lang="en-US" sz="2400" dirty="0" smtClean="0"/>
              <a:t>Working </a:t>
            </a:r>
            <a:r>
              <a:rPr lang="en-US" sz="2400" dirty="0"/>
              <a:t>side condyle pivots within </a:t>
            </a:r>
            <a:r>
              <a:rPr lang="en-US" sz="2400" dirty="0" smtClean="0"/>
              <a:t>the </a:t>
            </a:r>
            <a:r>
              <a:rPr lang="en-US" sz="2400" dirty="0"/>
              <a:t>socket and is better supported. </a:t>
            </a:r>
            <a:endParaRPr lang="en-US" sz="2400" dirty="0" smtClean="0"/>
          </a:p>
          <a:p>
            <a:pPr marL="0" indent="0">
              <a:buNone/>
            </a:pPr>
            <a:endParaRPr lang="en-US" sz="2600" dirty="0"/>
          </a:p>
          <a:p>
            <a:pPr marL="0" indent="0">
              <a:buNone/>
            </a:pPr>
            <a:r>
              <a:rPr lang="en-US" u="sng" dirty="0"/>
              <a:t>Balancing </a:t>
            </a:r>
            <a:r>
              <a:rPr lang="en-US" u="sng" dirty="0" smtClean="0"/>
              <a:t>side </a:t>
            </a:r>
            <a:r>
              <a:rPr lang="en-US" dirty="0" smtClean="0"/>
              <a:t>(Non working side)</a:t>
            </a:r>
          </a:p>
          <a:p>
            <a:r>
              <a:rPr lang="en-US" sz="2400" dirty="0" smtClean="0"/>
              <a:t>The side opposite to the direction in which the mandible moves OR Mandible </a:t>
            </a:r>
            <a:r>
              <a:rPr lang="en-US" sz="2400" dirty="0"/>
              <a:t>moving toward the </a:t>
            </a:r>
            <a:r>
              <a:rPr lang="en-US" sz="2400" dirty="0" smtClean="0"/>
              <a:t>tongue </a:t>
            </a:r>
            <a:endParaRPr lang="en-US" sz="2400" dirty="0"/>
          </a:p>
          <a:p>
            <a:r>
              <a:rPr lang="en-US" sz="2400" dirty="0" smtClean="0"/>
              <a:t>Balancing </a:t>
            </a:r>
            <a:r>
              <a:rPr lang="en-US" sz="2400" dirty="0"/>
              <a:t>side condyle has a downward orbiting </a:t>
            </a:r>
            <a:r>
              <a:rPr lang="en-US" sz="2400" dirty="0" smtClean="0"/>
              <a:t>path and is </a:t>
            </a:r>
            <a:r>
              <a:rPr lang="en-US" sz="2400" dirty="0"/>
              <a:t>more prone to injury or damage. </a:t>
            </a:r>
          </a:p>
          <a:p>
            <a:endParaRPr lang="en-US" dirty="0"/>
          </a:p>
        </p:txBody>
      </p:sp>
    </p:spTree>
    <p:extLst>
      <p:ext uri="{BB962C8B-B14F-4D97-AF65-F5344CB8AC3E}">
        <p14:creationId xmlns:p14="http://schemas.microsoft.com/office/powerpoint/2010/main" val="28391465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5816" b="15816"/>
          <a:stretch>
            <a:fillRect/>
          </a:stretch>
        </p:blipFill>
        <p:spPr/>
      </p:pic>
      <p:sp>
        <p:nvSpPr>
          <p:cNvPr id="5" name="TextBox 4"/>
          <p:cNvSpPr txBox="1"/>
          <p:nvPr/>
        </p:nvSpPr>
        <p:spPr>
          <a:xfrm>
            <a:off x="11296" y="399872"/>
            <a:ext cx="3751899" cy="1040285"/>
          </a:xfrm>
          <a:prstGeom prst="rect">
            <a:avLst/>
          </a:prstGeom>
          <a:noFill/>
        </p:spPr>
        <p:txBody>
          <a:bodyPr wrap="none" rtlCol="0">
            <a:spAutoFit/>
          </a:bodyPr>
          <a:lstStyle/>
          <a:p>
            <a:pPr algn="ctr">
              <a:lnSpc>
                <a:spcPct val="120000"/>
              </a:lnSpc>
            </a:pPr>
            <a:r>
              <a:rPr lang="en-US" sz="2800" dirty="0" smtClean="0">
                <a:solidFill>
                  <a:schemeClr val="accent6">
                    <a:lumMod val="75000"/>
                  </a:schemeClr>
                </a:solidFill>
              </a:rPr>
              <a:t>Balancing Side</a:t>
            </a:r>
          </a:p>
          <a:p>
            <a:pPr algn="ctr">
              <a:lnSpc>
                <a:spcPct val="120000"/>
              </a:lnSpc>
            </a:pPr>
            <a:r>
              <a:rPr lang="en-US" sz="2400" dirty="0" smtClean="0"/>
              <a:t>Condyle has downward path</a:t>
            </a:r>
            <a:endParaRPr lang="en-US" sz="2400" dirty="0"/>
          </a:p>
        </p:txBody>
      </p:sp>
      <p:sp>
        <p:nvSpPr>
          <p:cNvPr id="6" name="TextBox 5"/>
          <p:cNvSpPr txBox="1"/>
          <p:nvPr/>
        </p:nvSpPr>
        <p:spPr>
          <a:xfrm>
            <a:off x="6262782" y="6264560"/>
            <a:ext cx="2881218" cy="523220"/>
          </a:xfrm>
          <a:prstGeom prst="rect">
            <a:avLst/>
          </a:prstGeom>
          <a:noFill/>
        </p:spPr>
        <p:txBody>
          <a:bodyPr wrap="none" rtlCol="0">
            <a:spAutoFit/>
          </a:bodyPr>
          <a:lstStyle/>
          <a:p>
            <a:r>
              <a:rPr lang="en-US" sz="2800" dirty="0" smtClean="0">
                <a:solidFill>
                  <a:srgbClr val="E46C0A"/>
                </a:solidFill>
              </a:rPr>
              <a:t>Mandible and TMJ</a:t>
            </a:r>
            <a:endParaRPr lang="en-US" sz="2800" dirty="0">
              <a:solidFill>
                <a:srgbClr val="E46C0A"/>
              </a:solidFill>
            </a:endParaRPr>
          </a:p>
        </p:txBody>
      </p:sp>
      <p:sp>
        <p:nvSpPr>
          <p:cNvPr id="7" name="TextBox 6"/>
          <p:cNvSpPr txBox="1"/>
          <p:nvPr/>
        </p:nvSpPr>
        <p:spPr>
          <a:xfrm>
            <a:off x="6627280" y="399872"/>
            <a:ext cx="2117837" cy="1040285"/>
          </a:xfrm>
          <a:prstGeom prst="rect">
            <a:avLst/>
          </a:prstGeom>
          <a:noFill/>
        </p:spPr>
        <p:txBody>
          <a:bodyPr wrap="none" rtlCol="0">
            <a:spAutoFit/>
          </a:bodyPr>
          <a:lstStyle/>
          <a:p>
            <a:pPr algn="ctr">
              <a:lnSpc>
                <a:spcPct val="120000"/>
              </a:lnSpc>
            </a:pPr>
            <a:r>
              <a:rPr lang="en-US" sz="2800" dirty="0" smtClean="0">
                <a:solidFill>
                  <a:srgbClr val="E46C0A"/>
                </a:solidFill>
              </a:rPr>
              <a:t>Working Side</a:t>
            </a:r>
          </a:p>
          <a:p>
            <a:pPr algn="ctr">
              <a:lnSpc>
                <a:spcPct val="120000"/>
              </a:lnSpc>
            </a:pPr>
            <a:r>
              <a:rPr lang="en-US" sz="2400" dirty="0" smtClean="0"/>
              <a:t>Condyle pivots</a:t>
            </a:r>
            <a:endParaRPr lang="en-US" sz="2400" dirty="0"/>
          </a:p>
        </p:txBody>
      </p:sp>
      <p:sp>
        <p:nvSpPr>
          <p:cNvPr id="8" name="Striped Right Arrow 7"/>
          <p:cNvSpPr/>
          <p:nvPr/>
        </p:nvSpPr>
        <p:spPr>
          <a:xfrm>
            <a:off x="3910247" y="6264560"/>
            <a:ext cx="1664384" cy="312703"/>
          </a:xfrm>
          <a:prstGeom prst="striped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651507" y="6202702"/>
            <a:ext cx="2111688" cy="369332"/>
          </a:xfrm>
          <a:prstGeom prst="rect">
            <a:avLst/>
          </a:prstGeom>
          <a:noFill/>
        </p:spPr>
        <p:txBody>
          <a:bodyPr wrap="none" rtlCol="0">
            <a:spAutoFit/>
          </a:bodyPr>
          <a:lstStyle/>
          <a:p>
            <a:r>
              <a:rPr lang="en-US" dirty="0" smtClean="0">
                <a:solidFill>
                  <a:schemeClr val="bg2">
                    <a:lumMod val="20000"/>
                    <a:lumOff val="80000"/>
                  </a:schemeClr>
                </a:solidFill>
              </a:rPr>
              <a:t>Movement direction</a:t>
            </a:r>
            <a:endParaRPr lang="en-US" dirty="0">
              <a:solidFill>
                <a:schemeClr val="bg2">
                  <a:lumMod val="20000"/>
                  <a:lumOff val="80000"/>
                </a:schemeClr>
              </a:solidFill>
            </a:endParaRPr>
          </a:p>
        </p:txBody>
      </p:sp>
    </p:spTree>
    <p:extLst>
      <p:ext uri="{BB962C8B-B14F-4D97-AF65-F5344CB8AC3E}">
        <p14:creationId xmlns:p14="http://schemas.microsoft.com/office/powerpoint/2010/main" val="14300731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525"/>
            <a:ext cx="8229600" cy="5717212"/>
          </a:xfrm>
        </p:spPr>
        <p:txBody>
          <a:bodyPr>
            <a:normAutofit/>
          </a:bodyPr>
          <a:lstStyle/>
          <a:p>
            <a:pPr marL="0" indent="0" algn="ctr">
              <a:buNone/>
            </a:pPr>
            <a:r>
              <a:rPr lang="en-US" dirty="0" smtClean="0"/>
              <a:t>Sagittal Axis</a:t>
            </a:r>
          </a:p>
          <a:p>
            <a:pPr marL="0" indent="0" algn="ctr">
              <a:buNone/>
            </a:pPr>
            <a:endParaRPr lang="en-US" dirty="0" smtClean="0"/>
          </a:p>
          <a:p>
            <a:pPr marL="0" indent="0" algn="just">
              <a:buNone/>
            </a:pPr>
            <a:r>
              <a:rPr lang="en-US" sz="2400" dirty="0"/>
              <a:t>This movement occurs when mandible moves to working side, the condyle on the opposite side (Non working side) travels forward and downwards simultaneously. When viewed in the frontal plane, this produces a downward arc on the non working side, rotating about an </a:t>
            </a:r>
            <a:r>
              <a:rPr lang="en-US" sz="2400" dirty="0" err="1"/>
              <a:t>anteroposterior</a:t>
            </a:r>
            <a:r>
              <a:rPr lang="en-US" sz="2400" dirty="0"/>
              <a:t> (sagittal) axis passing through the other condyle</a:t>
            </a:r>
          </a:p>
          <a:p>
            <a:pPr marL="0" indent="0" algn="just">
              <a:buNone/>
            </a:pPr>
            <a:endParaRPr lang="en-US" sz="2400" dirty="0"/>
          </a:p>
          <a:p>
            <a:pPr marL="0" indent="0" algn="just">
              <a:buNone/>
            </a:pPr>
            <a:endParaRPr lang="en-US" dirty="0"/>
          </a:p>
          <a:p>
            <a:pPr marL="0" indent="0" algn="just">
              <a:buNone/>
            </a:pPr>
            <a:endParaRPr lang="en-US" dirty="0"/>
          </a:p>
        </p:txBody>
      </p:sp>
      <p:pic>
        <p:nvPicPr>
          <p:cNvPr id="4" name="Picture 3"/>
          <p:cNvPicPr>
            <a:picLocks noChangeAspect="1"/>
          </p:cNvPicPr>
          <p:nvPr/>
        </p:nvPicPr>
        <p:blipFill>
          <a:blip r:embed="rId2"/>
          <a:stretch>
            <a:fillRect/>
          </a:stretch>
        </p:blipFill>
        <p:spPr>
          <a:xfrm>
            <a:off x="1036008" y="4089509"/>
            <a:ext cx="2711871" cy="2397865"/>
          </a:xfrm>
          <a:prstGeom prst="rect">
            <a:avLst/>
          </a:prstGeom>
        </p:spPr>
      </p:pic>
      <p:pic>
        <p:nvPicPr>
          <p:cNvPr id="5" name="Picture 4"/>
          <p:cNvPicPr>
            <a:picLocks noChangeAspect="1"/>
          </p:cNvPicPr>
          <p:nvPr/>
        </p:nvPicPr>
        <p:blipFill>
          <a:blip r:embed="rId3"/>
          <a:stretch>
            <a:fillRect/>
          </a:stretch>
        </p:blipFill>
        <p:spPr>
          <a:xfrm>
            <a:off x="5593763" y="4252867"/>
            <a:ext cx="2945600" cy="2030076"/>
          </a:xfrm>
          <a:prstGeom prst="rect">
            <a:avLst/>
          </a:prstGeom>
        </p:spPr>
      </p:pic>
    </p:spTree>
    <p:extLst>
      <p:ext uri="{BB962C8B-B14F-4D97-AF65-F5344CB8AC3E}">
        <p14:creationId xmlns:p14="http://schemas.microsoft.com/office/powerpoint/2010/main" val="158192945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Pure Hinge Movement</a:t>
            </a:r>
            <a:endParaRPr lang="en-US" dirty="0"/>
          </a:p>
        </p:txBody>
      </p:sp>
      <p:sp>
        <p:nvSpPr>
          <p:cNvPr id="3" name="Content Placeholder 2"/>
          <p:cNvSpPr>
            <a:spLocks noGrp="1"/>
          </p:cNvSpPr>
          <p:nvPr>
            <p:ph idx="1"/>
          </p:nvPr>
        </p:nvSpPr>
        <p:spPr/>
        <p:txBody>
          <a:bodyPr>
            <a:normAutofit/>
          </a:bodyPr>
          <a:lstStyle/>
          <a:p>
            <a:pPr marL="0" indent="0" algn="just">
              <a:buNone/>
            </a:pPr>
            <a:r>
              <a:rPr lang="en-US" sz="2800" dirty="0" smtClean="0"/>
              <a:t>It occurs </a:t>
            </a:r>
            <a:r>
              <a:rPr lang="en-US" sz="2800" dirty="0"/>
              <a:t>as the result of the condyles rotating in the lower compartments of the </a:t>
            </a:r>
            <a:r>
              <a:rPr lang="en-US" sz="2800" dirty="0" err="1"/>
              <a:t>temporomandibular</a:t>
            </a:r>
            <a:r>
              <a:rPr lang="en-US" sz="2800" dirty="0"/>
              <a:t> joints within a 10- to 13-degree arc, which creates a 20- to 25-mm </a:t>
            </a:r>
            <a:r>
              <a:rPr lang="en-US" sz="2800" dirty="0" smtClean="0"/>
              <a:t>separation </a:t>
            </a:r>
            <a:r>
              <a:rPr lang="en-US" sz="2800" dirty="0"/>
              <a:t>of the anterior teeth </a:t>
            </a:r>
          </a:p>
        </p:txBody>
      </p:sp>
      <p:pic>
        <p:nvPicPr>
          <p:cNvPr id="4" name="Picture 3"/>
          <p:cNvPicPr>
            <a:picLocks noChangeAspect="1"/>
          </p:cNvPicPr>
          <p:nvPr/>
        </p:nvPicPr>
        <p:blipFill>
          <a:blip r:embed="rId2"/>
          <a:stretch>
            <a:fillRect/>
          </a:stretch>
        </p:blipFill>
        <p:spPr>
          <a:xfrm>
            <a:off x="2339061" y="3898696"/>
            <a:ext cx="4420130" cy="2227467"/>
          </a:xfrm>
          <a:prstGeom prst="rect">
            <a:avLst/>
          </a:prstGeom>
        </p:spPr>
      </p:pic>
    </p:spTree>
    <p:extLst>
      <p:ext uri="{BB962C8B-B14F-4D97-AF65-F5344CB8AC3E}">
        <p14:creationId xmlns:p14="http://schemas.microsoft.com/office/powerpoint/2010/main" val="66812806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a:t>Occurs when the mandible moves forward (protrusion) </a:t>
            </a:r>
          </a:p>
          <a:p>
            <a:r>
              <a:rPr lang="en-US" sz="2400" dirty="0"/>
              <a:t>Teeth</a:t>
            </a:r>
            <a:r>
              <a:rPr lang="en-US" sz="2400" dirty="0" smtClean="0"/>
              <a:t>, condyles, and </a:t>
            </a:r>
            <a:r>
              <a:rPr lang="en-US" sz="2400" dirty="0"/>
              <a:t>rami, all move in the same direction and to the same </a:t>
            </a:r>
            <a:r>
              <a:rPr lang="en-US" sz="2400" dirty="0" smtClean="0"/>
              <a:t>degree. </a:t>
            </a:r>
            <a:endParaRPr lang="en-US" sz="2400" dirty="0"/>
          </a:p>
          <a:p>
            <a:r>
              <a:rPr lang="en-US" sz="2400" dirty="0" smtClean="0"/>
              <a:t>Occurs within the </a:t>
            </a:r>
            <a:r>
              <a:rPr lang="en-US" sz="2400" dirty="0"/>
              <a:t>superior cavity of the joint </a:t>
            </a:r>
          </a:p>
          <a:p>
            <a:pPr marL="0" indent="0" algn="just">
              <a:buNone/>
            </a:pPr>
            <a:endParaRPr lang="en-US" sz="2400" dirty="0"/>
          </a:p>
        </p:txBody>
      </p:sp>
      <p:sp>
        <p:nvSpPr>
          <p:cNvPr id="4" name="Title 3"/>
          <p:cNvSpPr>
            <a:spLocks noGrp="1"/>
          </p:cNvSpPr>
          <p:nvPr>
            <p:ph type="title"/>
          </p:nvPr>
        </p:nvSpPr>
        <p:spPr/>
        <p:txBody>
          <a:bodyPr/>
          <a:lstStyle/>
          <a:p>
            <a:r>
              <a:rPr lang="en-US" dirty="0" smtClean="0"/>
              <a:t>Translation Movement</a:t>
            </a:r>
            <a:endParaRPr lang="en-US" dirty="0"/>
          </a:p>
        </p:txBody>
      </p:sp>
      <p:pic>
        <p:nvPicPr>
          <p:cNvPr id="6" name="Picture 5"/>
          <p:cNvPicPr>
            <a:picLocks noChangeAspect="1"/>
          </p:cNvPicPr>
          <p:nvPr/>
        </p:nvPicPr>
        <p:blipFill>
          <a:blip r:embed="rId2"/>
          <a:stretch>
            <a:fillRect/>
          </a:stretch>
        </p:blipFill>
        <p:spPr>
          <a:xfrm>
            <a:off x="3660629" y="4010998"/>
            <a:ext cx="2628548" cy="2316724"/>
          </a:xfrm>
          <a:prstGeom prst="rect">
            <a:avLst/>
          </a:prstGeom>
        </p:spPr>
      </p:pic>
    </p:spTree>
    <p:extLst>
      <p:ext uri="{BB962C8B-B14F-4D97-AF65-F5344CB8AC3E}">
        <p14:creationId xmlns:p14="http://schemas.microsoft.com/office/powerpoint/2010/main" val="210271811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Maximum Opening</a:t>
            </a:r>
            <a:br>
              <a:rPr lang="en-US" dirty="0" smtClean="0"/>
            </a:br>
            <a:r>
              <a:rPr lang="en-US" sz="3100" dirty="0" smtClean="0"/>
              <a:t>(Translation &amp; Rotation)</a:t>
            </a:r>
            <a:endParaRPr lang="en-US" sz="3100" dirty="0"/>
          </a:p>
        </p:txBody>
      </p:sp>
      <p:sp>
        <p:nvSpPr>
          <p:cNvPr id="3" name="Content Placeholder 2"/>
          <p:cNvSpPr>
            <a:spLocks noGrp="1"/>
          </p:cNvSpPr>
          <p:nvPr>
            <p:ph idx="1"/>
          </p:nvPr>
        </p:nvSpPr>
        <p:spPr>
          <a:xfrm>
            <a:off x="457200" y="1960085"/>
            <a:ext cx="8229600" cy="4525963"/>
          </a:xfrm>
        </p:spPr>
        <p:txBody>
          <a:bodyPr>
            <a:normAutofit/>
          </a:bodyPr>
          <a:lstStyle/>
          <a:p>
            <a:pPr marL="0" indent="0">
              <a:buNone/>
            </a:pPr>
            <a:r>
              <a:rPr lang="en-US" sz="2400" dirty="0" smtClean="0"/>
              <a:t>Occurs in </a:t>
            </a:r>
            <a:r>
              <a:rPr lang="en-US" sz="2400" dirty="0"/>
              <a:t>the upper compartment of the joint </a:t>
            </a:r>
            <a:r>
              <a:rPr lang="en-US" sz="2400" dirty="0" smtClean="0"/>
              <a:t>as the </a:t>
            </a:r>
            <a:r>
              <a:rPr lang="en-US" sz="2400" dirty="0"/>
              <a:t>mandible </a:t>
            </a:r>
            <a:r>
              <a:rPr lang="en-US" sz="2400" dirty="0" smtClean="0"/>
              <a:t>drops </a:t>
            </a:r>
            <a:r>
              <a:rPr lang="en-US" sz="2400" dirty="0"/>
              <a:t>down farther </a:t>
            </a:r>
            <a:r>
              <a:rPr lang="en-US" sz="2400" dirty="0" smtClean="0"/>
              <a:t>. </a:t>
            </a:r>
            <a:r>
              <a:rPr lang="en-US" sz="2400" dirty="0"/>
              <a:t>Then </a:t>
            </a:r>
            <a:r>
              <a:rPr lang="en-US" sz="2400" dirty="0" smtClean="0"/>
              <a:t>the horizontal </a:t>
            </a:r>
            <a:r>
              <a:rPr lang="en-US" sz="2400" dirty="0"/>
              <a:t>axis of rotation shifts to the area of the mandibular foramen, as the condyles translate forward and downward while </a:t>
            </a:r>
            <a:r>
              <a:rPr lang="en-US" sz="2400" dirty="0" smtClean="0"/>
              <a:t>continuing </a:t>
            </a:r>
            <a:r>
              <a:rPr lang="en-US" sz="2400" dirty="0"/>
              <a:t>to rotate. </a:t>
            </a:r>
          </a:p>
          <a:p>
            <a:pPr marL="0" indent="0">
              <a:buNone/>
            </a:pPr>
            <a:endParaRPr lang="en-US" sz="2400" dirty="0"/>
          </a:p>
        </p:txBody>
      </p:sp>
      <p:pic>
        <p:nvPicPr>
          <p:cNvPr id="4" name="Picture 3"/>
          <p:cNvPicPr>
            <a:picLocks noChangeAspect="1"/>
          </p:cNvPicPr>
          <p:nvPr/>
        </p:nvPicPr>
        <p:blipFill>
          <a:blip r:embed="rId2"/>
          <a:stretch>
            <a:fillRect/>
          </a:stretch>
        </p:blipFill>
        <p:spPr>
          <a:xfrm>
            <a:off x="2832897" y="4223067"/>
            <a:ext cx="3697038" cy="2286056"/>
          </a:xfrm>
          <a:prstGeom prst="rect">
            <a:avLst/>
          </a:prstGeom>
        </p:spPr>
      </p:pic>
    </p:spTree>
    <p:extLst>
      <p:ext uri="{BB962C8B-B14F-4D97-AF65-F5344CB8AC3E}">
        <p14:creationId xmlns:p14="http://schemas.microsoft.com/office/powerpoint/2010/main" val="314951713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Protrusive Position</a:t>
            </a:r>
            <a:endParaRPr lang="en-US" dirty="0"/>
          </a:p>
        </p:txBody>
      </p:sp>
      <p:sp>
        <p:nvSpPr>
          <p:cNvPr id="3" name="Content Placeholder 2"/>
          <p:cNvSpPr>
            <a:spLocks noGrp="1"/>
          </p:cNvSpPr>
          <p:nvPr>
            <p:ph idx="1"/>
          </p:nvPr>
        </p:nvSpPr>
        <p:spPr/>
        <p:txBody>
          <a:bodyPr/>
          <a:lstStyle/>
          <a:p>
            <a:pPr marL="0" indent="0">
              <a:buNone/>
            </a:pPr>
            <a:r>
              <a:rPr lang="en-US" dirty="0"/>
              <a:t>When the mandible slides forward so that the maxillary and mandibular anterior teeth are in an end-to-end </a:t>
            </a:r>
            <a:r>
              <a:rPr lang="en-US" dirty="0" smtClean="0"/>
              <a:t>relationship</a:t>
            </a:r>
            <a:r>
              <a:rPr lang="en-US" dirty="0"/>
              <a:t>, it is in a </a:t>
            </a:r>
            <a:r>
              <a:rPr lang="en-US" i="1" dirty="0"/>
              <a:t>protrusive </a:t>
            </a:r>
            <a:r>
              <a:rPr lang="en-US" dirty="0"/>
              <a:t>position. </a:t>
            </a:r>
          </a:p>
          <a:p>
            <a:endParaRPr lang="en-US" dirty="0"/>
          </a:p>
        </p:txBody>
      </p:sp>
      <p:pic>
        <p:nvPicPr>
          <p:cNvPr id="4" name="Picture 3"/>
          <p:cNvPicPr>
            <a:picLocks noChangeAspect="1"/>
          </p:cNvPicPr>
          <p:nvPr/>
        </p:nvPicPr>
        <p:blipFill>
          <a:blip r:embed="rId2"/>
          <a:stretch>
            <a:fillRect/>
          </a:stretch>
        </p:blipFill>
        <p:spPr>
          <a:xfrm>
            <a:off x="3122235" y="3674241"/>
            <a:ext cx="2857638" cy="2798397"/>
          </a:xfrm>
          <a:prstGeom prst="rect">
            <a:avLst/>
          </a:prstGeom>
        </p:spPr>
      </p:pic>
    </p:spTree>
    <p:extLst>
      <p:ext uri="{BB962C8B-B14F-4D97-AF65-F5344CB8AC3E}">
        <p14:creationId xmlns:p14="http://schemas.microsoft.com/office/powerpoint/2010/main" val="117900850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Bennett Movement</a:t>
            </a:r>
            <a:endParaRPr lang="en-US" dirty="0"/>
          </a:p>
        </p:txBody>
      </p:sp>
      <p:sp>
        <p:nvSpPr>
          <p:cNvPr id="3" name="Content Placeholder 2"/>
          <p:cNvSpPr>
            <a:spLocks noGrp="1"/>
          </p:cNvSpPr>
          <p:nvPr>
            <p:ph idx="1"/>
          </p:nvPr>
        </p:nvSpPr>
        <p:spPr/>
        <p:txBody>
          <a:bodyPr/>
          <a:lstStyle/>
          <a:p>
            <a:pPr marL="0" indent="0" algn="just">
              <a:buNone/>
            </a:pPr>
            <a:r>
              <a:rPr lang="en-US" dirty="0" smtClean="0"/>
              <a:t>It is defined as “the bodily lateral movement/ lateral shift of mandible resulting from movements of condyles along lateral inclines of mandibular fossa during lateral jaw movement”</a:t>
            </a:r>
          </a:p>
          <a:p>
            <a:pPr marL="0" indent="0" algn="just">
              <a:buNone/>
            </a:pPr>
            <a:r>
              <a:rPr lang="en-US" dirty="0" err="1" smtClean="0"/>
              <a:t>Dr</a:t>
            </a:r>
            <a:r>
              <a:rPr lang="en-US" dirty="0" smtClean="0"/>
              <a:t> Norman Bennett</a:t>
            </a:r>
            <a:endParaRPr lang="en-US" dirty="0"/>
          </a:p>
        </p:txBody>
      </p:sp>
      <p:pic>
        <p:nvPicPr>
          <p:cNvPr id="7" name="Picture 6"/>
          <p:cNvPicPr>
            <a:picLocks noChangeAspect="1"/>
          </p:cNvPicPr>
          <p:nvPr/>
        </p:nvPicPr>
        <p:blipFill rotWithShape="1">
          <a:blip r:embed="rId2">
            <a:duotone>
              <a:schemeClr val="accent2">
                <a:shade val="45000"/>
                <a:satMod val="135000"/>
              </a:schemeClr>
              <a:prstClr val="white"/>
            </a:duotone>
          </a:blip>
          <a:srcRect t="6662"/>
          <a:stretch/>
        </p:blipFill>
        <p:spPr>
          <a:xfrm>
            <a:off x="3404868" y="4367962"/>
            <a:ext cx="2698991" cy="2186452"/>
          </a:xfrm>
          <a:prstGeom prst="rect">
            <a:avLst/>
          </a:prstGeom>
        </p:spPr>
      </p:pic>
      <p:sp>
        <p:nvSpPr>
          <p:cNvPr id="8" name="Rectangle 7"/>
          <p:cNvSpPr/>
          <p:nvPr/>
        </p:nvSpPr>
        <p:spPr>
          <a:xfrm>
            <a:off x="3404868" y="5803186"/>
            <a:ext cx="486922" cy="464255"/>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151920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Bennett Angle</a:t>
            </a:r>
            <a:endParaRPr lang="en-US" dirty="0"/>
          </a:p>
        </p:txBody>
      </p:sp>
      <p:sp>
        <p:nvSpPr>
          <p:cNvPr id="3" name="Content Placeholder 2"/>
          <p:cNvSpPr>
            <a:spLocks noGrp="1"/>
          </p:cNvSpPr>
          <p:nvPr>
            <p:ph idx="1"/>
          </p:nvPr>
        </p:nvSpPr>
        <p:spPr/>
        <p:txBody>
          <a:bodyPr>
            <a:normAutofit/>
          </a:bodyPr>
          <a:lstStyle/>
          <a:p>
            <a:pPr marL="0" indent="0">
              <a:buNone/>
            </a:pPr>
            <a:r>
              <a:rPr lang="en-US" sz="2800" dirty="0" smtClean="0"/>
              <a:t>The angle formed between the sagittal plane and the average path of advancing condyle as viewed in the horizontal plane during lateral mandibular movements. </a:t>
            </a:r>
          </a:p>
          <a:p>
            <a:pPr marL="0" indent="0">
              <a:buNone/>
            </a:pPr>
            <a:r>
              <a:rPr lang="en-US" sz="2800" dirty="0" smtClean="0"/>
              <a:t>Average range is 7.5-12.8 degree</a:t>
            </a:r>
            <a:endParaRPr lang="en-US" sz="2800" dirty="0"/>
          </a:p>
        </p:txBody>
      </p:sp>
      <p:pic>
        <p:nvPicPr>
          <p:cNvPr id="5" name="Picture 4"/>
          <p:cNvPicPr>
            <a:picLocks noChangeAspect="1"/>
          </p:cNvPicPr>
          <p:nvPr/>
        </p:nvPicPr>
        <p:blipFill rotWithShape="1">
          <a:blip r:embed="rId2">
            <a:duotone>
              <a:schemeClr val="accent2">
                <a:shade val="45000"/>
                <a:satMod val="135000"/>
              </a:schemeClr>
              <a:prstClr val="white"/>
            </a:duotone>
          </a:blip>
          <a:srcRect t="6662"/>
          <a:stretch/>
        </p:blipFill>
        <p:spPr>
          <a:xfrm>
            <a:off x="1683153" y="4321098"/>
            <a:ext cx="2522711" cy="2043648"/>
          </a:xfrm>
          <a:prstGeom prst="rect">
            <a:avLst/>
          </a:prstGeom>
        </p:spPr>
      </p:pic>
      <p:sp>
        <p:nvSpPr>
          <p:cNvPr id="8" name="Rectangle 7"/>
          <p:cNvSpPr/>
          <p:nvPr/>
        </p:nvSpPr>
        <p:spPr>
          <a:xfrm>
            <a:off x="1683153" y="5730180"/>
            <a:ext cx="473267" cy="314055"/>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9" name="TextBox 8"/>
          <p:cNvSpPr txBox="1"/>
          <p:nvPr/>
        </p:nvSpPr>
        <p:spPr>
          <a:xfrm>
            <a:off x="3544926" y="3951766"/>
            <a:ext cx="620683" cy="369332"/>
          </a:xfrm>
          <a:prstGeom prst="rect">
            <a:avLst/>
          </a:prstGeom>
          <a:noFill/>
        </p:spPr>
        <p:txBody>
          <a:bodyPr wrap="none" rtlCol="0">
            <a:spAutoFit/>
          </a:bodyPr>
          <a:lstStyle/>
          <a:p>
            <a:r>
              <a:rPr lang="en-US" dirty="0" smtClean="0"/>
              <a:t>WSC</a:t>
            </a:r>
            <a:endParaRPr lang="en-US" dirty="0"/>
          </a:p>
        </p:txBody>
      </p:sp>
      <p:sp>
        <p:nvSpPr>
          <p:cNvPr id="10" name="TextBox 9"/>
          <p:cNvSpPr txBox="1"/>
          <p:nvPr/>
        </p:nvSpPr>
        <p:spPr>
          <a:xfrm>
            <a:off x="1684264" y="3951766"/>
            <a:ext cx="543739" cy="369332"/>
          </a:xfrm>
          <a:prstGeom prst="rect">
            <a:avLst/>
          </a:prstGeom>
          <a:noFill/>
        </p:spPr>
        <p:txBody>
          <a:bodyPr wrap="none" rtlCol="0">
            <a:spAutoFit/>
          </a:bodyPr>
          <a:lstStyle/>
          <a:p>
            <a:r>
              <a:rPr lang="en-US" dirty="0" smtClean="0"/>
              <a:t>BSC</a:t>
            </a:r>
            <a:endParaRPr lang="en-US" dirty="0"/>
          </a:p>
        </p:txBody>
      </p:sp>
      <p:sp>
        <p:nvSpPr>
          <p:cNvPr id="11" name="TextBox 10"/>
          <p:cNvSpPr txBox="1"/>
          <p:nvPr/>
        </p:nvSpPr>
        <p:spPr>
          <a:xfrm>
            <a:off x="193743" y="5902298"/>
            <a:ext cx="1446016" cy="369332"/>
          </a:xfrm>
          <a:prstGeom prst="rect">
            <a:avLst/>
          </a:prstGeom>
          <a:noFill/>
        </p:spPr>
        <p:txBody>
          <a:bodyPr wrap="none" rtlCol="0">
            <a:spAutoFit/>
          </a:bodyPr>
          <a:lstStyle/>
          <a:p>
            <a:r>
              <a:rPr lang="en-US" dirty="0" smtClean="0"/>
              <a:t>Sagittal plane</a:t>
            </a:r>
            <a:endParaRPr lang="en-US" dirty="0"/>
          </a:p>
        </p:txBody>
      </p:sp>
      <p:cxnSp>
        <p:nvCxnSpPr>
          <p:cNvPr id="13" name="Straight Arrow Connector 12"/>
          <p:cNvCxnSpPr/>
          <p:nvPr/>
        </p:nvCxnSpPr>
        <p:spPr>
          <a:xfrm flipV="1">
            <a:off x="1365540" y="5718292"/>
            <a:ext cx="317613" cy="184006"/>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93743" y="4922137"/>
            <a:ext cx="1489410" cy="369332"/>
          </a:xfrm>
          <a:prstGeom prst="rect">
            <a:avLst/>
          </a:prstGeom>
          <a:noFill/>
        </p:spPr>
        <p:txBody>
          <a:bodyPr wrap="none" rtlCol="0">
            <a:spAutoFit/>
          </a:bodyPr>
          <a:lstStyle/>
          <a:p>
            <a:r>
              <a:rPr lang="en-US" dirty="0" smtClean="0"/>
              <a:t>Bennett angle</a:t>
            </a:r>
            <a:endParaRPr lang="en-US" dirty="0"/>
          </a:p>
        </p:txBody>
      </p:sp>
      <p:pic>
        <p:nvPicPr>
          <p:cNvPr id="17" name="Picture 16"/>
          <p:cNvPicPr>
            <a:picLocks noChangeAspect="1"/>
          </p:cNvPicPr>
          <p:nvPr/>
        </p:nvPicPr>
        <p:blipFill>
          <a:blip r:embed="rId3"/>
          <a:stretch>
            <a:fillRect/>
          </a:stretch>
        </p:blipFill>
        <p:spPr>
          <a:xfrm>
            <a:off x="5449656" y="4321098"/>
            <a:ext cx="2511445" cy="2097629"/>
          </a:xfrm>
          <a:prstGeom prst="rect">
            <a:avLst/>
          </a:prstGeom>
        </p:spPr>
      </p:pic>
      <p:cxnSp>
        <p:nvCxnSpPr>
          <p:cNvPr id="19" name="Straight Arrow Connector 18"/>
          <p:cNvCxnSpPr/>
          <p:nvPr/>
        </p:nvCxnSpPr>
        <p:spPr>
          <a:xfrm flipV="1">
            <a:off x="1524346" y="4857395"/>
            <a:ext cx="317613" cy="184006"/>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57918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457200" y="1600200"/>
            <a:ext cx="8229600" cy="5739394"/>
          </a:xfrm>
        </p:spPr>
        <p:txBody>
          <a:bodyPr>
            <a:normAutofit fontScale="92500" lnSpcReduction="10000"/>
          </a:bodyPr>
          <a:lstStyle/>
          <a:p>
            <a:pPr>
              <a:lnSpc>
                <a:spcPct val="130000"/>
              </a:lnSpc>
            </a:pPr>
            <a:r>
              <a:rPr lang="en-US" dirty="0" smtClean="0"/>
              <a:t>Definitions</a:t>
            </a:r>
          </a:p>
          <a:p>
            <a:pPr>
              <a:lnSpc>
                <a:spcPct val="130000"/>
              </a:lnSpc>
            </a:pPr>
            <a:r>
              <a:rPr lang="en-US" dirty="0" smtClean="0"/>
              <a:t>Mandibular movement</a:t>
            </a:r>
          </a:p>
          <a:p>
            <a:pPr>
              <a:lnSpc>
                <a:spcPct val="130000"/>
              </a:lnSpc>
            </a:pPr>
            <a:r>
              <a:rPr lang="en-US" dirty="0" smtClean="0"/>
              <a:t>Normal </a:t>
            </a:r>
            <a:r>
              <a:rPr lang="en-US" dirty="0" err="1"/>
              <a:t>v</a:t>
            </a:r>
            <a:r>
              <a:rPr lang="en-US" dirty="0" err="1" smtClean="0"/>
              <a:t>s</a:t>
            </a:r>
            <a:r>
              <a:rPr lang="en-US" dirty="0" smtClean="0"/>
              <a:t> Pathological Occlusion</a:t>
            </a:r>
          </a:p>
          <a:p>
            <a:pPr>
              <a:lnSpc>
                <a:spcPct val="130000"/>
              </a:lnSpc>
            </a:pPr>
            <a:r>
              <a:rPr lang="en-US" dirty="0" smtClean="0"/>
              <a:t>Occlusal Interferences</a:t>
            </a:r>
          </a:p>
          <a:p>
            <a:pPr>
              <a:lnSpc>
                <a:spcPct val="130000"/>
              </a:lnSpc>
            </a:pPr>
            <a:r>
              <a:rPr lang="en-US" dirty="0" smtClean="0"/>
              <a:t>Schemes of Occlusion</a:t>
            </a:r>
          </a:p>
          <a:p>
            <a:pPr>
              <a:lnSpc>
                <a:spcPct val="130000"/>
              </a:lnSpc>
            </a:pPr>
            <a:r>
              <a:rPr lang="en-US" dirty="0" smtClean="0"/>
              <a:t>Determinants of Occlusion</a:t>
            </a:r>
          </a:p>
          <a:p>
            <a:endParaRPr lang="en-US" dirty="0" smtClean="0"/>
          </a:p>
          <a:p>
            <a:endParaRPr lang="en-US" dirty="0" smtClean="0"/>
          </a:p>
          <a:p>
            <a:pPr marL="0" indent="0">
              <a:buNone/>
            </a:pPr>
            <a:r>
              <a:rPr lang="en-US" dirty="0"/>
              <a:t> </a:t>
            </a:r>
            <a:r>
              <a:rPr lang="en-US" dirty="0" smtClean="0"/>
              <a:t> </a:t>
            </a:r>
            <a:r>
              <a:rPr lang="en-US" dirty="0"/>
              <a:t> </a:t>
            </a:r>
            <a:endParaRPr lang="en-US" sz="2000" dirty="0"/>
          </a:p>
        </p:txBody>
      </p:sp>
    </p:spTree>
    <p:extLst>
      <p:ext uri="{BB962C8B-B14F-4D97-AF65-F5344CB8AC3E}">
        <p14:creationId xmlns:p14="http://schemas.microsoft.com/office/powerpoint/2010/main" val="191567277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sz="4000">
                <a:latin typeface="Arial" charset="0"/>
              </a:rPr>
              <a:t>Posterior Determinant of Occlusion</a:t>
            </a:r>
          </a:p>
        </p:txBody>
      </p:sp>
      <p:sp>
        <p:nvSpPr>
          <p:cNvPr id="7171" name="Text Box 5"/>
          <p:cNvSpPr txBox="1">
            <a:spLocks noChangeArrowheads="1"/>
          </p:cNvSpPr>
          <p:nvPr/>
        </p:nvSpPr>
        <p:spPr bwMode="auto">
          <a:xfrm>
            <a:off x="611188" y="1577842"/>
            <a:ext cx="388144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algn="ctr" eaLnBrk="0" fontAlgn="base" hangingPunct="0">
              <a:spcBef>
                <a:spcPct val="0"/>
              </a:spcBef>
              <a:spcAft>
                <a:spcPct val="0"/>
              </a:spcAft>
              <a:defRPr>
                <a:solidFill>
                  <a:schemeClr val="tx1"/>
                </a:solidFill>
                <a:latin typeface="Arial" charset="0"/>
                <a:ea typeface="ＭＳ Ｐゴシック" charset="0"/>
              </a:defRPr>
            </a:lvl6pPr>
            <a:lvl7pPr marL="2971800" indent="-228600" algn="ctr" eaLnBrk="0" fontAlgn="base" hangingPunct="0">
              <a:spcBef>
                <a:spcPct val="0"/>
              </a:spcBef>
              <a:spcAft>
                <a:spcPct val="0"/>
              </a:spcAft>
              <a:defRPr>
                <a:solidFill>
                  <a:schemeClr val="tx1"/>
                </a:solidFill>
                <a:latin typeface="Arial" charset="0"/>
                <a:ea typeface="ＭＳ Ｐゴシック" charset="0"/>
              </a:defRPr>
            </a:lvl7pPr>
            <a:lvl8pPr marL="3429000" indent="-228600" algn="ctr" eaLnBrk="0" fontAlgn="base" hangingPunct="0">
              <a:spcBef>
                <a:spcPct val="0"/>
              </a:spcBef>
              <a:spcAft>
                <a:spcPct val="0"/>
              </a:spcAft>
              <a:defRPr>
                <a:solidFill>
                  <a:schemeClr val="tx1"/>
                </a:solidFill>
                <a:latin typeface="Arial" charset="0"/>
                <a:ea typeface="ＭＳ Ｐゴシック" charset="0"/>
              </a:defRPr>
            </a:lvl8pPr>
            <a:lvl9pPr marL="3886200" indent="-228600" algn="ctr" eaLnBrk="0" fontAlgn="base" hangingPunct="0">
              <a:spcBef>
                <a:spcPct val="0"/>
              </a:spcBef>
              <a:spcAft>
                <a:spcPct val="0"/>
              </a:spcAft>
              <a:defRPr>
                <a:solidFill>
                  <a:schemeClr val="tx1"/>
                </a:solidFill>
                <a:latin typeface="Arial" charset="0"/>
                <a:ea typeface="ＭＳ Ｐゴシック" charset="0"/>
              </a:defRPr>
            </a:lvl9pPr>
          </a:lstStyle>
          <a:p>
            <a:pPr algn="l" eaLnBrk="1" hangingPunct="1">
              <a:spcBef>
                <a:spcPct val="50000"/>
              </a:spcBef>
            </a:pPr>
            <a:r>
              <a:rPr lang="en-GB" dirty="0">
                <a:solidFill>
                  <a:srgbClr val="FFFFFF"/>
                </a:solidFill>
              </a:rPr>
              <a:t>TMJ – </a:t>
            </a:r>
            <a:r>
              <a:rPr lang="en-GB" dirty="0" err="1">
                <a:solidFill>
                  <a:srgbClr val="FFFFFF"/>
                </a:solidFill>
              </a:rPr>
              <a:t>Temporomandibular</a:t>
            </a:r>
            <a:r>
              <a:rPr lang="en-GB" dirty="0">
                <a:solidFill>
                  <a:srgbClr val="FFFFFF"/>
                </a:solidFill>
              </a:rPr>
              <a:t> Joint</a:t>
            </a:r>
          </a:p>
          <a:p>
            <a:pPr algn="l" eaLnBrk="1" hangingPunct="1">
              <a:spcBef>
                <a:spcPct val="50000"/>
              </a:spcBef>
            </a:pPr>
            <a:r>
              <a:rPr lang="en-GB" dirty="0">
                <a:solidFill>
                  <a:srgbClr val="FFFFFF"/>
                </a:solidFill>
              </a:rPr>
              <a:t>Bony </a:t>
            </a:r>
            <a:r>
              <a:rPr lang="en-GB" dirty="0" smtClean="0">
                <a:solidFill>
                  <a:srgbClr val="FFFFFF"/>
                </a:solidFill>
              </a:rPr>
              <a:t>surfaces</a:t>
            </a:r>
          </a:p>
          <a:p>
            <a:pPr algn="l" eaLnBrk="1" hangingPunct="1">
              <a:spcBef>
                <a:spcPct val="50000"/>
              </a:spcBef>
            </a:pPr>
            <a:endParaRPr lang="en-GB" dirty="0">
              <a:solidFill>
                <a:srgbClr val="FFFFFF"/>
              </a:solidFill>
            </a:endParaRPr>
          </a:p>
          <a:p>
            <a:pPr algn="l" eaLnBrk="1" hangingPunct="1">
              <a:spcBef>
                <a:spcPct val="50000"/>
              </a:spcBef>
            </a:pPr>
            <a:endParaRPr lang="en-GB" dirty="0" smtClean="0">
              <a:solidFill>
                <a:srgbClr val="FFFFFF"/>
              </a:solidFill>
            </a:endParaRPr>
          </a:p>
          <a:p>
            <a:pPr algn="l" eaLnBrk="1" hangingPunct="1">
              <a:spcBef>
                <a:spcPct val="50000"/>
              </a:spcBef>
            </a:pPr>
            <a:r>
              <a:rPr lang="en-GB" dirty="0" smtClean="0">
                <a:solidFill>
                  <a:srgbClr val="FFFFFF"/>
                </a:solidFill>
              </a:rPr>
              <a:t>The dentist has no control on the posterior determinants i.e. TMJ</a:t>
            </a:r>
            <a:endParaRPr lang="en-GB" dirty="0">
              <a:solidFill>
                <a:srgbClr val="FFFFFF"/>
              </a:solidFill>
            </a:endParaRPr>
          </a:p>
          <a:p>
            <a:pPr algn="l" eaLnBrk="1" hangingPunct="1">
              <a:spcBef>
                <a:spcPct val="50000"/>
              </a:spcBef>
            </a:pPr>
            <a:endParaRPr lang="en-GB" dirty="0">
              <a:solidFill>
                <a:srgbClr val="FFFFFF"/>
              </a:solidFill>
            </a:endParaRPr>
          </a:p>
        </p:txBody>
      </p:sp>
      <p:pic>
        <p:nvPicPr>
          <p:cNvPr id="7172" name="Picture 10" descr="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0746" y="1417638"/>
            <a:ext cx="3786054" cy="303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Line 9"/>
          <p:cNvSpPr>
            <a:spLocks noChangeShapeType="1"/>
          </p:cNvSpPr>
          <p:nvPr/>
        </p:nvSpPr>
        <p:spPr bwMode="auto">
          <a:xfrm>
            <a:off x="4096621" y="1816056"/>
            <a:ext cx="1024156" cy="293795"/>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7174" name="Picture 11" descr="tm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9739" y="4457227"/>
            <a:ext cx="2741612" cy="183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792905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sz="4000">
                <a:latin typeface="Arial" charset="0"/>
              </a:rPr>
              <a:t>Anterior Determinant of Occlusion</a:t>
            </a:r>
          </a:p>
        </p:txBody>
      </p:sp>
      <p:pic>
        <p:nvPicPr>
          <p:cNvPr id="8195" name="Picture 4" descr="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7469" y="2152794"/>
            <a:ext cx="5257800" cy="422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5"/>
          <p:cNvSpPr txBox="1">
            <a:spLocks noChangeArrowheads="1"/>
          </p:cNvSpPr>
          <p:nvPr/>
        </p:nvSpPr>
        <p:spPr bwMode="auto">
          <a:xfrm>
            <a:off x="755650" y="1412875"/>
            <a:ext cx="20875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algn="ctr" eaLnBrk="0" fontAlgn="base" hangingPunct="0">
              <a:spcBef>
                <a:spcPct val="0"/>
              </a:spcBef>
              <a:spcAft>
                <a:spcPct val="0"/>
              </a:spcAft>
              <a:defRPr>
                <a:solidFill>
                  <a:schemeClr val="tx1"/>
                </a:solidFill>
                <a:latin typeface="Arial" charset="0"/>
                <a:ea typeface="ＭＳ Ｐゴシック" charset="0"/>
              </a:defRPr>
            </a:lvl6pPr>
            <a:lvl7pPr marL="2971800" indent="-228600" algn="ctr" eaLnBrk="0" fontAlgn="base" hangingPunct="0">
              <a:spcBef>
                <a:spcPct val="0"/>
              </a:spcBef>
              <a:spcAft>
                <a:spcPct val="0"/>
              </a:spcAft>
              <a:defRPr>
                <a:solidFill>
                  <a:schemeClr val="tx1"/>
                </a:solidFill>
                <a:latin typeface="Arial" charset="0"/>
                <a:ea typeface="ＭＳ Ｐゴシック" charset="0"/>
              </a:defRPr>
            </a:lvl7pPr>
            <a:lvl8pPr marL="3429000" indent="-228600" algn="ctr" eaLnBrk="0" fontAlgn="base" hangingPunct="0">
              <a:spcBef>
                <a:spcPct val="0"/>
              </a:spcBef>
              <a:spcAft>
                <a:spcPct val="0"/>
              </a:spcAft>
              <a:defRPr>
                <a:solidFill>
                  <a:schemeClr val="tx1"/>
                </a:solidFill>
                <a:latin typeface="Arial" charset="0"/>
                <a:ea typeface="ＭＳ Ｐゴシック" charset="0"/>
              </a:defRPr>
            </a:lvl8pPr>
            <a:lvl9pPr marL="3886200" indent="-228600" algn="ctr" eaLnBrk="0" fontAlgn="base" hangingPunct="0">
              <a:spcBef>
                <a:spcPct val="0"/>
              </a:spcBef>
              <a:spcAft>
                <a:spcPct val="0"/>
              </a:spcAft>
              <a:defRPr>
                <a:solidFill>
                  <a:schemeClr val="tx1"/>
                </a:solidFill>
                <a:latin typeface="Arial" charset="0"/>
                <a:ea typeface="ＭＳ Ｐゴシック" charset="0"/>
              </a:defRPr>
            </a:lvl9pPr>
          </a:lstStyle>
          <a:p>
            <a:pPr algn="l" eaLnBrk="1" hangingPunct="1">
              <a:spcBef>
                <a:spcPct val="50000"/>
              </a:spcBef>
            </a:pPr>
            <a:r>
              <a:rPr lang="en-GB" dirty="0">
                <a:solidFill>
                  <a:srgbClr val="FFFFFF"/>
                </a:solidFill>
              </a:rPr>
              <a:t>Teeth</a:t>
            </a:r>
          </a:p>
        </p:txBody>
      </p:sp>
      <p:sp>
        <p:nvSpPr>
          <p:cNvPr id="8197" name="Line 6"/>
          <p:cNvSpPr>
            <a:spLocks noChangeShapeType="1"/>
          </p:cNvSpPr>
          <p:nvPr/>
        </p:nvSpPr>
        <p:spPr bwMode="auto">
          <a:xfrm>
            <a:off x="1692275" y="1628775"/>
            <a:ext cx="4824413" cy="2767992"/>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8" name="Text Box 7"/>
          <p:cNvSpPr txBox="1">
            <a:spLocks noChangeArrowheads="1"/>
          </p:cNvSpPr>
          <p:nvPr/>
        </p:nvSpPr>
        <p:spPr bwMode="auto">
          <a:xfrm>
            <a:off x="900113" y="2636838"/>
            <a:ext cx="2087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algn="ctr" eaLnBrk="0" fontAlgn="base" hangingPunct="0">
              <a:spcBef>
                <a:spcPct val="0"/>
              </a:spcBef>
              <a:spcAft>
                <a:spcPct val="0"/>
              </a:spcAft>
              <a:defRPr>
                <a:solidFill>
                  <a:schemeClr val="tx1"/>
                </a:solidFill>
                <a:latin typeface="Arial" charset="0"/>
                <a:ea typeface="ＭＳ Ｐゴシック" charset="0"/>
              </a:defRPr>
            </a:lvl6pPr>
            <a:lvl7pPr marL="2971800" indent="-228600" algn="ctr" eaLnBrk="0" fontAlgn="base" hangingPunct="0">
              <a:spcBef>
                <a:spcPct val="0"/>
              </a:spcBef>
              <a:spcAft>
                <a:spcPct val="0"/>
              </a:spcAft>
              <a:defRPr>
                <a:solidFill>
                  <a:schemeClr val="tx1"/>
                </a:solidFill>
                <a:latin typeface="Arial" charset="0"/>
                <a:ea typeface="ＭＳ Ｐゴシック" charset="0"/>
              </a:defRPr>
            </a:lvl7pPr>
            <a:lvl8pPr marL="3429000" indent="-228600" algn="ctr" eaLnBrk="0" fontAlgn="base" hangingPunct="0">
              <a:spcBef>
                <a:spcPct val="0"/>
              </a:spcBef>
              <a:spcAft>
                <a:spcPct val="0"/>
              </a:spcAft>
              <a:defRPr>
                <a:solidFill>
                  <a:schemeClr val="tx1"/>
                </a:solidFill>
                <a:latin typeface="Arial" charset="0"/>
                <a:ea typeface="ＭＳ Ｐゴシック" charset="0"/>
              </a:defRPr>
            </a:lvl8pPr>
            <a:lvl9pPr marL="3886200" indent="-228600" algn="ctr" eaLnBrk="0" fontAlgn="base" hangingPunct="0">
              <a:spcBef>
                <a:spcPct val="0"/>
              </a:spcBef>
              <a:spcAft>
                <a:spcPct val="0"/>
              </a:spcAft>
              <a:defRPr>
                <a:solidFill>
                  <a:schemeClr val="tx1"/>
                </a:solidFill>
                <a:latin typeface="Arial" charset="0"/>
                <a:ea typeface="ＭＳ Ｐゴシック" charset="0"/>
              </a:defRPr>
            </a:lvl9pPr>
          </a:lstStyle>
          <a:p>
            <a:pPr algn="l" eaLnBrk="1" hangingPunct="1">
              <a:spcBef>
                <a:spcPct val="50000"/>
              </a:spcBef>
            </a:pPr>
            <a:endParaRPr lang="en-US"/>
          </a:p>
        </p:txBody>
      </p:sp>
      <p:sp>
        <p:nvSpPr>
          <p:cNvPr id="8199" name="Text Box 8"/>
          <p:cNvSpPr txBox="1">
            <a:spLocks noChangeArrowheads="1"/>
          </p:cNvSpPr>
          <p:nvPr/>
        </p:nvSpPr>
        <p:spPr bwMode="auto">
          <a:xfrm>
            <a:off x="684213" y="1844675"/>
            <a:ext cx="2520950"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algn="ctr" eaLnBrk="0" fontAlgn="base" hangingPunct="0">
              <a:spcBef>
                <a:spcPct val="0"/>
              </a:spcBef>
              <a:spcAft>
                <a:spcPct val="0"/>
              </a:spcAft>
              <a:defRPr>
                <a:solidFill>
                  <a:schemeClr val="tx1"/>
                </a:solidFill>
                <a:latin typeface="Arial" charset="0"/>
                <a:ea typeface="ＭＳ Ｐゴシック" charset="0"/>
              </a:defRPr>
            </a:lvl6pPr>
            <a:lvl7pPr marL="2971800" indent="-228600" algn="ctr" eaLnBrk="0" fontAlgn="base" hangingPunct="0">
              <a:spcBef>
                <a:spcPct val="0"/>
              </a:spcBef>
              <a:spcAft>
                <a:spcPct val="0"/>
              </a:spcAft>
              <a:defRPr>
                <a:solidFill>
                  <a:schemeClr val="tx1"/>
                </a:solidFill>
                <a:latin typeface="Arial" charset="0"/>
                <a:ea typeface="ＭＳ Ｐゴシック" charset="0"/>
              </a:defRPr>
            </a:lvl7pPr>
            <a:lvl8pPr marL="3429000" indent="-228600" algn="ctr" eaLnBrk="0" fontAlgn="base" hangingPunct="0">
              <a:spcBef>
                <a:spcPct val="0"/>
              </a:spcBef>
              <a:spcAft>
                <a:spcPct val="0"/>
              </a:spcAft>
              <a:defRPr>
                <a:solidFill>
                  <a:schemeClr val="tx1"/>
                </a:solidFill>
                <a:latin typeface="Arial" charset="0"/>
                <a:ea typeface="ＭＳ Ｐゴシック" charset="0"/>
              </a:defRPr>
            </a:lvl8pPr>
            <a:lvl9pPr marL="3886200" indent="-228600" algn="ctr" eaLnBrk="0" fontAlgn="base" hangingPunct="0">
              <a:spcBef>
                <a:spcPct val="0"/>
              </a:spcBef>
              <a:spcAft>
                <a:spcPct val="0"/>
              </a:spcAft>
              <a:defRPr>
                <a:solidFill>
                  <a:schemeClr val="tx1"/>
                </a:solidFill>
                <a:latin typeface="Arial" charset="0"/>
                <a:ea typeface="ＭＳ Ｐゴシック" charset="0"/>
              </a:defRPr>
            </a:lvl9pPr>
          </a:lstStyle>
          <a:p>
            <a:pPr algn="l" eaLnBrk="1" hangingPunct="1">
              <a:spcBef>
                <a:spcPct val="50000"/>
              </a:spcBef>
              <a:buFontTx/>
              <a:buChar char="•"/>
            </a:pPr>
            <a:r>
              <a:rPr lang="en-GB" dirty="0">
                <a:solidFill>
                  <a:srgbClr val="FFFFFF"/>
                </a:solidFill>
              </a:rPr>
              <a:t> Incisors</a:t>
            </a:r>
          </a:p>
          <a:p>
            <a:pPr algn="l" eaLnBrk="1" hangingPunct="1">
              <a:spcBef>
                <a:spcPct val="50000"/>
              </a:spcBef>
              <a:buFontTx/>
              <a:buChar char="•"/>
            </a:pPr>
            <a:r>
              <a:rPr lang="en-GB" dirty="0">
                <a:solidFill>
                  <a:srgbClr val="FFFFFF"/>
                </a:solidFill>
              </a:rPr>
              <a:t> Canines</a:t>
            </a:r>
          </a:p>
          <a:p>
            <a:pPr algn="l" eaLnBrk="1" hangingPunct="1">
              <a:spcBef>
                <a:spcPct val="50000"/>
              </a:spcBef>
              <a:buFontTx/>
              <a:buChar char="•"/>
            </a:pPr>
            <a:r>
              <a:rPr lang="en-GB" dirty="0">
                <a:solidFill>
                  <a:srgbClr val="FFFFFF"/>
                </a:solidFill>
              </a:rPr>
              <a:t> Premolars</a:t>
            </a:r>
          </a:p>
          <a:p>
            <a:pPr algn="l" eaLnBrk="1" hangingPunct="1">
              <a:spcBef>
                <a:spcPct val="50000"/>
              </a:spcBef>
              <a:buFontTx/>
              <a:buChar char="•"/>
            </a:pPr>
            <a:r>
              <a:rPr lang="en-GB" dirty="0">
                <a:solidFill>
                  <a:srgbClr val="FFFFFF"/>
                </a:solidFill>
              </a:rPr>
              <a:t> Molars</a:t>
            </a:r>
          </a:p>
        </p:txBody>
      </p:sp>
    </p:spTree>
    <p:extLst>
      <p:ext uri="{BB962C8B-B14F-4D97-AF65-F5344CB8AC3E}">
        <p14:creationId xmlns:p14="http://schemas.microsoft.com/office/powerpoint/2010/main" val="37208753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468313" y="1387841"/>
            <a:ext cx="8229600" cy="4993909"/>
          </a:xfrm>
        </p:spPr>
        <p:txBody>
          <a:bodyPr/>
          <a:lstStyle/>
          <a:p>
            <a:pPr>
              <a:buFontTx/>
              <a:buNone/>
            </a:pPr>
            <a:r>
              <a:rPr lang="en-US" sz="2400" dirty="0">
                <a:latin typeface="Arial" charset="0"/>
              </a:rPr>
              <a:t>Posterior teeth</a:t>
            </a:r>
          </a:p>
          <a:p>
            <a:pPr>
              <a:buFontTx/>
              <a:buNone/>
            </a:pPr>
            <a:r>
              <a:rPr lang="en-US" sz="2400" dirty="0">
                <a:latin typeface="Arial" charset="0"/>
              </a:rPr>
              <a:t>    Provide vertical stops</a:t>
            </a:r>
          </a:p>
          <a:p>
            <a:pPr>
              <a:buFontTx/>
              <a:buNone/>
            </a:pPr>
            <a:r>
              <a:rPr lang="en-US" sz="2400" dirty="0">
                <a:latin typeface="Arial" charset="0"/>
              </a:rPr>
              <a:t>    Guide mandible to </a:t>
            </a:r>
            <a:r>
              <a:rPr lang="en-US" sz="2400" dirty="0" smtClean="0">
                <a:latin typeface="Arial" charset="0"/>
              </a:rPr>
              <a:t>CO</a:t>
            </a:r>
            <a:endParaRPr lang="en-US" sz="2400" dirty="0">
              <a:latin typeface="Arial" charset="0"/>
            </a:endParaRPr>
          </a:p>
          <a:p>
            <a:pPr>
              <a:buFontTx/>
              <a:buNone/>
            </a:pPr>
            <a:endParaRPr lang="en-US" sz="2400" dirty="0">
              <a:latin typeface="Arial" charset="0"/>
            </a:endParaRPr>
          </a:p>
          <a:p>
            <a:pPr>
              <a:buFontTx/>
              <a:buNone/>
            </a:pPr>
            <a:r>
              <a:rPr lang="en-US" sz="2400" dirty="0">
                <a:latin typeface="Arial" charset="0"/>
              </a:rPr>
              <a:t>Anterior teeth</a:t>
            </a:r>
          </a:p>
          <a:p>
            <a:pPr>
              <a:buFontTx/>
              <a:buNone/>
            </a:pPr>
            <a:r>
              <a:rPr lang="en-US" sz="2400" dirty="0">
                <a:latin typeface="Arial" charset="0"/>
              </a:rPr>
              <a:t>   Guide mandible in protrusive, </a:t>
            </a:r>
            <a:r>
              <a:rPr lang="en-US" sz="2400" dirty="0" err="1">
                <a:latin typeface="Arial" charset="0"/>
              </a:rPr>
              <a:t>retrusive</a:t>
            </a:r>
            <a:r>
              <a:rPr lang="en-US" sz="2400" dirty="0">
                <a:latin typeface="Arial" charset="0"/>
              </a:rPr>
              <a:t> and lateral excursions</a:t>
            </a:r>
          </a:p>
          <a:p>
            <a:pPr>
              <a:buFontTx/>
              <a:buNone/>
            </a:pPr>
            <a:endParaRPr lang="en-US" sz="2400" dirty="0">
              <a:latin typeface="Arial" charset="0"/>
            </a:endParaRPr>
          </a:p>
          <a:p>
            <a:pPr>
              <a:buFontTx/>
              <a:buNone/>
            </a:pPr>
            <a:r>
              <a:rPr lang="en-US" sz="2400" dirty="0">
                <a:latin typeface="Arial" charset="0"/>
              </a:rPr>
              <a:t>    The closer the tooth located to a determinant , more it will be influenced by it.</a:t>
            </a:r>
          </a:p>
        </p:txBody>
      </p:sp>
      <p:sp>
        <p:nvSpPr>
          <p:cNvPr id="2" name="TextBox 1"/>
          <p:cNvSpPr txBox="1"/>
          <p:nvPr/>
        </p:nvSpPr>
        <p:spPr>
          <a:xfrm>
            <a:off x="1181300" y="385519"/>
            <a:ext cx="6887372" cy="646331"/>
          </a:xfrm>
          <a:prstGeom prst="rect">
            <a:avLst/>
          </a:prstGeom>
          <a:noFill/>
        </p:spPr>
        <p:txBody>
          <a:bodyPr wrap="none" rtlCol="0">
            <a:spAutoFit/>
          </a:bodyPr>
          <a:lstStyle/>
          <a:p>
            <a:r>
              <a:rPr lang="en-US" sz="3600" dirty="0" smtClean="0"/>
              <a:t>Anterior Determinants Of Occlusion</a:t>
            </a:r>
            <a:endParaRPr lang="en-US" sz="3600" dirty="0"/>
          </a:p>
        </p:txBody>
      </p:sp>
    </p:spTree>
    <p:extLst>
      <p:ext uri="{BB962C8B-B14F-4D97-AF65-F5344CB8AC3E}">
        <p14:creationId xmlns:p14="http://schemas.microsoft.com/office/powerpoint/2010/main" val="188591021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 2 ant guid"/>
          <p:cNvPicPr>
            <a:picLocks noChangeAspect="1" noChangeArrowheads="1"/>
          </p:cNvPicPr>
          <p:nvPr/>
        </p:nvPicPr>
        <p:blipFill>
          <a:blip r:embed="rId2">
            <a:extLst>
              <a:ext uri="{28A0092B-C50C-407E-A947-70E740481C1C}">
                <a14:useLocalDpi xmlns:a14="http://schemas.microsoft.com/office/drawing/2010/main" val="0"/>
              </a:ext>
            </a:extLst>
          </a:blip>
          <a:srcRect l="2667" t="5373" r="8000" b="8656"/>
          <a:stretch>
            <a:fillRect/>
          </a:stretch>
        </p:blipFill>
        <p:spPr bwMode="auto">
          <a:xfrm>
            <a:off x="2286000" y="1906886"/>
            <a:ext cx="4419600" cy="3167063"/>
          </a:xfrm>
          <a:prstGeom prst="rect">
            <a:avLst/>
          </a:prstGeom>
          <a:noFill/>
          <a:ln w="38100" cmpd="dbl">
            <a:solidFill>
              <a:srgbClr val="CC99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48868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err="1" smtClean="0">
                <a:latin typeface="Arial" charset="0"/>
              </a:rPr>
              <a:t>Occlusal</a:t>
            </a:r>
            <a:r>
              <a:rPr lang="en-GB" dirty="0" smtClean="0">
                <a:latin typeface="Arial" charset="0"/>
              </a:rPr>
              <a:t> Interferences</a:t>
            </a:r>
            <a:endParaRPr lang="en-GB" dirty="0">
              <a:latin typeface="Arial" charset="0"/>
            </a:endParaRPr>
          </a:p>
        </p:txBody>
      </p:sp>
      <p:sp>
        <p:nvSpPr>
          <p:cNvPr id="417795" name="Rectangle 3"/>
          <p:cNvSpPr>
            <a:spLocks noGrp="1" noChangeArrowheads="1"/>
          </p:cNvSpPr>
          <p:nvPr>
            <p:ph type="body" idx="1"/>
          </p:nvPr>
        </p:nvSpPr>
        <p:spPr>
          <a:xfrm>
            <a:off x="457200" y="1600200"/>
            <a:ext cx="8432310" cy="4525963"/>
          </a:xfrm>
        </p:spPr>
        <p:txBody>
          <a:bodyPr>
            <a:normAutofit lnSpcReduction="10000"/>
          </a:bodyPr>
          <a:lstStyle/>
          <a:p>
            <a:pPr>
              <a:lnSpc>
                <a:spcPct val="120000"/>
              </a:lnSpc>
            </a:pPr>
            <a:r>
              <a:rPr lang="en-US" sz="2400" dirty="0"/>
              <a:t>Interferences are undesirable </a:t>
            </a:r>
            <a:r>
              <a:rPr lang="en-US" sz="2400" dirty="0" err="1"/>
              <a:t>occlusal</a:t>
            </a:r>
            <a:r>
              <a:rPr lang="en-US" sz="2400" dirty="0"/>
              <a:t> contacts that may produce mandibular deviation during closure to </a:t>
            </a:r>
            <a:r>
              <a:rPr lang="en-US" sz="2400" dirty="0" smtClean="0"/>
              <a:t>maximum </a:t>
            </a:r>
            <a:r>
              <a:rPr lang="en-US" sz="2400" dirty="0" err="1"/>
              <a:t>intercuspation</a:t>
            </a:r>
            <a:r>
              <a:rPr lang="en-US" sz="2400" dirty="0"/>
              <a:t> or may hinder smooth passage to and from the </a:t>
            </a:r>
            <a:r>
              <a:rPr lang="en-US" sz="2400" dirty="0" err="1"/>
              <a:t>intercuspal</a:t>
            </a:r>
            <a:r>
              <a:rPr lang="en-US" sz="2400" dirty="0"/>
              <a:t> position </a:t>
            </a:r>
            <a:r>
              <a:rPr lang="en-US" sz="2400" dirty="0" smtClean="0"/>
              <a:t>.  </a:t>
            </a:r>
          </a:p>
          <a:p>
            <a:pPr>
              <a:lnSpc>
                <a:spcPct val="120000"/>
              </a:lnSpc>
            </a:pPr>
            <a:r>
              <a:rPr lang="en-US" sz="2400" dirty="0" smtClean="0"/>
              <a:t>These can be of following types</a:t>
            </a:r>
          </a:p>
          <a:p>
            <a:pPr marL="0" indent="0">
              <a:buNone/>
            </a:pPr>
            <a:endParaRPr lang="en-US" sz="2400" dirty="0" smtClean="0"/>
          </a:p>
          <a:p>
            <a:pPr marL="457200" indent="-457200">
              <a:buAutoNum type="alphaLcParenR"/>
            </a:pPr>
            <a:r>
              <a:rPr lang="en-US" sz="2400" dirty="0" smtClean="0"/>
              <a:t>Centric</a:t>
            </a:r>
          </a:p>
          <a:p>
            <a:pPr marL="457200" indent="-457200">
              <a:buAutoNum type="alphaLcParenR"/>
            </a:pPr>
            <a:r>
              <a:rPr lang="en-US" sz="2400" dirty="0" smtClean="0"/>
              <a:t>Working </a:t>
            </a:r>
          </a:p>
          <a:p>
            <a:pPr marL="457200" indent="-457200">
              <a:buAutoNum type="alphaLcParenR"/>
            </a:pPr>
            <a:r>
              <a:rPr lang="en-US" sz="2400" dirty="0" smtClean="0"/>
              <a:t>Non working </a:t>
            </a:r>
          </a:p>
          <a:p>
            <a:pPr marL="457200" indent="-457200">
              <a:buAutoNum type="alphaLcParenR"/>
            </a:pPr>
            <a:r>
              <a:rPr lang="en-US" sz="2400" dirty="0" smtClean="0"/>
              <a:t>Protrusive</a:t>
            </a:r>
            <a:endParaRPr lang="en-US" sz="2400" dirty="0"/>
          </a:p>
        </p:txBody>
      </p:sp>
    </p:spTree>
    <p:extLst>
      <p:ext uri="{BB962C8B-B14F-4D97-AF65-F5344CB8AC3E}">
        <p14:creationId xmlns:p14="http://schemas.microsoft.com/office/powerpoint/2010/main" val="222665238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Centric Interferences</a:t>
            </a:r>
            <a:endParaRPr lang="en-US" dirty="0"/>
          </a:p>
        </p:txBody>
      </p:sp>
      <p:sp>
        <p:nvSpPr>
          <p:cNvPr id="3" name="Content Placeholder 2"/>
          <p:cNvSpPr>
            <a:spLocks noGrp="1"/>
          </p:cNvSpPr>
          <p:nvPr>
            <p:ph idx="1"/>
          </p:nvPr>
        </p:nvSpPr>
        <p:spPr>
          <a:xfrm>
            <a:off x="457199" y="1600200"/>
            <a:ext cx="8371837" cy="4525963"/>
          </a:xfrm>
        </p:spPr>
        <p:txBody>
          <a:bodyPr>
            <a:normAutofit/>
          </a:bodyPr>
          <a:lstStyle/>
          <a:p>
            <a:pPr marL="0" indent="0">
              <a:buNone/>
            </a:pPr>
            <a:r>
              <a:rPr lang="en-US" sz="2800" dirty="0" smtClean="0"/>
              <a:t>It is </a:t>
            </a:r>
            <a:r>
              <a:rPr lang="en-US" sz="2800" dirty="0"/>
              <a:t>a premature contact that occurs when the mandible closes with the condyles in their optimum position in the glenoid </a:t>
            </a:r>
            <a:r>
              <a:rPr lang="en-US" sz="2800" dirty="0" smtClean="0"/>
              <a:t>fossae (CR) . </a:t>
            </a:r>
            <a:r>
              <a:rPr lang="en-US" sz="2800" dirty="0"/>
              <a:t>It will cause deflection of the mandible in a posterior, </a:t>
            </a:r>
            <a:r>
              <a:rPr lang="en-US" sz="2800" dirty="0" smtClean="0"/>
              <a:t>anterior</a:t>
            </a:r>
            <a:r>
              <a:rPr lang="en-US" sz="2800" dirty="0"/>
              <a:t>, and/or lateral direction </a:t>
            </a:r>
          </a:p>
          <a:p>
            <a:endParaRPr lang="en-US" sz="2800" dirty="0"/>
          </a:p>
        </p:txBody>
      </p:sp>
      <p:pic>
        <p:nvPicPr>
          <p:cNvPr id="4" name="Picture 3"/>
          <p:cNvPicPr>
            <a:picLocks noChangeAspect="1"/>
          </p:cNvPicPr>
          <p:nvPr/>
        </p:nvPicPr>
        <p:blipFill>
          <a:blip r:embed="rId2"/>
          <a:stretch>
            <a:fillRect/>
          </a:stretch>
        </p:blipFill>
        <p:spPr>
          <a:xfrm>
            <a:off x="2720677" y="3741858"/>
            <a:ext cx="3790234" cy="2695278"/>
          </a:xfrm>
          <a:prstGeom prst="rect">
            <a:avLst/>
          </a:prstGeom>
        </p:spPr>
      </p:pic>
    </p:spTree>
    <p:extLst>
      <p:ext uri="{BB962C8B-B14F-4D97-AF65-F5344CB8AC3E}">
        <p14:creationId xmlns:p14="http://schemas.microsoft.com/office/powerpoint/2010/main" val="218955229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a:t>
            </a:r>
            <a:r>
              <a:rPr lang="en-US" dirty="0"/>
              <a:t>S</a:t>
            </a:r>
            <a:r>
              <a:rPr lang="en-US" dirty="0" smtClean="0"/>
              <a:t>ide Interference</a:t>
            </a:r>
            <a:endParaRPr lang="en-US" dirty="0"/>
          </a:p>
        </p:txBody>
      </p:sp>
      <p:sp>
        <p:nvSpPr>
          <p:cNvPr id="3" name="Content Placeholder 2"/>
          <p:cNvSpPr>
            <a:spLocks noGrp="1"/>
          </p:cNvSpPr>
          <p:nvPr>
            <p:ph idx="1"/>
          </p:nvPr>
        </p:nvSpPr>
        <p:spPr/>
        <p:txBody>
          <a:bodyPr/>
          <a:lstStyle/>
          <a:p>
            <a:pPr marL="0" indent="0">
              <a:buNone/>
            </a:pPr>
            <a:r>
              <a:rPr lang="en-US" sz="2800" dirty="0" smtClean="0"/>
              <a:t>It occurs </a:t>
            </a:r>
            <a:r>
              <a:rPr lang="en-US" sz="2800" dirty="0"/>
              <a:t>when there is </a:t>
            </a:r>
            <a:r>
              <a:rPr lang="en-US" sz="2800" dirty="0" smtClean="0"/>
              <a:t>contact </a:t>
            </a:r>
            <a:r>
              <a:rPr lang="en-US" sz="2800" dirty="0"/>
              <a:t>between the maxillary and mandibular posterior teeth on the same side of the arches as the direction in which the mandible has </a:t>
            </a:r>
            <a:r>
              <a:rPr lang="en-US" sz="2800" dirty="0" smtClean="0"/>
              <a:t>moved. </a:t>
            </a:r>
            <a:r>
              <a:rPr lang="en-US" sz="2800" dirty="0"/>
              <a:t>If that contact is heavy enough to </a:t>
            </a:r>
            <a:r>
              <a:rPr lang="en-US" sz="2800" dirty="0" smtClean="0"/>
              <a:t>dis-occlude </a:t>
            </a:r>
            <a:r>
              <a:rPr lang="en-US" sz="2800" dirty="0"/>
              <a:t>anterior teeth, it is an interference .</a:t>
            </a:r>
          </a:p>
          <a:p>
            <a:endParaRPr lang="en-US" dirty="0"/>
          </a:p>
        </p:txBody>
      </p:sp>
      <p:pic>
        <p:nvPicPr>
          <p:cNvPr id="4" name="Picture 3"/>
          <p:cNvPicPr>
            <a:picLocks noChangeAspect="1"/>
          </p:cNvPicPr>
          <p:nvPr/>
        </p:nvPicPr>
        <p:blipFill>
          <a:blip r:embed="rId2"/>
          <a:stretch>
            <a:fillRect/>
          </a:stretch>
        </p:blipFill>
        <p:spPr>
          <a:xfrm>
            <a:off x="2846864" y="4212166"/>
            <a:ext cx="3341525" cy="2397736"/>
          </a:xfrm>
          <a:prstGeom prst="rect">
            <a:avLst/>
          </a:prstGeom>
        </p:spPr>
      </p:pic>
    </p:spTree>
    <p:extLst>
      <p:ext uri="{BB962C8B-B14F-4D97-AF65-F5344CB8AC3E}">
        <p14:creationId xmlns:p14="http://schemas.microsoft.com/office/powerpoint/2010/main" val="133488978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It is an </a:t>
            </a:r>
            <a:r>
              <a:rPr lang="en-US" sz="2400" dirty="0" err="1"/>
              <a:t>occlusal</a:t>
            </a:r>
            <a:r>
              <a:rPr lang="en-US" sz="2400" dirty="0"/>
              <a:t> contact between maxillary and mandibular teeth on the side of the arches opposite the direction in which the mandible has moved in a lateral excursion </a:t>
            </a:r>
            <a:r>
              <a:rPr lang="en-US" sz="2400" dirty="0" smtClean="0"/>
              <a:t>. </a:t>
            </a:r>
          </a:p>
          <a:p>
            <a:r>
              <a:rPr lang="en-US" sz="2400" dirty="0" smtClean="0"/>
              <a:t>It has the </a:t>
            </a:r>
            <a:r>
              <a:rPr lang="en-US" sz="2400" dirty="0"/>
              <a:t>potential for damaging the </a:t>
            </a:r>
            <a:r>
              <a:rPr lang="en-US" sz="2400" dirty="0" smtClean="0"/>
              <a:t>teeth, PDL, MOM and TMJ due </a:t>
            </a:r>
            <a:r>
              <a:rPr lang="en-US" sz="2400" dirty="0"/>
              <a:t>to changes in the mandibular leverage, the placement of forces outside the long axes </a:t>
            </a:r>
            <a:r>
              <a:rPr lang="en-US" sz="2400" dirty="0" smtClean="0"/>
              <a:t>of teeth</a:t>
            </a:r>
            <a:r>
              <a:rPr lang="en-US" sz="2400" dirty="0"/>
              <a:t> </a:t>
            </a:r>
            <a:r>
              <a:rPr lang="en-US" sz="2400" dirty="0" smtClean="0"/>
              <a:t>and </a:t>
            </a:r>
            <a:r>
              <a:rPr lang="en-US" sz="2400" dirty="0"/>
              <a:t>disruption of normal </a:t>
            </a:r>
            <a:r>
              <a:rPr lang="en-US" sz="2400" dirty="0" smtClean="0"/>
              <a:t>muscle </a:t>
            </a:r>
            <a:r>
              <a:rPr lang="en-US" sz="2400" dirty="0"/>
              <a:t>function</a:t>
            </a:r>
            <a:r>
              <a:rPr lang="en-US" sz="2400" dirty="0" smtClean="0"/>
              <a:t>.</a:t>
            </a:r>
            <a:endParaRPr lang="en-US" sz="2400" dirty="0"/>
          </a:p>
          <a:p>
            <a:endParaRPr lang="en-US" dirty="0"/>
          </a:p>
        </p:txBody>
      </p:sp>
      <p:sp>
        <p:nvSpPr>
          <p:cNvPr id="4" name="Title 1"/>
          <p:cNvSpPr>
            <a:spLocks noGrp="1"/>
          </p:cNvSpPr>
          <p:nvPr>
            <p:ph type="title"/>
          </p:nvPr>
        </p:nvSpPr>
        <p:spPr/>
        <p:txBody>
          <a:bodyPr/>
          <a:lstStyle/>
          <a:p>
            <a:r>
              <a:rPr lang="en-US" dirty="0" smtClean="0"/>
              <a:t>Non-Working </a:t>
            </a:r>
            <a:r>
              <a:rPr lang="en-US" dirty="0"/>
              <a:t>S</a:t>
            </a:r>
            <a:r>
              <a:rPr lang="en-US" dirty="0" smtClean="0"/>
              <a:t>ide Interference</a:t>
            </a:r>
            <a:endParaRPr lang="en-US" dirty="0"/>
          </a:p>
        </p:txBody>
      </p:sp>
      <p:pic>
        <p:nvPicPr>
          <p:cNvPr id="5" name="Picture 4"/>
          <p:cNvPicPr>
            <a:picLocks noChangeAspect="1"/>
          </p:cNvPicPr>
          <p:nvPr/>
        </p:nvPicPr>
        <p:blipFill>
          <a:blip r:embed="rId2"/>
          <a:stretch>
            <a:fillRect/>
          </a:stretch>
        </p:blipFill>
        <p:spPr>
          <a:xfrm>
            <a:off x="3310489" y="4601503"/>
            <a:ext cx="2797269" cy="2028554"/>
          </a:xfrm>
          <a:prstGeom prst="rect">
            <a:avLst/>
          </a:prstGeom>
        </p:spPr>
      </p:pic>
    </p:spTree>
    <p:extLst>
      <p:ext uri="{BB962C8B-B14F-4D97-AF65-F5344CB8AC3E}">
        <p14:creationId xmlns:p14="http://schemas.microsoft.com/office/powerpoint/2010/main" val="3062761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Protrusive Interference</a:t>
            </a:r>
            <a:endParaRPr lang="en-US" dirty="0"/>
          </a:p>
        </p:txBody>
      </p:sp>
      <p:sp>
        <p:nvSpPr>
          <p:cNvPr id="3" name="Content Placeholder 2"/>
          <p:cNvSpPr>
            <a:spLocks noGrp="1"/>
          </p:cNvSpPr>
          <p:nvPr>
            <p:ph idx="1"/>
          </p:nvPr>
        </p:nvSpPr>
        <p:spPr/>
        <p:txBody>
          <a:bodyPr>
            <a:normAutofit/>
          </a:bodyPr>
          <a:lstStyle/>
          <a:p>
            <a:r>
              <a:rPr lang="en-US" sz="2400" dirty="0" smtClean="0"/>
              <a:t>It is </a:t>
            </a:r>
            <a:r>
              <a:rPr lang="en-US" sz="2400" dirty="0"/>
              <a:t>a premature contact occurring between the mesial aspects of mandibular posterior teeth and the distal aspects of maxillary </a:t>
            </a:r>
            <a:r>
              <a:rPr lang="en-US" sz="2400" dirty="0" smtClean="0"/>
              <a:t>posterior </a:t>
            </a:r>
            <a:r>
              <a:rPr lang="en-US" sz="2400" dirty="0"/>
              <a:t>teeth </a:t>
            </a:r>
            <a:r>
              <a:rPr lang="en-US" sz="2400" dirty="0" smtClean="0"/>
              <a:t>. </a:t>
            </a:r>
          </a:p>
          <a:p>
            <a:r>
              <a:rPr lang="en-US" sz="2400" dirty="0" smtClean="0"/>
              <a:t>The </a:t>
            </a:r>
            <a:r>
              <a:rPr lang="en-US" sz="2400" dirty="0"/>
              <a:t>proximity of the teeth to the </a:t>
            </a:r>
            <a:r>
              <a:rPr lang="en-US" sz="2400" dirty="0" smtClean="0"/>
              <a:t>muscles </a:t>
            </a:r>
            <a:r>
              <a:rPr lang="en-US" sz="2400" dirty="0"/>
              <a:t>and the oblique </a:t>
            </a:r>
            <a:r>
              <a:rPr lang="en-US" sz="2400" dirty="0" smtClean="0"/>
              <a:t>forces </a:t>
            </a:r>
            <a:r>
              <a:rPr lang="en-US" sz="2400" dirty="0"/>
              <a:t>make </a:t>
            </a:r>
            <a:r>
              <a:rPr lang="en-US" sz="2400" dirty="0" smtClean="0"/>
              <a:t>them potentially destructive. </a:t>
            </a:r>
          </a:p>
          <a:p>
            <a:r>
              <a:rPr lang="en-US" sz="2400" dirty="0" smtClean="0"/>
              <a:t>They also interfere </a:t>
            </a:r>
            <a:r>
              <a:rPr lang="en-US" sz="2400" dirty="0"/>
              <a:t>with the patient's ability to incise properly </a:t>
            </a:r>
          </a:p>
          <a:p>
            <a:pPr marL="0" indent="0">
              <a:buNone/>
            </a:pPr>
            <a:endParaRPr lang="en-US" dirty="0"/>
          </a:p>
        </p:txBody>
      </p:sp>
      <p:pic>
        <p:nvPicPr>
          <p:cNvPr id="4" name="Picture 3"/>
          <p:cNvPicPr>
            <a:picLocks noChangeAspect="1"/>
          </p:cNvPicPr>
          <p:nvPr/>
        </p:nvPicPr>
        <p:blipFill>
          <a:blip r:embed="rId2"/>
          <a:stretch>
            <a:fillRect/>
          </a:stretch>
        </p:blipFill>
        <p:spPr>
          <a:xfrm>
            <a:off x="2823679" y="4356133"/>
            <a:ext cx="3324395" cy="2239841"/>
          </a:xfrm>
          <a:prstGeom prst="rect">
            <a:avLst/>
          </a:prstGeom>
        </p:spPr>
      </p:pic>
    </p:spTree>
    <p:extLst>
      <p:ext uri="{BB962C8B-B14F-4D97-AF65-F5344CB8AC3E}">
        <p14:creationId xmlns:p14="http://schemas.microsoft.com/office/powerpoint/2010/main" val="120921649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1928"/>
            <a:ext cx="8229600" cy="114300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rPr>
              <a:t>Ideal  </a:t>
            </a:r>
            <a:r>
              <a:rPr lang="en-US" sz="48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rPr>
              <a:t>vs</a:t>
            </a:r>
            <a: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rPr>
              <a:t>  Pathologic</a:t>
            </a:r>
            <a:b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rPr>
            </a:br>
            <a: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rPr>
              <a:t>Occlusion</a:t>
            </a:r>
            <a:endPar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pperplate Gothic Bold"/>
              <a:cs typeface="Copperplate Gothic Bold"/>
            </a:endParaRPr>
          </a:p>
        </p:txBody>
      </p:sp>
    </p:spTree>
    <p:extLst>
      <p:ext uri="{BB962C8B-B14F-4D97-AF65-F5344CB8AC3E}">
        <p14:creationId xmlns:p14="http://schemas.microsoft.com/office/powerpoint/2010/main" val="303597685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228600" y="190500"/>
            <a:ext cx="8686800" cy="1143000"/>
          </a:xfrm>
        </p:spPr>
        <p:txBody>
          <a:bodyPr>
            <a:normAutofit/>
          </a:bodyPr>
          <a:lstStyle/>
          <a:p>
            <a:r>
              <a:rPr lang="en-GB" sz="4000" b="1" dirty="0">
                <a:solidFill>
                  <a:schemeClr val="accent6">
                    <a:lumMod val="75000"/>
                  </a:schemeClr>
                </a:solidFill>
                <a:effectLst/>
                <a:latin typeface="Arial" charset="0"/>
              </a:rPr>
              <a:t>The </a:t>
            </a:r>
            <a:r>
              <a:rPr lang="en-GB" sz="4000" b="1" dirty="0" err="1">
                <a:solidFill>
                  <a:schemeClr val="accent6">
                    <a:lumMod val="75000"/>
                  </a:schemeClr>
                </a:solidFill>
                <a:effectLst/>
                <a:latin typeface="Arial" charset="0"/>
              </a:rPr>
              <a:t>Temporo</a:t>
            </a:r>
            <a:r>
              <a:rPr lang="en-GB" sz="4000" b="1" dirty="0">
                <a:solidFill>
                  <a:schemeClr val="accent6">
                    <a:lumMod val="75000"/>
                  </a:schemeClr>
                </a:solidFill>
                <a:effectLst/>
                <a:latin typeface="Arial" charset="0"/>
              </a:rPr>
              <a:t>-Mandibular Joints</a:t>
            </a:r>
          </a:p>
        </p:txBody>
      </p:sp>
      <p:pic>
        <p:nvPicPr>
          <p:cNvPr id="39939" name="Picture 3" descr="tmj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53" y="1400821"/>
            <a:ext cx="6629400" cy="4460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1634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0"/>
            <a:ext cx="8229600" cy="1143000"/>
          </a:xfrm>
        </p:spPr>
        <p:txBody>
          <a:bodyPr/>
          <a:lstStyle/>
          <a:p>
            <a:r>
              <a:rPr lang="en-US" dirty="0">
                <a:latin typeface="Arial" charset="0"/>
              </a:rPr>
              <a:t>Ideal Occlusion</a:t>
            </a:r>
          </a:p>
        </p:txBody>
      </p:sp>
      <p:sp>
        <p:nvSpPr>
          <p:cNvPr id="59395" name="Content Placeholder 2"/>
          <p:cNvSpPr>
            <a:spLocks noGrp="1"/>
          </p:cNvSpPr>
          <p:nvPr>
            <p:ph idx="1"/>
          </p:nvPr>
        </p:nvSpPr>
        <p:spPr>
          <a:xfrm>
            <a:off x="457200" y="1417638"/>
            <a:ext cx="8229600" cy="4824412"/>
          </a:xfrm>
        </p:spPr>
        <p:txBody>
          <a:bodyPr>
            <a:normAutofit lnSpcReduction="10000"/>
          </a:bodyPr>
          <a:lstStyle/>
          <a:p>
            <a:pPr>
              <a:buFontTx/>
              <a:buNone/>
            </a:pPr>
            <a:r>
              <a:rPr lang="en-GB" sz="2400" dirty="0">
                <a:latin typeface="Arial" charset="0"/>
              </a:rPr>
              <a:t>   An ideal occlusion should provide comfort and function </a:t>
            </a:r>
            <a:r>
              <a:rPr lang="en-GB" sz="2400" dirty="0" smtClean="0">
                <a:latin typeface="Arial" charset="0"/>
              </a:rPr>
              <a:t>in</a:t>
            </a:r>
          </a:p>
          <a:p>
            <a:pPr>
              <a:buFontTx/>
              <a:buNone/>
            </a:pPr>
            <a:r>
              <a:rPr lang="en-GB" sz="2400" dirty="0">
                <a:latin typeface="Arial" charset="0"/>
              </a:rPr>
              <a:t> </a:t>
            </a:r>
            <a:r>
              <a:rPr lang="en-GB" sz="2400" dirty="0" smtClean="0">
                <a:latin typeface="Arial" charset="0"/>
              </a:rPr>
              <a:t> a </a:t>
            </a:r>
            <a:r>
              <a:rPr lang="en-GB" sz="2400" dirty="0">
                <a:latin typeface="Arial" charset="0"/>
              </a:rPr>
              <a:t>predictable way.</a:t>
            </a:r>
          </a:p>
          <a:p>
            <a:pPr>
              <a:buFontTx/>
              <a:buNone/>
            </a:pPr>
            <a:endParaRPr lang="en-GB" sz="2400" dirty="0">
              <a:latin typeface="Arial" charset="0"/>
            </a:endParaRPr>
          </a:p>
          <a:p>
            <a:pPr>
              <a:buFontTx/>
              <a:buNone/>
            </a:pPr>
            <a:r>
              <a:rPr lang="en-GB" sz="2000" dirty="0">
                <a:latin typeface="Arial" charset="0"/>
              </a:rPr>
              <a:t>1) Ideal occlusion at tooth level</a:t>
            </a:r>
            <a:endParaRPr lang="en-US" sz="2000" dirty="0">
              <a:latin typeface="Arial" charset="0"/>
            </a:endParaRPr>
          </a:p>
          <a:p>
            <a:pPr>
              <a:buFontTx/>
              <a:buNone/>
            </a:pPr>
            <a:r>
              <a:rPr lang="en-GB" sz="2000" dirty="0">
                <a:latin typeface="Arial" charset="0"/>
              </a:rPr>
              <a:t>     Cusp tip to fossa </a:t>
            </a:r>
            <a:r>
              <a:rPr lang="en-GB" sz="2000" dirty="0" smtClean="0">
                <a:latin typeface="Arial" charset="0"/>
              </a:rPr>
              <a:t> or cusp to marginal ridge contact </a:t>
            </a:r>
            <a:r>
              <a:rPr lang="en-GB" sz="2000" dirty="0">
                <a:latin typeface="Arial" charset="0"/>
              </a:rPr>
              <a:t>– </a:t>
            </a:r>
            <a:r>
              <a:rPr lang="en-GB" sz="2000" dirty="0" err="1">
                <a:latin typeface="Arial" charset="0"/>
              </a:rPr>
              <a:t>i.e</a:t>
            </a:r>
            <a:r>
              <a:rPr lang="en-GB" sz="2000" dirty="0">
                <a:latin typeface="Arial" charset="0"/>
              </a:rPr>
              <a:t> no incline contacts</a:t>
            </a:r>
          </a:p>
          <a:p>
            <a:pPr>
              <a:buFontTx/>
              <a:buNone/>
            </a:pPr>
            <a:endParaRPr lang="en-GB" sz="2000" dirty="0">
              <a:latin typeface="Arial" charset="0"/>
            </a:endParaRPr>
          </a:p>
          <a:p>
            <a:pPr>
              <a:buFontTx/>
              <a:buNone/>
            </a:pPr>
            <a:r>
              <a:rPr lang="en-GB" sz="2000" dirty="0">
                <a:latin typeface="Arial" charset="0"/>
              </a:rPr>
              <a:t>2) Ideal occlusion at articulatory system level</a:t>
            </a:r>
            <a:endParaRPr lang="en-US" sz="2000" dirty="0">
              <a:latin typeface="Arial" charset="0"/>
            </a:endParaRPr>
          </a:p>
          <a:p>
            <a:pPr>
              <a:buFontTx/>
              <a:buNone/>
            </a:pPr>
            <a:r>
              <a:rPr lang="en-GB" sz="2000" dirty="0">
                <a:latin typeface="Arial" charset="0"/>
              </a:rPr>
              <a:t>    Posterior stability, Anterior guidance, Lack of posterior    interferences.</a:t>
            </a:r>
          </a:p>
          <a:p>
            <a:pPr>
              <a:buFontTx/>
              <a:buNone/>
            </a:pPr>
            <a:endParaRPr lang="en-GB" sz="2000" dirty="0">
              <a:latin typeface="Arial" charset="0"/>
            </a:endParaRPr>
          </a:p>
          <a:p>
            <a:pPr>
              <a:buFontTx/>
              <a:buNone/>
            </a:pPr>
            <a:r>
              <a:rPr lang="en-GB" sz="2000" dirty="0">
                <a:latin typeface="Arial" charset="0"/>
              </a:rPr>
              <a:t>3) Ideal occlusion at patient level</a:t>
            </a:r>
            <a:endParaRPr lang="en-US" sz="2000" dirty="0">
              <a:latin typeface="Arial" charset="0"/>
            </a:endParaRPr>
          </a:p>
          <a:p>
            <a:pPr>
              <a:buFontTx/>
              <a:buNone/>
            </a:pPr>
            <a:r>
              <a:rPr lang="en-GB" sz="2000" dirty="0">
                <a:latin typeface="Arial" charset="0"/>
              </a:rPr>
              <a:t>     Within the adaptability of the rest of the articulatory system.</a:t>
            </a:r>
            <a:endParaRPr lang="en-US" sz="2000" dirty="0">
              <a:latin typeface="Arial" charset="0"/>
            </a:endParaRPr>
          </a:p>
          <a:p>
            <a:pPr>
              <a:buFontTx/>
              <a:buNone/>
            </a:pPr>
            <a:endParaRPr lang="en-US" sz="2400" dirty="0">
              <a:latin typeface="Arial" charset="0"/>
            </a:endParaRPr>
          </a:p>
          <a:p>
            <a:pPr>
              <a:buFontTx/>
              <a:buNone/>
            </a:pPr>
            <a:endParaRPr lang="en-GB" sz="2400" dirty="0">
              <a:latin typeface="Arial" charset="0"/>
            </a:endParaRPr>
          </a:p>
          <a:p>
            <a:pPr>
              <a:buFontTx/>
              <a:buNone/>
            </a:pPr>
            <a:endParaRPr lang="en-US" dirty="0">
              <a:latin typeface="Arial" charset="0"/>
            </a:endParaRPr>
          </a:p>
        </p:txBody>
      </p:sp>
    </p:spTree>
    <p:extLst>
      <p:ext uri="{BB962C8B-B14F-4D97-AF65-F5344CB8AC3E}">
        <p14:creationId xmlns:p14="http://schemas.microsoft.com/office/powerpoint/2010/main" val="211548628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rgbClr val="E46C0A"/>
                </a:solidFill>
              </a:rPr>
              <a:t>Features Of Ideal Occlusion</a:t>
            </a:r>
            <a:endParaRPr lang="en-US" dirty="0">
              <a:solidFill>
                <a:srgbClr val="E46C0A"/>
              </a:solidFill>
            </a:endParaRPr>
          </a:p>
        </p:txBody>
      </p:sp>
      <p:sp>
        <p:nvSpPr>
          <p:cNvPr id="3" name="Content Placeholder 2"/>
          <p:cNvSpPr>
            <a:spLocks noGrp="1"/>
          </p:cNvSpPr>
          <p:nvPr>
            <p:ph idx="1"/>
          </p:nvPr>
        </p:nvSpPr>
        <p:spPr/>
        <p:txBody>
          <a:bodyPr>
            <a:normAutofit fontScale="92500" lnSpcReduction="20000"/>
          </a:bodyPr>
          <a:lstStyle/>
          <a:p>
            <a:pPr marL="514350" indent="-514350">
              <a:buAutoNum type="alphaUcParenR"/>
            </a:pPr>
            <a:r>
              <a:rPr lang="en-US" dirty="0" smtClean="0"/>
              <a:t>Anterior Guidance:</a:t>
            </a:r>
          </a:p>
          <a:p>
            <a:pPr marL="0" indent="0">
              <a:buNone/>
            </a:pPr>
            <a:endParaRPr lang="en-US" dirty="0" smtClean="0"/>
          </a:p>
          <a:p>
            <a:r>
              <a:rPr lang="en-US" dirty="0" smtClean="0"/>
              <a:t>In </a:t>
            </a:r>
            <a:r>
              <a:rPr lang="en-US" dirty="0"/>
              <a:t>lateral excursions of the mandible, working-side contacts (preferably on the canines) </a:t>
            </a:r>
            <a:r>
              <a:rPr lang="en-US" dirty="0" err="1"/>
              <a:t>disocclude</a:t>
            </a:r>
            <a:r>
              <a:rPr lang="en-US" dirty="0"/>
              <a:t> or </a:t>
            </a:r>
            <a:r>
              <a:rPr lang="en-US" dirty="0" smtClean="0"/>
              <a:t>separate </a:t>
            </a:r>
            <a:r>
              <a:rPr lang="en-US" dirty="0"/>
              <a:t>the nonworking teeth </a:t>
            </a:r>
            <a:r>
              <a:rPr lang="en-US" dirty="0" smtClean="0"/>
              <a:t>instantly.</a:t>
            </a:r>
            <a:endParaRPr lang="en-US" dirty="0"/>
          </a:p>
          <a:p>
            <a:endParaRPr lang="en-US" dirty="0"/>
          </a:p>
          <a:p>
            <a:r>
              <a:rPr lang="en-US" dirty="0" smtClean="0"/>
              <a:t>In </a:t>
            </a:r>
            <a:r>
              <a:rPr lang="en-US" dirty="0"/>
              <a:t>protrusive excursions, anterior tooth contacts will </a:t>
            </a:r>
            <a:r>
              <a:rPr lang="en-US" dirty="0" err="1" smtClean="0"/>
              <a:t>disocclude</a:t>
            </a:r>
            <a:r>
              <a:rPr lang="en-US" dirty="0" smtClean="0"/>
              <a:t> </a:t>
            </a:r>
            <a:r>
              <a:rPr lang="en-US" dirty="0"/>
              <a:t>the posterior teeth.</a:t>
            </a:r>
            <a:br>
              <a:rPr lang="en-US" dirty="0"/>
            </a:br>
            <a:endParaRPr lang="en-US" dirty="0"/>
          </a:p>
          <a:p>
            <a:pPr marL="0" indent="0">
              <a:buNone/>
            </a:pPr>
            <a:endParaRPr lang="en-US" dirty="0" smtClean="0"/>
          </a:p>
          <a:p>
            <a:pPr marL="0" indent="0">
              <a:buNone/>
            </a:pPr>
            <a:endParaRPr lang="en-GB" sz="2400" dirty="0">
              <a:latin typeface="Arial" charset="0"/>
            </a:endParaRPr>
          </a:p>
          <a:p>
            <a:endParaRPr lang="en-US" dirty="0"/>
          </a:p>
        </p:txBody>
      </p:sp>
    </p:spTree>
    <p:extLst>
      <p:ext uri="{BB962C8B-B14F-4D97-AF65-F5344CB8AC3E}">
        <p14:creationId xmlns:p14="http://schemas.microsoft.com/office/powerpoint/2010/main" val="83658948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descr="protrusive cl2 div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773813"/>
            <a:ext cx="3816215" cy="260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390876" y="3491578"/>
            <a:ext cx="2085201" cy="369332"/>
          </a:xfrm>
          <a:prstGeom prst="rect">
            <a:avLst/>
          </a:prstGeom>
          <a:noFill/>
        </p:spPr>
        <p:txBody>
          <a:bodyPr wrap="none" rtlCol="0">
            <a:spAutoFit/>
          </a:bodyPr>
          <a:lstStyle/>
          <a:p>
            <a:r>
              <a:rPr lang="en-US" dirty="0" smtClean="0"/>
              <a:t>Protrusive Guidance</a:t>
            </a:r>
            <a:endParaRPr lang="en-US" dirty="0"/>
          </a:p>
        </p:txBody>
      </p:sp>
      <p:pic>
        <p:nvPicPr>
          <p:cNvPr id="6" name="Content Placeholder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8776" b="8776"/>
          <a:stretch>
            <a:fillRect/>
          </a:stretch>
        </p:blipFill>
        <p:spPr bwMode="auto">
          <a:xfrm>
            <a:off x="4555622" y="3676244"/>
            <a:ext cx="3889287" cy="260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625094" y="6308755"/>
            <a:ext cx="1996723" cy="369332"/>
          </a:xfrm>
          <a:prstGeom prst="rect">
            <a:avLst/>
          </a:prstGeom>
          <a:noFill/>
        </p:spPr>
        <p:txBody>
          <a:bodyPr wrap="none" rtlCol="0">
            <a:spAutoFit/>
          </a:bodyPr>
          <a:lstStyle/>
          <a:p>
            <a:r>
              <a:rPr lang="en-US" dirty="0" smtClean="0"/>
              <a:t>Excursive Guidance</a:t>
            </a:r>
            <a:endParaRPr lang="en-US" dirty="0"/>
          </a:p>
        </p:txBody>
      </p:sp>
    </p:spTree>
    <p:extLst>
      <p:ext uri="{BB962C8B-B14F-4D97-AF65-F5344CB8AC3E}">
        <p14:creationId xmlns:p14="http://schemas.microsoft.com/office/powerpoint/2010/main" val="84753100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613"/>
            <a:ext cx="8229600" cy="1143000"/>
          </a:xfrm>
        </p:spPr>
        <p:txBody>
          <a:bodyPr>
            <a:normAutofit/>
          </a:bodyPr>
          <a:lstStyle/>
          <a:p>
            <a:r>
              <a:rPr lang="en-US" dirty="0" smtClean="0">
                <a:solidFill>
                  <a:schemeClr val="accent6">
                    <a:lumMod val="75000"/>
                  </a:schemeClr>
                </a:solidFill>
              </a:rPr>
              <a:t>Features </a:t>
            </a:r>
            <a:r>
              <a:rPr lang="en-US" dirty="0">
                <a:solidFill>
                  <a:schemeClr val="accent6">
                    <a:lumMod val="75000"/>
                  </a:schemeClr>
                </a:solidFill>
              </a:rPr>
              <a:t>Of Ideal Occlusion</a:t>
            </a:r>
          </a:p>
        </p:txBody>
      </p:sp>
      <p:sp>
        <p:nvSpPr>
          <p:cNvPr id="3" name="Content Placeholder 2"/>
          <p:cNvSpPr>
            <a:spLocks noGrp="1"/>
          </p:cNvSpPr>
          <p:nvPr>
            <p:ph idx="1"/>
          </p:nvPr>
        </p:nvSpPr>
        <p:spPr>
          <a:xfrm>
            <a:off x="457200" y="1155613"/>
            <a:ext cx="8229600" cy="5415167"/>
          </a:xfrm>
        </p:spPr>
        <p:txBody>
          <a:bodyPr>
            <a:normAutofit fontScale="77500" lnSpcReduction="20000"/>
          </a:bodyPr>
          <a:lstStyle/>
          <a:p>
            <a:pPr marL="0" indent="0">
              <a:buNone/>
            </a:pPr>
            <a:r>
              <a:rPr lang="en-US" sz="4100" dirty="0" smtClean="0"/>
              <a:t>B) Posterior </a:t>
            </a:r>
            <a:r>
              <a:rPr lang="en-US" sz="4100" dirty="0"/>
              <a:t>stability</a:t>
            </a:r>
            <a:r>
              <a:rPr lang="en-US" sz="4100" dirty="0" smtClean="0"/>
              <a:t>:</a:t>
            </a:r>
          </a:p>
          <a:p>
            <a:pPr marL="0" indent="0">
              <a:buNone/>
            </a:pPr>
            <a:endParaRPr lang="en-US" sz="4100" dirty="0"/>
          </a:p>
          <a:p>
            <a:pPr marL="0" indent="0">
              <a:buNone/>
            </a:pPr>
            <a:r>
              <a:rPr lang="en-GB" dirty="0">
                <a:latin typeface="Arial" charset="0"/>
              </a:rPr>
              <a:t> </a:t>
            </a:r>
            <a:r>
              <a:rPr lang="en-GB" sz="2800" dirty="0" smtClean="0">
                <a:latin typeface="Arial" charset="0"/>
              </a:rPr>
              <a:t> Enough </a:t>
            </a:r>
            <a:r>
              <a:rPr lang="en-GB" sz="2800" dirty="0">
                <a:latin typeface="Arial" charset="0"/>
              </a:rPr>
              <a:t>posterior teeth in each arch with </a:t>
            </a:r>
            <a:r>
              <a:rPr lang="en-GB" sz="2800" dirty="0" smtClean="0">
                <a:latin typeface="Arial" charset="0"/>
              </a:rPr>
              <a:t>solid and </a:t>
            </a:r>
            <a:r>
              <a:rPr lang="en-GB" sz="2800" dirty="0">
                <a:latin typeface="Arial" charset="0"/>
              </a:rPr>
              <a:t>stable </a:t>
            </a:r>
            <a:r>
              <a:rPr lang="en-GB" sz="2800" dirty="0" smtClean="0">
                <a:latin typeface="Arial" charset="0"/>
              </a:rPr>
              <a:t>  </a:t>
            </a:r>
          </a:p>
          <a:p>
            <a:pPr marL="0" indent="0">
              <a:buNone/>
            </a:pPr>
            <a:r>
              <a:rPr lang="en-GB" sz="2800" dirty="0">
                <a:latin typeface="Arial" charset="0"/>
              </a:rPr>
              <a:t> </a:t>
            </a:r>
            <a:r>
              <a:rPr lang="en-GB" sz="2800" dirty="0" smtClean="0">
                <a:latin typeface="Arial" charset="0"/>
              </a:rPr>
              <a:t> contacts </a:t>
            </a:r>
            <a:r>
              <a:rPr lang="en-GB" sz="2800" dirty="0">
                <a:latin typeface="Arial" charset="0"/>
              </a:rPr>
              <a:t>in </a:t>
            </a:r>
            <a:r>
              <a:rPr lang="en-GB" sz="2800" dirty="0" smtClean="0">
                <a:latin typeface="Arial" charset="0"/>
              </a:rPr>
              <a:t>appropriate positions </a:t>
            </a:r>
            <a:r>
              <a:rPr lang="en-GB" sz="2800" dirty="0">
                <a:latin typeface="Arial" charset="0"/>
              </a:rPr>
              <a:t>to evenly </a:t>
            </a:r>
            <a:r>
              <a:rPr lang="en-GB" sz="2800" dirty="0" smtClean="0">
                <a:latin typeface="Arial" charset="0"/>
              </a:rPr>
              <a:t>distribute </a:t>
            </a:r>
            <a:r>
              <a:rPr lang="en-GB" sz="2800" dirty="0">
                <a:latin typeface="Arial" charset="0"/>
              </a:rPr>
              <a:t>loads and </a:t>
            </a:r>
            <a:r>
              <a:rPr lang="en-GB" sz="2800" dirty="0" smtClean="0">
                <a:latin typeface="Arial" charset="0"/>
              </a:rPr>
              <a:t> </a:t>
            </a:r>
          </a:p>
          <a:p>
            <a:pPr marL="0" indent="0">
              <a:buNone/>
            </a:pPr>
            <a:r>
              <a:rPr lang="en-GB" sz="2800" dirty="0">
                <a:latin typeface="Arial" charset="0"/>
              </a:rPr>
              <a:t> </a:t>
            </a:r>
            <a:r>
              <a:rPr lang="en-GB" sz="2800" dirty="0" smtClean="0">
                <a:latin typeface="Arial" charset="0"/>
              </a:rPr>
              <a:t> to </a:t>
            </a:r>
            <a:r>
              <a:rPr lang="en-GB" sz="2800" dirty="0">
                <a:latin typeface="Arial" charset="0"/>
              </a:rPr>
              <a:t>allow </a:t>
            </a:r>
            <a:r>
              <a:rPr lang="en-GB" sz="2800" dirty="0" smtClean="0">
                <a:latin typeface="Arial" charset="0"/>
              </a:rPr>
              <a:t> the </a:t>
            </a:r>
            <a:r>
              <a:rPr lang="en-GB" sz="2800" dirty="0">
                <a:latin typeface="Arial" charset="0"/>
              </a:rPr>
              <a:t>mandible to close in a </a:t>
            </a:r>
            <a:r>
              <a:rPr lang="en-GB" sz="2800" dirty="0" smtClean="0">
                <a:latin typeface="Arial" charset="0"/>
              </a:rPr>
              <a:t>reproducible  </a:t>
            </a:r>
            <a:r>
              <a:rPr lang="en-GB" sz="2800" dirty="0">
                <a:latin typeface="Arial" charset="0"/>
              </a:rPr>
              <a:t>CO</a:t>
            </a:r>
            <a:r>
              <a:rPr lang="en-GB" sz="2800" dirty="0" smtClean="0">
                <a:latin typeface="Arial" charset="0"/>
              </a:rPr>
              <a:t>. Posterior </a:t>
            </a:r>
          </a:p>
          <a:p>
            <a:pPr marL="0" indent="0">
              <a:buNone/>
            </a:pPr>
            <a:r>
              <a:rPr lang="en-GB" sz="2800" dirty="0">
                <a:latin typeface="Arial" charset="0"/>
              </a:rPr>
              <a:t> </a:t>
            </a:r>
            <a:r>
              <a:rPr lang="en-GB" sz="2800" dirty="0" smtClean="0">
                <a:latin typeface="Arial" charset="0"/>
              </a:rPr>
              <a:t> teeth contact more heavily than anterior teeth</a:t>
            </a:r>
          </a:p>
          <a:p>
            <a:pPr marL="0" indent="0">
              <a:buNone/>
            </a:pPr>
            <a:endParaRPr lang="en-US" sz="2800" dirty="0" smtClean="0">
              <a:latin typeface="Arial" charset="0"/>
            </a:endParaRPr>
          </a:p>
          <a:p>
            <a:pPr marL="0" indent="0">
              <a:buNone/>
            </a:pPr>
            <a:r>
              <a:rPr lang="en-US" sz="2800" dirty="0" smtClean="0">
                <a:latin typeface="Arial" charset="0"/>
              </a:rPr>
              <a:t>It </a:t>
            </a:r>
            <a:r>
              <a:rPr lang="en-US" sz="2800" dirty="0">
                <a:latin typeface="Arial" charset="0"/>
              </a:rPr>
              <a:t>is enhanced by tall cusp – deep fossa</a:t>
            </a:r>
          </a:p>
          <a:p>
            <a:pPr>
              <a:buFontTx/>
              <a:buNone/>
            </a:pPr>
            <a:r>
              <a:rPr lang="en-US" sz="2800" dirty="0">
                <a:latin typeface="Arial" charset="0"/>
              </a:rPr>
              <a:t>  </a:t>
            </a:r>
          </a:p>
          <a:p>
            <a:pPr>
              <a:buFontTx/>
              <a:buNone/>
            </a:pPr>
            <a:r>
              <a:rPr lang="en-US" sz="2800" dirty="0">
                <a:latin typeface="Arial" charset="0"/>
              </a:rPr>
              <a:t>   Maintains teeth position</a:t>
            </a:r>
          </a:p>
          <a:p>
            <a:pPr>
              <a:buFontTx/>
              <a:buNone/>
            </a:pPr>
            <a:r>
              <a:rPr lang="en-US" sz="2800" dirty="0">
                <a:latin typeface="Arial" charset="0"/>
              </a:rPr>
              <a:t>  </a:t>
            </a:r>
            <a:r>
              <a:rPr lang="en-US" sz="2800" dirty="0" smtClean="0">
                <a:latin typeface="Arial" charset="0"/>
              </a:rPr>
              <a:t> CO or </a:t>
            </a:r>
            <a:r>
              <a:rPr lang="en-US" sz="2800" dirty="0">
                <a:latin typeface="Arial" charset="0"/>
              </a:rPr>
              <a:t>ICP is easily reproduced</a:t>
            </a:r>
          </a:p>
          <a:p>
            <a:pPr>
              <a:buFontTx/>
              <a:buNone/>
            </a:pPr>
            <a:r>
              <a:rPr lang="en-US" sz="2800" dirty="0">
                <a:latin typeface="Arial" charset="0"/>
              </a:rPr>
              <a:t>   Increased masticatory function</a:t>
            </a:r>
          </a:p>
          <a:p>
            <a:pPr>
              <a:buFontTx/>
              <a:buNone/>
            </a:pPr>
            <a:endParaRPr lang="en-US" sz="2800" dirty="0">
              <a:latin typeface="Arial" charset="0"/>
            </a:endParaRPr>
          </a:p>
          <a:p>
            <a:pPr>
              <a:buFontTx/>
              <a:buNone/>
            </a:pPr>
            <a:r>
              <a:rPr lang="en-US" sz="2000" dirty="0">
                <a:latin typeface="Arial" charset="0"/>
              </a:rPr>
              <a:t>    </a:t>
            </a:r>
            <a:r>
              <a:rPr lang="en-US" sz="2600" dirty="0">
                <a:latin typeface="Arial" charset="0"/>
              </a:rPr>
              <a:t>Signs of lack of PS, drifting, fremitus, fractured rest, mobility &amp; wear</a:t>
            </a:r>
            <a:endParaRPr lang="en-US" sz="2600" dirty="0"/>
          </a:p>
        </p:txBody>
      </p:sp>
    </p:spTree>
    <p:extLst>
      <p:ext uri="{BB962C8B-B14F-4D97-AF65-F5344CB8AC3E}">
        <p14:creationId xmlns:p14="http://schemas.microsoft.com/office/powerpoint/2010/main" val="180216159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5" descr="post stability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0647" y="1234248"/>
            <a:ext cx="3628373" cy="237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worn anteriors post stabi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460" y="3935121"/>
            <a:ext cx="3574325" cy="245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post stability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1451" y="3935121"/>
            <a:ext cx="3628373" cy="245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71770" y="274638"/>
            <a:ext cx="5532284" cy="707886"/>
          </a:xfrm>
          <a:prstGeom prst="rect">
            <a:avLst/>
          </a:prstGeom>
          <a:noFill/>
        </p:spPr>
        <p:txBody>
          <a:bodyPr wrap="none" rtlCol="0">
            <a:spAutoFit/>
          </a:bodyPr>
          <a:lstStyle/>
          <a:p>
            <a:pPr algn="ctr"/>
            <a:r>
              <a:rPr lang="en-US" sz="4000" dirty="0" smtClean="0">
                <a:solidFill>
                  <a:srgbClr val="E46C0A"/>
                </a:solidFill>
              </a:rPr>
              <a:t>Lack Of Posterior Stability</a:t>
            </a:r>
            <a:endParaRPr lang="en-US" sz="4000" dirty="0">
              <a:solidFill>
                <a:srgbClr val="E46C0A"/>
              </a:solidFill>
            </a:endParaRPr>
          </a:p>
        </p:txBody>
      </p:sp>
    </p:spTree>
    <p:extLst>
      <p:ext uri="{BB962C8B-B14F-4D97-AF65-F5344CB8AC3E}">
        <p14:creationId xmlns:p14="http://schemas.microsoft.com/office/powerpoint/2010/main" val="426536697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GB" dirty="0" smtClean="0">
                <a:latin typeface="Arial" charset="0"/>
              </a:rPr>
              <a:t>C) Absence </a:t>
            </a:r>
            <a:r>
              <a:rPr lang="en-GB" dirty="0">
                <a:latin typeface="Arial" charset="0"/>
              </a:rPr>
              <a:t>of posterior interferences</a:t>
            </a:r>
          </a:p>
          <a:p>
            <a:endParaRPr lang="en-US" dirty="0"/>
          </a:p>
        </p:txBody>
      </p:sp>
      <p:sp>
        <p:nvSpPr>
          <p:cNvPr id="4" name="Title 1"/>
          <p:cNvSpPr>
            <a:spLocks noGrp="1"/>
          </p:cNvSpPr>
          <p:nvPr>
            <p:ph type="title"/>
          </p:nvPr>
        </p:nvSpPr>
        <p:spPr>
          <a:xfrm>
            <a:off x="457200" y="0"/>
            <a:ext cx="8229600" cy="1143000"/>
          </a:xfrm>
        </p:spPr>
        <p:txBody>
          <a:bodyPr>
            <a:normAutofit/>
          </a:bodyPr>
          <a:lstStyle/>
          <a:p>
            <a:r>
              <a:rPr lang="en-US" dirty="0" smtClean="0">
                <a:solidFill>
                  <a:srgbClr val="E46C0A"/>
                </a:solidFill>
              </a:rPr>
              <a:t>Features </a:t>
            </a:r>
            <a:r>
              <a:rPr lang="en-US" dirty="0">
                <a:solidFill>
                  <a:srgbClr val="E46C0A"/>
                </a:solidFill>
              </a:rPr>
              <a:t>Of Ideal Occlusion</a:t>
            </a:r>
          </a:p>
        </p:txBody>
      </p:sp>
      <p:pic>
        <p:nvPicPr>
          <p:cNvPr id="5" name="Picture 5" descr="nwsi cas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358" y="3318971"/>
            <a:ext cx="3322555" cy="346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p:cNvSpPr txBox="1">
            <a:spLocks noChangeArrowheads="1"/>
          </p:cNvSpPr>
          <p:nvPr/>
        </p:nvSpPr>
        <p:spPr bwMode="auto">
          <a:xfrm>
            <a:off x="685358" y="3335655"/>
            <a:ext cx="3022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algn="ctr" eaLnBrk="0" fontAlgn="base" hangingPunct="0">
              <a:spcBef>
                <a:spcPct val="0"/>
              </a:spcBef>
              <a:spcAft>
                <a:spcPct val="0"/>
              </a:spcAft>
              <a:defRPr>
                <a:solidFill>
                  <a:schemeClr val="tx1"/>
                </a:solidFill>
                <a:latin typeface="Arial" charset="0"/>
                <a:ea typeface="ＭＳ Ｐゴシック" charset="0"/>
              </a:defRPr>
            </a:lvl6pPr>
            <a:lvl7pPr marL="2971800" indent="-228600" algn="ctr" eaLnBrk="0" fontAlgn="base" hangingPunct="0">
              <a:spcBef>
                <a:spcPct val="0"/>
              </a:spcBef>
              <a:spcAft>
                <a:spcPct val="0"/>
              </a:spcAft>
              <a:defRPr>
                <a:solidFill>
                  <a:schemeClr val="tx1"/>
                </a:solidFill>
                <a:latin typeface="Arial" charset="0"/>
                <a:ea typeface="ＭＳ Ｐゴシック" charset="0"/>
              </a:defRPr>
            </a:lvl7pPr>
            <a:lvl8pPr marL="3429000" indent="-228600" algn="ctr" eaLnBrk="0" fontAlgn="base" hangingPunct="0">
              <a:spcBef>
                <a:spcPct val="0"/>
              </a:spcBef>
              <a:spcAft>
                <a:spcPct val="0"/>
              </a:spcAft>
              <a:defRPr>
                <a:solidFill>
                  <a:schemeClr val="tx1"/>
                </a:solidFill>
                <a:latin typeface="Arial" charset="0"/>
                <a:ea typeface="ＭＳ Ｐゴシック" charset="0"/>
              </a:defRPr>
            </a:lvl8pPr>
            <a:lvl9pPr marL="3886200" indent="-228600" algn="ctr"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GB" sz="2400" dirty="0">
                <a:solidFill>
                  <a:srgbClr val="000000"/>
                </a:solidFill>
              </a:rPr>
              <a:t>The non-working side</a:t>
            </a:r>
            <a:endParaRPr lang="en-US" sz="2400" dirty="0">
              <a:solidFill>
                <a:srgbClr val="000000"/>
              </a:solidFill>
            </a:endParaRPr>
          </a:p>
        </p:txBody>
      </p:sp>
      <p:sp>
        <p:nvSpPr>
          <p:cNvPr id="7" name="Line 5"/>
          <p:cNvSpPr>
            <a:spLocks noChangeShapeType="1"/>
          </p:cNvSpPr>
          <p:nvPr/>
        </p:nvSpPr>
        <p:spPr bwMode="auto">
          <a:xfrm flipH="1">
            <a:off x="1489020" y="6423652"/>
            <a:ext cx="1441450"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6"/>
          <p:cNvSpPr>
            <a:spLocks noChangeShapeType="1"/>
          </p:cNvSpPr>
          <p:nvPr/>
        </p:nvSpPr>
        <p:spPr bwMode="auto">
          <a:xfrm>
            <a:off x="2930470" y="4859130"/>
            <a:ext cx="1077443" cy="582928"/>
          </a:xfrm>
          <a:prstGeom prst="line">
            <a:avLst/>
          </a:prstGeom>
          <a:noFill/>
          <a:ln w="38100">
            <a:solidFill>
              <a:schemeClr val="tx1"/>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9" name="Line 7"/>
          <p:cNvSpPr>
            <a:spLocks noChangeShapeType="1"/>
          </p:cNvSpPr>
          <p:nvPr/>
        </p:nvSpPr>
        <p:spPr bwMode="auto">
          <a:xfrm>
            <a:off x="685358" y="3625374"/>
            <a:ext cx="2089150" cy="1081087"/>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0" name="Picture 3" descr="nwsi l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8074" y="2718759"/>
            <a:ext cx="2732401" cy="3975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7"/>
          <p:cNvSpPr>
            <a:spLocks noChangeShapeType="1"/>
          </p:cNvSpPr>
          <p:nvPr/>
        </p:nvSpPr>
        <p:spPr bwMode="auto">
          <a:xfrm flipV="1">
            <a:off x="5785237" y="3123723"/>
            <a:ext cx="1424524" cy="806652"/>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2" name="Line 5"/>
          <p:cNvSpPr>
            <a:spLocks noChangeShapeType="1"/>
          </p:cNvSpPr>
          <p:nvPr/>
        </p:nvSpPr>
        <p:spPr bwMode="auto">
          <a:xfrm flipH="1">
            <a:off x="5785236" y="3930375"/>
            <a:ext cx="1568062" cy="0"/>
          </a:xfrm>
          <a:prstGeom prst="line">
            <a:avLst/>
          </a:prstGeom>
          <a:noFill/>
          <a:ln w="38100">
            <a:solidFill>
              <a:srgbClr val="FFFF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13" name="Line 6"/>
          <p:cNvSpPr>
            <a:spLocks noChangeShapeType="1"/>
          </p:cNvSpPr>
          <p:nvPr/>
        </p:nvSpPr>
        <p:spPr bwMode="auto">
          <a:xfrm>
            <a:off x="5785236" y="3930376"/>
            <a:ext cx="1424525" cy="776086"/>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58015828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D) Centric Occlusion is achieved at centric      </a:t>
            </a:r>
          </a:p>
          <a:p>
            <a:pPr marL="0" indent="0">
              <a:buNone/>
            </a:pPr>
            <a:r>
              <a:rPr lang="en-US" dirty="0"/>
              <a:t> </a:t>
            </a:r>
            <a:r>
              <a:rPr lang="en-US" dirty="0" smtClean="0"/>
              <a:t>    relation position</a:t>
            </a:r>
          </a:p>
          <a:p>
            <a:endParaRPr lang="en-US" dirty="0"/>
          </a:p>
          <a:p>
            <a:pPr marL="0" indent="0">
              <a:buNone/>
            </a:pPr>
            <a:r>
              <a:rPr lang="en-US" dirty="0" smtClean="0"/>
              <a:t>E) Occlusal loads are axially transmitted through    </a:t>
            </a:r>
          </a:p>
          <a:p>
            <a:pPr marL="0" indent="0">
              <a:buNone/>
            </a:pPr>
            <a:r>
              <a:rPr lang="en-US" dirty="0"/>
              <a:t> </a:t>
            </a:r>
            <a:r>
              <a:rPr lang="en-US" dirty="0" smtClean="0"/>
              <a:t>    the teeth</a:t>
            </a:r>
            <a:endParaRPr lang="en-US" dirty="0"/>
          </a:p>
        </p:txBody>
      </p:sp>
      <p:sp>
        <p:nvSpPr>
          <p:cNvPr id="4" name="Title 1"/>
          <p:cNvSpPr>
            <a:spLocks noGrp="1"/>
          </p:cNvSpPr>
          <p:nvPr>
            <p:ph type="title"/>
          </p:nvPr>
        </p:nvSpPr>
        <p:spPr>
          <a:xfrm>
            <a:off x="457200" y="0"/>
            <a:ext cx="8229600" cy="1143000"/>
          </a:xfrm>
        </p:spPr>
        <p:txBody>
          <a:bodyPr>
            <a:normAutofit/>
          </a:bodyPr>
          <a:lstStyle/>
          <a:p>
            <a:r>
              <a:rPr lang="en-US" dirty="0" smtClean="0">
                <a:solidFill>
                  <a:srgbClr val="E46C0A"/>
                </a:solidFill>
              </a:rPr>
              <a:t>Features </a:t>
            </a:r>
            <a:r>
              <a:rPr lang="en-US" dirty="0">
                <a:solidFill>
                  <a:srgbClr val="E46C0A"/>
                </a:solidFill>
              </a:rPr>
              <a:t>Of Ideal Occlusion</a:t>
            </a:r>
          </a:p>
        </p:txBody>
      </p:sp>
    </p:spTree>
    <p:extLst>
      <p:ext uri="{BB962C8B-B14F-4D97-AF65-F5344CB8AC3E}">
        <p14:creationId xmlns:p14="http://schemas.microsoft.com/office/powerpoint/2010/main" val="45957071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5">
                    <a:lumMod val="75000"/>
                  </a:schemeClr>
                </a:solidFill>
              </a:rPr>
              <a:t>Organization Of Occlusion</a:t>
            </a:r>
            <a:endParaRPr lang="en-US" dirty="0">
              <a:solidFill>
                <a:schemeClr val="accent5">
                  <a:lumMod val="75000"/>
                </a:schemeClr>
              </a:solidFill>
            </a:endParaRPr>
          </a:p>
        </p:txBody>
      </p:sp>
      <p:sp>
        <p:nvSpPr>
          <p:cNvPr id="3" name="Content Placeholder 2"/>
          <p:cNvSpPr>
            <a:spLocks noGrp="1"/>
          </p:cNvSpPr>
          <p:nvPr>
            <p:ph idx="1"/>
          </p:nvPr>
        </p:nvSpPr>
        <p:spPr>
          <a:xfrm>
            <a:off x="457200" y="1600199"/>
            <a:ext cx="8229600" cy="4910113"/>
          </a:xfrm>
        </p:spPr>
        <p:txBody>
          <a:bodyPr>
            <a:normAutofit lnSpcReduction="10000"/>
          </a:bodyPr>
          <a:lstStyle/>
          <a:p>
            <a:r>
              <a:rPr lang="en-US" dirty="0" smtClean="0"/>
              <a:t>There </a:t>
            </a:r>
            <a:r>
              <a:rPr lang="en-US" dirty="0"/>
              <a:t>a</a:t>
            </a:r>
            <a:r>
              <a:rPr lang="en-US" dirty="0" smtClean="0"/>
              <a:t>re three recognized concepts  that describe how teeth should contact in various mandibular positions</a:t>
            </a:r>
          </a:p>
          <a:p>
            <a:endParaRPr lang="en-US" dirty="0"/>
          </a:p>
          <a:p>
            <a:pPr marL="514350" indent="-514350">
              <a:buAutoNum type="arabicPeriod"/>
            </a:pPr>
            <a:r>
              <a:rPr lang="en-US" dirty="0" smtClean="0"/>
              <a:t>Bilateral balanced occlusion</a:t>
            </a:r>
          </a:p>
          <a:p>
            <a:pPr marL="514350" indent="-514350">
              <a:buAutoNum type="arabicPeriod"/>
            </a:pPr>
            <a:r>
              <a:rPr lang="en-US" dirty="0" smtClean="0"/>
              <a:t>Unilateral Balanced occlusion </a:t>
            </a:r>
          </a:p>
          <a:p>
            <a:pPr marL="0" indent="0">
              <a:buNone/>
            </a:pPr>
            <a:r>
              <a:rPr lang="en-US" dirty="0"/>
              <a:t> </a:t>
            </a:r>
            <a:r>
              <a:rPr lang="en-US" dirty="0" smtClean="0"/>
              <a:t>      (Group function)</a:t>
            </a:r>
          </a:p>
          <a:p>
            <a:pPr marL="0" indent="0">
              <a:buNone/>
            </a:pPr>
            <a:r>
              <a:rPr lang="en-US" dirty="0" smtClean="0"/>
              <a:t>3.  Mutually protected occlusion</a:t>
            </a:r>
          </a:p>
          <a:p>
            <a:pPr marL="0" indent="0">
              <a:buNone/>
            </a:pPr>
            <a:r>
              <a:rPr lang="en-US" dirty="0" smtClean="0"/>
              <a:t>       (Canine protected)</a:t>
            </a:r>
            <a:endParaRPr lang="en-US" dirty="0"/>
          </a:p>
        </p:txBody>
      </p:sp>
    </p:spTree>
    <p:extLst>
      <p:ext uri="{BB962C8B-B14F-4D97-AF65-F5344CB8AC3E}">
        <p14:creationId xmlns:p14="http://schemas.microsoft.com/office/powerpoint/2010/main" val="411004468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Bilateral Balanced Occlusion</a:t>
            </a:r>
            <a:endParaRPr lang="en-US" dirty="0"/>
          </a:p>
        </p:txBody>
      </p:sp>
      <p:sp>
        <p:nvSpPr>
          <p:cNvPr id="3" name="Content Placeholder 2"/>
          <p:cNvSpPr>
            <a:spLocks noGrp="1"/>
          </p:cNvSpPr>
          <p:nvPr>
            <p:ph idx="1"/>
          </p:nvPr>
        </p:nvSpPr>
        <p:spPr/>
        <p:txBody>
          <a:bodyPr/>
          <a:lstStyle/>
          <a:p>
            <a:r>
              <a:rPr lang="en-US" dirty="0" smtClean="0"/>
              <a:t>It dictates that a maximum number of teeth should contact in all excursive positions of the mandible.</a:t>
            </a:r>
          </a:p>
          <a:p>
            <a:r>
              <a:rPr lang="en-US" dirty="0" smtClean="0"/>
              <a:t>Use for complete denture </a:t>
            </a:r>
            <a:r>
              <a:rPr lang="en-US" dirty="0" err="1" smtClean="0"/>
              <a:t>occlusal</a:t>
            </a:r>
            <a:r>
              <a:rPr lang="en-US" dirty="0" smtClean="0"/>
              <a:t> scheme as contacts on non-working side prevent tipping of the denture</a:t>
            </a:r>
          </a:p>
          <a:p>
            <a:r>
              <a:rPr lang="en-US" dirty="0" smtClean="0"/>
              <a:t>Not used for fixed prosthodontics, as very difficult to achieve </a:t>
            </a:r>
            <a:endParaRPr lang="en-US" dirty="0"/>
          </a:p>
        </p:txBody>
      </p:sp>
    </p:spTree>
    <p:extLst>
      <p:ext uri="{BB962C8B-B14F-4D97-AF65-F5344CB8AC3E}">
        <p14:creationId xmlns:p14="http://schemas.microsoft.com/office/powerpoint/2010/main" val="213101841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Unilateral Balanced Occlusion</a:t>
            </a:r>
            <a:endParaRPr lang="en-US" dirty="0"/>
          </a:p>
        </p:txBody>
      </p:sp>
      <p:sp>
        <p:nvSpPr>
          <p:cNvPr id="3" name="Content Placeholder 2"/>
          <p:cNvSpPr>
            <a:spLocks noGrp="1"/>
          </p:cNvSpPr>
          <p:nvPr>
            <p:ph idx="1"/>
          </p:nvPr>
        </p:nvSpPr>
        <p:spPr/>
        <p:txBody>
          <a:bodyPr/>
          <a:lstStyle/>
          <a:p>
            <a:r>
              <a:rPr lang="en-US" dirty="0" smtClean="0"/>
              <a:t>Also called group function</a:t>
            </a:r>
          </a:p>
          <a:p>
            <a:r>
              <a:rPr lang="en-US" dirty="0" smtClean="0"/>
              <a:t>It requires teeth on the working side to be in contact in lateral excursion and teeth on the non-working side are free of any contact.</a:t>
            </a:r>
          </a:p>
          <a:p>
            <a:r>
              <a:rPr lang="en-US" dirty="0" smtClean="0"/>
              <a:t>Avoids destructive , oblique forces on the non-working side.</a:t>
            </a:r>
          </a:p>
          <a:p>
            <a:r>
              <a:rPr lang="en-US" dirty="0" smtClean="0"/>
              <a:t>Prevents wear of maxillary palatal and mandibular </a:t>
            </a:r>
            <a:r>
              <a:rPr lang="en-US" dirty="0" err="1" smtClean="0"/>
              <a:t>buccal</a:t>
            </a:r>
            <a:r>
              <a:rPr lang="en-US" dirty="0" smtClean="0"/>
              <a:t> cusps</a:t>
            </a:r>
            <a:endParaRPr lang="en-US" dirty="0"/>
          </a:p>
        </p:txBody>
      </p:sp>
    </p:spTree>
    <p:extLst>
      <p:ext uri="{BB962C8B-B14F-4D97-AF65-F5344CB8AC3E}">
        <p14:creationId xmlns:p14="http://schemas.microsoft.com/office/powerpoint/2010/main" val="211562809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a:latin typeface="Arial" charset="0"/>
              </a:rPr>
              <a:t>Why Is Occlusion Important ?</a:t>
            </a:r>
          </a:p>
        </p:txBody>
      </p:sp>
      <p:sp>
        <p:nvSpPr>
          <p:cNvPr id="4099" name="Content Placeholder 2"/>
          <p:cNvSpPr>
            <a:spLocks noGrp="1"/>
          </p:cNvSpPr>
          <p:nvPr>
            <p:ph idx="1"/>
          </p:nvPr>
        </p:nvSpPr>
        <p:spPr>
          <a:xfrm>
            <a:off x="457200" y="1484313"/>
            <a:ext cx="8686800" cy="4608512"/>
          </a:xfrm>
        </p:spPr>
        <p:txBody>
          <a:bodyPr/>
          <a:lstStyle/>
          <a:p>
            <a:r>
              <a:rPr lang="en-US" sz="2800">
                <a:latin typeface="Arial" charset="0"/>
              </a:rPr>
              <a:t>Assist in diagnosis</a:t>
            </a:r>
          </a:p>
          <a:p>
            <a:r>
              <a:rPr lang="en-US" sz="2800">
                <a:latin typeface="Arial" charset="0"/>
              </a:rPr>
              <a:t>Planning in restorative care</a:t>
            </a:r>
          </a:p>
          <a:p>
            <a:pPr>
              <a:buFontTx/>
              <a:buNone/>
            </a:pPr>
            <a:r>
              <a:rPr lang="en-US" sz="2400">
                <a:latin typeface="Arial" charset="0"/>
              </a:rPr>
              <a:t>        To minimize failure</a:t>
            </a:r>
          </a:p>
          <a:p>
            <a:pPr>
              <a:buFontTx/>
              <a:buNone/>
            </a:pPr>
            <a:r>
              <a:rPr lang="en-US" sz="2400">
                <a:latin typeface="Arial" charset="0"/>
              </a:rPr>
              <a:t>        Ensure predictable outcome by minimising loads on teeth</a:t>
            </a:r>
          </a:p>
          <a:p>
            <a:pPr>
              <a:buFontTx/>
              <a:buNone/>
            </a:pPr>
            <a:endParaRPr lang="en-US" sz="2400">
              <a:latin typeface="Arial" charset="0"/>
            </a:endParaRPr>
          </a:p>
          <a:p>
            <a:pPr>
              <a:buFontTx/>
              <a:buNone/>
            </a:pPr>
            <a:r>
              <a:rPr lang="en-US" sz="2400">
                <a:latin typeface="Arial" charset="0"/>
              </a:rPr>
              <a:t>Managing the environment so that we get the minimal amount </a:t>
            </a:r>
          </a:p>
          <a:p>
            <a:pPr>
              <a:buFontTx/>
              <a:buNone/>
            </a:pPr>
            <a:r>
              <a:rPr lang="en-US" sz="2400">
                <a:latin typeface="Arial" charset="0"/>
              </a:rPr>
              <a:t>of surprises (Similar to wearing a car seatbelt), the less the </a:t>
            </a:r>
          </a:p>
          <a:p>
            <a:pPr>
              <a:buFontTx/>
              <a:buNone/>
            </a:pPr>
            <a:r>
              <a:rPr lang="en-US" sz="2400">
                <a:latin typeface="Arial" charset="0"/>
              </a:rPr>
              <a:t>patient has to adapt the better.</a:t>
            </a:r>
          </a:p>
        </p:txBody>
      </p:sp>
    </p:spTree>
    <p:extLst>
      <p:ext uri="{BB962C8B-B14F-4D97-AF65-F5344CB8AC3E}">
        <p14:creationId xmlns:p14="http://schemas.microsoft.com/office/powerpoint/2010/main" val="159640576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543"/>
            <a:ext cx="8229600" cy="1143000"/>
          </a:xfrm>
        </p:spPr>
        <p:txBody>
          <a:bodyPr/>
          <a:lstStyle/>
          <a:p>
            <a:r>
              <a:rPr lang="en-US" dirty="0" smtClean="0"/>
              <a:t>Mutually Protected Occlusion</a:t>
            </a:r>
            <a:endParaRPr lang="en-US" dirty="0"/>
          </a:p>
        </p:txBody>
      </p:sp>
      <p:sp>
        <p:nvSpPr>
          <p:cNvPr id="3" name="Content Placeholder 2"/>
          <p:cNvSpPr>
            <a:spLocks noGrp="1"/>
          </p:cNvSpPr>
          <p:nvPr>
            <p:ph idx="1"/>
          </p:nvPr>
        </p:nvSpPr>
        <p:spPr>
          <a:xfrm>
            <a:off x="457200" y="1135457"/>
            <a:ext cx="8229600" cy="5475635"/>
          </a:xfrm>
        </p:spPr>
        <p:txBody>
          <a:bodyPr>
            <a:normAutofit/>
          </a:bodyPr>
          <a:lstStyle/>
          <a:p>
            <a:r>
              <a:rPr lang="en-US" sz="2800" dirty="0" smtClean="0"/>
              <a:t>Also called canine protected occlusion</a:t>
            </a:r>
          </a:p>
          <a:p>
            <a:r>
              <a:rPr lang="en-US" sz="2800" dirty="0" smtClean="0"/>
              <a:t>Anterior </a:t>
            </a:r>
            <a:r>
              <a:rPr lang="en-US" sz="2800" dirty="0"/>
              <a:t>teeth </a:t>
            </a:r>
            <a:r>
              <a:rPr lang="en-US" sz="2800" dirty="0" smtClean="0"/>
              <a:t>overlap prevents </a:t>
            </a:r>
            <a:r>
              <a:rPr lang="en-US" sz="2800" dirty="0"/>
              <a:t>the posterior teeth from making any contact on either the working or the nonworking sides during mandibular excursions</a:t>
            </a:r>
            <a:r>
              <a:rPr lang="en-US" sz="2800" dirty="0" smtClean="0"/>
              <a:t>.</a:t>
            </a:r>
          </a:p>
          <a:p>
            <a:r>
              <a:rPr lang="en-US" sz="2800" dirty="0" smtClean="0"/>
              <a:t> Anterior teeth bear all the load and the posterior teeth are dis-occluded during excursions.</a:t>
            </a:r>
            <a:r>
              <a:rPr lang="en-US" sz="2800" dirty="0"/>
              <a:t> Protecting the posterior </a:t>
            </a:r>
            <a:r>
              <a:rPr lang="en-US" sz="2800" dirty="0" smtClean="0"/>
              <a:t>teeth</a:t>
            </a:r>
          </a:p>
          <a:p>
            <a:r>
              <a:rPr lang="en-US" sz="2800" dirty="0" smtClean="0"/>
              <a:t>In CO, posterior teeth direct forces through their long axis and anterior teeth are slightly in or out of contact. Protecting the anterior teeth.</a:t>
            </a:r>
            <a:endParaRPr lang="en-US" sz="2800" dirty="0"/>
          </a:p>
          <a:p>
            <a:pPr marL="0" indent="0">
              <a:buNone/>
            </a:pPr>
            <a:endParaRPr lang="en-US" dirty="0"/>
          </a:p>
        </p:txBody>
      </p:sp>
    </p:spTree>
    <p:extLst>
      <p:ext uri="{BB962C8B-B14F-4D97-AF65-F5344CB8AC3E}">
        <p14:creationId xmlns:p14="http://schemas.microsoft.com/office/powerpoint/2010/main" val="194030881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atin typeface="Arial" charset="0"/>
              </a:rPr>
              <a:t>Guidance</a:t>
            </a:r>
          </a:p>
        </p:txBody>
      </p:sp>
      <p:sp>
        <p:nvSpPr>
          <p:cNvPr id="410627" name="Rectangle 3"/>
          <p:cNvSpPr>
            <a:spLocks noGrp="1" noChangeArrowheads="1"/>
          </p:cNvSpPr>
          <p:nvPr>
            <p:ph type="body" idx="1"/>
          </p:nvPr>
        </p:nvSpPr>
        <p:spPr/>
        <p:txBody>
          <a:bodyPr/>
          <a:lstStyle/>
          <a:p>
            <a:pPr eaLnBrk="1" hangingPunct="1">
              <a:buFontTx/>
              <a:buNone/>
            </a:pPr>
            <a:r>
              <a:rPr lang="en-GB" dirty="0">
                <a:latin typeface="Arial" charset="0"/>
              </a:rPr>
              <a:t>Describes the influenced path the mandible </a:t>
            </a:r>
          </a:p>
          <a:p>
            <a:pPr eaLnBrk="1" hangingPunct="1">
              <a:buFontTx/>
              <a:buNone/>
            </a:pPr>
            <a:r>
              <a:rPr lang="en-GB" dirty="0">
                <a:latin typeface="Arial" charset="0"/>
              </a:rPr>
              <a:t>takes as a result of the contacting surfaces </a:t>
            </a:r>
          </a:p>
          <a:p>
            <a:pPr eaLnBrk="1" hangingPunct="1">
              <a:buFontTx/>
              <a:buNone/>
            </a:pPr>
            <a:r>
              <a:rPr lang="en-GB" dirty="0">
                <a:latin typeface="Arial" charset="0"/>
              </a:rPr>
              <a:t>of the teeth. Depending on the contact and </a:t>
            </a:r>
          </a:p>
          <a:p>
            <a:pPr eaLnBrk="1" hangingPunct="1">
              <a:buFontTx/>
              <a:buNone/>
            </a:pPr>
            <a:r>
              <a:rPr lang="en-GB" dirty="0">
                <a:latin typeface="Arial" charset="0"/>
              </a:rPr>
              <a:t>shape of the teeth they should be in </a:t>
            </a:r>
          </a:p>
          <a:p>
            <a:pPr eaLnBrk="1" hangingPunct="1">
              <a:buFontTx/>
              <a:buNone/>
            </a:pPr>
            <a:r>
              <a:rPr lang="en-GB" dirty="0">
                <a:latin typeface="Arial" charset="0"/>
              </a:rPr>
              <a:t>harmony </a:t>
            </a:r>
          </a:p>
        </p:txBody>
      </p:sp>
    </p:spTree>
    <p:extLst>
      <p:ext uri="{BB962C8B-B14F-4D97-AF65-F5344CB8AC3E}">
        <p14:creationId xmlns:p14="http://schemas.microsoft.com/office/powerpoint/2010/main" val="346449126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atin typeface="Arial" charset="0"/>
              </a:rPr>
              <a:t>Protrusive Guidance</a:t>
            </a:r>
          </a:p>
        </p:txBody>
      </p:sp>
      <p:sp>
        <p:nvSpPr>
          <p:cNvPr id="412675" name="Rectangle 3"/>
          <p:cNvSpPr>
            <a:spLocks noGrp="1" noChangeArrowheads="1"/>
          </p:cNvSpPr>
          <p:nvPr>
            <p:ph type="body" idx="1"/>
          </p:nvPr>
        </p:nvSpPr>
        <p:spPr/>
        <p:txBody>
          <a:bodyPr/>
          <a:lstStyle/>
          <a:p>
            <a:pPr eaLnBrk="1" hangingPunct="1">
              <a:buFontTx/>
              <a:buNone/>
            </a:pPr>
            <a:r>
              <a:rPr lang="en-GB" dirty="0">
                <a:latin typeface="Arial" charset="0"/>
              </a:rPr>
              <a:t>Influenced path the mandible takes as a</a:t>
            </a:r>
          </a:p>
          <a:p>
            <a:pPr eaLnBrk="1" hangingPunct="1">
              <a:buFontTx/>
              <a:buNone/>
            </a:pPr>
            <a:r>
              <a:rPr lang="en-GB" dirty="0">
                <a:latin typeface="Arial" charset="0"/>
              </a:rPr>
              <a:t>result of a forward thrust</a:t>
            </a:r>
          </a:p>
        </p:txBody>
      </p:sp>
      <p:sp>
        <p:nvSpPr>
          <p:cNvPr id="412676" name="Freeform 4"/>
          <p:cNvSpPr>
            <a:spLocks/>
          </p:cNvSpPr>
          <p:nvPr/>
        </p:nvSpPr>
        <p:spPr bwMode="auto">
          <a:xfrm>
            <a:off x="3168650" y="3171825"/>
            <a:ext cx="1982788" cy="1265238"/>
          </a:xfrm>
          <a:custGeom>
            <a:avLst/>
            <a:gdLst>
              <a:gd name="T0" fmla="*/ 2147483647 w 1249"/>
              <a:gd name="T1" fmla="*/ 2147483647 h 797"/>
              <a:gd name="T2" fmla="*/ 2147483647 w 1249"/>
              <a:gd name="T3" fmla="*/ 2147483647 h 797"/>
              <a:gd name="T4" fmla="*/ 2147483647 w 1249"/>
              <a:gd name="T5" fmla="*/ 2147483647 h 797"/>
              <a:gd name="T6" fmla="*/ 2147483647 w 1249"/>
              <a:gd name="T7" fmla="*/ 2147483647 h 797"/>
              <a:gd name="T8" fmla="*/ 2147483647 w 1249"/>
              <a:gd name="T9" fmla="*/ 2147483647 h 797"/>
              <a:gd name="T10" fmla="*/ 2147483647 w 1249"/>
              <a:gd name="T11" fmla="*/ 2147483647 h 797"/>
              <a:gd name="T12" fmla="*/ 2147483647 w 1249"/>
              <a:gd name="T13" fmla="*/ 2147483647 h 797"/>
              <a:gd name="T14" fmla="*/ 2147483647 w 1249"/>
              <a:gd name="T15" fmla="*/ 2147483647 h 797"/>
              <a:gd name="T16" fmla="*/ 2147483647 w 1249"/>
              <a:gd name="T17" fmla="*/ 2147483647 h 797"/>
              <a:gd name="T18" fmla="*/ 2147483647 w 1249"/>
              <a:gd name="T19" fmla="*/ 2147483647 h 797"/>
              <a:gd name="T20" fmla="*/ 2147483647 w 1249"/>
              <a:gd name="T21" fmla="*/ 2147483647 h 797"/>
              <a:gd name="T22" fmla="*/ 2147483647 w 1249"/>
              <a:gd name="T23" fmla="*/ 2147483647 h 797"/>
              <a:gd name="T24" fmla="*/ 2147483647 w 1249"/>
              <a:gd name="T25" fmla="*/ 2147483647 h 797"/>
              <a:gd name="T26" fmla="*/ 2147483647 w 1249"/>
              <a:gd name="T27" fmla="*/ 2147483647 h 797"/>
              <a:gd name="T28" fmla="*/ 2147483647 w 1249"/>
              <a:gd name="T29" fmla="*/ 2147483647 h 797"/>
              <a:gd name="T30" fmla="*/ 2147483647 w 1249"/>
              <a:gd name="T31" fmla="*/ 2147483647 h 797"/>
              <a:gd name="T32" fmla="*/ 2147483647 w 1249"/>
              <a:gd name="T33" fmla="*/ 2147483647 h 797"/>
              <a:gd name="T34" fmla="*/ 2147483647 w 1249"/>
              <a:gd name="T35" fmla="*/ 2147483647 h 797"/>
              <a:gd name="T36" fmla="*/ 2147483647 w 1249"/>
              <a:gd name="T37" fmla="*/ 2147483647 h 797"/>
              <a:gd name="T38" fmla="*/ 2147483647 w 1249"/>
              <a:gd name="T39" fmla="*/ 2147483647 h 797"/>
              <a:gd name="T40" fmla="*/ 2147483647 w 1249"/>
              <a:gd name="T41" fmla="*/ 2147483647 h 797"/>
              <a:gd name="T42" fmla="*/ 2147483647 w 1249"/>
              <a:gd name="T43" fmla="*/ 2147483647 h 797"/>
              <a:gd name="T44" fmla="*/ 2147483647 w 1249"/>
              <a:gd name="T45" fmla="*/ 2147483647 h 797"/>
              <a:gd name="T46" fmla="*/ 2147483647 w 1249"/>
              <a:gd name="T47" fmla="*/ 2147483647 h 797"/>
              <a:gd name="T48" fmla="*/ 2147483647 w 1249"/>
              <a:gd name="T49" fmla="*/ 2147483647 h 797"/>
              <a:gd name="T50" fmla="*/ 2147483647 w 1249"/>
              <a:gd name="T51" fmla="*/ 2147483647 h 797"/>
              <a:gd name="T52" fmla="*/ 2147483647 w 1249"/>
              <a:gd name="T53" fmla="*/ 2147483647 h 797"/>
              <a:gd name="T54" fmla="*/ 2147483647 w 1249"/>
              <a:gd name="T55" fmla="*/ 2147483647 h 797"/>
              <a:gd name="T56" fmla="*/ 2147483647 w 1249"/>
              <a:gd name="T57" fmla="*/ 2147483647 h 797"/>
              <a:gd name="T58" fmla="*/ 2147483647 w 1249"/>
              <a:gd name="T59" fmla="*/ 2147483647 h 797"/>
              <a:gd name="T60" fmla="*/ 2147483647 w 1249"/>
              <a:gd name="T61" fmla="*/ 2147483647 h 797"/>
              <a:gd name="T62" fmla="*/ 2147483647 w 1249"/>
              <a:gd name="T63" fmla="*/ 2147483647 h 797"/>
              <a:gd name="T64" fmla="*/ 2147483647 w 1249"/>
              <a:gd name="T65" fmla="*/ 2147483647 h 797"/>
              <a:gd name="T66" fmla="*/ 2147483647 w 1249"/>
              <a:gd name="T67" fmla="*/ 2147483647 h 797"/>
              <a:gd name="T68" fmla="*/ 2147483647 w 1249"/>
              <a:gd name="T69" fmla="*/ 2147483647 h 797"/>
              <a:gd name="T70" fmla="*/ 2147483647 w 1249"/>
              <a:gd name="T71" fmla="*/ 2147483647 h 797"/>
              <a:gd name="T72" fmla="*/ 2147483647 w 1249"/>
              <a:gd name="T73" fmla="*/ 2147483647 h 797"/>
              <a:gd name="T74" fmla="*/ 2147483647 w 1249"/>
              <a:gd name="T75" fmla="*/ 2147483647 h 797"/>
              <a:gd name="T76" fmla="*/ 2147483647 w 1249"/>
              <a:gd name="T77" fmla="*/ 2147483647 h 797"/>
              <a:gd name="T78" fmla="*/ 2147483647 w 1249"/>
              <a:gd name="T79" fmla="*/ 2147483647 h 797"/>
              <a:gd name="T80" fmla="*/ 2147483647 w 1249"/>
              <a:gd name="T81" fmla="*/ 2147483647 h 797"/>
              <a:gd name="T82" fmla="*/ 2147483647 w 1249"/>
              <a:gd name="T83" fmla="*/ 2147483647 h 797"/>
              <a:gd name="T84" fmla="*/ 2147483647 w 1249"/>
              <a:gd name="T85" fmla="*/ 2147483647 h 797"/>
              <a:gd name="T86" fmla="*/ 2147483647 w 1249"/>
              <a:gd name="T87" fmla="*/ 2147483647 h 7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49"/>
              <a:gd name="T133" fmla="*/ 0 h 797"/>
              <a:gd name="T134" fmla="*/ 1249 w 1249"/>
              <a:gd name="T135" fmla="*/ 797 h 7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49" h="797">
                <a:moveTo>
                  <a:pt x="344" y="353"/>
                </a:moveTo>
                <a:cubicBezTo>
                  <a:pt x="343" y="386"/>
                  <a:pt x="341" y="497"/>
                  <a:pt x="338" y="555"/>
                </a:cubicBezTo>
                <a:cubicBezTo>
                  <a:pt x="335" y="613"/>
                  <a:pt x="339" y="661"/>
                  <a:pt x="326" y="699"/>
                </a:cubicBezTo>
                <a:cubicBezTo>
                  <a:pt x="313" y="737"/>
                  <a:pt x="269" y="783"/>
                  <a:pt x="258" y="783"/>
                </a:cubicBezTo>
                <a:cubicBezTo>
                  <a:pt x="247" y="783"/>
                  <a:pt x="259" y="733"/>
                  <a:pt x="258" y="699"/>
                </a:cubicBezTo>
                <a:cubicBezTo>
                  <a:pt x="257" y="665"/>
                  <a:pt x="257" y="614"/>
                  <a:pt x="254" y="579"/>
                </a:cubicBezTo>
                <a:cubicBezTo>
                  <a:pt x="251" y="544"/>
                  <a:pt x="253" y="509"/>
                  <a:pt x="242" y="487"/>
                </a:cubicBezTo>
                <a:cubicBezTo>
                  <a:pt x="231" y="465"/>
                  <a:pt x="206" y="447"/>
                  <a:pt x="186" y="447"/>
                </a:cubicBezTo>
                <a:cubicBezTo>
                  <a:pt x="166" y="447"/>
                  <a:pt x="141" y="446"/>
                  <a:pt x="122" y="485"/>
                </a:cubicBezTo>
                <a:cubicBezTo>
                  <a:pt x="103" y="524"/>
                  <a:pt x="87" y="635"/>
                  <a:pt x="74" y="683"/>
                </a:cubicBezTo>
                <a:cubicBezTo>
                  <a:pt x="61" y="731"/>
                  <a:pt x="57" y="768"/>
                  <a:pt x="46" y="771"/>
                </a:cubicBezTo>
                <a:cubicBezTo>
                  <a:pt x="35" y="774"/>
                  <a:pt x="12" y="740"/>
                  <a:pt x="6" y="701"/>
                </a:cubicBezTo>
                <a:cubicBezTo>
                  <a:pt x="0" y="662"/>
                  <a:pt x="3" y="593"/>
                  <a:pt x="8" y="539"/>
                </a:cubicBezTo>
                <a:cubicBezTo>
                  <a:pt x="13" y="485"/>
                  <a:pt x="34" y="421"/>
                  <a:pt x="36" y="377"/>
                </a:cubicBezTo>
                <a:cubicBezTo>
                  <a:pt x="38" y="333"/>
                  <a:pt x="24" y="302"/>
                  <a:pt x="20" y="273"/>
                </a:cubicBezTo>
                <a:cubicBezTo>
                  <a:pt x="16" y="244"/>
                  <a:pt x="12" y="223"/>
                  <a:pt x="12" y="201"/>
                </a:cubicBezTo>
                <a:cubicBezTo>
                  <a:pt x="12" y="179"/>
                  <a:pt x="12" y="166"/>
                  <a:pt x="20" y="143"/>
                </a:cubicBezTo>
                <a:cubicBezTo>
                  <a:pt x="28" y="120"/>
                  <a:pt x="43" y="72"/>
                  <a:pt x="62" y="65"/>
                </a:cubicBezTo>
                <a:cubicBezTo>
                  <a:pt x="81" y="58"/>
                  <a:pt x="115" y="89"/>
                  <a:pt x="136" y="99"/>
                </a:cubicBezTo>
                <a:cubicBezTo>
                  <a:pt x="157" y="109"/>
                  <a:pt x="168" y="127"/>
                  <a:pt x="186" y="127"/>
                </a:cubicBezTo>
                <a:cubicBezTo>
                  <a:pt x="204" y="127"/>
                  <a:pt x="225" y="109"/>
                  <a:pt x="246" y="101"/>
                </a:cubicBezTo>
                <a:cubicBezTo>
                  <a:pt x="267" y="93"/>
                  <a:pt x="294" y="65"/>
                  <a:pt x="314" y="77"/>
                </a:cubicBezTo>
                <a:cubicBezTo>
                  <a:pt x="334" y="89"/>
                  <a:pt x="362" y="138"/>
                  <a:pt x="368" y="173"/>
                </a:cubicBezTo>
                <a:cubicBezTo>
                  <a:pt x="374" y="208"/>
                  <a:pt x="351" y="257"/>
                  <a:pt x="348" y="285"/>
                </a:cubicBezTo>
                <a:cubicBezTo>
                  <a:pt x="345" y="313"/>
                  <a:pt x="349" y="332"/>
                  <a:pt x="350" y="343"/>
                </a:cubicBezTo>
                <a:cubicBezTo>
                  <a:pt x="351" y="354"/>
                  <a:pt x="336" y="351"/>
                  <a:pt x="356" y="353"/>
                </a:cubicBezTo>
                <a:cubicBezTo>
                  <a:pt x="376" y="355"/>
                  <a:pt x="353" y="357"/>
                  <a:pt x="468" y="355"/>
                </a:cubicBezTo>
                <a:cubicBezTo>
                  <a:pt x="583" y="353"/>
                  <a:pt x="942" y="344"/>
                  <a:pt x="1048" y="341"/>
                </a:cubicBezTo>
                <a:cubicBezTo>
                  <a:pt x="1154" y="338"/>
                  <a:pt x="1092" y="339"/>
                  <a:pt x="1102" y="335"/>
                </a:cubicBezTo>
                <a:cubicBezTo>
                  <a:pt x="1112" y="331"/>
                  <a:pt x="1102" y="327"/>
                  <a:pt x="1105" y="320"/>
                </a:cubicBezTo>
                <a:cubicBezTo>
                  <a:pt x="1108" y="313"/>
                  <a:pt x="1112" y="307"/>
                  <a:pt x="1117" y="291"/>
                </a:cubicBezTo>
                <a:cubicBezTo>
                  <a:pt x="1122" y="275"/>
                  <a:pt x="1132" y="247"/>
                  <a:pt x="1138" y="221"/>
                </a:cubicBezTo>
                <a:cubicBezTo>
                  <a:pt x="1144" y="195"/>
                  <a:pt x="1151" y="164"/>
                  <a:pt x="1154" y="135"/>
                </a:cubicBezTo>
                <a:cubicBezTo>
                  <a:pt x="1157" y="106"/>
                  <a:pt x="1152" y="71"/>
                  <a:pt x="1156" y="49"/>
                </a:cubicBezTo>
                <a:cubicBezTo>
                  <a:pt x="1160" y="27"/>
                  <a:pt x="1170" y="2"/>
                  <a:pt x="1178" y="1"/>
                </a:cubicBezTo>
                <a:cubicBezTo>
                  <a:pt x="1186" y="0"/>
                  <a:pt x="1193" y="18"/>
                  <a:pt x="1202" y="41"/>
                </a:cubicBezTo>
                <a:cubicBezTo>
                  <a:pt x="1211" y="64"/>
                  <a:pt x="1226" y="102"/>
                  <a:pt x="1234" y="139"/>
                </a:cubicBezTo>
                <a:cubicBezTo>
                  <a:pt x="1242" y="176"/>
                  <a:pt x="1247" y="231"/>
                  <a:pt x="1248" y="261"/>
                </a:cubicBezTo>
                <a:cubicBezTo>
                  <a:pt x="1249" y="291"/>
                  <a:pt x="1242" y="282"/>
                  <a:pt x="1238" y="319"/>
                </a:cubicBezTo>
                <a:cubicBezTo>
                  <a:pt x="1234" y="356"/>
                  <a:pt x="1228" y="434"/>
                  <a:pt x="1224" y="483"/>
                </a:cubicBezTo>
                <a:cubicBezTo>
                  <a:pt x="1220" y="532"/>
                  <a:pt x="1223" y="559"/>
                  <a:pt x="1212" y="611"/>
                </a:cubicBezTo>
                <a:cubicBezTo>
                  <a:pt x="1201" y="663"/>
                  <a:pt x="1174" y="797"/>
                  <a:pt x="1160" y="795"/>
                </a:cubicBezTo>
                <a:cubicBezTo>
                  <a:pt x="1146" y="793"/>
                  <a:pt x="1135" y="673"/>
                  <a:pt x="1126" y="597"/>
                </a:cubicBezTo>
                <a:cubicBezTo>
                  <a:pt x="1117" y="521"/>
                  <a:pt x="1109" y="392"/>
                  <a:pt x="1105" y="338"/>
                </a:cubicBezTo>
              </a:path>
            </a:pathLst>
          </a:custGeom>
          <a:noFill/>
          <a:ln w="9525" cap="flat" cmpd="sng">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2677" name="Freeform 5"/>
          <p:cNvSpPr>
            <a:spLocks/>
          </p:cNvSpPr>
          <p:nvPr/>
        </p:nvSpPr>
        <p:spPr bwMode="auto">
          <a:xfrm>
            <a:off x="2987675" y="2941638"/>
            <a:ext cx="612775" cy="438150"/>
          </a:xfrm>
          <a:custGeom>
            <a:avLst/>
            <a:gdLst>
              <a:gd name="T0" fmla="*/ 2147483647 w 386"/>
              <a:gd name="T1" fmla="*/ 2147483647 h 276"/>
              <a:gd name="T2" fmla="*/ 2147483647 w 386"/>
              <a:gd name="T3" fmla="*/ 2147483647 h 276"/>
              <a:gd name="T4" fmla="*/ 2147483647 w 386"/>
              <a:gd name="T5" fmla="*/ 2147483647 h 276"/>
              <a:gd name="T6" fmla="*/ 2147483647 w 386"/>
              <a:gd name="T7" fmla="*/ 2147483647 h 276"/>
              <a:gd name="T8" fmla="*/ 2147483647 w 386"/>
              <a:gd name="T9" fmla="*/ 2147483647 h 276"/>
              <a:gd name="T10" fmla="*/ 2147483647 w 386"/>
              <a:gd name="T11" fmla="*/ 2147483647 h 276"/>
              <a:gd name="T12" fmla="*/ 2147483647 w 386"/>
              <a:gd name="T13" fmla="*/ 2147483647 h 276"/>
              <a:gd name="T14" fmla="*/ 2147483647 w 386"/>
              <a:gd name="T15" fmla="*/ 2147483647 h 276"/>
              <a:gd name="T16" fmla="*/ 2147483647 w 386"/>
              <a:gd name="T17" fmla="*/ 2147483647 h 276"/>
              <a:gd name="T18" fmla="*/ 2147483647 w 386"/>
              <a:gd name="T19" fmla="*/ 2147483647 h 276"/>
              <a:gd name="T20" fmla="*/ 2147483647 w 386"/>
              <a:gd name="T21" fmla="*/ 2147483647 h 276"/>
              <a:gd name="T22" fmla="*/ 2147483647 w 386"/>
              <a:gd name="T23" fmla="*/ 2147483647 h 276"/>
              <a:gd name="T24" fmla="*/ 2147483647 w 386"/>
              <a:gd name="T25" fmla="*/ 2147483647 h 276"/>
              <a:gd name="T26" fmla="*/ 2147483647 w 386"/>
              <a:gd name="T27" fmla="*/ 0 h 2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6"/>
              <a:gd name="T43" fmla="*/ 0 h 276"/>
              <a:gd name="T44" fmla="*/ 386 w 386"/>
              <a:gd name="T45" fmla="*/ 276 h 2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6" h="276">
                <a:moveTo>
                  <a:pt x="20" y="6"/>
                </a:moveTo>
                <a:cubicBezTo>
                  <a:pt x="17" y="28"/>
                  <a:pt x="2" y="109"/>
                  <a:pt x="1" y="143"/>
                </a:cubicBezTo>
                <a:cubicBezTo>
                  <a:pt x="0" y="177"/>
                  <a:pt x="6" y="191"/>
                  <a:pt x="11" y="209"/>
                </a:cubicBezTo>
                <a:cubicBezTo>
                  <a:pt x="16" y="227"/>
                  <a:pt x="21" y="241"/>
                  <a:pt x="32" y="252"/>
                </a:cubicBezTo>
                <a:cubicBezTo>
                  <a:pt x="43" y="263"/>
                  <a:pt x="61" y="276"/>
                  <a:pt x="76" y="276"/>
                </a:cubicBezTo>
                <a:cubicBezTo>
                  <a:pt x="91" y="276"/>
                  <a:pt x="107" y="263"/>
                  <a:pt x="121" y="252"/>
                </a:cubicBezTo>
                <a:cubicBezTo>
                  <a:pt x="135" y="241"/>
                  <a:pt x="144" y="215"/>
                  <a:pt x="158" y="207"/>
                </a:cubicBezTo>
                <a:cubicBezTo>
                  <a:pt x="172" y="199"/>
                  <a:pt x="187" y="201"/>
                  <a:pt x="203" y="207"/>
                </a:cubicBezTo>
                <a:cubicBezTo>
                  <a:pt x="219" y="213"/>
                  <a:pt x="239" y="232"/>
                  <a:pt x="255" y="241"/>
                </a:cubicBezTo>
                <a:cubicBezTo>
                  <a:pt x="271" y="250"/>
                  <a:pt x="289" y="260"/>
                  <a:pt x="302" y="261"/>
                </a:cubicBezTo>
                <a:cubicBezTo>
                  <a:pt x="315" y="262"/>
                  <a:pt x="325" y="256"/>
                  <a:pt x="335" y="246"/>
                </a:cubicBezTo>
                <a:cubicBezTo>
                  <a:pt x="345" y="236"/>
                  <a:pt x="356" y="224"/>
                  <a:pt x="364" y="203"/>
                </a:cubicBezTo>
                <a:cubicBezTo>
                  <a:pt x="372" y="182"/>
                  <a:pt x="382" y="154"/>
                  <a:pt x="384" y="120"/>
                </a:cubicBezTo>
                <a:cubicBezTo>
                  <a:pt x="386" y="86"/>
                  <a:pt x="376" y="25"/>
                  <a:pt x="374" y="0"/>
                </a:cubicBezTo>
              </a:path>
            </a:pathLst>
          </a:custGeom>
          <a:noFill/>
          <a:ln w="9525" cap="flat" cmpd="sng">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2678" name="Freeform 6"/>
          <p:cNvSpPr>
            <a:spLocks/>
          </p:cNvSpPr>
          <p:nvPr/>
        </p:nvSpPr>
        <p:spPr bwMode="auto">
          <a:xfrm>
            <a:off x="4900613" y="2894013"/>
            <a:ext cx="371475" cy="566737"/>
          </a:xfrm>
          <a:custGeom>
            <a:avLst/>
            <a:gdLst>
              <a:gd name="T0" fmla="*/ 2147483647 w 234"/>
              <a:gd name="T1" fmla="*/ 2147483647 h 357"/>
              <a:gd name="T2" fmla="*/ 2147483647 w 234"/>
              <a:gd name="T3" fmla="*/ 2147483647 h 357"/>
              <a:gd name="T4" fmla="*/ 2147483647 w 234"/>
              <a:gd name="T5" fmla="*/ 2147483647 h 357"/>
              <a:gd name="T6" fmla="*/ 2147483647 w 234"/>
              <a:gd name="T7" fmla="*/ 2147483647 h 357"/>
              <a:gd name="T8" fmla="*/ 2147483647 w 234"/>
              <a:gd name="T9" fmla="*/ 2147483647 h 357"/>
              <a:gd name="T10" fmla="*/ 2147483647 w 234"/>
              <a:gd name="T11" fmla="*/ 2147483647 h 357"/>
              <a:gd name="T12" fmla="*/ 2147483647 w 234"/>
              <a:gd name="T13" fmla="*/ 2147483647 h 357"/>
              <a:gd name="T14" fmla="*/ 2147483647 w 234"/>
              <a:gd name="T15" fmla="*/ 2147483647 h 357"/>
              <a:gd name="T16" fmla="*/ 2147483647 w 234"/>
              <a:gd name="T17" fmla="*/ 2147483647 h 357"/>
              <a:gd name="T18" fmla="*/ 2147483647 w 234"/>
              <a:gd name="T19" fmla="*/ 2147483647 h 357"/>
              <a:gd name="T20" fmla="*/ 2147483647 w 234"/>
              <a:gd name="T21" fmla="*/ 2147483647 h 357"/>
              <a:gd name="T22" fmla="*/ 2147483647 w 234"/>
              <a:gd name="T23" fmla="*/ 2147483647 h 357"/>
              <a:gd name="T24" fmla="*/ 2147483647 w 234"/>
              <a:gd name="T25" fmla="*/ 0 h 3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4"/>
              <a:gd name="T40" fmla="*/ 0 h 357"/>
              <a:gd name="T41" fmla="*/ 234 w 234"/>
              <a:gd name="T42" fmla="*/ 357 h 3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4" h="357">
                <a:moveTo>
                  <a:pt x="2" y="41"/>
                </a:moveTo>
                <a:cubicBezTo>
                  <a:pt x="3" y="52"/>
                  <a:pt x="0" y="88"/>
                  <a:pt x="10" y="106"/>
                </a:cubicBezTo>
                <a:cubicBezTo>
                  <a:pt x="20" y="124"/>
                  <a:pt x="45" y="136"/>
                  <a:pt x="62" y="149"/>
                </a:cubicBezTo>
                <a:cubicBezTo>
                  <a:pt x="79" y="162"/>
                  <a:pt x="96" y="164"/>
                  <a:pt x="112" y="185"/>
                </a:cubicBezTo>
                <a:cubicBezTo>
                  <a:pt x="128" y="206"/>
                  <a:pt x="148" y="255"/>
                  <a:pt x="160" y="278"/>
                </a:cubicBezTo>
                <a:cubicBezTo>
                  <a:pt x="172" y="301"/>
                  <a:pt x="174" y="315"/>
                  <a:pt x="182" y="327"/>
                </a:cubicBezTo>
                <a:cubicBezTo>
                  <a:pt x="190" y="339"/>
                  <a:pt x="199" y="350"/>
                  <a:pt x="207" y="353"/>
                </a:cubicBezTo>
                <a:cubicBezTo>
                  <a:pt x="216" y="355"/>
                  <a:pt x="227" y="357"/>
                  <a:pt x="230" y="345"/>
                </a:cubicBezTo>
                <a:cubicBezTo>
                  <a:pt x="234" y="334"/>
                  <a:pt x="230" y="307"/>
                  <a:pt x="229" y="284"/>
                </a:cubicBezTo>
                <a:cubicBezTo>
                  <a:pt x="228" y="262"/>
                  <a:pt x="223" y="229"/>
                  <a:pt x="221" y="207"/>
                </a:cubicBezTo>
                <a:cubicBezTo>
                  <a:pt x="218" y="186"/>
                  <a:pt x="217" y="179"/>
                  <a:pt x="213" y="157"/>
                </a:cubicBezTo>
                <a:cubicBezTo>
                  <a:pt x="209" y="135"/>
                  <a:pt x="206" y="104"/>
                  <a:pt x="199" y="78"/>
                </a:cubicBezTo>
                <a:cubicBezTo>
                  <a:pt x="191" y="52"/>
                  <a:pt x="173" y="15"/>
                  <a:pt x="167" y="0"/>
                </a:cubicBezTo>
              </a:path>
            </a:pathLst>
          </a:custGeom>
          <a:noFill/>
          <a:ln w="9525" cap="flat" cmpd="sng">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8" name="Picture 6" descr="pic 17"/>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a:xfrm>
            <a:off x="3168650" y="3678765"/>
            <a:ext cx="3417600" cy="1828800"/>
          </a:xfrm>
          <a:prstGeom prst="rect">
            <a:avLst/>
          </a:prstGeom>
          <a:noFill/>
          <a:ln w="38100" cmpd="dbl">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0598214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a:latin typeface="Arial" charset="0"/>
              </a:rPr>
              <a:t>Lateral Guidance </a:t>
            </a:r>
          </a:p>
        </p:txBody>
      </p:sp>
      <p:sp>
        <p:nvSpPr>
          <p:cNvPr id="413699" name="Rectangle 3"/>
          <p:cNvSpPr>
            <a:spLocks noGrp="1" noChangeArrowheads="1"/>
          </p:cNvSpPr>
          <p:nvPr>
            <p:ph type="body" sz="half" idx="1"/>
          </p:nvPr>
        </p:nvSpPr>
        <p:spPr/>
        <p:txBody>
          <a:bodyPr/>
          <a:lstStyle/>
          <a:p>
            <a:pPr eaLnBrk="1" hangingPunct="1"/>
            <a:r>
              <a:rPr lang="en-GB" dirty="0">
                <a:solidFill>
                  <a:srgbClr val="FFFF66"/>
                </a:solidFill>
                <a:latin typeface="Arial" charset="0"/>
              </a:rPr>
              <a:t>Canine</a:t>
            </a:r>
          </a:p>
          <a:p>
            <a:pPr eaLnBrk="1" hangingPunct="1"/>
            <a:r>
              <a:rPr lang="en-GB" dirty="0">
                <a:latin typeface="Arial" charset="0"/>
              </a:rPr>
              <a:t>Describes the way in which lateral excursions are affected by tooth to tooth contacts involving the canine teeth only resulting in </a:t>
            </a:r>
            <a:r>
              <a:rPr lang="en-GB" dirty="0" err="1">
                <a:latin typeface="Arial" charset="0"/>
              </a:rPr>
              <a:t>disclusion</a:t>
            </a:r>
            <a:r>
              <a:rPr lang="en-GB" dirty="0">
                <a:latin typeface="Arial" charset="0"/>
              </a:rPr>
              <a:t> of the posterior teeth</a:t>
            </a:r>
          </a:p>
        </p:txBody>
      </p:sp>
      <p:pic>
        <p:nvPicPr>
          <p:cNvPr id="4137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2123898"/>
            <a:ext cx="3671888"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662924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atin typeface="Arial" charset="0"/>
              </a:rPr>
              <a:t>Lateral Guidance</a:t>
            </a:r>
          </a:p>
        </p:txBody>
      </p:sp>
      <p:sp>
        <p:nvSpPr>
          <p:cNvPr id="414723" name="Rectangle 3"/>
          <p:cNvSpPr>
            <a:spLocks noGrp="1" noChangeArrowheads="1"/>
          </p:cNvSpPr>
          <p:nvPr>
            <p:ph type="body" sz="half" idx="1"/>
          </p:nvPr>
        </p:nvSpPr>
        <p:spPr>
          <a:xfrm>
            <a:off x="457200" y="2193758"/>
            <a:ext cx="4038600" cy="4525963"/>
          </a:xfrm>
        </p:spPr>
        <p:txBody>
          <a:bodyPr/>
          <a:lstStyle/>
          <a:p>
            <a:pPr eaLnBrk="1" hangingPunct="1"/>
            <a:r>
              <a:rPr lang="en-GB" dirty="0">
                <a:solidFill>
                  <a:srgbClr val="FFFF66"/>
                </a:solidFill>
                <a:latin typeface="Arial" charset="0"/>
              </a:rPr>
              <a:t>Group function</a:t>
            </a:r>
          </a:p>
          <a:p>
            <a:pPr eaLnBrk="1" hangingPunct="1"/>
            <a:r>
              <a:rPr lang="en-GB" dirty="0">
                <a:latin typeface="Arial" charset="0"/>
              </a:rPr>
              <a:t>When lateral excursions are guided by more than one tooth other than the canines </a:t>
            </a:r>
          </a:p>
        </p:txBody>
      </p:sp>
      <p:pic>
        <p:nvPicPr>
          <p:cNvPr id="4147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2825" y="2193758"/>
            <a:ext cx="3636963"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088027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p:cNvSpPr>
            <a:spLocks noChangeArrowheads="1"/>
          </p:cNvSpPr>
          <p:nvPr/>
        </p:nvSpPr>
        <p:spPr bwMode="auto">
          <a:xfrm>
            <a:off x="1676400" y="2743199"/>
            <a:ext cx="4267200" cy="2112819"/>
          </a:xfrm>
          <a:prstGeom prst="rect">
            <a:avLst/>
          </a:prstGeom>
          <a:solidFill>
            <a:srgbClr val="C00000"/>
          </a:solidFill>
          <a:ln w="9525">
            <a:solidFill>
              <a:schemeClr val="tx1"/>
            </a:solidFill>
            <a:miter lim="800000"/>
            <a:headEnd/>
            <a:tailEnd/>
          </a:ln>
          <a:effectLst/>
          <a:extLst/>
        </p:spPr>
        <p:txBody>
          <a:bodyPr wrap="none" anchor="ctr"/>
          <a:lstStyle/>
          <a:p>
            <a:pPr fontAlgn="base">
              <a:spcBef>
                <a:spcPct val="0"/>
              </a:spcBef>
              <a:spcAft>
                <a:spcPct val="0"/>
              </a:spcAft>
            </a:pPr>
            <a:endParaRPr lang="en-US">
              <a:solidFill>
                <a:srgbClr val="FFFFFF"/>
              </a:solidFill>
            </a:endParaRPr>
          </a:p>
        </p:txBody>
      </p:sp>
      <p:sp>
        <p:nvSpPr>
          <p:cNvPr id="93186" name="Rectangle 2"/>
          <p:cNvSpPr>
            <a:spLocks noGrp="1" noChangeArrowheads="1"/>
          </p:cNvSpPr>
          <p:nvPr>
            <p:ph type="title"/>
          </p:nvPr>
        </p:nvSpPr>
        <p:spPr>
          <a:xfrm>
            <a:off x="457200" y="89973"/>
            <a:ext cx="8229600" cy="1143000"/>
          </a:xfrm>
        </p:spPr>
        <p:txBody>
          <a:bodyPr/>
          <a:lstStyle/>
          <a:p>
            <a:r>
              <a:rPr lang="en-US" sz="2800" dirty="0"/>
              <a:t>Hanau’s Quint</a:t>
            </a:r>
          </a:p>
        </p:txBody>
      </p:sp>
      <p:sp>
        <p:nvSpPr>
          <p:cNvPr id="93187" name="Rectangle 3"/>
          <p:cNvSpPr>
            <a:spLocks noGrp="1" noChangeArrowheads="1"/>
          </p:cNvSpPr>
          <p:nvPr>
            <p:ph idx="1"/>
          </p:nvPr>
        </p:nvSpPr>
        <p:spPr>
          <a:xfrm>
            <a:off x="304800" y="866698"/>
            <a:ext cx="8610600" cy="5229302"/>
          </a:xfrm>
        </p:spPr>
        <p:txBody>
          <a:bodyPr>
            <a:normAutofit lnSpcReduction="10000"/>
          </a:bodyPr>
          <a:lstStyle/>
          <a:p>
            <a:pPr>
              <a:lnSpc>
                <a:spcPct val="90000"/>
              </a:lnSpc>
              <a:buFontTx/>
              <a:buNone/>
            </a:pPr>
            <a:endParaRPr lang="en-US" sz="2400" dirty="0" smtClean="0">
              <a:solidFill>
                <a:srgbClr val="FFFF00"/>
              </a:solidFill>
            </a:endParaRPr>
          </a:p>
          <a:p>
            <a:pPr>
              <a:lnSpc>
                <a:spcPct val="90000"/>
              </a:lnSpc>
              <a:buFontTx/>
              <a:buNone/>
            </a:pPr>
            <a:r>
              <a:rPr lang="en-US" sz="2400" dirty="0" smtClean="0">
                <a:solidFill>
                  <a:srgbClr val="FFFF00"/>
                </a:solidFill>
              </a:rPr>
              <a:t>By </a:t>
            </a:r>
            <a:r>
              <a:rPr lang="en-US" sz="2400" dirty="0">
                <a:solidFill>
                  <a:srgbClr val="FFFF00"/>
                </a:solidFill>
              </a:rPr>
              <a:t>modifying the following five factors, a scheme of occlusion can be developed that will suit a particular patient best</a:t>
            </a:r>
            <a:r>
              <a:rPr lang="en-US" sz="2000" dirty="0">
                <a:solidFill>
                  <a:srgbClr val="FFFF00"/>
                </a:solidFill>
              </a:rPr>
              <a:t>.</a:t>
            </a:r>
          </a:p>
          <a:p>
            <a:pPr>
              <a:lnSpc>
                <a:spcPct val="90000"/>
              </a:lnSpc>
              <a:buFontTx/>
              <a:buNone/>
            </a:pPr>
            <a:endParaRPr lang="en-US" sz="1200" dirty="0">
              <a:solidFill>
                <a:srgbClr val="9966FF"/>
              </a:solidFill>
            </a:endParaRPr>
          </a:p>
          <a:p>
            <a:pPr>
              <a:lnSpc>
                <a:spcPct val="90000"/>
              </a:lnSpc>
              <a:buFontTx/>
              <a:buNone/>
            </a:pPr>
            <a:r>
              <a:rPr lang="en-US" sz="2000" dirty="0"/>
              <a:t>			     </a:t>
            </a:r>
            <a:endParaRPr lang="en-US" sz="2000" dirty="0" smtClean="0"/>
          </a:p>
          <a:p>
            <a:pPr>
              <a:lnSpc>
                <a:spcPct val="90000"/>
              </a:lnSpc>
              <a:buFontTx/>
              <a:buNone/>
            </a:pPr>
            <a:endParaRPr lang="en-US" sz="2000" dirty="0"/>
          </a:p>
          <a:p>
            <a:pPr>
              <a:lnSpc>
                <a:spcPct val="90000"/>
              </a:lnSpc>
              <a:buFontTx/>
              <a:buNone/>
            </a:pPr>
            <a:endParaRPr lang="en-US" sz="2000" dirty="0" smtClean="0"/>
          </a:p>
          <a:p>
            <a:pPr>
              <a:lnSpc>
                <a:spcPct val="90000"/>
              </a:lnSpc>
              <a:buFontTx/>
              <a:buNone/>
            </a:pPr>
            <a:r>
              <a:rPr lang="en-US" sz="2000" dirty="0"/>
              <a:t> </a:t>
            </a:r>
            <a:r>
              <a:rPr lang="en-US" sz="2000" dirty="0" smtClean="0"/>
              <a:t>                                    1</a:t>
            </a:r>
            <a:r>
              <a:rPr lang="en-US" sz="2000" dirty="0"/>
              <a:t>. Condylar guidance</a:t>
            </a:r>
          </a:p>
          <a:p>
            <a:pPr>
              <a:lnSpc>
                <a:spcPct val="90000"/>
              </a:lnSpc>
              <a:buFontTx/>
              <a:buNone/>
            </a:pPr>
            <a:r>
              <a:rPr lang="en-US" sz="2000" dirty="0"/>
              <a:t>			     </a:t>
            </a:r>
            <a:r>
              <a:rPr lang="en-US" sz="2000" dirty="0" smtClean="0"/>
              <a:t> </a:t>
            </a:r>
            <a:r>
              <a:rPr lang="en-US" sz="2000" dirty="0" smtClean="0">
                <a:solidFill>
                  <a:srgbClr val="FFFF00"/>
                </a:solidFill>
              </a:rPr>
              <a:t>2</a:t>
            </a:r>
            <a:r>
              <a:rPr lang="en-US" sz="2000" dirty="0">
                <a:solidFill>
                  <a:srgbClr val="FFFF00"/>
                </a:solidFill>
              </a:rPr>
              <a:t>. </a:t>
            </a:r>
            <a:r>
              <a:rPr lang="en-US" sz="2000" dirty="0" err="1">
                <a:solidFill>
                  <a:srgbClr val="FFFF00"/>
                </a:solidFill>
              </a:rPr>
              <a:t>Incisal</a:t>
            </a:r>
            <a:r>
              <a:rPr lang="en-US" sz="2000" dirty="0">
                <a:solidFill>
                  <a:srgbClr val="FFFF00"/>
                </a:solidFill>
              </a:rPr>
              <a:t> guidance</a:t>
            </a:r>
          </a:p>
          <a:p>
            <a:pPr>
              <a:lnSpc>
                <a:spcPct val="90000"/>
              </a:lnSpc>
              <a:buFontTx/>
              <a:buNone/>
            </a:pPr>
            <a:r>
              <a:rPr lang="en-US" sz="2000" dirty="0"/>
              <a:t>			     </a:t>
            </a:r>
            <a:r>
              <a:rPr lang="en-US" sz="2000" dirty="0" smtClean="0"/>
              <a:t> 3</a:t>
            </a:r>
            <a:r>
              <a:rPr lang="en-US" sz="2000" dirty="0"/>
              <a:t>. Occlusal plane orientation</a:t>
            </a:r>
          </a:p>
          <a:p>
            <a:pPr>
              <a:lnSpc>
                <a:spcPct val="90000"/>
              </a:lnSpc>
              <a:buFontTx/>
              <a:buNone/>
            </a:pPr>
            <a:r>
              <a:rPr lang="en-US" sz="2000" dirty="0"/>
              <a:t>			     </a:t>
            </a:r>
            <a:r>
              <a:rPr lang="en-US" sz="2000" dirty="0" smtClean="0"/>
              <a:t> 4</a:t>
            </a:r>
            <a:r>
              <a:rPr lang="en-US" sz="2000" dirty="0"/>
              <a:t>. Compensating curves</a:t>
            </a:r>
          </a:p>
          <a:p>
            <a:pPr>
              <a:lnSpc>
                <a:spcPct val="90000"/>
              </a:lnSpc>
              <a:buFontTx/>
              <a:buNone/>
            </a:pPr>
            <a:r>
              <a:rPr lang="en-US" sz="2000" dirty="0"/>
              <a:t>			     </a:t>
            </a:r>
            <a:r>
              <a:rPr lang="en-US" sz="2000" dirty="0" smtClean="0"/>
              <a:t> 5</a:t>
            </a:r>
            <a:r>
              <a:rPr lang="en-US" sz="2000" dirty="0"/>
              <a:t>. Height of the Cusp</a:t>
            </a:r>
          </a:p>
          <a:p>
            <a:pPr>
              <a:lnSpc>
                <a:spcPct val="90000"/>
              </a:lnSpc>
              <a:buFontTx/>
              <a:buNone/>
            </a:pPr>
            <a:endParaRPr lang="en-US" sz="1200" dirty="0">
              <a:solidFill>
                <a:srgbClr val="FFFF66"/>
              </a:solidFill>
            </a:endParaRPr>
          </a:p>
          <a:p>
            <a:pPr>
              <a:lnSpc>
                <a:spcPct val="90000"/>
              </a:lnSpc>
              <a:buFontTx/>
              <a:buNone/>
            </a:pPr>
            <a:endParaRPr lang="en-US" sz="2000" dirty="0" smtClean="0">
              <a:solidFill>
                <a:srgbClr val="FFFF66"/>
              </a:solidFill>
            </a:endParaRPr>
          </a:p>
          <a:p>
            <a:pPr>
              <a:lnSpc>
                <a:spcPct val="90000"/>
              </a:lnSpc>
              <a:buFontTx/>
              <a:buNone/>
            </a:pPr>
            <a:r>
              <a:rPr lang="en-US" sz="2000" dirty="0" smtClean="0">
                <a:solidFill>
                  <a:srgbClr val="FFFF66"/>
                </a:solidFill>
              </a:rPr>
              <a:t>Except </a:t>
            </a:r>
            <a:r>
              <a:rPr lang="en-US" sz="2000" dirty="0">
                <a:solidFill>
                  <a:srgbClr val="FFFF66"/>
                </a:solidFill>
              </a:rPr>
              <a:t>for the condylar guidance, all other factors can be modified during </a:t>
            </a:r>
            <a:r>
              <a:rPr lang="en-US" sz="2000" dirty="0" smtClean="0">
                <a:solidFill>
                  <a:srgbClr val="FFFF66"/>
                </a:solidFill>
              </a:rPr>
              <a:t>the</a:t>
            </a:r>
          </a:p>
          <a:p>
            <a:pPr>
              <a:lnSpc>
                <a:spcPct val="90000"/>
              </a:lnSpc>
              <a:buFontTx/>
              <a:buNone/>
            </a:pPr>
            <a:r>
              <a:rPr lang="en-US" sz="2000" dirty="0" smtClean="0">
                <a:solidFill>
                  <a:srgbClr val="FFFF66"/>
                </a:solidFill>
              </a:rPr>
              <a:t>fabrication </a:t>
            </a:r>
            <a:r>
              <a:rPr lang="en-US" sz="2000" dirty="0">
                <a:solidFill>
                  <a:srgbClr val="FFFF66"/>
                </a:solidFill>
              </a:rPr>
              <a:t>of a prosthesis and </a:t>
            </a:r>
            <a:r>
              <a:rPr lang="en-US" sz="2000" dirty="0" smtClean="0">
                <a:solidFill>
                  <a:srgbClr val="FFFF66"/>
                </a:solidFill>
              </a:rPr>
              <a:t>the  </a:t>
            </a:r>
            <a:r>
              <a:rPr lang="en-US" sz="2000" b="1" u="sng" dirty="0"/>
              <a:t>anterior guidance</a:t>
            </a:r>
            <a:r>
              <a:rPr lang="en-US" sz="2000" dirty="0">
                <a:solidFill>
                  <a:srgbClr val="FFFF66"/>
                </a:solidFill>
              </a:rPr>
              <a:t> plays a </a:t>
            </a:r>
            <a:r>
              <a:rPr lang="en-US" sz="2000" u="sng" dirty="0">
                <a:solidFill>
                  <a:srgbClr val="FFFF66"/>
                </a:solidFill>
              </a:rPr>
              <a:t>predominant</a:t>
            </a:r>
            <a:r>
              <a:rPr lang="en-US" sz="2000" dirty="0">
                <a:solidFill>
                  <a:srgbClr val="FFFF66"/>
                </a:solidFill>
              </a:rPr>
              <a:t> role.</a:t>
            </a:r>
          </a:p>
        </p:txBody>
      </p:sp>
    </p:spTree>
    <p:extLst>
      <p:ext uri="{BB962C8B-B14F-4D97-AF65-F5344CB8AC3E}">
        <p14:creationId xmlns:p14="http://schemas.microsoft.com/office/powerpoint/2010/main" val="253221178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4073"/>
            <a:ext cx="8229600" cy="838200"/>
          </a:xfrm>
        </p:spPr>
        <p:txBody>
          <a:bodyPr/>
          <a:lstStyle/>
          <a:p>
            <a:r>
              <a:rPr lang="en-US" sz="2800" dirty="0">
                <a:solidFill>
                  <a:srgbClr val="FFFF00"/>
                </a:solidFill>
              </a:rPr>
              <a:t>Anterior Guidance</a:t>
            </a:r>
          </a:p>
        </p:txBody>
      </p:sp>
      <p:sp>
        <p:nvSpPr>
          <p:cNvPr id="4099" name="Rectangle 3"/>
          <p:cNvSpPr>
            <a:spLocks noGrp="1" noChangeArrowheads="1"/>
          </p:cNvSpPr>
          <p:nvPr>
            <p:ph idx="1"/>
          </p:nvPr>
        </p:nvSpPr>
        <p:spPr>
          <a:xfrm>
            <a:off x="457200" y="957803"/>
            <a:ext cx="8229600" cy="5029200"/>
          </a:xfrm>
        </p:spPr>
        <p:txBody>
          <a:bodyPr>
            <a:normAutofit lnSpcReduction="10000"/>
          </a:bodyPr>
          <a:lstStyle/>
          <a:p>
            <a:r>
              <a:rPr lang="en-GB" sz="2400" dirty="0"/>
              <a:t>Guidance produced by the teeth </a:t>
            </a:r>
            <a:r>
              <a:rPr lang="en-GB" sz="2400" dirty="0" smtClean="0"/>
              <a:t>themselves  and </a:t>
            </a:r>
            <a:r>
              <a:rPr lang="en-GB" sz="2400" dirty="0"/>
              <a:t>not the </a:t>
            </a:r>
          </a:p>
          <a:p>
            <a:pPr marL="0" indent="0">
              <a:buNone/>
            </a:pPr>
            <a:r>
              <a:rPr lang="en-GB" sz="2400" dirty="0" smtClean="0"/>
              <a:t>      </a:t>
            </a:r>
            <a:r>
              <a:rPr lang="en-GB" sz="2400" dirty="0" err="1" smtClean="0"/>
              <a:t>temporomandibular</a:t>
            </a:r>
            <a:r>
              <a:rPr lang="en-GB" sz="2400" dirty="0" smtClean="0"/>
              <a:t> </a:t>
            </a:r>
            <a:r>
              <a:rPr lang="en-GB" sz="2400" dirty="0"/>
              <a:t>joint (can be </a:t>
            </a:r>
            <a:r>
              <a:rPr lang="en-GB" sz="2400" dirty="0" smtClean="0"/>
              <a:t>on </a:t>
            </a:r>
            <a:r>
              <a:rPr lang="en-GB" sz="2400" dirty="0"/>
              <a:t>any tooth</a:t>
            </a:r>
            <a:r>
              <a:rPr lang="en-GB" sz="2400" dirty="0" smtClean="0"/>
              <a:t>)</a:t>
            </a:r>
          </a:p>
          <a:p>
            <a:pPr marL="0" indent="0">
              <a:buNone/>
            </a:pPr>
            <a:endParaRPr lang="en-GB" sz="2400" dirty="0"/>
          </a:p>
          <a:p>
            <a:r>
              <a:rPr lang="en-US" sz="2400" dirty="0" smtClean="0"/>
              <a:t>The </a:t>
            </a:r>
            <a:r>
              <a:rPr lang="en-US" sz="2400" dirty="0"/>
              <a:t>influence of contacting surfaces of anterior teeth on </a:t>
            </a:r>
            <a:r>
              <a:rPr lang="en-US" sz="2400" dirty="0">
                <a:solidFill>
                  <a:srgbClr val="FFFF66"/>
                </a:solidFill>
              </a:rPr>
              <a:t>mandibular movements</a:t>
            </a:r>
            <a:r>
              <a:rPr lang="en-US" sz="2400" dirty="0" smtClean="0">
                <a:solidFill>
                  <a:schemeClr val="bg2"/>
                </a:solidFill>
              </a:rPr>
              <a:t>.</a:t>
            </a:r>
          </a:p>
          <a:p>
            <a:endParaRPr lang="en-US" sz="2400" dirty="0">
              <a:solidFill>
                <a:schemeClr val="bg2"/>
              </a:solidFill>
            </a:endParaRPr>
          </a:p>
          <a:p>
            <a:endParaRPr lang="en-US" sz="1000" dirty="0">
              <a:solidFill>
                <a:schemeClr val="accent2"/>
              </a:solidFill>
            </a:endParaRPr>
          </a:p>
          <a:p>
            <a:r>
              <a:rPr lang="en-US" sz="2400" dirty="0"/>
              <a:t>The influence of contacting surfaces of the guide pin and anterior guide table on </a:t>
            </a:r>
            <a:r>
              <a:rPr lang="en-US" sz="2400" dirty="0">
                <a:solidFill>
                  <a:srgbClr val="FFFF66"/>
                </a:solidFill>
              </a:rPr>
              <a:t>articulator movements</a:t>
            </a:r>
            <a:r>
              <a:rPr lang="en-US" sz="2400" dirty="0" smtClean="0">
                <a:solidFill>
                  <a:schemeClr val="accent2"/>
                </a:solidFill>
              </a:rPr>
              <a:t>.</a:t>
            </a:r>
          </a:p>
          <a:p>
            <a:endParaRPr lang="en-US" sz="2400" dirty="0">
              <a:solidFill>
                <a:schemeClr val="accent2"/>
              </a:solidFill>
            </a:endParaRPr>
          </a:p>
          <a:p>
            <a:endParaRPr lang="en-US" sz="1000" dirty="0">
              <a:solidFill>
                <a:srgbClr val="9966FF"/>
              </a:solidFill>
            </a:endParaRPr>
          </a:p>
          <a:p>
            <a:r>
              <a:rPr lang="en-US" sz="2400" dirty="0"/>
              <a:t>The </a:t>
            </a:r>
            <a:r>
              <a:rPr lang="en-US" sz="2400" dirty="0">
                <a:solidFill>
                  <a:srgbClr val="FFFF00"/>
                </a:solidFill>
              </a:rPr>
              <a:t>fabrication</a:t>
            </a:r>
            <a:r>
              <a:rPr lang="en-US" sz="2400" dirty="0"/>
              <a:t> of a relationship of the anterior teeth preventing the posterior tooth contact in all eccentric mandibular movements</a:t>
            </a:r>
            <a:r>
              <a:rPr lang="en-US" sz="2400" dirty="0">
                <a:solidFill>
                  <a:srgbClr val="9966FF"/>
                </a:solidFill>
              </a:rPr>
              <a:t>.</a:t>
            </a:r>
          </a:p>
        </p:txBody>
      </p:sp>
    </p:spTree>
    <p:extLst>
      <p:ext uri="{BB962C8B-B14F-4D97-AF65-F5344CB8AC3E}">
        <p14:creationId xmlns:p14="http://schemas.microsoft.com/office/powerpoint/2010/main" val="319999729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261262" y="2441865"/>
            <a:ext cx="8439269" cy="1323439"/>
          </a:xfrm>
          <a:prstGeom prst="rect">
            <a:avLst/>
          </a:prstGeom>
          <a:noFill/>
        </p:spPr>
        <p:txBody>
          <a:bodyPr wrap="square" rtlCol="0">
            <a:spAutoFit/>
          </a:bodyPr>
          <a:lstStyle/>
          <a:p>
            <a:r>
              <a:rPr lang="en-US" sz="4000" dirty="0" smtClean="0">
                <a:solidFill>
                  <a:schemeClr val="accent2"/>
                </a:solidFill>
                <a:latin typeface="Copperplate Gothic Light"/>
                <a:cs typeface="Copperplate Gothic Light"/>
              </a:rPr>
              <a:t>Effects Of Anatomic </a:t>
            </a:r>
            <a:br>
              <a:rPr lang="en-US" sz="4000" dirty="0" smtClean="0">
                <a:solidFill>
                  <a:schemeClr val="accent2"/>
                </a:solidFill>
                <a:latin typeface="Copperplate Gothic Light"/>
                <a:cs typeface="Copperplate Gothic Light"/>
              </a:rPr>
            </a:br>
            <a:r>
              <a:rPr lang="en-US" sz="4000" dirty="0" smtClean="0">
                <a:solidFill>
                  <a:schemeClr val="accent2"/>
                </a:solidFill>
                <a:latin typeface="Copperplate Gothic Light"/>
                <a:cs typeface="Copperplate Gothic Light"/>
              </a:rPr>
              <a:t>Determinants Of Occlusion</a:t>
            </a:r>
            <a:endParaRPr lang="en-US" sz="4000" dirty="0">
              <a:solidFill>
                <a:schemeClr val="accent2"/>
              </a:solidFill>
              <a:latin typeface="Copperplate Gothic Light"/>
              <a:cs typeface="Copperplate Gothic Light"/>
            </a:endParaRPr>
          </a:p>
        </p:txBody>
      </p:sp>
    </p:spTree>
    <p:extLst>
      <p:ext uri="{BB962C8B-B14F-4D97-AF65-F5344CB8AC3E}">
        <p14:creationId xmlns:p14="http://schemas.microsoft.com/office/powerpoint/2010/main" val="1758791849"/>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60874" y="839662"/>
            <a:ext cx="4279841" cy="1143000"/>
          </a:xfrm>
        </p:spPr>
        <p:txBody>
          <a:bodyPr/>
          <a:lstStyle/>
          <a:p>
            <a:r>
              <a:rPr lang="en-US" sz="2800" dirty="0"/>
              <a:t>Protrusive </a:t>
            </a:r>
            <a:r>
              <a:rPr lang="en-US" sz="2800" dirty="0" err="1"/>
              <a:t>Incisal</a:t>
            </a:r>
            <a:r>
              <a:rPr lang="en-US" sz="2800" dirty="0"/>
              <a:t> Path</a:t>
            </a:r>
          </a:p>
        </p:txBody>
      </p:sp>
      <p:sp>
        <p:nvSpPr>
          <p:cNvPr id="5126" name="Rectangle 6"/>
          <p:cNvSpPr>
            <a:spLocks noGrp="1" noChangeArrowheads="1"/>
          </p:cNvSpPr>
          <p:nvPr>
            <p:ph type="body" sz="half" idx="1"/>
          </p:nvPr>
        </p:nvSpPr>
        <p:spPr>
          <a:xfrm>
            <a:off x="360874" y="2894648"/>
            <a:ext cx="4495800" cy="1524000"/>
          </a:xfrm>
          <a:gradFill rotWithShape="1">
            <a:gsLst>
              <a:gs pos="0">
                <a:schemeClr val="accent1"/>
              </a:gs>
              <a:gs pos="100000">
                <a:schemeClr val="accent1">
                  <a:gamma/>
                  <a:shade val="46275"/>
                  <a:invGamma/>
                </a:schemeClr>
              </a:gs>
            </a:gsLst>
            <a:path path="shape">
              <a:fillToRect l="50000" t="50000" r="50000" b="50000"/>
            </a:path>
          </a:gradFill>
          <a:ln>
            <a:solidFill>
              <a:srgbClr val="990000"/>
            </a:solidFill>
            <a:miter lim="800000"/>
            <a:headEnd/>
            <a:tailEnd/>
          </a:ln>
        </p:spPr>
        <p:txBody>
          <a:bodyPr>
            <a:normAutofit/>
          </a:bodyPr>
          <a:lstStyle/>
          <a:p>
            <a:pPr>
              <a:lnSpc>
                <a:spcPct val="90000"/>
              </a:lnSpc>
              <a:buFontTx/>
              <a:buNone/>
            </a:pPr>
            <a:r>
              <a:rPr lang="en-US" sz="2400" dirty="0">
                <a:solidFill>
                  <a:srgbClr val="FFFF66"/>
                </a:solidFill>
              </a:rPr>
              <a:t>The track of the </a:t>
            </a:r>
            <a:r>
              <a:rPr lang="en-US" sz="2400" dirty="0" err="1">
                <a:solidFill>
                  <a:srgbClr val="FFFF66"/>
                </a:solidFill>
              </a:rPr>
              <a:t>incisal</a:t>
            </a:r>
            <a:r>
              <a:rPr lang="en-US" sz="2400" dirty="0">
                <a:solidFill>
                  <a:srgbClr val="FFFF66"/>
                </a:solidFill>
              </a:rPr>
              <a:t> edges of the mandibular teeth from maximum </a:t>
            </a:r>
            <a:r>
              <a:rPr lang="en-US" sz="2400" dirty="0" err="1">
                <a:solidFill>
                  <a:srgbClr val="FFFF66"/>
                </a:solidFill>
              </a:rPr>
              <a:t>intercuspation</a:t>
            </a:r>
            <a:r>
              <a:rPr lang="en-US" sz="2400" dirty="0">
                <a:solidFill>
                  <a:srgbClr val="FFFF66"/>
                </a:solidFill>
              </a:rPr>
              <a:t> to edge-to-edge occlusion.</a:t>
            </a:r>
          </a:p>
        </p:txBody>
      </p:sp>
      <p:pic>
        <p:nvPicPr>
          <p:cNvPr id="5124" name="Picture 4" descr="pic 1"/>
          <p:cNvPicPr>
            <a:picLocks noGrp="1" noChangeAspect="1" noChangeArrowheads="1"/>
          </p:cNvPicPr>
          <p:nvPr>
            <p:ph sz="half" idx="2"/>
          </p:nvPr>
        </p:nvPicPr>
        <p:blipFill>
          <a:blip r:embed="rId2" cstate="print">
            <a:lum contrast="6000"/>
            <a:extLst>
              <a:ext uri="{28A0092B-C50C-407E-A947-70E740481C1C}">
                <a14:useLocalDpi xmlns:a14="http://schemas.microsoft.com/office/drawing/2010/main" val="0"/>
              </a:ext>
            </a:extLst>
          </a:blip>
          <a:srcRect r="3543"/>
          <a:stretch>
            <a:fillRect/>
          </a:stretch>
        </p:blipFill>
        <p:spPr>
          <a:xfrm>
            <a:off x="6097995" y="2639454"/>
            <a:ext cx="2444750" cy="2895600"/>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7766426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533400"/>
            <a:ext cx="8229600" cy="1143000"/>
          </a:xfrm>
        </p:spPr>
        <p:txBody>
          <a:bodyPr/>
          <a:lstStyle/>
          <a:p>
            <a:r>
              <a:rPr lang="en-US" sz="2800" dirty="0"/>
              <a:t>Protrusive </a:t>
            </a:r>
            <a:r>
              <a:rPr lang="en-US" sz="2800" dirty="0" err="1"/>
              <a:t>Incisal</a:t>
            </a:r>
            <a:r>
              <a:rPr lang="en-US" sz="2800" dirty="0"/>
              <a:t> Path Angle</a:t>
            </a:r>
          </a:p>
        </p:txBody>
      </p:sp>
      <p:pic>
        <p:nvPicPr>
          <p:cNvPr id="8196" name="Picture 4" descr="pic 2"/>
          <p:cNvPicPr>
            <a:picLocks noGrp="1" noChangeAspect="1" noChangeArrowheads="1"/>
          </p:cNvPicPr>
          <p:nvPr>
            <p:ph sz="half" idx="1"/>
          </p:nvPr>
        </p:nvPicPr>
        <p:blipFill>
          <a:blip r:embed="rId2" cstate="print">
            <a:lum contrast="6000"/>
            <a:extLst>
              <a:ext uri="{28A0092B-C50C-407E-A947-70E740481C1C}">
                <a14:useLocalDpi xmlns:a14="http://schemas.microsoft.com/office/drawing/2010/main" val="0"/>
              </a:ext>
            </a:extLst>
          </a:blip>
          <a:stretch>
            <a:fillRect/>
          </a:stretch>
        </p:blipFill>
        <p:spPr>
          <a:xfrm>
            <a:off x="3276600" y="1524000"/>
            <a:ext cx="2406650" cy="2707481"/>
          </a:xfr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8" name="Rectangle 6"/>
          <p:cNvSpPr>
            <a:spLocks noGrp="1" noChangeArrowheads="1"/>
          </p:cNvSpPr>
          <p:nvPr>
            <p:ph type="body" sz="half" idx="2"/>
          </p:nvPr>
        </p:nvSpPr>
        <p:spPr>
          <a:xfrm>
            <a:off x="381000" y="4419600"/>
            <a:ext cx="8382000" cy="1752600"/>
          </a:xfrm>
        </p:spPr>
        <p:txBody>
          <a:bodyPr>
            <a:noAutofit/>
          </a:bodyPr>
          <a:lstStyle/>
          <a:p>
            <a:pPr>
              <a:buFontTx/>
              <a:buNone/>
            </a:pPr>
            <a:r>
              <a:rPr lang="en-US" sz="2400" dirty="0">
                <a:solidFill>
                  <a:srgbClr val="FFFF66"/>
                </a:solidFill>
              </a:rPr>
              <a:t>The angle formed by the protrusive </a:t>
            </a:r>
            <a:r>
              <a:rPr lang="en-US" sz="2400" dirty="0" err="1">
                <a:solidFill>
                  <a:srgbClr val="FFFF66"/>
                </a:solidFill>
              </a:rPr>
              <a:t>incisal</a:t>
            </a:r>
            <a:r>
              <a:rPr lang="en-US" sz="2400" dirty="0">
                <a:solidFill>
                  <a:srgbClr val="FFFF66"/>
                </a:solidFill>
              </a:rPr>
              <a:t> path and the horizontal reference plane is the protrusive </a:t>
            </a:r>
            <a:r>
              <a:rPr lang="en-US" sz="2400" dirty="0" err="1">
                <a:solidFill>
                  <a:srgbClr val="FFFF66"/>
                </a:solidFill>
              </a:rPr>
              <a:t>incisal</a:t>
            </a:r>
            <a:r>
              <a:rPr lang="en-US" sz="2400" dirty="0">
                <a:solidFill>
                  <a:srgbClr val="FFFF66"/>
                </a:solidFill>
              </a:rPr>
              <a:t> path inclination.</a:t>
            </a:r>
            <a:r>
              <a:rPr lang="en-US" sz="2400" dirty="0"/>
              <a:t> It ranges from 50 – 70 degrees and is often 5-10</a:t>
            </a:r>
            <a:r>
              <a:rPr lang="en-US" sz="2400" dirty="0">
                <a:cs typeface="Arial" charset="0"/>
              </a:rPr>
              <a:t>º</a:t>
            </a:r>
            <a:r>
              <a:rPr lang="en-US" sz="2400" dirty="0"/>
              <a:t> </a:t>
            </a:r>
            <a:r>
              <a:rPr lang="en-US" sz="2400" u="sng" dirty="0"/>
              <a:t>steeper</a:t>
            </a:r>
            <a:r>
              <a:rPr lang="en-US" sz="2400" dirty="0"/>
              <a:t> than the sagittal condylar guidance.</a:t>
            </a:r>
          </a:p>
        </p:txBody>
      </p:sp>
      <p:cxnSp>
        <p:nvCxnSpPr>
          <p:cNvPr id="3" name="Straight Connector 2"/>
          <p:cNvCxnSpPr/>
          <p:nvPr/>
        </p:nvCxnSpPr>
        <p:spPr>
          <a:xfrm flipH="1">
            <a:off x="3276600" y="2493818"/>
            <a:ext cx="838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688925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Definitions</a:t>
            </a:r>
            <a:endParaRPr lang="en-US" dirty="0"/>
          </a:p>
        </p:txBody>
      </p:sp>
      <p:sp>
        <p:nvSpPr>
          <p:cNvPr id="3" name="Content Placeholder 2"/>
          <p:cNvSpPr>
            <a:spLocks noGrp="1"/>
          </p:cNvSpPr>
          <p:nvPr>
            <p:ph idx="1"/>
          </p:nvPr>
        </p:nvSpPr>
        <p:spPr>
          <a:xfrm>
            <a:off x="914400" y="1571233"/>
            <a:ext cx="8229600" cy="4046462"/>
          </a:xfrm>
        </p:spPr>
        <p:txBody>
          <a:bodyPr>
            <a:normAutofit fontScale="92500" lnSpcReduction="20000"/>
          </a:bodyPr>
          <a:lstStyle/>
          <a:p>
            <a:pPr marL="0" indent="0" algn="ctr">
              <a:buNone/>
            </a:pPr>
            <a:r>
              <a:rPr lang="en-US" dirty="0" smtClean="0"/>
              <a:t>OCCLUSION</a:t>
            </a:r>
          </a:p>
          <a:p>
            <a:pPr marL="0" indent="0" algn="ctr">
              <a:buNone/>
            </a:pPr>
            <a:endParaRPr lang="en-US" dirty="0" smtClean="0"/>
          </a:p>
          <a:p>
            <a:pPr algn="just">
              <a:buNone/>
            </a:pPr>
            <a:r>
              <a:rPr lang="en-GB" sz="2200" dirty="0">
                <a:latin typeface="Arial" charset="0"/>
              </a:rPr>
              <a:t>A </a:t>
            </a:r>
            <a:r>
              <a:rPr lang="en-GB" sz="2200" dirty="0" smtClean="0">
                <a:latin typeface="Arial" charset="0"/>
              </a:rPr>
              <a:t> </a:t>
            </a:r>
            <a:r>
              <a:rPr lang="en-GB" sz="2200" dirty="0">
                <a:latin typeface="Arial" charset="0"/>
              </a:rPr>
              <a:t>relationship between the masticatory </a:t>
            </a:r>
            <a:r>
              <a:rPr lang="en-GB" sz="2200" dirty="0" smtClean="0">
                <a:latin typeface="Arial" charset="0"/>
              </a:rPr>
              <a:t>surfaces </a:t>
            </a:r>
            <a:r>
              <a:rPr lang="en-GB" sz="2200" dirty="0">
                <a:latin typeface="Arial" charset="0"/>
              </a:rPr>
              <a:t>of </a:t>
            </a:r>
            <a:r>
              <a:rPr lang="en-GB" sz="2200" dirty="0" smtClean="0">
                <a:latin typeface="Arial" charset="0"/>
              </a:rPr>
              <a:t>the </a:t>
            </a:r>
          </a:p>
          <a:p>
            <a:pPr algn="just">
              <a:buNone/>
            </a:pPr>
            <a:r>
              <a:rPr lang="en-GB" sz="2200" dirty="0" smtClean="0">
                <a:latin typeface="Arial" charset="0"/>
              </a:rPr>
              <a:t>maxillary </a:t>
            </a:r>
            <a:r>
              <a:rPr lang="en-GB" sz="2200" dirty="0">
                <a:latin typeface="Arial" charset="0"/>
              </a:rPr>
              <a:t>and mandibular t</a:t>
            </a:r>
            <a:r>
              <a:rPr lang="en-GB" sz="2200" dirty="0" smtClean="0">
                <a:latin typeface="Arial" charset="0"/>
              </a:rPr>
              <a:t>eeth </a:t>
            </a:r>
          </a:p>
          <a:p>
            <a:pPr algn="just">
              <a:buNone/>
            </a:pPr>
            <a:endParaRPr lang="en-GB" sz="2200" dirty="0">
              <a:latin typeface="Arial" charset="0"/>
            </a:endParaRPr>
          </a:p>
          <a:p>
            <a:pPr algn="just">
              <a:buNone/>
            </a:pPr>
            <a:r>
              <a:rPr lang="en-GB" sz="2200" dirty="0">
                <a:latin typeface="Arial" charset="0"/>
              </a:rPr>
              <a:t>The relationship between tooth contacts and </a:t>
            </a:r>
            <a:r>
              <a:rPr lang="en-GB" sz="2200" dirty="0" smtClean="0">
                <a:latin typeface="Arial" charset="0"/>
              </a:rPr>
              <a:t>mandibular </a:t>
            </a:r>
          </a:p>
          <a:p>
            <a:pPr algn="just">
              <a:buNone/>
            </a:pPr>
            <a:r>
              <a:rPr lang="en-GB" sz="2200" dirty="0" smtClean="0">
                <a:latin typeface="Arial" charset="0"/>
              </a:rPr>
              <a:t>movements </a:t>
            </a:r>
            <a:endParaRPr lang="en-GB" sz="2200" dirty="0">
              <a:latin typeface="Arial" charset="0"/>
            </a:endParaRPr>
          </a:p>
          <a:p>
            <a:pPr>
              <a:buNone/>
            </a:pPr>
            <a:endParaRPr lang="en-GB" dirty="0">
              <a:latin typeface="Arial" charset="0"/>
            </a:endParaRPr>
          </a:p>
          <a:p>
            <a:pPr marL="0" indent="0">
              <a:buNone/>
            </a:pPr>
            <a:endParaRPr lang="en-US" dirty="0" smtClean="0"/>
          </a:p>
          <a:p>
            <a:pPr marL="0" indent="0">
              <a:buNone/>
            </a:pPr>
            <a:r>
              <a:rPr lang="en-US" dirty="0"/>
              <a:t> </a:t>
            </a:r>
            <a:r>
              <a:rPr lang="en-US" dirty="0" smtClean="0"/>
              <a:t>   </a:t>
            </a:r>
            <a:endParaRPr lang="en-US" dirty="0"/>
          </a:p>
        </p:txBody>
      </p:sp>
    </p:spTree>
    <p:extLst>
      <p:ext uri="{BB962C8B-B14F-4D97-AF65-F5344CB8AC3E}">
        <p14:creationId xmlns:p14="http://schemas.microsoft.com/office/powerpoint/2010/main" val="278376296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533400"/>
            <a:ext cx="8229600" cy="1143000"/>
          </a:xfrm>
        </p:spPr>
        <p:txBody>
          <a:bodyPr/>
          <a:lstStyle/>
          <a:p>
            <a:r>
              <a:rPr lang="en-US" sz="2800"/>
              <a:t>Incisal Guide Angle</a:t>
            </a:r>
          </a:p>
        </p:txBody>
      </p:sp>
      <p:pic>
        <p:nvPicPr>
          <p:cNvPr id="11268" name="Picture 4" descr="pic 3"/>
          <p:cNvPicPr>
            <a:picLocks noGrp="1" noChangeAspect="1" noChangeArrowheads="1"/>
          </p:cNvPicPr>
          <p:nvPr>
            <p:ph sz="quarter" idx="1"/>
          </p:nvPr>
        </p:nvPicPr>
        <p:blipFill>
          <a:blip r:embed="rId2" cstate="print">
            <a:lum contrast="6000"/>
            <a:extLst>
              <a:ext uri="{28A0092B-C50C-407E-A947-70E740481C1C}">
                <a14:useLocalDpi xmlns:a14="http://schemas.microsoft.com/office/drawing/2010/main" val="0"/>
              </a:ext>
            </a:extLst>
          </a:blip>
          <a:stretch>
            <a:fillRect/>
          </a:stretch>
        </p:blipFill>
        <p:spPr>
          <a:xfrm>
            <a:off x="5666509" y="3962400"/>
            <a:ext cx="2858005" cy="2133600"/>
          </a:xfrm>
          <a:noFill/>
          <a:ln>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1" name="Picture 7" descr="pic 38"/>
          <p:cNvPicPr>
            <a:picLocks noGrp="1" noChangeAspect="1" noChangeArrowheads="1"/>
          </p:cNvPicPr>
          <p:nvPr>
            <p:ph sz="quarter" idx="2"/>
          </p:nvPr>
        </p:nvPicPr>
        <p:blipFill>
          <a:blip r:embed="rId3">
            <a:lum bright="-12000"/>
            <a:extLst>
              <a:ext uri="{28A0092B-C50C-407E-A947-70E740481C1C}">
                <a14:useLocalDpi xmlns:a14="http://schemas.microsoft.com/office/drawing/2010/main" val="0"/>
              </a:ext>
            </a:extLst>
          </a:blip>
          <a:srcRect l="4524" t="11111" r="14043"/>
          <a:stretch>
            <a:fillRect/>
          </a:stretch>
        </p:blipFill>
        <p:spPr>
          <a:xfrm>
            <a:off x="7086600" y="1447800"/>
            <a:ext cx="1600200" cy="2133600"/>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70" name="Rectangle 6"/>
          <p:cNvSpPr>
            <a:spLocks noGrp="1" noChangeArrowheads="1"/>
          </p:cNvSpPr>
          <p:nvPr>
            <p:ph type="body" sz="half" idx="3"/>
          </p:nvPr>
        </p:nvSpPr>
        <p:spPr>
          <a:xfrm>
            <a:off x="114300" y="1600200"/>
            <a:ext cx="5334000" cy="2667000"/>
          </a:xfrm>
        </p:spPr>
        <p:txBody>
          <a:bodyPr>
            <a:noAutofit/>
          </a:bodyPr>
          <a:lstStyle/>
          <a:p>
            <a:pPr>
              <a:buFontTx/>
              <a:buNone/>
            </a:pPr>
            <a:r>
              <a:rPr lang="en-US" sz="2400" dirty="0">
                <a:solidFill>
                  <a:srgbClr val="FFFF00"/>
                </a:solidFill>
              </a:rPr>
              <a:t>The angle formed with the horizontal plane of occlusion and a line in the sagittal plane between the </a:t>
            </a:r>
            <a:r>
              <a:rPr lang="en-US" sz="2400" dirty="0" err="1">
                <a:solidFill>
                  <a:srgbClr val="FFFF00"/>
                </a:solidFill>
              </a:rPr>
              <a:t>incisal</a:t>
            </a:r>
            <a:r>
              <a:rPr lang="en-US" sz="2400" dirty="0">
                <a:solidFill>
                  <a:srgbClr val="FFFF00"/>
                </a:solidFill>
              </a:rPr>
              <a:t> edges of maxillary &amp; mandibular central incisors when the teeth are in maximum </a:t>
            </a:r>
            <a:r>
              <a:rPr lang="en-US" sz="2400" dirty="0" err="1">
                <a:solidFill>
                  <a:srgbClr val="FFFF00"/>
                </a:solidFill>
              </a:rPr>
              <a:t>intercuspation</a:t>
            </a:r>
            <a:r>
              <a:rPr lang="en-US" sz="2400" dirty="0" smtClean="0">
                <a:solidFill>
                  <a:srgbClr val="FFFF00"/>
                </a:solidFill>
              </a:rPr>
              <a:t>.</a:t>
            </a:r>
            <a:endParaRPr lang="en-US" sz="2400" dirty="0">
              <a:solidFill>
                <a:srgbClr val="FFFF00"/>
              </a:solidFill>
            </a:endParaRPr>
          </a:p>
        </p:txBody>
      </p:sp>
      <p:pic>
        <p:nvPicPr>
          <p:cNvPr id="11273" name="Picture 9" descr="pic 39"/>
          <p:cNvPicPr>
            <a:picLocks noChangeAspect="1" noChangeArrowheads="1"/>
          </p:cNvPicPr>
          <p:nvPr/>
        </p:nvPicPr>
        <p:blipFill>
          <a:blip r:embed="rId4">
            <a:lum bright="-12000"/>
            <a:extLst>
              <a:ext uri="{28A0092B-C50C-407E-A947-70E740481C1C}">
                <a14:useLocalDpi xmlns:a14="http://schemas.microsoft.com/office/drawing/2010/main" val="0"/>
              </a:ext>
            </a:extLst>
          </a:blip>
          <a:srcRect l="4796" t="3703" r="8891"/>
          <a:stretch>
            <a:fillRect/>
          </a:stretch>
        </p:blipFill>
        <p:spPr bwMode="auto">
          <a:xfrm>
            <a:off x="5395912" y="1440872"/>
            <a:ext cx="1476375" cy="2133600"/>
          </a:xfrm>
          <a:prstGeom prst="rect">
            <a:avLst/>
          </a:prstGeo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p:cNvSpPr txBox="1">
            <a:spLocks noChangeArrowheads="1"/>
          </p:cNvSpPr>
          <p:nvPr/>
        </p:nvSpPr>
        <p:spPr>
          <a:xfrm>
            <a:off x="332509" y="4191000"/>
            <a:ext cx="5334000" cy="2057400"/>
          </a:xfrm>
          <a:prstGeom prst="rect">
            <a:avLst/>
          </a:prstGeom>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sz="2400" dirty="0" smtClean="0"/>
              <a:t>The angle formed in the sagittal plane between the horizontal plane and the slope of the </a:t>
            </a:r>
            <a:r>
              <a:rPr lang="en-US" sz="2400" dirty="0" err="1" smtClean="0"/>
              <a:t>incisal</a:t>
            </a:r>
            <a:r>
              <a:rPr lang="en-US" sz="2400" dirty="0" smtClean="0"/>
              <a:t> guide table.</a:t>
            </a:r>
            <a:endParaRPr lang="en-US" sz="2400" dirty="0"/>
          </a:p>
        </p:txBody>
      </p:sp>
    </p:spTree>
    <p:extLst>
      <p:ext uri="{BB962C8B-B14F-4D97-AF65-F5344CB8AC3E}">
        <p14:creationId xmlns:p14="http://schemas.microsoft.com/office/powerpoint/2010/main" val="3837930414"/>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7" name="Rectangle 11"/>
          <p:cNvSpPr>
            <a:spLocks noGrp="1" noChangeArrowheads="1"/>
          </p:cNvSpPr>
          <p:nvPr>
            <p:ph type="title"/>
          </p:nvPr>
        </p:nvSpPr>
        <p:spPr>
          <a:xfrm>
            <a:off x="457200" y="685800"/>
            <a:ext cx="8229600" cy="1143000"/>
          </a:xfrm>
        </p:spPr>
        <p:txBody>
          <a:bodyPr/>
          <a:lstStyle/>
          <a:p>
            <a:r>
              <a:rPr lang="en-US" sz="2800"/>
              <a:t>Importance of Anterior Guidance</a:t>
            </a:r>
          </a:p>
        </p:txBody>
      </p:sp>
      <p:pic>
        <p:nvPicPr>
          <p:cNvPr id="14340" name="Picture 4" descr="pic 4"/>
          <p:cNvPicPr>
            <a:picLocks noGrp="1" noChangeAspect="1" noChangeArrowheads="1"/>
          </p:cNvPicPr>
          <p:nvPr>
            <p:ph sz="half" idx="1"/>
          </p:nvPr>
        </p:nvPicPr>
        <p:blipFill>
          <a:blip r:embed="rId2" cstate="print">
            <a:lum bright="-12000" contrast="12000"/>
            <a:extLst>
              <a:ext uri="{28A0092B-C50C-407E-A947-70E740481C1C}">
                <a14:useLocalDpi xmlns:a14="http://schemas.microsoft.com/office/drawing/2010/main" val="0"/>
              </a:ext>
            </a:extLst>
          </a:blip>
          <a:stretch>
            <a:fillRect/>
          </a:stretch>
        </p:blipFill>
        <p:spPr>
          <a:xfrm>
            <a:off x="2514600" y="1828800"/>
            <a:ext cx="3778870" cy="2569449"/>
          </a:xfrm>
          <a:noFill/>
          <a:ln w="28575">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4" name="Rectangle 8"/>
          <p:cNvSpPr>
            <a:spLocks noGrp="1" noChangeArrowheads="1"/>
          </p:cNvSpPr>
          <p:nvPr>
            <p:ph type="body" sz="half" idx="2"/>
          </p:nvPr>
        </p:nvSpPr>
        <p:spPr>
          <a:xfrm>
            <a:off x="533400" y="4572000"/>
            <a:ext cx="8153400" cy="1090613"/>
          </a:xfrm>
        </p:spPr>
        <p:txBody>
          <a:bodyPr>
            <a:normAutofit/>
          </a:bodyPr>
          <a:lstStyle/>
          <a:p>
            <a:pPr algn="ctr">
              <a:buFontTx/>
              <a:buNone/>
            </a:pPr>
            <a:r>
              <a:rPr lang="en-US" sz="2400" dirty="0">
                <a:solidFill>
                  <a:srgbClr val="FFFF00"/>
                </a:solidFill>
              </a:rPr>
              <a:t>Opening and closing of the mandible is simply a rotation of the condyles in the articular fossae.</a:t>
            </a:r>
          </a:p>
        </p:txBody>
      </p:sp>
    </p:spTree>
    <p:extLst>
      <p:ext uri="{BB962C8B-B14F-4D97-AF65-F5344CB8AC3E}">
        <p14:creationId xmlns:p14="http://schemas.microsoft.com/office/powerpoint/2010/main" val="2777336454"/>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609600"/>
            <a:ext cx="8229600" cy="1143000"/>
          </a:xfrm>
        </p:spPr>
        <p:txBody>
          <a:bodyPr/>
          <a:lstStyle/>
          <a:p>
            <a:r>
              <a:rPr lang="en-US" sz="2800"/>
              <a:t>Importance of Anterior Guidance</a:t>
            </a:r>
          </a:p>
        </p:txBody>
      </p:sp>
      <p:pic>
        <p:nvPicPr>
          <p:cNvPr id="17412" name="Picture 4" descr="pic 5"/>
          <p:cNvPicPr>
            <a:picLocks noGrp="1" noChangeAspect="1" noChangeArrowheads="1"/>
          </p:cNvPicPr>
          <p:nvPr>
            <p:ph sz="quarter" idx="1"/>
          </p:nvPr>
        </p:nvPicPr>
        <p:blipFill>
          <a:blip r:embed="rId2" cstate="print">
            <a:lum bright="-6000" contrast="6000"/>
            <a:extLst>
              <a:ext uri="{28A0092B-C50C-407E-A947-70E740481C1C}">
                <a14:useLocalDpi xmlns:a14="http://schemas.microsoft.com/office/drawing/2010/main" val="0"/>
              </a:ext>
            </a:extLst>
          </a:blip>
          <a:stretch>
            <a:fillRect/>
          </a:stretch>
        </p:blipFill>
        <p:spPr>
          <a:xfrm>
            <a:off x="1371600" y="1752600"/>
            <a:ext cx="3582058" cy="2362200"/>
          </a:xfrm>
          <a:noFill/>
          <a:ln w="28575">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9" name="Picture 11" descr="pic 2a"/>
          <p:cNvPicPr>
            <a:picLocks noGrp="1" noChangeAspect="1" noChangeArrowheads="1"/>
          </p:cNvPicPr>
          <p:nvPr>
            <p:ph sz="quarter" idx="2"/>
          </p:nvPr>
        </p:nvPicPr>
        <p:blipFill>
          <a:blip r:embed="rId3" cstate="print">
            <a:lum contrast="6000"/>
            <a:extLst>
              <a:ext uri="{28A0092B-C50C-407E-A947-70E740481C1C}">
                <a14:useLocalDpi xmlns:a14="http://schemas.microsoft.com/office/drawing/2010/main" val="0"/>
              </a:ext>
            </a:extLst>
          </a:blip>
          <a:srcRect/>
          <a:stretch>
            <a:fillRect/>
          </a:stretch>
        </p:blipFill>
        <p:spPr>
          <a:xfrm>
            <a:off x="5410199" y="1752600"/>
            <a:ext cx="2057401" cy="2310494"/>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6" name="Rectangle 8"/>
          <p:cNvSpPr>
            <a:spLocks noGrp="1" noChangeArrowheads="1"/>
          </p:cNvSpPr>
          <p:nvPr>
            <p:ph type="body" sz="half" idx="3"/>
          </p:nvPr>
        </p:nvSpPr>
        <p:spPr>
          <a:xfrm>
            <a:off x="457200" y="4419600"/>
            <a:ext cx="8229600" cy="1447800"/>
          </a:xfrm>
        </p:spPr>
        <p:txBody>
          <a:bodyPr/>
          <a:lstStyle/>
          <a:p>
            <a:pPr algn="ctr">
              <a:buFontTx/>
              <a:buNone/>
            </a:pPr>
            <a:r>
              <a:rPr lang="en-US" sz="2000" dirty="0">
                <a:solidFill>
                  <a:srgbClr val="FFFF66"/>
                </a:solidFill>
              </a:rPr>
              <a:t>As anterior guidance is normally steeper than the condylar guidance,</a:t>
            </a:r>
            <a:r>
              <a:rPr lang="en-US" sz="2000" dirty="0"/>
              <a:t> the anterior teeth guide the mandible downwards during protrusive or lateral movement</a:t>
            </a:r>
          </a:p>
          <a:p>
            <a:pPr algn="ctr">
              <a:buFontTx/>
              <a:buNone/>
            </a:pPr>
            <a:r>
              <a:rPr lang="en-US" sz="2000" dirty="0"/>
              <a:t> and ..</a:t>
            </a:r>
          </a:p>
        </p:txBody>
      </p:sp>
    </p:spTree>
    <p:extLst>
      <p:ext uri="{BB962C8B-B14F-4D97-AF65-F5344CB8AC3E}">
        <p14:creationId xmlns:p14="http://schemas.microsoft.com/office/powerpoint/2010/main" val="2905456899"/>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Rectangle 9"/>
          <p:cNvSpPr>
            <a:spLocks noGrp="1" noChangeArrowheads="1"/>
          </p:cNvSpPr>
          <p:nvPr>
            <p:ph type="title"/>
          </p:nvPr>
        </p:nvSpPr>
        <p:spPr>
          <a:xfrm>
            <a:off x="457200" y="609600"/>
            <a:ext cx="8229600" cy="1143000"/>
          </a:xfrm>
        </p:spPr>
        <p:txBody>
          <a:bodyPr/>
          <a:lstStyle/>
          <a:p>
            <a:r>
              <a:rPr lang="en-US" sz="2800"/>
              <a:t>Importance of Anterior Guidance</a:t>
            </a:r>
          </a:p>
        </p:txBody>
      </p:sp>
      <p:pic>
        <p:nvPicPr>
          <p:cNvPr id="21514" name="Picture 10" descr="pic 6"/>
          <p:cNvPicPr>
            <a:picLocks noGrp="1" noChangeAspect="1" noChangeArrowheads="1"/>
          </p:cNvPicPr>
          <p:nvPr>
            <p:ph sz="quarter" idx="1"/>
          </p:nvPr>
        </p:nvPicPr>
        <p:blipFill>
          <a:blip r:embed="rId2" cstate="print">
            <a:lum contrast="6000"/>
            <a:extLst>
              <a:ext uri="{28A0092B-C50C-407E-A947-70E740481C1C}">
                <a14:useLocalDpi xmlns:a14="http://schemas.microsoft.com/office/drawing/2010/main" val="0"/>
              </a:ext>
            </a:extLst>
          </a:blip>
          <a:stretch>
            <a:fillRect/>
          </a:stretch>
        </p:blipFill>
        <p:spPr>
          <a:xfrm>
            <a:off x="1876425" y="2322862"/>
            <a:ext cx="1200150" cy="740664"/>
          </a:xfrm>
          <a:ln>
            <a:solidFill>
              <a:srgbClr val="CC9900"/>
            </a:solidFill>
            <a:miter lim="800000"/>
            <a:headEnd/>
            <a:tailEnd/>
          </a:ln>
        </p:spPr>
      </p:pic>
      <p:pic>
        <p:nvPicPr>
          <p:cNvPr id="21516" name="Picture 12" descr="pic 5"/>
          <p:cNvPicPr>
            <a:picLocks noGrp="1" noChangeAspect="1" noChangeArrowheads="1"/>
          </p:cNvPicPr>
          <p:nvPr>
            <p:ph sz="quarter" idx="2"/>
          </p:nvPr>
        </p:nvPicPr>
        <p:blipFill>
          <a:blip r:embed="rId3" cstate="print">
            <a:lum bright="-6000" contrast="6000"/>
            <a:extLst>
              <a:ext uri="{28A0092B-C50C-407E-A947-70E740481C1C}">
                <a14:useLocalDpi xmlns:a14="http://schemas.microsoft.com/office/drawing/2010/main" val="0"/>
              </a:ext>
            </a:extLst>
          </a:blip>
          <a:srcRect/>
          <a:stretch>
            <a:fillRect/>
          </a:stretch>
        </p:blipFill>
        <p:spPr>
          <a:xfrm>
            <a:off x="1371600" y="1806586"/>
            <a:ext cx="3657600" cy="2412124"/>
          </a:xfrm>
          <a:noFill/>
          <a:ln w="28575">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15" name="Rectangle 11"/>
          <p:cNvSpPr>
            <a:spLocks noGrp="1" noChangeArrowheads="1"/>
          </p:cNvSpPr>
          <p:nvPr>
            <p:ph type="body" sz="half" idx="3"/>
          </p:nvPr>
        </p:nvSpPr>
        <p:spPr>
          <a:xfrm>
            <a:off x="609600" y="4114800"/>
            <a:ext cx="8077200" cy="1752600"/>
          </a:xfrm>
        </p:spPr>
        <p:txBody>
          <a:bodyPr>
            <a:noAutofit/>
          </a:bodyPr>
          <a:lstStyle/>
          <a:p>
            <a:pPr algn="ctr">
              <a:buFontTx/>
              <a:buNone/>
            </a:pPr>
            <a:r>
              <a:rPr lang="en-US" sz="2400" dirty="0">
                <a:solidFill>
                  <a:schemeClr val="bg2">
                    <a:lumMod val="20000"/>
                    <a:lumOff val="80000"/>
                  </a:schemeClr>
                </a:solidFill>
              </a:rPr>
              <a:t>(during protrusive movement)</a:t>
            </a:r>
          </a:p>
          <a:p>
            <a:pPr algn="ctr">
              <a:buFontTx/>
              <a:buNone/>
            </a:pPr>
            <a:r>
              <a:rPr lang="en-US" sz="2400" dirty="0" smtClean="0">
                <a:solidFill>
                  <a:srgbClr val="FFFF66"/>
                </a:solidFill>
              </a:rPr>
              <a:t>.. </a:t>
            </a:r>
            <a:r>
              <a:rPr lang="en-US" sz="2400" dirty="0">
                <a:solidFill>
                  <a:srgbClr val="FFFF66"/>
                </a:solidFill>
              </a:rPr>
              <a:t>produces dis-occlusion or separation of the posterior teeth.</a:t>
            </a:r>
          </a:p>
        </p:txBody>
      </p:sp>
      <p:pic>
        <p:nvPicPr>
          <p:cNvPr id="21518" name="Picture 14" descr="pic 2a"/>
          <p:cNvPicPr>
            <a:picLocks noChangeAspect="1" noChangeArrowheads="1"/>
          </p:cNvPicPr>
          <p:nvPr/>
        </p:nvPicPr>
        <p:blipFill>
          <a:blip r:embed="rId4" cstate="print">
            <a:lum contrast="6000"/>
            <a:extLst>
              <a:ext uri="{28A0092B-C50C-407E-A947-70E740481C1C}">
                <a14:useLocalDpi xmlns:a14="http://schemas.microsoft.com/office/drawing/2010/main" val="0"/>
              </a:ext>
            </a:extLst>
          </a:blip>
          <a:srcRect/>
          <a:stretch>
            <a:fillRect/>
          </a:stretch>
        </p:blipFill>
        <p:spPr bwMode="auto">
          <a:xfrm>
            <a:off x="5257800" y="1737532"/>
            <a:ext cx="2209800" cy="2481178"/>
          </a:xfrm>
          <a:prstGeom prst="rect">
            <a:avLst/>
          </a:prstGeo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12004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sz="quarter"/>
          </p:nvPr>
        </p:nvSpPr>
        <p:spPr>
          <a:xfrm>
            <a:off x="457200" y="457200"/>
            <a:ext cx="8229600" cy="1143000"/>
          </a:xfrm>
        </p:spPr>
        <p:txBody>
          <a:bodyPr/>
          <a:lstStyle/>
          <a:p>
            <a:r>
              <a:rPr lang="en-US" sz="2800" dirty="0"/>
              <a:t>Importance of Anterior Guidance</a:t>
            </a:r>
            <a:br>
              <a:rPr lang="en-US" sz="2800" dirty="0"/>
            </a:br>
            <a:r>
              <a:rPr lang="en-US" sz="2400" dirty="0">
                <a:solidFill>
                  <a:schemeClr val="bg2">
                    <a:lumMod val="20000"/>
                    <a:lumOff val="80000"/>
                  </a:schemeClr>
                </a:solidFill>
              </a:rPr>
              <a:t>(during lateral movement)</a:t>
            </a:r>
          </a:p>
        </p:txBody>
      </p:sp>
      <p:pic>
        <p:nvPicPr>
          <p:cNvPr id="24580" name="Picture 4" descr="pic 7"/>
          <p:cNvPicPr>
            <a:picLocks noGrp="1" noChangeAspect="1" noChangeArrowheads="1"/>
          </p:cNvPicPr>
          <p:nvPr>
            <p:ph sz="quarter" idx="1"/>
          </p:nvPr>
        </p:nvPicPr>
        <p:blipFill>
          <a:blip r:embed="rId2" cstate="print">
            <a:lum bright="-6000" contrast="6000"/>
            <a:extLst>
              <a:ext uri="{28A0092B-C50C-407E-A947-70E740481C1C}">
                <a14:useLocalDpi xmlns:a14="http://schemas.microsoft.com/office/drawing/2010/main" val="0"/>
              </a:ext>
            </a:extLst>
          </a:blip>
          <a:srcRect/>
          <a:stretch>
            <a:fillRect/>
          </a:stretch>
        </p:blipFill>
        <p:spPr>
          <a:xfrm>
            <a:off x="1524000" y="1600200"/>
            <a:ext cx="2874963" cy="2112963"/>
          </a:xfr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89" name="Picture 13" descr="pic 35"/>
          <p:cNvPicPr>
            <a:picLocks noGrp="1" noChangeAspect="1" noChangeArrowheads="1"/>
          </p:cNvPicPr>
          <p:nvPr>
            <p:ph sz="quarter" idx="2"/>
          </p:nvPr>
        </p:nvPicPr>
        <p:blipFill>
          <a:blip r:embed="rId3">
            <a:lum contrast="6000"/>
            <a:extLst>
              <a:ext uri="{28A0092B-C50C-407E-A947-70E740481C1C}">
                <a14:useLocalDpi xmlns:a14="http://schemas.microsoft.com/office/drawing/2010/main" val="0"/>
              </a:ext>
            </a:extLst>
          </a:blip>
          <a:srcRect b="5792"/>
          <a:stretch>
            <a:fillRect/>
          </a:stretch>
        </p:blipFill>
        <p:spPr>
          <a:xfrm>
            <a:off x="4648200" y="1600200"/>
            <a:ext cx="3200400" cy="1831975"/>
          </a:xfrm>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pic>
        <p:nvPicPr>
          <p:cNvPr id="24586" name="Picture 10" descr="pic 8a"/>
          <p:cNvPicPr>
            <a:picLocks noGrp="1" noChangeAspect="1" noChangeArrowheads="1"/>
          </p:cNvPicPr>
          <p:nvPr>
            <p:ph sz="quarter" idx="3"/>
          </p:nvPr>
        </p:nvPicPr>
        <p:blipFill>
          <a:blip r:embed="rId4" cstate="print">
            <a:lum contrast="6000"/>
            <a:extLst>
              <a:ext uri="{28A0092B-C50C-407E-A947-70E740481C1C}">
                <a14:useLocalDpi xmlns:a14="http://schemas.microsoft.com/office/drawing/2010/main" val="0"/>
              </a:ext>
            </a:extLst>
          </a:blip>
          <a:srcRect t="3973" r="1784" b="8609"/>
          <a:stretch>
            <a:fillRect/>
          </a:stretch>
        </p:blipFill>
        <p:spPr>
          <a:xfrm>
            <a:off x="1371600" y="3886200"/>
            <a:ext cx="3200400" cy="1804988"/>
          </a:xfr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90" name="Picture 14" descr="pic 37"/>
          <p:cNvPicPr>
            <a:picLocks noChangeAspect="1" noChangeArrowheads="1"/>
          </p:cNvPicPr>
          <p:nvPr/>
        </p:nvPicPr>
        <p:blipFill>
          <a:blip r:embed="rId5" cstate="print">
            <a:lum contrast="6000"/>
            <a:extLst>
              <a:ext uri="{28A0092B-C50C-407E-A947-70E740481C1C}">
                <a14:useLocalDpi xmlns:a14="http://schemas.microsoft.com/office/drawing/2010/main" val="0"/>
              </a:ext>
            </a:extLst>
          </a:blip>
          <a:srcRect/>
          <a:stretch>
            <a:fillRect/>
          </a:stretch>
        </p:blipFill>
        <p:spPr bwMode="auto">
          <a:xfrm>
            <a:off x="4800600" y="3581400"/>
            <a:ext cx="2895600" cy="2074863"/>
          </a:xfrm>
          <a:prstGeom prst="rect">
            <a:avLst/>
          </a:prstGeo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sp>
        <p:nvSpPr>
          <p:cNvPr id="24593" name="WordArt 17"/>
          <p:cNvSpPr>
            <a:spLocks noChangeArrowheads="1" noChangeShapeType="1" noTextEdit="1"/>
          </p:cNvSpPr>
          <p:nvPr/>
        </p:nvSpPr>
        <p:spPr bwMode="auto">
          <a:xfrm>
            <a:off x="3886200" y="3962400"/>
            <a:ext cx="523875" cy="21907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1600" i="1" kern="1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N.W.S</a:t>
            </a:r>
          </a:p>
        </p:txBody>
      </p:sp>
      <p:sp>
        <p:nvSpPr>
          <p:cNvPr id="24594" name="WordArt 18"/>
          <p:cNvSpPr>
            <a:spLocks noChangeArrowheads="1" noChangeShapeType="1" noTextEdit="1"/>
          </p:cNvSpPr>
          <p:nvPr/>
        </p:nvSpPr>
        <p:spPr bwMode="auto">
          <a:xfrm>
            <a:off x="1524000" y="3962400"/>
            <a:ext cx="409575"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1600" i="1" kern="1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W.S</a:t>
            </a:r>
          </a:p>
        </p:txBody>
      </p:sp>
      <p:sp>
        <p:nvSpPr>
          <p:cNvPr id="24595" name="WordArt 19"/>
          <p:cNvSpPr>
            <a:spLocks noChangeArrowheads="1" noChangeShapeType="1" noTextEdit="1"/>
          </p:cNvSpPr>
          <p:nvPr/>
        </p:nvSpPr>
        <p:spPr bwMode="auto">
          <a:xfrm>
            <a:off x="5791200" y="1524000"/>
            <a:ext cx="457200" cy="2190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1200" kern="10">
                <a:ln w="9525">
                  <a:solidFill>
                    <a:srgbClr val="000000"/>
                  </a:solidFill>
                  <a:round/>
                  <a:headEnd/>
                  <a:tailEnd/>
                </a:ln>
                <a:solidFill>
                  <a:srgbClr val="FFFFFF"/>
                </a:solidFill>
                <a:latin typeface="Arial Black"/>
              </a:rPr>
              <a:t>C.G.O</a:t>
            </a:r>
          </a:p>
        </p:txBody>
      </p:sp>
      <p:sp>
        <p:nvSpPr>
          <p:cNvPr id="24596" name="WordArt 20"/>
          <p:cNvSpPr>
            <a:spLocks noChangeArrowheads="1" noChangeShapeType="1" noTextEdit="1"/>
          </p:cNvSpPr>
          <p:nvPr/>
        </p:nvSpPr>
        <p:spPr bwMode="auto">
          <a:xfrm>
            <a:off x="5562600" y="3657600"/>
            <a:ext cx="1533525" cy="2571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1400" kern="10">
                <a:ln w="9525">
                  <a:solidFill>
                    <a:srgbClr val="000000"/>
                  </a:solidFill>
                  <a:round/>
                  <a:headEnd/>
                  <a:tailEnd/>
                </a:ln>
                <a:solidFill>
                  <a:srgbClr val="FFFFFF"/>
                </a:solidFill>
                <a:latin typeface="Arial Black"/>
              </a:rPr>
              <a:t>Group Function</a:t>
            </a:r>
          </a:p>
        </p:txBody>
      </p:sp>
    </p:spTree>
    <p:extLst>
      <p:ext uri="{BB962C8B-B14F-4D97-AF65-F5344CB8AC3E}">
        <p14:creationId xmlns:p14="http://schemas.microsoft.com/office/powerpoint/2010/main" val="33331232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609600"/>
            <a:ext cx="8229600" cy="1143000"/>
          </a:xfrm>
        </p:spPr>
        <p:txBody>
          <a:bodyPr/>
          <a:lstStyle/>
          <a:p>
            <a:r>
              <a:rPr lang="en-US" sz="2800" dirty="0"/>
              <a:t>Importance of Anterior Guidance</a:t>
            </a:r>
          </a:p>
        </p:txBody>
      </p:sp>
      <p:sp>
        <p:nvSpPr>
          <p:cNvPr id="29699" name="Rectangle 3"/>
          <p:cNvSpPr>
            <a:spLocks noGrp="1" noChangeArrowheads="1"/>
          </p:cNvSpPr>
          <p:nvPr>
            <p:ph idx="1"/>
          </p:nvPr>
        </p:nvSpPr>
        <p:spPr>
          <a:xfrm>
            <a:off x="838200" y="1676400"/>
            <a:ext cx="7467600" cy="2133600"/>
          </a:xfrm>
        </p:spPr>
        <p:txBody>
          <a:bodyPr>
            <a:normAutofit lnSpcReduction="10000"/>
          </a:bodyPr>
          <a:lstStyle/>
          <a:p>
            <a:pPr algn="ctr">
              <a:buFontTx/>
              <a:buNone/>
            </a:pPr>
            <a:r>
              <a:rPr lang="en-US" sz="2400" dirty="0">
                <a:solidFill>
                  <a:srgbClr val="FFFF66"/>
                </a:solidFill>
              </a:rPr>
              <a:t>Anterior guidance is linked to the combination of </a:t>
            </a:r>
          </a:p>
          <a:p>
            <a:pPr algn="ctr">
              <a:buFontTx/>
              <a:buNone/>
            </a:pPr>
            <a:r>
              <a:rPr lang="en-US" sz="2400" b="1" u="sng" dirty="0"/>
              <a:t>horizontal &amp; vertical overlap of the anterior teeth</a:t>
            </a:r>
          </a:p>
          <a:p>
            <a:pPr algn="ctr">
              <a:buFontTx/>
              <a:buNone/>
            </a:pPr>
            <a:r>
              <a:rPr lang="en-US" sz="2400" dirty="0"/>
              <a:t> and</a:t>
            </a:r>
            <a:endParaRPr lang="en-US" sz="2400" dirty="0">
              <a:solidFill>
                <a:srgbClr val="FFFFFF"/>
              </a:solidFill>
            </a:endParaRPr>
          </a:p>
          <a:p>
            <a:pPr algn="ctr">
              <a:buFontTx/>
              <a:buNone/>
            </a:pPr>
            <a:r>
              <a:rPr lang="en-US" sz="2400" dirty="0">
                <a:solidFill>
                  <a:srgbClr val="FFFFFF"/>
                </a:solidFill>
              </a:rPr>
              <a:t> can affect the </a:t>
            </a:r>
            <a:r>
              <a:rPr lang="en-US" sz="2400" dirty="0" err="1">
                <a:solidFill>
                  <a:srgbClr val="FFFFFF"/>
                </a:solidFill>
              </a:rPr>
              <a:t>occlusal</a:t>
            </a:r>
            <a:r>
              <a:rPr lang="en-US" sz="2400" dirty="0">
                <a:solidFill>
                  <a:srgbClr val="FFFFFF"/>
                </a:solidFill>
              </a:rPr>
              <a:t> surface morphology of</a:t>
            </a:r>
          </a:p>
          <a:p>
            <a:pPr algn="ctr">
              <a:buFontTx/>
              <a:buNone/>
            </a:pPr>
            <a:r>
              <a:rPr lang="en-US" sz="2400" dirty="0">
                <a:solidFill>
                  <a:srgbClr val="FFFFFF"/>
                </a:solidFill>
              </a:rPr>
              <a:t> the posterior teeth.</a:t>
            </a:r>
          </a:p>
        </p:txBody>
      </p:sp>
      <p:pic>
        <p:nvPicPr>
          <p:cNvPr id="29700" name="Picture 4" descr="pic 35"/>
          <p:cNvPicPr>
            <a:picLocks noChangeAspect="1" noChangeArrowheads="1"/>
          </p:cNvPicPr>
          <p:nvPr/>
        </p:nvPicPr>
        <p:blipFill>
          <a:blip r:embed="rId2">
            <a:lum contrast="6000"/>
            <a:extLst>
              <a:ext uri="{28A0092B-C50C-407E-A947-70E740481C1C}">
                <a14:useLocalDpi xmlns:a14="http://schemas.microsoft.com/office/drawing/2010/main" val="0"/>
              </a:ext>
            </a:extLst>
          </a:blip>
          <a:srcRect b="5792"/>
          <a:stretch>
            <a:fillRect/>
          </a:stretch>
        </p:blipFill>
        <p:spPr bwMode="auto">
          <a:xfrm>
            <a:off x="2667000" y="4092726"/>
            <a:ext cx="3505200" cy="2006449"/>
          </a:xfrm>
          <a:prstGeom prst="rect">
            <a:avLst/>
          </a:prstGeo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904779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762000" y="533400"/>
            <a:ext cx="7620000" cy="1066800"/>
          </a:xfrm>
        </p:spPr>
        <p:txBody>
          <a:bodyPr/>
          <a:lstStyle/>
          <a:p>
            <a:pPr algn="ctr"/>
            <a:r>
              <a:rPr lang="en-US" sz="2400" dirty="0"/>
              <a:t>Inter-relationship with Vertical &amp; Horizontal Overlap of the Anterior teeth</a:t>
            </a:r>
          </a:p>
        </p:txBody>
      </p:sp>
      <p:pic>
        <p:nvPicPr>
          <p:cNvPr id="30726" name="Picture 6" descr="pic 9a"/>
          <p:cNvPicPr>
            <a:picLocks noGrp="1" noChangeAspect="1" noChangeArrowheads="1"/>
          </p:cNvPicPr>
          <p:nvPr>
            <p:ph sz="half" idx="1"/>
          </p:nvPr>
        </p:nvPicPr>
        <p:blipFill>
          <a:blip r:embed="rId2" cstate="print">
            <a:lum bright="-12000" contrast="18000"/>
            <a:extLst>
              <a:ext uri="{28A0092B-C50C-407E-A947-70E740481C1C}">
                <a14:useLocalDpi xmlns:a14="http://schemas.microsoft.com/office/drawing/2010/main" val="0"/>
              </a:ext>
            </a:extLst>
          </a:blip>
          <a:stretch>
            <a:fillRect/>
          </a:stretch>
        </p:blipFill>
        <p:spPr>
          <a:xfrm>
            <a:off x="2743200" y="1752600"/>
            <a:ext cx="3429000" cy="2219158"/>
          </a:xfrm>
          <a:noFill/>
          <a:ln w="28575">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29" name="Rectangle 9"/>
          <p:cNvSpPr>
            <a:spLocks noGrp="1" noChangeArrowheads="1"/>
          </p:cNvSpPr>
          <p:nvPr>
            <p:ph type="body" sz="half" idx="2"/>
          </p:nvPr>
        </p:nvSpPr>
        <p:spPr>
          <a:xfrm>
            <a:off x="609600" y="4267200"/>
            <a:ext cx="7772400" cy="1752600"/>
          </a:xfrm>
        </p:spPr>
        <p:txBody>
          <a:bodyPr>
            <a:normAutofit/>
          </a:bodyPr>
          <a:lstStyle/>
          <a:p>
            <a:pPr>
              <a:lnSpc>
                <a:spcPct val="90000"/>
              </a:lnSpc>
              <a:buFontTx/>
              <a:buNone/>
            </a:pPr>
            <a:r>
              <a:rPr lang="en-US" sz="2000" dirty="0">
                <a:solidFill>
                  <a:srgbClr val="FFFF66"/>
                </a:solidFill>
              </a:rPr>
              <a:t>Anterior guidance can be made </a:t>
            </a:r>
            <a:r>
              <a:rPr lang="en-US" sz="2000" dirty="0"/>
              <a:t>steeper</a:t>
            </a:r>
            <a:r>
              <a:rPr lang="en-US" sz="2000" dirty="0">
                <a:solidFill>
                  <a:srgbClr val="FFFF66"/>
                </a:solidFill>
              </a:rPr>
              <a:t> by either </a:t>
            </a:r>
            <a:r>
              <a:rPr lang="en-US" sz="2000" u="sng" dirty="0">
                <a:solidFill>
                  <a:srgbClr val="FFFF66"/>
                </a:solidFill>
              </a:rPr>
              <a:t>increasing</a:t>
            </a:r>
            <a:r>
              <a:rPr lang="en-US" sz="2000" dirty="0">
                <a:solidFill>
                  <a:srgbClr val="FFFF66"/>
                </a:solidFill>
              </a:rPr>
              <a:t> </a:t>
            </a:r>
            <a:r>
              <a:rPr lang="en-US" sz="2000" dirty="0"/>
              <a:t>the vertical overlap (overbite) ‘A-B’, </a:t>
            </a:r>
            <a:r>
              <a:rPr lang="en-US" sz="2000" dirty="0">
                <a:solidFill>
                  <a:srgbClr val="FFFF66"/>
                </a:solidFill>
              </a:rPr>
              <a:t>or by</a:t>
            </a:r>
            <a:r>
              <a:rPr lang="en-US" sz="2000" u="sng" dirty="0">
                <a:solidFill>
                  <a:srgbClr val="FFFF66"/>
                </a:solidFill>
              </a:rPr>
              <a:t> reducing</a:t>
            </a:r>
            <a:r>
              <a:rPr lang="en-US" sz="2000" dirty="0">
                <a:solidFill>
                  <a:srgbClr val="FFFF66"/>
                </a:solidFill>
              </a:rPr>
              <a:t> the</a:t>
            </a:r>
            <a:r>
              <a:rPr lang="en-US" sz="2000" dirty="0">
                <a:solidFill>
                  <a:schemeClr val="bg2"/>
                </a:solidFill>
              </a:rPr>
              <a:t> </a:t>
            </a:r>
            <a:r>
              <a:rPr lang="en-US" sz="2000" dirty="0"/>
              <a:t>horizontal overlap (over jet) ‘C-A’ </a:t>
            </a:r>
            <a:r>
              <a:rPr lang="en-US" sz="2000" dirty="0">
                <a:solidFill>
                  <a:srgbClr val="FFFF66"/>
                </a:solidFill>
              </a:rPr>
              <a:t>of the anterior teeth.</a:t>
            </a:r>
          </a:p>
          <a:p>
            <a:pPr>
              <a:lnSpc>
                <a:spcPct val="90000"/>
              </a:lnSpc>
              <a:buFontTx/>
              <a:buNone/>
            </a:pPr>
            <a:r>
              <a:rPr lang="en-US" sz="2000" dirty="0">
                <a:solidFill>
                  <a:srgbClr val="FFFF66"/>
                </a:solidFill>
              </a:rPr>
              <a:t>Anterior guidance can be made </a:t>
            </a:r>
            <a:r>
              <a:rPr lang="en-US" sz="2000" dirty="0"/>
              <a:t>shallow</a:t>
            </a:r>
            <a:r>
              <a:rPr lang="en-US" sz="2000" dirty="0">
                <a:solidFill>
                  <a:srgbClr val="FFFF66"/>
                </a:solidFill>
              </a:rPr>
              <a:t> by either </a:t>
            </a:r>
            <a:r>
              <a:rPr lang="en-US" sz="2000" u="sng" dirty="0">
                <a:solidFill>
                  <a:srgbClr val="FFFF66"/>
                </a:solidFill>
              </a:rPr>
              <a:t>decreasing</a:t>
            </a:r>
            <a:r>
              <a:rPr lang="en-US" sz="2000" dirty="0">
                <a:solidFill>
                  <a:srgbClr val="FFFF66"/>
                </a:solidFill>
              </a:rPr>
              <a:t> the</a:t>
            </a:r>
            <a:r>
              <a:rPr lang="en-US" sz="2000" dirty="0">
                <a:solidFill>
                  <a:schemeClr val="accent2"/>
                </a:solidFill>
              </a:rPr>
              <a:t> </a:t>
            </a:r>
            <a:r>
              <a:rPr lang="en-US" sz="2000" dirty="0"/>
              <a:t>overbite ‘B-A’ </a:t>
            </a:r>
            <a:r>
              <a:rPr lang="en-US" sz="2000" dirty="0">
                <a:solidFill>
                  <a:srgbClr val="FFFF66"/>
                </a:solidFill>
              </a:rPr>
              <a:t>or </a:t>
            </a:r>
            <a:r>
              <a:rPr lang="en-US" sz="2000" u="sng" dirty="0">
                <a:solidFill>
                  <a:srgbClr val="FFFF66"/>
                </a:solidFill>
              </a:rPr>
              <a:t>increasing</a:t>
            </a:r>
            <a:r>
              <a:rPr lang="en-US" sz="2000" dirty="0">
                <a:solidFill>
                  <a:srgbClr val="FFFF66"/>
                </a:solidFill>
              </a:rPr>
              <a:t> the</a:t>
            </a:r>
            <a:r>
              <a:rPr lang="en-US" sz="2000" dirty="0">
                <a:solidFill>
                  <a:schemeClr val="bg2"/>
                </a:solidFill>
              </a:rPr>
              <a:t> </a:t>
            </a:r>
            <a:r>
              <a:rPr lang="en-US" sz="2000" dirty="0"/>
              <a:t>over jet ‘A-C’ </a:t>
            </a:r>
            <a:r>
              <a:rPr lang="en-US" sz="2000" dirty="0">
                <a:solidFill>
                  <a:srgbClr val="FFFF66"/>
                </a:solidFill>
              </a:rPr>
              <a:t>of the ant. teeth.</a:t>
            </a:r>
          </a:p>
        </p:txBody>
      </p:sp>
    </p:spTree>
    <p:extLst>
      <p:ext uri="{BB962C8B-B14F-4D97-AF65-F5344CB8AC3E}">
        <p14:creationId xmlns:p14="http://schemas.microsoft.com/office/powerpoint/2010/main" val="321801766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762000"/>
            <a:ext cx="8229600" cy="1143000"/>
          </a:xfrm>
        </p:spPr>
        <p:txBody>
          <a:bodyPr/>
          <a:lstStyle/>
          <a:p>
            <a:r>
              <a:rPr lang="en-US" sz="2800" dirty="0" smtClean="0"/>
              <a:t>Condylar </a:t>
            </a:r>
            <a:r>
              <a:rPr lang="en-US" sz="2800" dirty="0"/>
              <a:t>Guidance &amp; Posterior tooth Morphology</a:t>
            </a:r>
            <a:br>
              <a:rPr lang="en-US" sz="2800" dirty="0"/>
            </a:br>
            <a:r>
              <a:rPr lang="en-US" sz="2400" dirty="0">
                <a:solidFill>
                  <a:srgbClr val="FFFF00"/>
                </a:solidFill>
              </a:rPr>
              <a:t>(without considering the role of A.G.)</a:t>
            </a:r>
          </a:p>
        </p:txBody>
      </p:sp>
      <p:pic>
        <p:nvPicPr>
          <p:cNvPr id="34820" name="Picture 4" descr="pic 10"/>
          <p:cNvPicPr>
            <a:picLocks noGrp="1" noChangeAspect="1" noChangeArrowheads="1"/>
          </p:cNvPicPr>
          <p:nvPr>
            <p:ph sz="quarter" idx="1"/>
          </p:nvPr>
        </p:nvPicPr>
        <p:blipFill>
          <a:blip r:embed="rId2" cstate="print">
            <a:biLevel thresh="25000"/>
            <a:extLst>
              <a:ext uri="{28A0092B-C50C-407E-A947-70E740481C1C}">
                <a14:useLocalDpi xmlns:a14="http://schemas.microsoft.com/office/drawing/2010/main" val="0"/>
              </a:ext>
            </a:extLst>
          </a:blip>
          <a:stretch>
            <a:fillRect/>
          </a:stretch>
        </p:blipFill>
        <p:spPr>
          <a:xfrm>
            <a:off x="2781300" y="2209800"/>
            <a:ext cx="3276600" cy="2296421"/>
          </a:xfrm>
          <a:noFill/>
          <a:ln>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4" name="Rectangle 8"/>
          <p:cNvSpPr>
            <a:spLocks noGrp="1" noChangeArrowheads="1"/>
          </p:cNvSpPr>
          <p:nvPr>
            <p:ph type="body" sz="half" idx="3"/>
          </p:nvPr>
        </p:nvSpPr>
        <p:spPr>
          <a:xfrm>
            <a:off x="533400" y="4724400"/>
            <a:ext cx="8001000" cy="1447800"/>
          </a:xfrm>
        </p:spPr>
        <p:txBody>
          <a:bodyPr>
            <a:noAutofit/>
          </a:bodyPr>
          <a:lstStyle/>
          <a:p>
            <a:pPr algn="ctr">
              <a:buFontTx/>
              <a:buNone/>
            </a:pPr>
            <a:r>
              <a:rPr lang="en-US" sz="2400" dirty="0"/>
              <a:t>Shallow condylar guidance </a:t>
            </a:r>
            <a:r>
              <a:rPr lang="en-US" sz="2400" dirty="0">
                <a:solidFill>
                  <a:srgbClr val="FFFF66"/>
                </a:solidFill>
              </a:rPr>
              <a:t>normally requires shallow cusp angle or short cusp height</a:t>
            </a:r>
            <a:r>
              <a:rPr lang="en-US" sz="2400" dirty="0">
                <a:solidFill>
                  <a:schemeClr val="accent2"/>
                </a:solidFill>
              </a:rPr>
              <a:t> </a:t>
            </a:r>
            <a:r>
              <a:rPr lang="en-US" sz="2400" dirty="0"/>
              <a:t>and steeper condylar guidance </a:t>
            </a:r>
            <a:r>
              <a:rPr lang="en-US" sz="2400" dirty="0">
                <a:solidFill>
                  <a:srgbClr val="FFFF66"/>
                </a:solidFill>
              </a:rPr>
              <a:t>requires steep cusp angle or longer cusp height.</a:t>
            </a:r>
          </a:p>
        </p:txBody>
      </p:sp>
    </p:spTree>
    <p:extLst>
      <p:ext uri="{BB962C8B-B14F-4D97-AF65-F5344CB8AC3E}">
        <p14:creationId xmlns:p14="http://schemas.microsoft.com/office/powerpoint/2010/main" val="293795386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81000" y="762000"/>
            <a:ext cx="8229600" cy="1143000"/>
          </a:xfrm>
        </p:spPr>
        <p:txBody>
          <a:bodyPr/>
          <a:lstStyle/>
          <a:p>
            <a:r>
              <a:rPr lang="en-US" sz="2800" dirty="0"/>
              <a:t>Condylar side-shift &amp; Posterior tooth Morphology</a:t>
            </a:r>
            <a:br>
              <a:rPr lang="en-US" sz="2800" dirty="0"/>
            </a:br>
            <a:r>
              <a:rPr lang="en-US" sz="2800" dirty="0"/>
              <a:t> </a:t>
            </a:r>
            <a:r>
              <a:rPr lang="en-US" sz="2400" dirty="0">
                <a:solidFill>
                  <a:srgbClr val="FFFF00"/>
                </a:solidFill>
              </a:rPr>
              <a:t>(without considering the role of A.G.)</a:t>
            </a:r>
          </a:p>
        </p:txBody>
      </p:sp>
      <p:pic>
        <p:nvPicPr>
          <p:cNvPr id="38916" name="Picture 4" descr="pic 12"/>
          <p:cNvPicPr>
            <a:picLocks noGrp="1" noChangeAspect="1" noChangeArrowheads="1"/>
          </p:cNvPicPr>
          <p:nvPr>
            <p:ph sz="quarter" idx="1"/>
          </p:nvPr>
        </p:nvPicPr>
        <p:blipFill>
          <a:blip r:embed="rId2" cstate="print">
            <a:lum bright="-12000" contrast="6000"/>
            <a:extLst>
              <a:ext uri="{28A0092B-C50C-407E-A947-70E740481C1C}">
                <a14:useLocalDpi xmlns:a14="http://schemas.microsoft.com/office/drawing/2010/main" val="0"/>
              </a:ext>
            </a:extLst>
          </a:blip>
          <a:stretch>
            <a:fillRect/>
          </a:stretch>
        </p:blipFill>
        <p:spPr>
          <a:xfrm>
            <a:off x="1524000" y="2057400"/>
            <a:ext cx="2438400" cy="2217942"/>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18" name="Picture 6" descr="pic 13"/>
          <p:cNvPicPr>
            <a:picLocks noGrp="1" noChangeAspect="1" noChangeArrowheads="1"/>
          </p:cNvPicPr>
          <p:nvPr>
            <p:ph sz="quarter" idx="2"/>
          </p:nvPr>
        </p:nvPicPr>
        <p:blipFill>
          <a:blip r:embed="rId3" cstate="print">
            <a:lum bright="-12000" contrast="6000"/>
            <a:extLst>
              <a:ext uri="{28A0092B-C50C-407E-A947-70E740481C1C}">
                <a14:useLocalDpi xmlns:a14="http://schemas.microsoft.com/office/drawing/2010/main" val="0"/>
              </a:ext>
            </a:extLst>
          </a:blip>
          <a:srcRect/>
          <a:stretch>
            <a:fillRect/>
          </a:stretch>
        </p:blipFill>
        <p:spPr>
          <a:xfrm>
            <a:off x="4724400" y="2133600"/>
            <a:ext cx="2415495" cy="2195513"/>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20" name="Rectangle 8"/>
          <p:cNvSpPr>
            <a:spLocks noGrp="1" noChangeArrowheads="1"/>
          </p:cNvSpPr>
          <p:nvPr>
            <p:ph type="body" sz="half" idx="3"/>
          </p:nvPr>
        </p:nvSpPr>
        <p:spPr>
          <a:xfrm>
            <a:off x="609600" y="4343400"/>
            <a:ext cx="7848600" cy="1524000"/>
          </a:xfrm>
        </p:spPr>
        <p:txBody>
          <a:bodyPr/>
          <a:lstStyle/>
          <a:p>
            <a:pPr algn="ctr">
              <a:buFontTx/>
              <a:buNone/>
            </a:pPr>
            <a:r>
              <a:rPr lang="en-US" sz="2400" u="sng" dirty="0">
                <a:solidFill>
                  <a:srgbClr val="FFFF00"/>
                </a:solidFill>
              </a:rPr>
              <a:t>‘side shift +’</a:t>
            </a:r>
            <a:r>
              <a:rPr lang="en-US" sz="2400" dirty="0">
                <a:solidFill>
                  <a:srgbClr val="FFFF00"/>
                </a:solidFill>
              </a:rPr>
              <a:t>		  </a:t>
            </a:r>
            <a:r>
              <a:rPr lang="en-US" sz="2400" u="sng" dirty="0">
                <a:solidFill>
                  <a:srgbClr val="FFFF00"/>
                </a:solidFill>
              </a:rPr>
              <a:t>‘No side shift’</a:t>
            </a:r>
          </a:p>
          <a:p>
            <a:pPr algn="ctr">
              <a:buFontTx/>
              <a:buNone/>
            </a:pPr>
            <a:r>
              <a:rPr lang="en-US" sz="2000" dirty="0">
                <a:solidFill>
                  <a:srgbClr val="FFFF66"/>
                </a:solidFill>
              </a:rPr>
              <a:t>Similarly, in the presence of an </a:t>
            </a:r>
            <a:r>
              <a:rPr lang="en-US" sz="2000" dirty="0">
                <a:solidFill>
                  <a:srgbClr val="CC9900"/>
                </a:solidFill>
              </a:rPr>
              <a:t>immediate lateral side</a:t>
            </a:r>
            <a:r>
              <a:rPr lang="en-US" sz="2000" dirty="0">
                <a:solidFill>
                  <a:srgbClr val="FFFF66"/>
                </a:solidFill>
              </a:rPr>
              <a:t> shift during lateral movement </a:t>
            </a:r>
            <a:r>
              <a:rPr lang="en-US" sz="2000" dirty="0">
                <a:solidFill>
                  <a:srgbClr val="CB3525"/>
                </a:solidFill>
              </a:rPr>
              <a:t>(Bennett’s movement)</a:t>
            </a:r>
            <a:r>
              <a:rPr lang="en-US" sz="2000" dirty="0">
                <a:solidFill>
                  <a:srgbClr val="FFFF66"/>
                </a:solidFill>
              </a:rPr>
              <a:t> the cusp height and cusp angle should be </a:t>
            </a:r>
            <a:r>
              <a:rPr lang="en-US" sz="2000" dirty="0">
                <a:solidFill>
                  <a:srgbClr val="CC9900"/>
                </a:solidFill>
              </a:rPr>
              <a:t>shallow</a:t>
            </a:r>
            <a:r>
              <a:rPr lang="en-US" sz="2000" dirty="0">
                <a:solidFill>
                  <a:srgbClr val="FFFF66"/>
                </a:solidFill>
              </a:rPr>
              <a:t>.</a:t>
            </a:r>
          </a:p>
        </p:txBody>
      </p:sp>
    </p:spTree>
    <p:extLst>
      <p:ext uri="{BB962C8B-B14F-4D97-AF65-F5344CB8AC3E}">
        <p14:creationId xmlns:p14="http://schemas.microsoft.com/office/powerpoint/2010/main" val="4273483451"/>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914400"/>
            <a:ext cx="8229600" cy="1143000"/>
          </a:xfrm>
        </p:spPr>
        <p:txBody>
          <a:bodyPr/>
          <a:lstStyle/>
          <a:p>
            <a:r>
              <a:rPr lang="en-US" sz="3200">
                <a:solidFill>
                  <a:srgbClr val="CC9900"/>
                </a:solidFill>
              </a:rPr>
              <a:t>Influence of </a:t>
            </a:r>
            <a:r>
              <a:rPr lang="en-US" sz="3200" u="sng">
                <a:solidFill>
                  <a:srgbClr val="CC9900"/>
                </a:solidFill>
              </a:rPr>
              <a:t>Anterior Guidance</a:t>
            </a:r>
            <a:r>
              <a:rPr lang="en-US" sz="3200">
                <a:solidFill>
                  <a:srgbClr val="CC9900"/>
                </a:solidFill>
              </a:rPr>
              <a:t> on</a:t>
            </a:r>
            <a:br>
              <a:rPr lang="en-US" sz="3200">
                <a:solidFill>
                  <a:srgbClr val="CC9900"/>
                </a:solidFill>
              </a:rPr>
            </a:br>
            <a:r>
              <a:rPr lang="en-US" sz="3200">
                <a:solidFill>
                  <a:srgbClr val="CC9900"/>
                </a:solidFill>
              </a:rPr>
              <a:t> Posterior tooth Morphology</a:t>
            </a:r>
          </a:p>
        </p:txBody>
      </p:sp>
      <p:pic>
        <p:nvPicPr>
          <p:cNvPr id="146436" name="Picture 4" descr="pic 35"/>
          <p:cNvPicPr>
            <a:picLocks noChangeAspect="1" noChangeArrowheads="1"/>
          </p:cNvPicPr>
          <p:nvPr/>
        </p:nvPicPr>
        <p:blipFill>
          <a:blip r:embed="rId2">
            <a:lum contrast="6000"/>
            <a:extLst>
              <a:ext uri="{28A0092B-C50C-407E-A947-70E740481C1C}">
                <a14:useLocalDpi xmlns:a14="http://schemas.microsoft.com/office/drawing/2010/main" val="0"/>
              </a:ext>
            </a:extLst>
          </a:blip>
          <a:srcRect b="5792"/>
          <a:stretch>
            <a:fillRect/>
          </a:stretch>
        </p:blipFill>
        <p:spPr bwMode="auto">
          <a:xfrm>
            <a:off x="1371600" y="2362200"/>
            <a:ext cx="3200400" cy="1831975"/>
          </a:xfrm>
          <a:prstGeom prst="rect">
            <a:avLst/>
          </a:prstGeo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pic>
        <p:nvPicPr>
          <p:cNvPr id="146437" name="Picture 5" descr="pic 37"/>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a:stretch>
            <a:fillRect/>
          </a:stretch>
        </p:blipFill>
        <p:spPr bwMode="auto">
          <a:xfrm>
            <a:off x="5029200" y="2743200"/>
            <a:ext cx="2895600" cy="2074863"/>
          </a:xfrm>
          <a:prstGeom prst="rect">
            <a:avLst/>
          </a:prstGeo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flipV="1">
            <a:off x="2895600" y="3429000"/>
            <a:ext cx="0" cy="351631"/>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6553200" y="3842544"/>
            <a:ext cx="0" cy="351631"/>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08767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0"/>
            <a:ext cx="8412319" cy="5889402"/>
          </a:xfrm>
        </p:spPr>
        <p:txBody>
          <a:bodyPr/>
          <a:lstStyle/>
          <a:p>
            <a:pPr marL="0" indent="0" algn="ctr">
              <a:buNone/>
            </a:pPr>
            <a:r>
              <a:rPr lang="en-US" sz="4000" dirty="0" smtClean="0"/>
              <a:t>Centric Occlusion</a:t>
            </a:r>
          </a:p>
          <a:p>
            <a:pPr marL="0" indent="0" algn="just">
              <a:buNone/>
            </a:pPr>
            <a:endParaRPr lang="en-US" sz="2800" dirty="0"/>
          </a:p>
          <a:p>
            <a:pPr marL="0" indent="0" algn="just">
              <a:lnSpc>
                <a:spcPct val="80000"/>
              </a:lnSpc>
              <a:buNone/>
            </a:pPr>
            <a:r>
              <a:rPr lang="en-US" sz="2800" dirty="0" smtClean="0"/>
              <a:t>Relationship of the mandible to the maxilla when the teeth are in maximum </a:t>
            </a:r>
            <a:r>
              <a:rPr lang="en-US" sz="2800" dirty="0" err="1" smtClean="0"/>
              <a:t>occlusal</a:t>
            </a:r>
            <a:r>
              <a:rPr lang="en-US" sz="2800" dirty="0" smtClean="0"/>
              <a:t> contact, irrespective of the position or alignment of the condyle-disk assemblies. </a:t>
            </a:r>
          </a:p>
          <a:p>
            <a:pPr marL="0" indent="0" algn="just">
              <a:lnSpc>
                <a:spcPct val="80000"/>
              </a:lnSpc>
              <a:buNone/>
            </a:pPr>
            <a:endParaRPr lang="en-US" sz="2800" dirty="0" smtClean="0"/>
          </a:p>
          <a:p>
            <a:pPr algn="just">
              <a:lnSpc>
                <a:spcPct val="80000"/>
              </a:lnSpc>
              <a:buNone/>
            </a:pPr>
            <a:r>
              <a:rPr lang="en-GB" sz="2800" dirty="0"/>
              <a:t>The relationship between the maxilla </a:t>
            </a:r>
            <a:r>
              <a:rPr lang="en-GB" sz="2800" dirty="0" smtClean="0"/>
              <a:t>and mandible </a:t>
            </a:r>
          </a:p>
          <a:p>
            <a:pPr algn="just">
              <a:lnSpc>
                <a:spcPct val="80000"/>
              </a:lnSpc>
              <a:buNone/>
            </a:pPr>
            <a:r>
              <a:rPr lang="en-GB" sz="2800" dirty="0" smtClean="0"/>
              <a:t>when </a:t>
            </a:r>
            <a:r>
              <a:rPr lang="en-GB" sz="2800" dirty="0"/>
              <a:t>the teeth are </a:t>
            </a:r>
            <a:r>
              <a:rPr lang="en-GB" sz="2800" dirty="0" smtClean="0"/>
              <a:t>maximally meshed </a:t>
            </a:r>
            <a:r>
              <a:rPr lang="en-GB" sz="2800" dirty="0"/>
              <a:t>with </a:t>
            </a:r>
            <a:r>
              <a:rPr lang="en-GB" sz="2800" dirty="0" smtClean="0"/>
              <a:t>the</a:t>
            </a:r>
          </a:p>
          <a:p>
            <a:pPr algn="just">
              <a:lnSpc>
                <a:spcPct val="80000"/>
              </a:lnSpc>
              <a:buNone/>
            </a:pPr>
            <a:r>
              <a:rPr lang="en-GB" sz="2800" dirty="0" smtClean="0"/>
              <a:t>mandible </a:t>
            </a:r>
            <a:r>
              <a:rPr lang="en-GB" sz="2800" dirty="0"/>
              <a:t>in its most cranial </a:t>
            </a:r>
            <a:r>
              <a:rPr lang="en-GB" sz="2800" dirty="0" smtClean="0"/>
              <a:t>position</a:t>
            </a:r>
            <a:endParaRPr lang="en-GB" sz="2800" dirty="0"/>
          </a:p>
          <a:p>
            <a:pPr marL="0" indent="0">
              <a:buNone/>
            </a:pPr>
            <a:endParaRPr lang="en-US" dirty="0"/>
          </a:p>
        </p:txBody>
      </p:sp>
      <p:pic>
        <p:nvPicPr>
          <p:cNvPr id="4" name="Picture 3"/>
          <p:cNvPicPr>
            <a:picLocks noChangeAspect="1"/>
          </p:cNvPicPr>
          <p:nvPr/>
        </p:nvPicPr>
        <p:blipFill>
          <a:blip r:embed="rId3"/>
          <a:stretch>
            <a:fillRect/>
          </a:stretch>
        </p:blipFill>
        <p:spPr>
          <a:xfrm>
            <a:off x="2819400" y="4288315"/>
            <a:ext cx="3505200" cy="2311400"/>
          </a:xfrm>
          <a:prstGeom prst="rect">
            <a:avLst/>
          </a:prstGeom>
        </p:spPr>
      </p:pic>
    </p:spTree>
    <p:extLst>
      <p:ext uri="{BB962C8B-B14F-4D97-AF65-F5344CB8AC3E}">
        <p14:creationId xmlns:p14="http://schemas.microsoft.com/office/powerpoint/2010/main" val="138364822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609600"/>
            <a:ext cx="8305800" cy="1554163"/>
          </a:xfrm>
        </p:spPr>
        <p:txBody>
          <a:bodyPr/>
          <a:lstStyle/>
          <a:p>
            <a:r>
              <a:rPr lang="en-US" sz="2800">
                <a:solidFill>
                  <a:srgbClr val="CC9900"/>
                </a:solidFill>
              </a:rPr>
              <a:t>Influence A.G. on Posterior tooth Morphology</a:t>
            </a:r>
            <a:br>
              <a:rPr lang="en-US" sz="2800">
                <a:solidFill>
                  <a:srgbClr val="CC9900"/>
                </a:solidFill>
              </a:rPr>
            </a:br>
            <a:r>
              <a:rPr lang="en-US" sz="2400">
                <a:solidFill>
                  <a:srgbClr val="FFFF66"/>
                </a:solidFill>
              </a:rPr>
              <a:t>(Effect of Overbite)</a:t>
            </a:r>
          </a:p>
        </p:txBody>
      </p:sp>
      <p:pic>
        <p:nvPicPr>
          <p:cNvPr id="43012" name="Picture 4" descr="pic 14"/>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762000" y="2133600"/>
            <a:ext cx="3828422" cy="1828800"/>
          </a:xfr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4" name="Picture 6" descr="pic 15"/>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r="3743" b="240"/>
          <a:stretch>
            <a:fillRect/>
          </a:stretch>
        </p:blipFill>
        <p:spPr>
          <a:xfrm>
            <a:off x="4876800" y="2057400"/>
            <a:ext cx="3429000" cy="1981200"/>
          </a:xfrm>
          <a:noFill/>
          <a:ln w="19050">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762000" y="4535268"/>
            <a:ext cx="3733800" cy="1015663"/>
          </a:xfrm>
          <a:prstGeom prst="rect">
            <a:avLst/>
          </a:prstGeom>
          <a:solidFill>
            <a:srgbClr val="C00000"/>
          </a:solidFill>
        </p:spPr>
        <p:txBody>
          <a:bodyPr wrap="square" rtlCol="0">
            <a:spAutoFit/>
          </a:bodyPr>
          <a:lstStyle/>
          <a:p>
            <a:r>
              <a:rPr lang="en-US" sz="2000" dirty="0"/>
              <a:t>Greater overbite produces more </a:t>
            </a:r>
            <a:r>
              <a:rPr lang="en-US" sz="2000" dirty="0" err="1"/>
              <a:t>disocclusion</a:t>
            </a:r>
            <a:r>
              <a:rPr lang="en-US" sz="2000" dirty="0"/>
              <a:t> hence permits longer cusp height</a:t>
            </a:r>
          </a:p>
        </p:txBody>
      </p:sp>
      <p:sp>
        <p:nvSpPr>
          <p:cNvPr id="4" name="TextBox 3"/>
          <p:cNvSpPr txBox="1"/>
          <p:nvPr/>
        </p:nvSpPr>
        <p:spPr>
          <a:xfrm>
            <a:off x="4724400" y="4556051"/>
            <a:ext cx="3733800" cy="1015663"/>
          </a:xfrm>
          <a:prstGeom prst="rect">
            <a:avLst/>
          </a:prstGeom>
          <a:solidFill>
            <a:srgbClr val="002060"/>
          </a:solidFill>
        </p:spPr>
        <p:txBody>
          <a:bodyPr wrap="square" rtlCol="0">
            <a:spAutoFit/>
          </a:bodyPr>
          <a:lstStyle/>
          <a:p>
            <a:r>
              <a:rPr lang="en-US" sz="2000" dirty="0"/>
              <a:t>Less overbite – less </a:t>
            </a:r>
            <a:r>
              <a:rPr lang="en-US" sz="2000" dirty="0" err="1"/>
              <a:t>disocclusion</a:t>
            </a:r>
            <a:r>
              <a:rPr lang="en-US" sz="2000" dirty="0"/>
              <a:t> </a:t>
            </a:r>
            <a:r>
              <a:rPr lang="en-US" sz="2000" dirty="0" smtClean="0"/>
              <a:t>– shorter Cusp </a:t>
            </a:r>
            <a:r>
              <a:rPr lang="en-US" sz="2000" dirty="0"/>
              <a:t>height.</a:t>
            </a:r>
          </a:p>
        </p:txBody>
      </p:sp>
    </p:spTree>
    <p:extLst>
      <p:ext uri="{BB962C8B-B14F-4D97-AF65-F5344CB8AC3E}">
        <p14:creationId xmlns:p14="http://schemas.microsoft.com/office/powerpoint/2010/main" val="254558887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838200"/>
            <a:ext cx="8229600" cy="1143000"/>
          </a:xfrm>
        </p:spPr>
        <p:txBody>
          <a:bodyPr/>
          <a:lstStyle/>
          <a:p>
            <a:r>
              <a:rPr lang="en-US" sz="2800"/>
              <a:t>Influence of A.G. on Posterior tooth Morphology</a:t>
            </a:r>
            <a:br>
              <a:rPr lang="en-US" sz="2800"/>
            </a:br>
            <a:r>
              <a:rPr lang="en-US" sz="2400">
                <a:solidFill>
                  <a:srgbClr val="FFFF66"/>
                </a:solidFill>
              </a:rPr>
              <a:t>(Effect of Over jet)</a:t>
            </a:r>
          </a:p>
        </p:txBody>
      </p:sp>
      <p:pic>
        <p:nvPicPr>
          <p:cNvPr id="47108" name="Picture 4" descr="pic 16"/>
          <p:cNvPicPr>
            <a:picLocks noGrp="1" noChangeAspect="1" noChangeArrowheads="1"/>
          </p:cNvPicPr>
          <p:nvPr>
            <p:ph sz="quarter" idx="1"/>
          </p:nvPr>
        </p:nvPicPr>
        <p:blipFill>
          <a:blip r:embed="rId2" cstate="print">
            <a:lum bright="-6000" contrast="6000"/>
            <a:extLst>
              <a:ext uri="{28A0092B-C50C-407E-A947-70E740481C1C}">
                <a14:useLocalDpi xmlns:a14="http://schemas.microsoft.com/office/drawing/2010/main" val="0"/>
              </a:ext>
            </a:extLst>
          </a:blip>
          <a:stretch>
            <a:fillRect/>
          </a:stretch>
        </p:blipFill>
        <p:spPr>
          <a:xfrm>
            <a:off x="914400" y="2286000"/>
            <a:ext cx="3499200" cy="1828800"/>
          </a:xfrm>
          <a:noFill/>
          <a:ln w="38100" cmpd="dbl">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10" name="Picture 6" descr="pic 17"/>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4876800" y="2286000"/>
            <a:ext cx="3417600" cy="1828800"/>
          </a:xfrm>
          <a:noFill/>
          <a:ln w="38100" cmpd="dbl">
            <a:solidFill>
              <a:srgbClr val="99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838200" y="4572000"/>
            <a:ext cx="3657600" cy="646331"/>
          </a:xfrm>
          <a:prstGeom prst="rect">
            <a:avLst/>
          </a:prstGeom>
          <a:solidFill>
            <a:srgbClr val="C00000"/>
          </a:solidFill>
        </p:spPr>
        <p:txBody>
          <a:bodyPr wrap="square" rtlCol="0">
            <a:spAutoFit/>
          </a:bodyPr>
          <a:lstStyle/>
          <a:p>
            <a:pPr algn="ctr"/>
            <a:r>
              <a:rPr lang="en-US" dirty="0"/>
              <a:t>Greater over jet </a:t>
            </a:r>
            <a:r>
              <a:rPr lang="en-US" dirty="0" smtClean="0"/>
              <a:t>necessitates shorter </a:t>
            </a:r>
            <a:r>
              <a:rPr lang="en-US" dirty="0"/>
              <a:t>cusp height.</a:t>
            </a:r>
          </a:p>
        </p:txBody>
      </p:sp>
      <p:sp>
        <p:nvSpPr>
          <p:cNvPr id="8" name="TextBox 7"/>
          <p:cNvSpPr txBox="1"/>
          <p:nvPr/>
        </p:nvSpPr>
        <p:spPr>
          <a:xfrm>
            <a:off x="4953000" y="4548296"/>
            <a:ext cx="3124200" cy="646331"/>
          </a:xfrm>
          <a:prstGeom prst="rect">
            <a:avLst/>
          </a:prstGeom>
          <a:solidFill>
            <a:srgbClr val="002060"/>
          </a:solidFill>
        </p:spPr>
        <p:txBody>
          <a:bodyPr wrap="square" rtlCol="0">
            <a:spAutoFit/>
          </a:bodyPr>
          <a:lstStyle/>
          <a:p>
            <a:pPr algn="ctr"/>
            <a:r>
              <a:rPr lang="en-US" dirty="0" smtClean="0"/>
              <a:t>Less </a:t>
            </a:r>
            <a:r>
              <a:rPr lang="en-US" dirty="0"/>
              <a:t>over jet </a:t>
            </a:r>
            <a:r>
              <a:rPr lang="en-US" dirty="0" smtClean="0"/>
              <a:t>allows for </a:t>
            </a:r>
            <a:r>
              <a:rPr lang="en-US" dirty="0"/>
              <a:t>long cusp height.</a:t>
            </a:r>
          </a:p>
        </p:txBody>
      </p:sp>
    </p:spTree>
    <p:extLst>
      <p:ext uri="{BB962C8B-B14F-4D97-AF65-F5344CB8AC3E}">
        <p14:creationId xmlns:p14="http://schemas.microsoft.com/office/powerpoint/2010/main" val="2613978716"/>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838200"/>
            <a:ext cx="8229600" cy="1143000"/>
          </a:xfrm>
        </p:spPr>
        <p:txBody>
          <a:bodyPr/>
          <a:lstStyle/>
          <a:p>
            <a:r>
              <a:rPr lang="en-US" sz="2800"/>
              <a:t>Influence of A.G. on Posterior tooth Morphology</a:t>
            </a:r>
          </a:p>
        </p:txBody>
      </p:sp>
      <p:sp>
        <p:nvSpPr>
          <p:cNvPr id="51203" name="Rectangle 3"/>
          <p:cNvSpPr>
            <a:spLocks noGrp="1" noChangeArrowheads="1"/>
          </p:cNvSpPr>
          <p:nvPr>
            <p:ph idx="1"/>
          </p:nvPr>
        </p:nvSpPr>
        <p:spPr>
          <a:xfrm>
            <a:off x="685800" y="2133600"/>
            <a:ext cx="7543800" cy="2971800"/>
          </a:xfrm>
        </p:spPr>
        <p:txBody>
          <a:bodyPr>
            <a:noAutofit/>
          </a:bodyPr>
          <a:lstStyle/>
          <a:p>
            <a:pPr algn="ctr">
              <a:buFontTx/>
              <a:buNone/>
            </a:pPr>
            <a:r>
              <a:rPr lang="en-US" sz="2400" u="sng" dirty="0">
                <a:solidFill>
                  <a:srgbClr val="FFFF00"/>
                </a:solidFill>
              </a:rPr>
              <a:t>Summarizing,</a:t>
            </a:r>
          </a:p>
          <a:p>
            <a:pPr algn="ctr">
              <a:buFontTx/>
              <a:buNone/>
            </a:pPr>
            <a:endParaRPr lang="en-US" sz="1200" u="sng" dirty="0">
              <a:solidFill>
                <a:srgbClr val="CC9900"/>
              </a:solidFill>
            </a:endParaRPr>
          </a:p>
          <a:p>
            <a:pPr algn="ctr">
              <a:buFontTx/>
              <a:buNone/>
            </a:pPr>
            <a:r>
              <a:rPr lang="en-US" sz="2000" dirty="0"/>
              <a:t> </a:t>
            </a:r>
            <a:r>
              <a:rPr lang="en-US" sz="2400" b="1" dirty="0"/>
              <a:t>greater</a:t>
            </a:r>
            <a:r>
              <a:rPr lang="en-US" sz="2400" dirty="0"/>
              <a:t> anterior guidance allows posterior teeth to have longer cusp height</a:t>
            </a:r>
          </a:p>
          <a:p>
            <a:pPr algn="ctr">
              <a:buFontTx/>
              <a:buNone/>
            </a:pPr>
            <a:r>
              <a:rPr lang="en-US" sz="2000" dirty="0">
                <a:solidFill>
                  <a:srgbClr val="FFFF66"/>
                </a:solidFill>
              </a:rPr>
              <a:t>&amp;</a:t>
            </a:r>
          </a:p>
          <a:p>
            <a:pPr algn="ctr">
              <a:buFontTx/>
              <a:buNone/>
            </a:pPr>
            <a:r>
              <a:rPr lang="en-US" sz="2400" dirty="0">
                <a:solidFill>
                  <a:schemeClr val="accent2"/>
                </a:solidFill>
              </a:rPr>
              <a:t> </a:t>
            </a:r>
            <a:r>
              <a:rPr lang="en-US" sz="2400" b="1" dirty="0"/>
              <a:t>smaller</a:t>
            </a:r>
            <a:r>
              <a:rPr lang="en-US" sz="2400" dirty="0"/>
              <a:t> anterior guidance </a:t>
            </a:r>
            <a:r>
              <a:rPr lang="en-US" sz="2400" u="sng" dirty="0" smtClean="0">
                <a:solidFill>
                  <a:srgbClr val="FFFF00"/>
                </a:solidFill>
              </a:rPr>
              <a:t>requires</a:t>
            </a:r>
            <a:r>
              <a:rPr lang="en-US" sz="2400" dirty="0" smtClean="0"/>
              <a:t> </a:t>
            </a:r>
            <a:r>
              <a:rPr lang="en-US" sz="2400" dirty="0"/>
              <a:t>posterior teeth to have shorter cusp height</a:t>
            </a:r>
            <a:r>
              <a:rPr lang="en-US" sz="2400" dirty="0">
                <a:solidFill>
                  <a:schemeClr val="accent2"/>
                </a:solidFill>
              </a:rPr>
              <a:t>.</a:t>
            </a:r>
          </a:p>
        </p:txBody>
      </p:sp>
    </p:spTree>
    <p:extLst>
      <p:ext uri="{BB962C8B-B14F-4D97-AF65-F5344CB8AC3E}">
        <p14:creationId xmlns:p14="http://schemas.microsoft.com/office/powerpoint/2010/main" val="2520879260"/>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533400" y="685800"/>
            <a:ext cx="8229600" cy="1143000"/>
          </a:xfrm>
        </p:spPr>
        <p:txBody>
          <a:bodyPr/>
          <a:lstStyle/>
          <a:p>
            <a:r>
              <a:rPr lang="en-US" sz="2800"/>
              <a:t>Influence of A.G. on Posterior tooth Morphology</a:t>
            </a:r>
          </a:p>
        </p:txBody>
      </p:sp>
      <p:pic>
        <p:nvPicPr>
          <p:cNvPr id="52228" name="Picture 4" descr="pic 18"/>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084250" y="2057400"/>
            <a:ext cx="6975499" cy="1924526"/>
          </a:xfrm>
          <a:noFill/>
          <a:ln w="19050">
            <a:solidFill>
              <a:srgbClr val="CC99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230" name="Rectangle 6"/>
          <p:cNvSpPr>
            <a:spLocks noGrp="1" noChangeArrowheads="1"/>
          </p:cNvSpPr>
          <p:nvPr>
            <p:ph type="body" sz="half" idx="2"/>
          </p:nvPr>
        </p:nvSpPr>
        <p:spPr>
          <a:xfrm>
            <a:off x="457200" y="4191000"/>
            <a:ext cx="8153400" cy="1219200"/>
          </a:xfrm>
        </p:spPr>
        <p:txBody>
          <a:bodyPr>
            <a:noAutofit/>
          </a:bodyPr>
          <a:lstStyle/>
          <a:p>
            <a:pPr algn="ctr">
              <a:buFontTx/>
              <a:buNone/>
            </a:pPr>
            <a:r>
              <a:rPr lang="en-US" sz="2400" dirty="0">
                <a:solidFill>
                  <a:srgbClr val="FFFF00"/>
                </a:solidFill>
              </a:rPr>
              <a:t>By increasing the anterior </a:t>
            </a:r>
            <a:r>
              <a:rPr lang="en-US" sz="2400" dirty="0" smtClean="0">
                <a:solidFill>
                  <a:srgbClr val="FFFF00"/>
                </a:solidFill>
              </a:rPr>
              <a:t>guidance angle </a:t>
            </a:r>
            <a:r>
              <a:rPr lang="en-US" sz="2400" dirty="0">
                <a:solidFill>
                  <a:srgbClr val="FFFF00"/>
                </a:solidFill>
              </a:rPr>
              <a:t>to compensate for inadequate or shallow condylar guidance, it is possible to increase the cusp height of the posterior </a:t>
            </a:r>
            <a:r>
              <a:rPr lang="en-US" sz="2400" dirty="0" smtClean="0">
                <a:solidFill>
                  <a:srgbClr val="FFFF00"/>
                </a:solidFill>
              </a:rPr>
              <a:t>teeth</a:t>
            </a:r>
            <a:r>
              <a:rPr lang="en-US" sz="2400" dirty="0">
                <a:solidFill>
                  <a:srgbClr val="FFFF00"/>
                </a:solidFill>
              </a:rPr>
              <a:t>.</a:t>
            </a:r>
          </a:p>
        </p:txBody>
      </p:sp>
      <p:sp>
        <p:nvSpPr>
          <p:cNvPr id="52231" name="Line 7"/>
          <p:cNvSpPr>
            <a:spLocks noChangeShapeType="1"/>
          </p:cNvSpPr>
          <p:nvPr/>
        </p:nvSpPr>
        <p:spPr bwMode="auto">
          <a:xfrm>
            <a:off x="4800600" y="18288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
        <p:nvSpPr>
          <p:cNvPr id="52233" name="Line 9"/>
          <p:cNvSpPr>
            <a:spLocks noChangeShapeType="1"/>
          </p:cNvSpPr>
          <p:nvPr/>
        </p:nvSpPr>
        <p:spPr bwMode="auto">
          <a:xfrm>
            <a:off x="4572000" y="1981200"/>
            <a:ext cx="0" cy="1981200"/>
          </a:xfrm>
          <a:prstGeom prst="line">
            <a:avLst/>
          </a:prstGeom>
          <a:noFill/>
          <a:ln w="38100" cmpd="dbl">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404683476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685800"/>
            <a:ext cx="8229600" cy="1143000"/>
          </a:xfrm>
        </p:spPr>
        <p:txBody>
          <a:bodyPr/>
          <a:lstStyle/>
          <a:p>
            <a:r>
              <a:rPr lang="en-US" sz="2800"/>
              <a:t>Influence of A.G. on Posterior tooth Morphology</a:t>
            </a:r>
          </a:p>
        </p:txBody>
      </p:sp>
      <p:pic>
        <p:nvPicPr>
          <p:cNvPr id="53254" name="Picture 6" descr="pic 19"/>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78957" y="1828800"/>
            <a:ext cx="6748849" cy="2209800"/>
          </a:xfrm>
          <a:ln w="19050">
            <a:solidFill>
              <a:srgbClr val="CC9900"/>
            </a:solidFill>
            <a:miter lim="800000"/>
            <a:headEnd/>
            <a:tailEnd/>
          </a:ln>
          <a:extLst>
            <a:ext uri="{909E8E84-426E-40dd-AFC4-6F175D3DCCD1}">
              <a14:hiddenFill xmlns:a14="http://schemas.microsoft.com/office/drawing/2010/main">
                <a:solidFill>
                  <a:srgbClr val="FFFFFF"/>
                </a:solidFill>
              </a14:hiddenFill>
            </a:ext>
          </a:extLst>
        </p:spPr>
      </p:pic>
      <p:sp>
        <p:nvSpPr>
          <p:cNvPr id="53253" name="Rectangle 5"/>
          <p:cNvSpPr>
            <a:spLocks noGrp="1" noChangeArrowheads="1"/>
          </p:cNvSpPr>
          <p:nvPr>
            <p:ph type="body" sz="half" idx="2"/>
          </p:nvPr>
        </p:nvSpPr>
        <p:spPr>
          <a:xfrm>
            <a:off x="381000" y="4191000"/>
            <a:ext cx="8077200" cy="1447800"/>
          </a:xfrm>
        </p:spPr>
        <p:txBody>
          <a:bodyPr>
            <a:normAutofit fontScale="92500" lnSpcReduction="10000"/>
          </a:bodyPr>
          <a:lstStyle/>
          <a:p>
            <a:pPr algn="ctr">
              <a:buFontTx/>
              <a:buNone/>
            </a:pPr>
            <a:r>
              <a:rPr lang="en-US" sz="2400" dirty="0">
                <a:solidFill>
                  <a:srgbClr val="FFFF66"/>
                </a:solidFill>
              </a:rPr>
              <a:t>	</a:t>
            </a:r>
            <a:r>
              <a:rPr lang="en-US" sz="2600" dirty="0"/>
              <a:t>Similarly, </a:t>
            </a:r>
            <a:r>
              <a:rPr lang="en-US" sz="2600" dirty="0">
                <a:solidFill>
                  <a:srgbClr val="FFFF00"/>
                </a:solidFill>
              </a:rPr>
              <a:t>increasing the anterior guidance </a:t>
            </a:r>
            <a:r>
              <a:rPr lang="en-US" sz="2600" dirty="0"/>
              <a:t>will permit lengthening of the cusp </a:t>
            </a:r>
            <a:r>
              <a:rPr lang="en-US" sz="2600" dirty="0">
                <a:solidFill>
                  <a:srgbClr val="FFFF66"/>
                </a:solidFill>
              </a:rPr>
              <a:t>that otherwise have to be shorter in the presence of </a:t>
            </a:r>
            <a:r>
              <a:rPr lang="en-US" sz="2600" dirty="0"/>
              <a:t>pronounced </a:t>
            </a:r>
            <a:r>
              <a:rPr lang="en-US" sz="2600" u="sng" dirty="0"/>
              <a:t>immediate</a:t>
            </a:r>
            <a:r>
              <a:rPr lang="en-US" sz="2600" dirty="0"/>
              <a:t> lateral translation </a:t>
            </a:r>
            <a:r>
              <a:rPr lang="en-US" sz="2600" dirty="0">
                <a:solidFill>
                  <a:srgbClr val="FFFF66"/>
                </a:solidFill>
              </a:rPr>
              <a:t>of the condyles.</a:t>
            </a:r>
          </a:p>
        </p:txBody>
      </p:sp>
      <p:sp>
        <p:nvSpPr>
          <p:cNvPr id="53255" name="Line 7"/>
          <p:cNvSpPr>
            <a:spLocks noChangeShapeType="1"/>
          </p:cNvSpPr>
          <p:nvPr/>
        </p:nvSpPr>
        <p:spPr bwMode="auto">
          <a:xfrm>
            <a:off x="4585855" y="1752600"/>
            <a:ext cx="69272" cy="2286000"/>
          </a:xfrm>
          <a:prstGeom prst="line">
            <a:avLst/>
          </a:prstGeom>
          <a:noFill/>
          <a:ln w="38100" cmpd="dbl">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205698831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366FF"/>
                </a:solidFill>
              </a:rPr>
              <a:t>THANK YOU</a:t>
            </a:r>
            <a:endParaRPr lang="en-US" dirty="0">
              <a:solidFill>
                <a:srgbClr val="3366FF"/>
              </a:solidFill>
            </a:endParaRPr>
          </a:p>
        </p:txBody>
      </p:sp>
      <p:sp>
        <p:nvSpPr>
          <p:cNvPr id="3" name="Content Placeholder 2"/>
          <p:cNvSpPr>
            <a:spLocks noGrp="1"/>
          </p:cNvSpPr>
          <p:nvPr>
            <p:ph idx="1"/>
          </p:nvPr>
        </p:nvSpPr>
        <p:spPr/>
        <p:txBody>
          <a:bodyPr/>
          <a:lstStyle/>
          <a:p>
            <a:pPr marL="0" indent="0" algn="ctr">
              <a:buNone/>
            </a:pPr>
            <a:endParaRPr lang="en-US" dirty="0" smtClean="0">
              <a:solidFill>
                <a:srgbClr val="FFFFFF"/>
              </a:solidFill>
            </a:endParaRPr>
          </a:p>
          <a:p>
            <a:pPr marL="0" indent="0" algn="ctr">
              <a:buNone/>
            </a:pPr>
            <a:endParaRPr lang="en-US" dirty="0">
              <a:solidFill>
                <a:srgbClr val="FFFFFF"/>
              </a:solidFill>
            </a:endParaRPr>
          </a:p>
          <a:p>
            <a:pPr marL="0" indent="0" algn="ctr">
              <a:buNone/>
            </a:pPr>
            <a:endParaRPr lang="en-US" dirty="0" smtClean="0">
              <a:solidFill>
                <a:srgbClr val="FFFFFF"/>
              </a:solidFill>
            </a:endParaRPr>
          </a:p>
        </p:txBody>
      </p:sp>
      <p:pic>
        <p:nvPicPr>
          <p:cNvPr id="4" name="Picture 3"/>
          <p:cNvPicPr>
            <a:picLocks noChangeAspect="1"/>
          </p:cNvPicPr>
          <p:nvPr/>
        </p:nvPicPr>
        <p:blipFill>
          <a:blip r:embed="rId2"/>
          <a:stretch>
            <a:fillRect/>
          </a:stretch>
        </p:blipFill>
        <p:spPr>
          <a:xfrm>
            <a:off x="2814817" y="2365869"/>
            <a:ext cx="3276600" cy="2476500"/>
          </a:xfrm>
          <a:prstGeom prst="rect">
            <a:avLst/>
          </a:prstGeom>
        </p:spPr>
      </p:pic>
    </p:spTree>
    <p:extLst>
      <p:ext uri="{BB962C8B-B14F-4D97-AF65-F5344CB8AC3E}">
        <p14:creationId xmlns:p14="http://schemas.microsoft.com/office/powerpoint/2010/main" val="7637141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1823"/>
            <a:ext cx="8229600" cy="4525963"/>
          </a:xfrm>
        </p:spPr>
        <p:txBody>
          <a:bodyPr>
            <a:normAutofit/>
          </a:bodyPr>
          <a:lstStyle/>
          <a:p>
            <a:pPr marL="0" indent="0" algn="ctr">
              <a:buNone/>
            </a:pPr>
            <a:r>
              <a:rPr lang="en-US" sz="4000" dirty="0" smtClean="0"/>
              <a:t>Centric Relation</a:t>
            </a:r>
            <a:endParaRPr lang="en-US" sz="4000" dirty="0"/>
          </a:p>
        </p:txBody>
      </p:sp>
      <p:sp>
        <p:nvSpPr>
          <p:cNvPr id="4" name="TextBox 3"/>
          <p:cNvSpPr txBox="1"/>
          <p:nvPr/>
        </p:nvSpPr>
        <p:spPr>
          <a:xfrm>
            <a:off x="457199" y="1377769"/>
            <a:ext cx="8449993" cy="3170099"/>
          </a:xfrm>
          <a:prstGeom prst="rect">
            <a:avLst/>
          </a:prstGeom>
          <a:noFill/>
        </p:spPr>
        <p:txBody>
          <a:bodyPr wrap="square" rtlCol="0">
            <a:spAutoFit/>
          </a:bodyPr>
          <a:lstStyle/>
          <a:p>
            <a:pPr algn="just"/>
            <a:r>
              <a:rPr lang="en-US" sz="2800" dirty="0" smtClean="0"/>
              <a:t>A relationship of the mandible to the skull where the condyle is in an anteriorly, superiorly braced position along the articular eminence of the glenoid fossa, with the articular disc interposed between the Condyle and eminence.</a:t>
            </a:r>
          </a:p>
          <a:p>
            <a:pPr algn="just"/>
            <a:endParaRPr lang="en-US" sz="3600" baseline="30000" dirty="0"/>
          </a:p>
          <a:p>
            <a:pPr algn="just"/>
            <a:endParaRPr lang="en-US" sz="3600" dirty="0"/>
          </a:p>
        </p:txBody>
      </p:sp>
      <p:pic>
        <p:nvPicPr>
          <p:cNvPr id="5" name="Picture 4"/>
          <p:cNvPicPr>
            <a:picLocks noChangeAspect="1"/>
          </p:cNvPicPr>
          <p:nvPr/>
        </p:nvPicPr>
        <p:blipFill rotWithShape="1">
          <a:blip r:embed="rId2"/>
          <a:srcRect l="18847" t="31850" r="14277" b="7970"/>
          <a:stretch/>
        </p:blipFill>
        <p:spPr>
          <a:xfrm>
            <a:off x="3121554" y="3629439"/>
            <a:ext cx="3100026" cy="2927228"/>
          </a:xfrm>
          <a:prstGeom prst="rect">
            <a:avLst/>
          </a:prstGeom>
        </p:spPr>
      </p:pic>
    </p:spTree>
    <p:extLst>
      <p:ext uri="{BB962C8B-B14F-4D97-AF65-F5344CB8AC3E}">
        <p14:creationId xmlns:p14="http://schemas.microsoft.com/office/powerpoint/2010/main" val="3756434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Mandibular Movements</a:t>
            </a:r>
            <a:endParaRPr lang="en-US" dirty="0"/>
          </a:p>
        </p:txBody>
      </p:sp>
      <p:sp>
        <p:nvSpPr>
          <p:cNvPr id="3" name="Content Placeholder 2"/>
          <p:cNvSpPr>
            <a:spLocks noGrp="1"/>
          </p:cNvSpPr>
          <p:nvPr>
            <p:ph idx="1"/>
          </p:nvPr>
        </p:nvSpPr>
        <p:spPr>
          <a:xfrm>
            <a:off x="567179" y="1473330"/>
            <a:ext cx="8229600" cy="4525963"/>
          </a:xfrm>
        </p:spPr>
        <p:txBody>
          <a:bodyPr/>
          <a:lstStyle/>
          <a:p>
            <a:r>
              <a:rPr lang="en-US" sz="2800" dirty="0" smtClean="0"/>
              <a:t>Mandibular movements occur around three axes</a:t>
            </a:r>
          </a:p>
          <a:p>
            <a:pPr marL="0" indent="0">
              <a:buNone/>
            </a:pPr>
            <a:endParaRPr lang="en-US" sz="2800" dirty="0" smtClean="0"/>
          </a:p>
          <a:p>
            <a:pPr marL="0" indent="0">
              <a:buNone/>
            </a:pPr>
            <a:r>
              <a:rPr lang="en-US" dirty="0"/>
              <a:t> </a:t>
            </a:r>
            <a:r>
              <a:rPr lang="en-US" dirty="0" smtClean="0"/>
              <a:t>  </a:t>
            </a:r>
            <a:r>
              <a:rPr lang="en-US" sz="2800" dirty="0" smtClean="0"/>
              <a:t>a) Horizontal axis </a:t>
            </a:r>
          </a:p>
          <a:p>
            <a:pPr marL="0" indent="0">
              <a:buNone/>
            </a:pPr>
            <a:r>
              <a:rPr lang="en-US" sz="2800" dirty="0"/>
              <a:t> </a:t>
            </a:r>
            <a:r>
              <a:rPr lang="en-US" sz="2800" dirty="0" smtClean="0"/>
              <a:t>   b) Vertical axis</a:t>
            </a:r>
          </a:p>
          <a:p>
            <a:pPr marL="0" indent="0">
              <a:buNone/>
            </a:pPr>
            <a:r>
              <a:rPr lang="en-US" sz="2800" dirty="0" smtClean="0"/>
              <a:t>    c) Sagittal axis </a:t>
            </a:r>
          </a:p>
          <a:p>
            <a:pPr marL="0" indent="0">
              <a:buNone/>
            </a:pPr>
            <a:endParaRPr lang="en-US" sz="2800" dirty="0" smtClean="0"/>
          </a:p>
          <a:p>
            <a:pPr marL="0" indent="0">
              <a:buNone/>
            </a:pPr>
            <a:r>
              <a:rPr lang="en-US" dirty="0"/>
              <a:t> </a:t>
            </a:r>
            <a:r>
              <a:rPr lang="en-US" dirty="0" smtClean="0"/>
              <a:t>   </a:t>
            </a:r>
            <a:endParaRPr lang="en-US" dirty="0"/>
          </a:p>
        </p:txBody>
      </p:sp>
    </p:spTree>
    <p:extLst>
      <p:ext uri="{BB962C8B-B14F-4D97-AF65-F5344CB8AC3E}">
        <p14:creationId xmlns:p14="http://schemas.microsoft.com/office/powerpoint/2010/main" val="190326110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67060"/>
            <a:ext cx="8229600" cy="4525963"/>
          </a:xfrm>
        </p:spPr>
        <p:txBody>
          <a:bodyPr/>
          <a:lstStyle/>
          <a:p>
            <a:pPr marL="0" indent="0" algn="ctr">
              <a:buNone/>
            </a:pPr>
            <a:r>
              <a:rPr lang="en-US" dirty="0" smtClean="0"/>
              <a:t>Horizontal Axis (Rotation)</a:t>
            </a:r>
          </a:p>
          <a:p>
            <a:pPr marL="0" indent="0" algn="ctr">
              <a:buNone/>
            </a:pPr>
            <a:endParaRPr lang="en-US" dirty="0" smtClean="0"/>
          </a:p>
          <a:p>
            <a:pPr marL="0" indent="0" algn="just">
              <a:buNone/>
            </a:pPr>
            <a:r>
              <a:rPr lang="en-US" sz="2800" dirty="0" smtClean="0"/>
              <a:t>This movement occurs in the sagittal plane when </a:t>
            </a:r>
            <a:r>
              <a:rPr lang="en-US" sz="2800" dirty="0"/>
              <a:t>the mandible in centric </a:t>
            </a:r>
            <a:r>
              <a:rPr lang="en-US" sz="2800" dirty="0" smtClean="0"/>
              <a:t>relation </a:t>
            </a:r>
            <a:r>
              <a:rPr lang="en-US" sz="2800" dirty="0"/>
              <a:t>makes a purely rotational opening and closing border movement around the </a:t>
            </a:r>
            <a:r>
              <a:rPr lang="en-US" sz="2800" i="1" dirty="0"/>
              <a:t>transverse horizontal axis, </a:t>
            </a:r>
            <a:r>
              <a:rPr lang="en-US" sz="2800" dirty="0"/>
              <a:t>which extends through both condyles. </a:t>
            </a:r>
          </a:p>
          <a:p>
            <a:pPr marL="0" indent="0">
              <a:buNone/>
            </a:pPr>
            <a:endParaRPr lang="en-US" dirty="0"/>
          </a:p>
        </p:txBody>
      </p:sp>
      <p:pic>
        <p:nvPicPr>
          <p:cNvPr id="4" name="Picture 3"/>
          <p:cNvPicPr>
            <a:picLocks noChangeAspect="1"/>
          </p:cNvPicPr>
          <p:nvPr/>
        </p:nvPicPr>
        <p:blipFill>
          <a:blip r:embed="rId2"/>
          <a:stretch>
            <a:fillRect/>
          </a:stretch>
        </p:blipFill>
        <p:spPr>
          <a:xfrm>
            <a:off x="1178953" y="4098924"/>
            <a:ext cx="3216092" cy="2479267"/>
          </a:xfrm>
          <a:prstGeom prst="rect">
            <a:avLst/>
          </a:prstGeom>
        </p:spPr>
      </p:pic>
      <p:pic>
        <p:nvPicPr>
          <p:cNvPr id="6" name="Picture 5"/>
          <p:cNvPicPr>
            <a:picLocks noChangeAspect="1"/>
          </p:cNvPicPr>
          <p:nvPr/>
        </p:nvPicPr>
        <p:blipFill>
          <a:blip r:embed="rId3"/>
          <a:stretch>
            <a:fillRect/>
          </a:stretch>
        </p:blipFill>
        <p:spPr>
          <a:xfrm>
            <a:off x="5251474" y="4293178"/>
            <a:ext cx="2726439" cy="1982676"/>
          </a:xfrm>
          <a:prstGeom prst="rect">
            <a:avLst/>
          </a:prstGeom>
        </p:spPr>
      </p:pic>
    </p:spTree>
    <p:extLst>
      <p:ext uri="{BB962C8B-B14F-4D97-AF65-F5344CB8AC3E}">
        <p14:creationId xmlns:p14="http://schemas.microsoft.com/office/powerpoint/2010/main" val="238000044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524</TotalTime>
  <Words>2235</Words>
  <Application>Microsoft Macintosh PowerPoint</Application>
  <PresentationFormat>On-screen Show (4:3)</PresentationFormat>
  <Paragraphs>303</Paragraphs>
  <Slides>65</Slides>
  <Notes>1</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 Black </vt:lpstr>
      <vt:lpstr>Fundamentals Of Occlusion</vt:lpstr>
      <vt:lpstr>Outline</vt:lpstr>
      <vt:lpstr>The Temporo-Mandibular Joints</vt:lpstr>
      <vt:lpstr>Why Is Occlusion Important ?</vt:lpstr>
      <vt:lpstr>Definitions</vt:lpstr>
      <vt:lpstr>PowerPoint Presentation</vt:lpstr>
      <vt:lpstr>PowerPoint Presentation</vt:lpstr>
      <vt:lpstr>Mandibular Movements</vt:lpstr>
      <vt:lpstr>PowerPoint Presentation</vt:lpstr>
      <vt:lpstr>PowerPoint Presentation</vt:lpstr>
      <vt:lpstr>PowerPoint Presentation</vt:lpstr>
      <vt:lpstr>PowerPoint Presentation</vt:lpstr>
      <vt:lpstr>PowerPoint Presentation</vt:lpstr>
      <vt:lpstr>Pure Hinge Movement</vt:lpstr>
      <vt:lpstr>Translation Movement</vt:lpstr>
      <vt:lpstr>Maximum Opening (Translation &amp; Rotation)</vt:lpstr>
      <vt:lpstr>Protrusive Position</vt:lpstr>
      <vt:lpstr>Bennett Movement</vt:lpstr>
      <vt:lpstr>Bennett Angle</vt:lpstr>
      <vt:lpstr>Posterior Determinant of Occlusion</vt:lpstr>
      <vt:lpstr>Anterior Determinant of Occlusion</vt:lpstr>
      <vt:lpstr>PowerPoint Presentation</vt:lpstr>
      <vt:lpstr>PowerPoint Presentation</vt:lpstr>
      <vt:lpstr>Occlusal Interferences</vt:lpstr>
      <vt:lpstr>Centric Interferences</vt:lpstr>
      <vt:lpstr>Working Side Interference</vt:lpstr>
      <vt:lpstr>Non-Working Side Interference</vt:lpstr>
      <vt:lpstr>Protrusive Interference</vt:lpstr>
      <vt:lpstr>Ideal  vs  Pathologic Occlusion</vt:lpstr>
      <vt:lpstr>Ideal Occlusion</vt:lpstr>
      <vt:lpstr>Features Of Ideal Occlusion</vt:lpstr>
      <vt:lpstr>PowerPoint Presentation</vt:lpstr>
      <vt:lpstr>Features Of Ideal Occlusion</vt:lpstr>
      <vt:lpstr>PowerPoint Presentation</vt:lpstr>
      <vt:lpstr>Features Of Ideal Occlusion</vt:lpstr>
      <vt:lpstr>Features Of Ideal Occlusion</vt:lpstr>
      <vt:lpstr>Organization Of Occlusion</vt:lpstr>
      <vt:lpstr>Bilateral Balanced Occlusion</vt:lpstr>
      <vt:lpstr>Unilateral Balanced Occlusion</vt:lpstr>
      <vt:lpstr>Mutually Protected Occlusion</vt:lpstr>
      <vt:lpstr>Guidance</vt:lpstr>
      <vt:lpstr>Protrusive Guidance</vt:lpstr>
      <vt:lpstr>Lateral Guidance </vt:lpstr>
      <vt:lpstr>Lateral Guidance</vt:lpstr>
      <vt:lpstr>Hanau’s Quint</vt:lpstr>
      <vt:lpstr>Anterior Guidance</vt:lpstr>
      <vt:lpstr>Effects Of Anatomic  Determinants Of Occlusion</vt:lpstr>
      <vt:lpstr>Protrusive Incisal Path</vt:lpstr>
      <vt:lpstr>Protrusive Incisal Path Angle</vt:lpstr>
      <vt:lpstr>Incisal Guide Angle</vt:lpstr>
      <vt:lpstr>Importance of Anterior Guidance</vt:lpstr>
      <vt:lpstr>Importance of Anterior Guidance</vt:lpstr>
      <vt:lpstr>Importance of Anterior Guidance</vt:lpstr>
      <vt:lpstr>Importance of Anterior Guidance (during lateral movement)</vt:lpstr>
      <vt:lpstr>Importance of Anterior Guidance</vt:lpstr>
      <vt:lpstr>Inter-relationship with Vertical &amp; Horizontal Overlap of the Anterior teeth</vt:lpstr>
      <vt:lpstr>Condylar Guidance &amp; Posterior tooth Morphology (without considering the role of A.G.)</vt:lpstr>
      <vt:lpstr>Condylar side-shift &amp; Posterior tooth Morphology  (without considering the role of A.G.)</vt:lpstr>
      <vt:lpstr>Influence of Anterior Guidance on  Posterior tooth Morphology</vt:lpstr>
      <vt:lpstr>Influence A.G. on Posterior tooth Morphology (Effect of Overbite)</vt:lpstr>
      <vt:lpstr>Influence of A.G. on Posterior tooth Morphology (Effect of Over jet)</vt:lpstr>
      <vt:lpstr>Influence of A.G. on Posterior tooth Morphology</vt:lpstr>
      <vt:lpstr>Influence of A.G. on Posterior tooth Morphology</vt:lpstr>
      <vt:lpstr>Influence of A.G. on Posterior tooth Morphology</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MACBOOK AIR</dc:creator>
  <cp:lastModifiedBy>MACBOOK AIR</cp:lastModifiedBy>
  <cp:revision>43</cp:revision>
  <dcterms:created xsi:type="dcterms:W3CDTF">2013-09-09T06:01:17Z</dcterms:created>
  <dcterms:modified xsi:type="dcterms:W3CDTF">2013-09-14T10:24:37Z</dcterms:modified>
</cp:coreProperties>
</file>