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slides/slide58.xml" ContentType="application/vnd.openxmlformats-officedocument.presentationml.slide+xml"/>
  <Override PartName="/ppt/slides/slide76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slides/slide7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slides/slide7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slides/slide7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s/slide7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slides/slide7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ppt/handoutMasters/handoutMaster1.xml" ContentType="application/vnd.openxmlformats-officedocument.presentationml.handoutMaster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s/slide56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s/slide74.xml" ContentType="application/vnd.openxmlformats-officedocument.presentationml.slide+xml"/>
  <Override PartName="/ppt/slideLayouts/slideLayout4.xml" ContentType="application/vnd.openxmlformats-officedocument.presentationml.slideLayout+xml"/>
  <Override PartName="/ppt/theme/theme3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720" r:id="rId1"/>
  </p:sldMasterIdLst>
  <p:notesMasterIdLst>
    <p:notesMasterId r:id="rId79"/>
  </p:notesMasterIdLst>
  <p:handoutMasterIdLst>
    <p:handoutMasterId r:id="rId80"/>
  </p:handoutMasterIdLst>
  <p:sldIdLst>
    <p:sldId id="256" r:id="rId2"/>
    <p:sldId id="257" r:id="rId3"/>
    <p:sldId id="342" r:id="rId4"/>
    <p:sldId id="339" r:id="rId5"/>
    <p:sldId id="340" r:id="rId6"/>
    <p:sldId id="258" r:id="rId7"/>
    <p:sldId id="259" r:id="rId8"/>
    <p:sldId id="276" r:id="rId9"/>
    <p:sldId id="310" r:id="rId10"/>
    <p:sldId id="314" r:id="rId11"/>
    <p:sldId id="297" r:id="rId12"/>
    <p:sldId id="298" r:id="rId13"/>
    <p:sldId id="316" r:id="rId14"/>
    <p:sldId id="261" r:id="rId15"/>
    <p:sldId id="278" r:id="rId16"/>
    <p:sldId id="262" r:id="rId17"/>
    <p:sldId id="263" r:id="rId18"/>
    <p:sldId id="264" r:id="rId19"/>
    <p:sldId id="265" r:id="rId20"/>
    <p:sldId id="266" r:id="rId21"/>
    <p:sldId id="277" r:id="rId22"/>
    <p:sldId id="267" r:id="rId23"/>
    <p:sldId id="268" r:id="rId24"/>
    <p:sldId id="269" r:id="rId25"/>
    <p:sldId id="270" r:id="rId26"/>
    <p:sldId id="299" r:id="rId27"/>
    <p:sldId id="271" r:id="rId28"/>
    <p:sldId id="296" r:id="rId29"/>
    <p:sldId id="272" r:id="rId30"/>
    <p:sldId id="300" r:id="rId31"/>
    <p:sldId id="273" r:id="rId32"/>
    <p:sldId id="274" r:id="rId33"/>
    <p:sldId id="275" r:id="rId34"/>
    <p:sldId id="317" r:id="rId35"/>
    <p:sldId id="279" r:id="rId36"/>
    <p:sldId id="304" r:id="rId37"/>
    <p:sldId id="306" r:id="rId38"/>
    <p:sldId id="315" r:id="rId39"/>
    <p:sldId id="301" r:id="rId40"/>
    <p:sldId id="320" r:id="rId41"/>
    <p:sldId id="302" r:id="rId42"/>
    <p:sldId id="303" r:id="rId43"/>
    <p:sldId id="280" r:id="rId44"/>
    <p:sldId id="281" r:id="rId45"/>
    <p:sldId id="309" r:id="rId46"/>
    <p:sldId id="282" r:id="rId47"/>
    <p:sldId id="343" r:id="rId48"/>
    <p:sldId id="318" r:id="rId49"/>
    <p:sldId id="283" r:id="rId50"/>
    <p:sldId id="308" r:id="rId51"/>
    <p:sldId id="331" r:id="rId52"/>
    <p:sldId id="311" r:id="rId53"/>
    <p:sldId id="323" r:id="rId54"/>
    <p:sldId id="321" r:id="rId55"/>
    <p:sldId id="284" r:id="rId56"/>
    <p:sldId id="285" r:id="rId57"/>
    <p:sldId id="286" r:id="rId58"/>
    <p:sldId id="319" r:id="rId59"/>
    <p:sldId id="312" r:id="rId60"/>
    <p:sldId id="322" r:id="rId61"/>
    <p:sldId id="313" r:id="rId62"/>
    <p:sldId id="287" r:id="rId63"/>
    <p:sldId id="332" r:id="rId64"/>
    <p:sldId id="289" r:id="rId65"/>
    <p:sldId id="329" r:id="rId66"/>
    <p:sldId id="330" r:id="rId67"/>
    <p:sldId id="333" r:id="rId68"/>
    <p:sldId id="335" r:id="rId69"/>
    <p:sldId id="344" r:id="rId70"/>
    <p:sldId id="336" r:id="rId71"/>
    <p:sldId id="345" r:id="rId72"/>
    <p:sldId id="337" r:id="rId73"/>
    <p:sldId id="346" r:id="rId74"/>
    <p:sldId id="338" r:id="rId75"/>
    <p:sldId id="325" r:id="rId76"/>
    <p:sldId id="347" r:id="rId77"/>
    <p:sldId id="348" r:id="rId7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46F890A9-2807-4EBB-B81D-B2AA78EC7F39}" styleName="Dark Style 2 - Accent 5/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8" d="100"/>
          <a:sy n="68" d="100"/>
        </p:scale>
        <p:origin x="-57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slide" Target="slides/slide75.xml"/><Relationship Id="rId84" Type="http://schemas.openxmlformats.org/officeDocument/2006/relationships/tableStyles" Target="tableStyles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933BFBD6-7BF0-4408-8333-25EB2E9A604E}" type="datetimeFigureOut">
              <a:rPr lang="ar-SA" smtClean="0"/>
              <a:pPr/>
              <a:t>16/04/1434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86D424E0-29D0-4B0E-BC36-9C0DA1838EB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175325094"/>
      </p:ext>
    </p:extLst>
  </p:cSld>
  <p:clrMap bg1="lt1" tx1="dk1" bg2="lt2" tx2="dk2" accent1="accent1" accent2="accent2" accent3="accent3" accent4="accent4" accent5="accent5" accent6="accent6" hlink="hlink" folHlink="folHlink"/>
  <p:hf sldNum="0" hdr="0" dt="0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388620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r">
              <a:defRPr sz="1200"/>
            </a:lvl1pPr>
          </a:lstStyle>
          <a:p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1588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/>
          <a:lstStyle>
            <a:lvl1pPr algn="l">
              <a:defRPr sz="1200"/>
            </a:lvl1pPr>
          </a:lstStyle>
          <a:p>
            <a:fld id="{DA9F5F71-631A-45A5-8251-69C42BBB9FDB}" type="datetimeFigureOut">
              <a:rPr lang="ar-SA" smtClean="0"/>
              <a:pPr/>
              <a:t>16/04/1434</a:t>
            </a:fld>
            <a:endParaRPr lang="ar-S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1" anchor="ctr"/>
          <a:lstStyle/>
          <a:p>
            <a:endParaRPr lang="ar-S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1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388620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r">
              <a:defRPr sz="1200"/>
            </a:lvl1pPr>
          </a:lstStyle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1588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1" anchor="b"/>
          <a:lstStyle>
            <a:lvl1pPr algn="l">
              <a:defRPr sz="1200"/>
            </a:lvl1pPr>
          </a:lstStyle>
          <a:p>
            <a:fld id="{1ACD2E81-7D7B-4D15-9AC2-B28486B7FC5F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810423403"/>
      </p:ext>
    </p:extLst>
  </p:cSld>
  <p:clrMap bg1="lt1" tx1="dk1" bg2="lt2" tx2="dk2" accent1="accent1" accent2="accent2" accent3="accent3" accent4="accent4" accent5="accent5" accent6="accent6" hlink="hlink" folHlink="folHlink"/>
  <p:hf sldNum="0" hdr="0" dt="0"/>
  <p:notesStyle>
    <a:lvl1pPr marL="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1096989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2684571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9437962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848600" cy="1927225"/>
          </a:xfrm>
        </p:spPr>
        <p:txBody>
          <a:bodyPr anchor="b">
            <a:noAutofit/>
          </a:bodyPr>
          <a:lstStyle>
            <a:lvl1pPr>
              <a:defRPr sz="5400" cap="all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05200"/>
            <a:ext cx="6400800" cy="1752600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8BA147-09FE-4028-94AF-12EDDE52731D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  <p:cxnSp>
        <p:nvCxnSpPr>
          <p:cNvPr id="8" name="Straight Connector 7"/>
          <p:cNvCxnSpPr/>
          <p:nvPr/>
        </p:nvCxnSpPr>
        <p:spPr>
          <a:xfrm>
            <a:off x="685800" y="3398520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B3C6B4-B71C-49C4-AB35-6837F6039265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867400"/>
          </a:xfrm>
        </p:spPr>
        <p:txBody>
          <a:bodyPr vert="eaVert" anchor="b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867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DB623-4168-4655-A605-2645699D4026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D440-F53D-4439-AAAC-D5F73C3A140E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2362200"/>
            <a:ext cx="7772400" cy="2200275"/>
          </a:xfrm>
        </p:spPr>
        <p:txBody>
          <a:bodyPr anchor="b">
            <a:normAutofit/>
          </a:bodyPr>
          <a:lstStyle>
            <a:lvl1pPr algn="l">
              <a:defRPr sz="4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626864"/>
            <a:ext cx="77724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703DB7-96EA-4371-95BE-0C2F7640FA36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  <p:cxnSp>
        <p:nvCxnSpPr>
          <p:cNvPr id="7" name="Straight Connector 6"/>
          <p:cNvCxnSpPr/>
          <p:nvPr/>
        </p:nvCxnSpPr>
        <p:spPr>
          <a:xfrm>
            <a:off x="731520" y="4599432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A22E5E-376A-4A08-A1F1-68B98FD9A17D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488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lang="en-US" sz="2000" b="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488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ED3A-77C1-4A01-B51E-E0E4D82BF703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2217817" y="4045823"/>
            <a:ext cx="4709160" cy="794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33D9D2-827E-4EC0-A683-6FB3AD9678C2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BC6C0-72C5-4B70-8F3F-DDC354293841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080"/>
            <a:ext cx="2139696" cy="1261872"/>
          </a:xfrm>
        </p:spPr>
        <p:txBody>
          <a:bodyPr anchor="b">
            <a:no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71800" y="792080"/>
            <a:ext cx="5715000" cy="55778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0552"/>
            <a:ext cx="2139696" cy="42436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D3C0B-3417-478D-9D94-275234AB2422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-13116" y="3580206"/>
            <a:ext cx="557784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480"/>
            <a:ext cx="2142680" cy="126492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58610" y="838201"/>
            <a:ext cx="5904390" cy="5500456"/>
          </a:xfrm>
          <a:solidFill>
            <a:schemeClr val="bg2"/>
          </a:solidFill>
          <a:ln w="76200">
            <a:solidFill>
              <a:srgbClr val="FFFFFF"/>
            </a:solidFill>
            <a:miter lim="800000"/>
          </a:ln>
          <a:effectLst>
            <a:outerShdw blurRad="50800" dist="12700" dir="5400000" algn="t" rotWithShape="0">
              <a:prstClr val="black">
                <a:alpha val="59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133600"/>
            <a:ext cx="2139696" cy="424281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C3F0F2-161E-4EA3-8125-66BD9124E47E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20786"/>
            <a:ext cx="9144000" cy="2286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9144000" cy="3657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18288"/>
            <a:ext cx="28956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7C3ACD70-1C1C-432C-8EC7-1573E759CB63}" type="datetime1">
              <a:rPr lang="ar-SA" smtClean="0"/>
              <a:pPr/>
              <a:t>16/04/1434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29000" y="18288"/>
            <a:ext cx="4114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Eman Alkatheery</a:t>
            </a:r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18288"/>
            <a:ext cx="1066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00" b="1">
                <a:solidFill>
                  <a:srgbClr val="FFFFFF"/>
                </a:solidFill>
              </a:defRPr>
            </a:lvl1pPr>
          </a:lstStyle>
          <a:p>
            <a:fld id="{4448C5DD-996C-4EB9-8CEE-BACB84A681A6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hf sldNum="0" hdr="0" dt="0"/>
  <p:txStyles>
    <p:titleStyle>
      <a:lvl1pPr algn="l" defTabSz="914400" rtl="1" eaLnBrk="1" latinLnBrk="0" hangingPunct="1">
        <a:spcBef>
          <a:spcPct val="0"/>
        </a:spcBef>
        <a:buNone/>
        <a:defRPr sz="4000" kern="1200" spc="-1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182880" indent="-182880" algn="r" defTabSz="914400" rtl="1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r" defTabSz="914400" rtl="1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r" defTabSz="914400" rtl="1" eaLnBrk="1" latinLnBrk="0" hangingPunct="1">
        <a:spcBef>
          <a:spcPct val="20000"/>
        </a:spcBef>
        <a:buClr>
          <a:schemeClr val="accent1"/>
        </a:buClr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37160" algn="r" defTabSz="914400" rtl="1" eaLnBrk="1" latinLnBrk="0" hangingPunct="1">
        <a:spcBef>
          <a:spcPct val="20000"/>
        </a:spcBef>
        <a:buClr>
          <a:schemeClr val="accent1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82880" algn="r" defTabSz="914400" rtl="1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ln w="76200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lang="en-US" b="1" dirty="0" smtClean="0"/>
              <a:t>Noun Clauses</a:t>
            </a:r>
            <a:endParaRPr lang="ar-SA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73016"/>
            <a:ext cx="7774632" cy="2736304"/>
          </a:xfrm>
          <a:effectLst>
            <a:glow rad="228600">
              <a:schemeClr val="accent3">
                <a:satMod val="175000"/>
                <a:alpha val="40000"/>
              </a:schemeClr>
            </a:glow>
          </a:effectLst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rtl="0"/>
            <a:endParaRPr lang="en-US" sz="2200" dirty="0" smtClean="0"/>
          </a:p>
          <a:p>
            <a:pPr rtl="0"/>
            <a:r>
              <a:rPr lang="en-US" b="1" dirty="0" smtClean="0"/>
              <a:t>Grammar 3</a:t>
            </a:r>
          </a:p>
          <a:p>
            <a:pPr rtl="0"/>
            <a:r>
              <a:rPr lang="en-US" b="1" dirty="0" smtClean="0"/>
              <a:t>Lecture 2</a:t>
            </a:r>
          </a:p>
          <a:p>
            <a:pPr algn="r" rtl="0"/>
            <a:r>
              <a:rPr lang="en-US" b="1" dirty="0" smtClean="0"/>
              <a:t>L. Margo Arnold, presenter, </a:t>
            </a:r>
          </a:p>
          <a:p>
            <a:pPr algn="r" rtl="0"/>
            <a:r>
              <a:rPr lang="en-US" b="1" dirty="0" smtClean="0"/>
              <a:t>By: </a:t>
            </a:r>
            <a:r>
              <a:rPr lang="en-US" b="1" dirty="0" err="1" smtClean="0"/>
              <a:t>Eman</a:t>
            </a:r>
            <a:r>
              <a:rPr lang="en-US" b="1" dirty="0" smtClean="0"/>
              <a:t> </a:t>
            </a:r>
            <a:r>
              <a:rPr lang="en-US" b="1" dirty="0" err="1" smtClean="0"/>
              <a:t>Alkatheery</a:t>
            </a:r>
            <a:endParaRPr lang="en-US" b="1" dirty="0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 flipH="1">
            <a:off x="3383281" y="18288"/>
            <a:ext cx="45719" cy="314368"/>
          </a:xfrm>
        </p:spPr>
        <p:txBody>
          <a:bodyPr/>
          <a:lstStyle/>
          <a:p>
            <a:endParaRPr lang="ar-SA" sz="1300" dirty="0"/>
          </a:p>
        </p:txBody>
      </p:sp>
    </p:spTree>
    <p:extLst>
      <p:ext uri="{BB962C8B-B14F-4D97-AF65-F5344CB8AC3E}">
        <p14:creationId xmlns="" xmlns:p14="http://schemas.microsoft.com/office/powerpoint/2010/main" val="23057611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700" b="1" dirty="0"/>
              <a:t>Clauses with </a:t>
            </a:r>
            <a:r>
              <a:rPr lang="en-US" sz="3700" b="1" i="1" dirty="0"/>
              <a:t>that</a:t>
            </a:r>
            <a:endParaRPr lang="ar-SA" sz="37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600200"/>
            <a:ext cx="8640960" cy="4876800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3. After some nouns:</a:t>
            </a:r>
          </a:p>
          <a:p>
            <a:pPr marL="0" indent="0" algn="l" rtl="0">
              <a:buNone/>
            </a:pP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Example: idea, theory, opinion, claim, fact, etc.</a:t>
            </a:r>
          </a:p>
          <a:p>
            <a:pPr marL="0" indent="0" algn="l" rtl="0">
              <a:buNone/>
            </a:pPr>
            <a:r>
              <a:rPr lang="en-US" sz="33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eople didn’t believe the </a:t>
            </a: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theory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300" u="sng" dirty="0" smtClean="0">
                <a:latin typeface="Times New Roman" pitchFamily="18" charset="0"/>
                <a:cs typeface="Times New Roman" pitchFamily="18" charset="0"/>
              </a:rPr>
              <a:t>that the Earth revolves around the sun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 algn="l" rtl="0">
              <a:buNone/>
            </a:pPr>
            <a:endParaRPr lang="en-US" sz="33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4. At the beginning of a sentence:</a:t>
            </a:r>
          </a:p>
          <a:p>
            <a:pPr marL="0" indent="0" algn="l" rtl="0">
              <a:buNone/>
            </a:pPr>
            <a:r>
              <a:rPr lang="en-US" sz="3300" u="sng" dirty="0" smtClean="0">
                <a:latin typeface="Times New Roman" pitchFamily="18" charset="0"/>
                <a:cs typeface="Times New Roman" pitchFamily="18" charset="0"/>
              </a:rPr>
              <a:t>That Huda came late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 was predictable.</a:t>
            </a:r>
          </a:p>
          <a:p>
            <a:pPr marL="0" indent="0" algn="l" rtl="0">
              <a:buNone/>
            </a:pPr>
            <a:endParaRPr lang="en-US" sz="33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endParaRPr lang="ar-SA" sz="33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5879248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5232" y="404664"/>
            <a:ext cx="7643192" cy="1004992"/>
          </a:xfrm>
        </p:spPr>
        <p:txBody>
          <a:bodyPr>
            <a:normAutofit/>
          </a:bodyPr>
          <a:lstStyle/>
          <a:p>
            <a:pPr algn="ctr"/>
            <a:r>
              <a:rPr lang="en-US" sz="3900" b="1" dirty="0" smtClean="0"/>
              <a:t>Clauses with </a:t>
            </a:r>
            <a:r>
              <a:rPr lang="en-US" sz="3900" b="1" i="1" dirty="0" smtClean="0"/>
              <a:t>that</a:t>
            </a:r>
            <a:endParaRPr lang="ar-SA" sz="3900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461120"/>
            <a:ext cx="8856984" cy="5136232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3600" b="1" dirty="0" smtClean="0">
                <a:latin typeface="Times New Roman" pitchFamily="18" charset="0"/>
                <a:cs typeface="Times New Roman" pitchFamily="18" charset="0"/>
              </a:rPr>
              <a:t>Examples:</a:t>
            </a:r>
          </a:p>
          <a:p>
            <a:pPr marL="0" indent="0" algn="l" rtl="0">
              <a:buNone/>
            </a:pP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I think 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that she is a good writer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l" rtl="0"/>
            <a:endParaRPr lang="en-US" sz="15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That Ahmad cheated in the exam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was surprising.</a:t>
            </a:r>
          </a:p>
          <a:p>
            <a:pPr algn="l" rtl="0"/>
            <a:endParaRPr lang="en-US" sz="15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That </a:t>
            </a:r>
            <a:r>
              <a:rPr lang="en-US" sz="3600" u="sng" dirty="0" err="1" smtClean="0">
                <a:latin typeface="Times New Roman" pitchFamily="18" charset="0"/>
                <a:cs typeface="Times New Roman" pitchFamily="18" charset="0"/>
              </a:rPr>
              <a:t>Nawal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 needs a job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is obvious.</a:t>
            </a:r>
          </a:p>
          <a:p>
            <a:pPr algn="l" rtl="0"/>
            <a:endParaRPr lang="en-US" sz="15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It is obvious 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that </a:t>
            </a:r>
            <a:r>
              <a:rPr lang="en-US" sz="3600" u="sng" dirty="0" err="1" smtClean="0">
                <a:latin typeface="Times New Roman" pitchFamily="18" charset="0"/>
                <a:cs typeface="Times New Roman" pitchFamily="18" charset="0"/>
              </a:rPr>
              <a:t>Nawal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 needs a job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5161710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Clauses with </a:t>
            </a:r>
            <a:r>
              <a:rPr lang="en-US" b="1" i="1" dirty="0"/>
              <a:t>that</a:t>
            </a:r>
            <a:endParaRPr lang="ar-SA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6024" y="1484784"/>
            <a:ext cx="8604448" cy="4992216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3600" b="1" dirty="0" smtClean="0">
                <a:latin typeface="Times New Roman" pitchFamily="18" charset="0"/>
                <a:cs typeface="Times New Roman" pitchFamily="18" charset="0"/>
              </a:rPr>
              <a:t>Examples:</a:t>
            </a:r>
          </a:p>
          <a:p>
            <a:pPr marL="0" indent="0" algn="l" rtl="0">
              <a:buNone/>
            </a:pP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That </a:t>
            </a:r>
            <a:r>
              <a:rPr lang="en-US" sz="3600" u="sng" dirty="0">
                <a:latin typeface="Times New Roman" pitchFamily="18" charset="0"/>
                <a:cs typeface="Times New Roman" pitchFamily="18" charset="0"/>
              </a:rPr>
              <a:t>Sarah has no friends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is a pity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l" rtl="0"/>
            <a:endParaRPr lang="en-US" sz="11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The teacher mentioned</a:t>
            </a:r>
            <a:r>
              <a:rPr lang="en-US" sz="3600" u="sng" dirty="0">
                <a:latin typeface="Times New Roman" pitchFamily="18" charset="0"/>
                <a:cs typeface="Times New Roman" pitchFamily="18" charset="0"/>
              </a:rPr>
              <a:t> that China has a strong economy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 algn="l" rtl="0">
              <a:buNone/>
            </a:pPr>
            <a:endParaRPr lang="en-US" sz="11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I am glad </a:t>
            </a:r>
            <a:r>
              <a:rPr lang="en-US" sz="3600" u="sng" dirty="0">
                <a:latin typeface="Times New Roman" pitchFamily="18" charset="0"/>
                <a:cs typeface="Times New Roman" pitchFamily="18" charset="0"/>
              </a:rPr>
              <a:t>that my sister passed the math exam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l" rtl="0"/>
            <a:endParaRPr lang="en-US" sz="11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It did not surprise me </a:t>
            </a:r>
            <a:r>
              <a:rPr lang="en-US" sz="3600" u="sng" dirty="0">
                <a:latin typeface="Times New Roman" pitchFamily="18" charset="0"/>
                <a:cs typeface="Times New Roman" pitchFamily="18" charset="0"/>
              </a:rPr>
              <a:t>that Huda was late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ar-SA" sz="3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400067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b="1" dirty="0"/>
              <a:t>Clauses with </a:t>
            </a:r>
            <a:r>
              <a:rPr lang="en-US" b="1" i="1" dirty="0"/>
              <a:t>that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35280" cy="4876800"/>
          </a:xfrm>
        </p:spPr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3600" b="1" dirty="0" smtClean="0">
                <a:latin typeface="Times New Roman" pitchFamily="18" charset="0"/>
                <a:cs typeface="Times New Roman" pitchFamily="18" charset="0"/>
              </a:rPr>
              <a:t>Examples:</a:t>
            </a:r>
          </a:p>
          <a:p>
            <a:pPr marL="0" indent="0" algn="l" rtl="0">
              <a:buNone/>
            </a:pP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I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believe </a:t>
            </a:r>
            <a:r>
              <a:rPr lang="en-US" sz="3600" u="sng" dirty="0">
                <a:latin typeface="Times New Roman" pitchFamily="18" charset="0"/>
                <a:cs typeface="Times New Roman" pitchFamily="18" charset="0"/>
              </a:rPr>
              <a:t>that motherhood is a big responsibility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l" rtl="0"/>
            <a:endParaRPr lang="en-US" sz="1300" u="sng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That the sun rises from the east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is a fact.</a:t>
            </a:r>
          </a:p>
          <a:p>
            <a:pPr marL="0" indent="0" algn="l" rtl="0">
              <a:buNone/>
            </a:pPr>
            <a:endParaRPr lang="en-US" sz="13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The fact 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that the Earth revolves around the sun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was proven.</a:t>
            </a:r>
            <a:endParaRPr lang="ar-SA" sz="3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898187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Quotations vs. Reported Speech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527048"/>
            <a:ext cx="9108504" cy="4572000"/>
          </a:xfrm>
        </p:spPr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2900" b="1" i="1" u="sng" dirty="0" smtClean="0"/>
              <a:t>Quotations</a:t>
            </a:r>
            <a:r>
              <a:rPr lang="en-US" sz="2900" dirty="0" smtClean="0"/>
              <a:t> are the </a:t>
            </a:r>
            <a:r>
              <a:rPr lang="en-US" sz="2900" b="1" dirty="0" smtClean="0"/>
              <a:t>exact words </a:t>
            </a:r>
            <a:r>
              <a:rPr lang="en-US" sz="2900" dirty="0" smtClean="0"/>
              <a:t>that a person has used to state something. They appear between quotation marks. In addition, quotations are  preceded or followed by a comma</a:t>
            </a:r>
            <a:r>
              <a:rPr lang="en-US" sz="2900" b="1" dirty="0" smtClean="0"/>
              <a:t>.(Table 7.2., p. 299). </a:t>
            </a:r>
            <a:r>
              <a:rPr lang="en-US" sz="2900" dirty="0" smtClean="0"/>
              <a:t>We begin quotations with verbs such as say, tell, ask, wonder, remarked</a:t>
            </a:r>
            <a:r>
              <a:rPr lang="en-US" sz="2900" smtClean="0"/>
              <a:t>, stated, etc</a:t>
            </a:r>
            <a:r>
              <a:rPr lang="en-US" sz="2900" dirty="0" smtClean="0"/>
              <a:t>. </a:t>
            </a:r>
            <a:endParaRPr lang="en-US" sz="2900" dirty="0" smtClean="0">
              <a:solidFill>
                <a:srgbClr val="FF0000"/>
              </a:solidFill>
            </a:endParaRPr>
          </a:p>
          <a:p>
            <a:pPr marL="0" indent="0" algn="l" rtl="0">
              <a:buNone/>
            </a:pPr>
            <a:endParaRPr lang="en-US" sz="600" dirty="0"/>
          </a:p>
          <a:p>
            <a:pPr marL="0" indent="0" algn="l" rtl="0">
              <a:buNone/>
            </a:pPr>
            <a:r>
              <a:rPr lang="en-US" sz="3000" b="1" dirty="0" smtClean="0"/>
              <a:t>Example:</a:t>
            </a:r>
          </a:p>
          <a:p>
            <a:pPr marL="0" indent="0" algn="l" rtl="0">
              <a:buNone/>
            </a:pPr>
            <a:r>
              <a:rPr lang="en-US" sz="3000" dirty="0" smtClean="0"/>
              <a:t>Susan said, “Chris is at work.”</a:t>
            </a:r>
          </a:p>
          <a:p>
            <a:pPr marL="0" indent="0" algn="l" rtl="0">
              <a:buNone/>
            </a:pPr>
            <a:r>
              <a:rPr lang="en-US" sz="3000" dirty="0"/>
              <a:t>“Chris is at </a:t>
            </a:r>
            <a:r>
              <a:rPr lang="en-US" sz="3000" dirty="0" smtClean="0"/>
              <a:t>work,” Susan said.</a:t>
            </a:r>
            <a:endParaRPr lang="en-US" sz="3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135065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Quotations vs. Reported Speech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484784"/>
            <a:ext cx="8784976" cy="5112568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2800" b="1" dirty="0" smtClean="0"/>
              <a:t>Quoting more than one sentence:</a:t>
            </a:r>
          </a:p>
          <a:p>
            <a:pPr marL="0" indent="0" algn="l" rtl="0">
              <a:buNone/>
            </a:pPr>
            <a:r>
              <a:rPr lang="en-US" sz="2800" dirty="0" smtClean="0"/>
              <a:t>“My brother is a student. He studies at KSU,” she said. </a:t>
            </a:r>
          </a:p>
          <a:p>
            <a:pPr algn="l" rtl="0"/>
            <a:endParaRPr lang="en-US" sz="1100" dirty="0" smtClean="0"/>
          </a:p>
          <a:p>
            <a:pPr marL="0" indent="0" algn="l" rtl="0">
              <a:buNone/>
            </a:pPr>
            <a:r>
              <a:rPr lang="en-US" sz="2800" dirty="0"/>
              <a:t>“My brother is a </a:t>
            </a:r>
            <a:r>
              <a:rPr lang="en-US" sz="2800" dirty="0" smtClean="0"/>
              <a:t>student,” she said. “He </a:t>
            </a:r>
            <a:r>
              <a:rPr lang="en-US" sz="2800" dirty="0"/>
              <a:t>studies at </a:t>
            </a:r>
            <a:r>
              <a:rPr lang="en-US" sz="2800" dirty="0" smtClean="0"/>
              <a:t>KSU.”</a:t>
            </a:r>
          </a:p>
          <a:p>
            <a:pPr algn="l" rtl="0"/>
            <a:endParaRPr lang="en-US" sz="1100" dirty="0"/>
          </a:p>
          <a:p>
            <a:pPr marL="0" indent="0" algn="l" rtl="0">
              <a:buNone/>
            </a:pPr>
            <a:r>
              <a:rPr lang="en-US" sz="2800" b="1" dirty="0" smtClean="0"/>
              <a:t>Quoting a question or an exclamation:</a:t>
            </a:r>
          </a:p>
          <a:p>
            <a:pPr marL="0" indent="0" algn="l" rtl="0">
              <a:buNone/>
            </a:pPr>
            <a:r>
              <a:rPr lang="en-US" sz="2800" dirty="0" smtClean="0"/>
              <a:t>She asked, ”When will you be here?”</a:t>
            </a:r>
          </a:p>
          <a:p>
            <a:pPr marL="0" indent="0" algn="l" rtl="0">
              <a:buNone/>
            </a:pPr>
            <a:r>
              <a:rPr lang="en-US" sz="2800" dirty="0" smtClean="0"/>
              <a:t>”</a:t>
            </a:r>
            <a:r>
              <a:rPr lang="en-US" sz="2800" dirty="0"/>
              <a:t>When will you be here</a:t>
            </a:r>
            <a:r>
              <a:rPr lang="en-US" sz="2800" dirty="0" smtClean="0"/>
              <a:t>?”</a:t>
            </a:r>
            <a:r>
              <a:rPr lang="en-US" sz="2800" dirty="0"/>
              <a:t> </a:t>
            </a:r>
            <a:r>
              <a:rPr lang="en-US" sz="2800" dirty="0" smtClean="0"/>
              <a:t>she asked. </a:t>
            </a:r>
          </a:p>
          <a:p>
            <a:pPr marL="0" indent="0" algn="l" rtl="0">
              <a:buNone/>
            </a:pPr>
            <a:r>
              <a:rPr lang="en-US" sz="2800" dirty="0" smtClean="0"/>
              <a:t>She said, “Watch out!”</a:t>
            </a:r>
            <a:endParaRPr lang="en-US" sz="2800" dirty="0"/>
          </a:p>
          <a:p>
            <a:pPr algn="l" rtl="0"/>
            <a:endParaRPr lang="en-US" sz="28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7218932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Quotations vs. Reported Speech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752" y="1412776"/>
            <a:ext cx="8662736" cy="4686272"/>
          </a:xfrm>
        </p:spPr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3000" b="1" i="1" u="sng" dirty="0"/>
              <a:t>Reported speech</a:t>
            </a:r>
            <a:r>
              <a:rPr lang="en-US" sz="3000" dirty="0"/>
              <a:t> involves paraphrasing. You tell the same ideas but with different words. There is no need for commas or quotation marks. Also, some changes </a:t>
            </a:r>
            <a:r>
              <a:rPr lang="en-US" sz="3000" dirty="0" smtClean="0"/>
              <a:t>are </a:t>
            </a:r>
            <a:r>
              <a:rPr lang="en-US" sz="3000" dirty="0"/>
              <a:t>required in reported speech</a:t>
            </a:r>
            <a:r>
              <a:rPr lang="en-US" sz="3000" dirty="0" smtClean="0"/>
              <a:t>. </a:t>
            </a:r>
            <a:r>
              <a:rPr lang="en-US" sz="2500" b="1" dirty="0"/>
              <a:t>(Table 7.2., p. 299</a:t>
            </a:r>
            <a:r>
              <a:rPr lang="en-US" sz="2500" b="1" dirty="0" smtClean="0"/>
              <a:t>).</a:t>
            </a:r>
            <a:endParaRPr lang="en-US" sz="2500" b="1" dirty="0"/>
          </a:p>
          <a:p>
            <a:pPr marL="0" indent="0" algn="l" rtl="0">
              <a:buNone/>
            </a:pPr>
            <a:endParaRPr lang="en-US" sz="1500" dirty="0"/>
          </a:p>
          <a:p>
            <a:pPr marL="0" indent="0" algn="l" rtl="0">
              <a:buNone/>
            </a:pPr>
            <a:r>
              <a:rPr lang="en-US" sz="3000" b="1" dirty="0" smtClean="0"/>
              <a:t>Example:</a:t>
            </a:r>
          </a:p>
          <a:p>
            <a:pPr marL="0" indent="0" algn="l" rtl="0">
              <a:buNone/>
            </a:pPr>
            <a:r>
              <a:rPr lang="en-US" sz="3000" dirty="0" smtClean="0"/>
              <a:t>Susan said </a:t>
            </a:r>
            <a:r>
              <a:rPr lang="en-US" sz="3000" b="1" dirty="0" smtClean="0"/>
              <a:t>that</a:t>
            </a:r>
            <a:r>
              <a:rPr lang="en-US" sz="3000" dirty="0" smtClean="0"/>
              <a:t> Chris was at work.*</a:t>
            </a:r>
            <a:endParaRPr lang="ar-SA" sz="3000" dirty="0"/>
          </a:p>
          <a:p>
            <a:pPr marL="0" indent="0" algn="l" rtl="0">
              <a:buNone/>
            </a:pPr>
            <a:r>
              <a:rPr lang="en-US" sz="3000" dirty="0" smtClean="0"/>
              <a:t>Susan said Chris was at work.</a:t>
            </a:r>
          </a:p>
          <a:p>
            <a:pPr marL="0" indent="0" algn="l" rtl="0">
              <a:buNone/>
            </a:pPr>
            <a:r>
              <a:rPr lang="en-US" sz="1500" dirty="0" smtClean="0"/>
              <a:t>* That is optional in the middle of this sentence</a:t>
            </a:r>
            <a:endParaRPr lang="ar-SA" sz="15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42214782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4056" y="653824"/>
            <a:ext cx="8172400" cy="758952"/>
          </a:xfrm>
        </p:spPr>
        <p:txBody>
          <a:bodyPr>
            <a:normAutofit/>
          </a:bodyPr>
          <a:lstStyle/>
          <a:p>
            <a:r>
              <a:rPr lang="en-US" sz="2900" b="1" dirty="0" smtClean="0"/>
              <a:t>Changes in Verb </a:t>
            </a:r>
            <a:r>
              <a:rPr lang="en-US" sz="2900" b="1" dirty="0"/>
              <a:t>T</a:t>
            </a:r>
            <a:r>
              <a:rPr lang="en-US" sz="2900" b="1" dirty="0" smtClean="0"/>
              <a:t>ense with Reported </a:t>
            </a:r>
            <a:r>
              <a:rPr lang="en-US" sz="2900" b="1" dirty="0"/>
              <a:t>Speech</a:t>
            </a:r>
            <a:endParaRPr lang="ar-SA" sz="29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527048"/>
            <a:ext cx="9144000" cy="4572000"/>
          </a:xfrm>
        </p:spPr>
        <p:txBody>
          <a:bodyPr>
            <a:normAutofit fontScale="92500"/>
          </a:bodyPr>
          <a:lstStyle/>
          <a:p>
            <a:pPr marL="0" indent="0" algn="l" rtl="0">
              <a:lnSpc>
                <a:spcPct val="150000"/>
              </a:lnSpc>
              <a:buNone/>
            </a:pPr>
            <a:r>
              <a:rPr lang="en-US" sz="3000" dirty="0" smtClean="0"/>
              <a:t>If the verb in the main (independent) clause is in the past, the verb in the noun clause (dependent clause) is chan</a:t>
            </a:r>
            <a:r>
              <a:rPr lang="en-US" sz="3000" dirty="0"/>
              <a:t>g</a:t>
            </a:r>
            <a:r>
              <a:rPr lang="en-US" sz="3000" dirty="0" smtClean="0"/>
              <a:t>ed to one of the past tenses </a:t>
            </a:r>
            <a:r>
              <a:rPr lang="en-US" sz="2700" b="1" dirty="0" smtClean="0"/>
              <a:t>(Table 7.3., p. 299)</a:t>
            </a:r>
          </a:p>
          <a:p>
            <a:pPr marL="0" indent="0" algn="l" rtl="0">
              <a:lnSpc>
                <a:spcPct val="150000"/>
              </a:lnSpc>
              <a:buNone/>
            </a:pPr>
            <a:endParaRPr lang="en-US" sz="1800" dirty="0" smtClean="0"/>
          </a:p>
          <a:p>
            <a:pPr marL="0" indent="0" algn="ctr" rtl="0">
              <a:lnSpc>
                <a:spcPct val="150000"/>
              </a:lnSpc>
              <a:buNone/>
            </a:pPr>
            <a:r>
              <a:rPr lang="en-US" b="1" dirty="0" smtClean="0">
                <a:solidFill>
                  <a:srgbClr val="C00000"/>
                </a:solidFill>
              </a:rPr>
              <a:t>Quoted speech			reported speech</a:t>
            </a:r>
          </a:p>
          <a:p>
            <a:pPr marL="0" indent="0" algn="l" rtl="0">
              <a:lnSpc>
                <a:spcPct val="150000"/>
              </a:lnSpc>
              <a:buNone/>
            </a:pPr>
            <a:r>
              <a:rPr lang="en-US" sz="2700" dirty="0" smtClean="0"/>
              <a:t>“ I watch TV everyday.”       She </a:t>
            </a:r>
            <a:r>
              <a:rPr lang="en-US" sz="2700" u="sng" dirty="0" smtClean="0"/>
              <a:t>said</a:t>
            </a:r>
            <a:r>
              <a:rPr lang="en-US" sz="2700" dirty="0" smtClean="0"/>
              <a:t> she watched TV everyday.</a:t>
            </a:r>
            <a:endParaRPr lang="ar-SA" sz="27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7950796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8376" y="437800"/>
            <a:ext cx="7972056" cy="758952"/>
          </a:xfrm>
        </p:spPr>
        <p:txBody>
          <a:bodyPr>
            <a:noAutofit/>
          </a:bodyPr>
          <a:lstStyle/>
          <a:p>
            <a:r>
              <a:rPr lang="en-US" sz="2900" b="1" dirty="0"/>
              <a:t>Changes in Verb Tense with Reported Speech</a:t>
            </a:r>
            <a:endParaRPr lang="ar-SA" sz="29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1654421588"/>
              </p:ext>
            </p:extLst>
          </p:nvPr>
        </p:nvGraphicFramePr>
        <p:xfrm>
          <a:off x="179512" y="1412776"/>
          <a:ext cx="8784976" cy="5112567"/>
        </p:xfrm>
        <a:graphic>
          <a:graphicData uri="http://schemas.openxmlformats.org/drawingml/2006/table">
            <a:tbl>
              <a:tblPr rtl="1" firstRow="1">
                <a:tableStyleId>{2D5ABB26-0587-4C30-8999-92F81FD0307C}</a:tableStyleId>
              </a:tblPr>
              <a:tblGrid>
                <a:gridCol w="5374394"/>
                <a:gridCol w="3410582"/>
              </a:tblGrid>
              <a:tr h="1348972"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/>
                        <a:t>Reported Speech</a:t>
                      </a:r>
                      <a:endParaRPr lang="ar-SA" sz="22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/>
                        <a:t>Quoted Speech</a:t>
                      </a:r>
                      <a:endParaRPr lang="ar-SA" sz="22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1348972"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/>
                        <a:t>Sarah  said she </a:t>
                      </a:r>
                      <a:r>
                        <a:rPr lang="en-US" sz="2200" b="1" u="sng" dirty="0" smtClean="0"/>
                        <a:t>was watching</a:t>
                      </a:r>
                      <a:r>
                        <a:rPr lang="en-US" sz="2200" b="1" u="sng" baseline="0" dirty="0" smtClean="0"/>
                        <a:t> </a:t>
                      </a:r>
                      <a:r>
                        <a:rPr lang="en-US" sz="2200" b="1" baseline="0" dirty="0" smtClean="0"/>
                        <a:t>TV.</a:t>
                      </a:r>
                      <a:endParaRPr lang="ar-SA" sz="22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/>
                        <a:t>“I </a:t>
                      </a:r>
                      <a:r>
                        <a:rPr lang="en-US" sz="2200" b="1" u="sng" dirty="0" smtClean="0"/>
                        <a:t>am watching </a:t>
                      </a:r>
                      <a:r>
                        <a:rPr lang="en-US" sz="2200" b="1" dirty="0" smtClean="0"/>
                        <a:t>TV “.</a:t>
                      </a:r>
                      <a:endParaRPr lang="ar-SA" sz="22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72318"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/>
                        <a:t>She mentioned that Chris </a:t>
                      </a:r>
                      <a:r>
                        <a:rPr lang="en-US" sz="2200" b="1" u="sng" dirty="0" smtClean="0"/>
                        <a:t>was</a:t>
                      </a:r>
                      <a:r>
                        <a:rPr lang="en-US" sz="2200" b="1" dirty="0" smtClean="0"/>
                        <a:t> at work.</a:t>
                      </a:r>
                      <a:endParaRPr lang="ar-SA" sz="22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/>
                        <a:t>“Chris </a:t>
                      </a:r>
                      <a:r>
                        <a:rPr lang="en-US" sz="2200" b="1" u="sng" dirty="0" smtClean="0"/>
                        <a:t>is</a:t>
                      </a:r>
                      <a:r>
                        <a:rPr lang="en-US" sz="2200" b="1" dirty="0" smtClean="0"/>
                        <a:t> at work”.</a:t>
                      </a:r>
                      <a:endParaRPr lang="ar-SA" sz="22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242305"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/>
                        <a:t>She added </a:t>
                      </a:r>
                      <a:r>
                        <a:rPr lang="en-US" sz="2200" b="1" baseline="0" dirty="0" smtClean="0"/>
                        <a:t>she </a:t>
                      </a:r>
                      <a:r>
                        <a:rPr lang="en-US" sz="2200" b="1" u="sng" baseline="0" dirty="0" smtClean="0"/>
                        <a:t>hadn’t finished </a:t>
                      </a:r>
                      <a:r>
                        <a:rPr lang="en-US" sz="2200" b="1" baseline="0" dirty="0" smtClean="0"/>
                        <a:t>yet.</a:t>
                      </a:r>
                      <a:endParaRPr lang="ar-SA" sz="22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/>
                        <a:t>“I </a:t>
                      </a:r>
                      <a:r>
                        <a:rPr lang="en-US" sz="2200" b="1" u="sng" dirty="0" smtClean="0"/>
                        <a:t>haven’t finished </a:t>
                      </a:r>
                      <a:r>
                        <a:rPr lang="en-US" sz="2200" b="1" dirty="0" smtClean="0"/>
                        <a:t>yet”.</a:t>
                      </a:r>
                      <a:endParaRPr lang="ar-SA" sz="22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743860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368" y="476672"/>
            <a:ext cx="8116072" cy="720080"/>
          </a:xfrm>
        </p:spPr>
        <p:txBody>
          <a:bodyPr>
            <a:normAutofit/>
          </a:bodyPr>
          <a:lstStyle/>
          <a:p>
            <a:r>
              <a:rPr lang="en-US" sz="2900" b="1" dirty="0"/>
              <a:t>Changes in Verb Tense with Reported Speech</a:t>
            </a:r>
            <a:endParaRPr lang="ar-SA" sz="29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42978492"/>
              </p:ext>
            </p:extLst>
          </p:nvPr>
        </p:nvGraphicFramePr>
        <p:xfrm>
          <a:off x="158624" y="1412776"/>
          <a:ext cx="8805864" cy="518457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604418"/>
                <a:gridCol w="3201446"/>
              </a:tblGrid>
              <a:tr h="1296144"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Reported Speech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Quoted Speech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1296144">
                <a:tc>
                  <a:txBody>
                    <a:bodyPr/>
                    <a:lstStyle/>
                    <a:p>
                      <a:pPr algn="ctr" rtl="0"/>
                      <a:r>
                        <a:rPr lang="en-US" sz="1900" b="1" dirty="0" smtClean="0"/>
                        <a:t>He</a:t>
                      </a:r>
                      <a:r>
                        <a:rPr lang="en-US" sz="1900" b="1" baseline="0" dirty="0" smtClean="0"/>
                        <a:t> said he </a:t>
                      </a:r>
                      <a:r>
                        <a:rPr lang="en-US" sz="1900" b="1" u="sng" baseline="0" dirty="0" smtClean="0"/>
                        <a:t>had watched </a:t>
                      </a:r>
                      <a:r>
                        <a:rPr lang="en-US" sz="1900" b="1" baseline="0" dirty="0" smtClean="0"/>
                        <a:t>TV.</a:t>
                      </a:r>
                      <a:endParaRPr lang="ar-SA" sz="19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1900" b="1" dirty="0" smtClean="0"/>
                        <a:t>“ I </a:t>
                      </a:r>
                      <a:r>
                        <a:rPr lang="en-US" sz="1900" b="1" u="sng" dirty="0" smtClean="0"/>
                        <a:t>have watched </a:t>
                      </a:r>
                      <a:r>
                        <a:rPr lang="en-US" sz="1900" b="1" dirty="0" smtClean="0"/>
                        <a:t>TV.”</a:t>
                      </a:r>
                      <a:endParaRPr lang="ar-SA" sz="19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296144">
                <a:tc>
                  <a:txBody>
                    <a:bodyPr/>
                    <a:lstStyle/>
                    <a:p>
                      <a:pPr algn="ctr" rtl="0"/>
                      <a:r>
                        <a:rPr lang="en-US" sz="1900" b="1" dirty="0" smtClean="0"/>
                        <a:t>She told me that  she </a:t>
                      </a:r>
                      <a:r>
                        <a:rPr lang="en-US" sz="1900" b="1" u="sng" dirty="0" smtClean="0"/>
                        <a:t>had gone </a:t>
                      </a:r>
                      <a:r>
                        <a:rPr lang="en-US" sz="1900" b="1" dirty="0" smtClean="0"/>
                        <a:t>home.</a:t>
                      </a:r>
                      <a:endParaRPr lang="ar-SA" sz="19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1900" b="1" dirty="0" smtClean="0"/>
                        <a:t>“ I </a:t>
                      </a:r>
                      <a:r>
                        <a:rPr lang="en-US" sz="1900" b="1" u="sng" dirty="0" smtClean="0"/>
                        <a:t>went</a:t>
                      </a:r>
                      <a:r>
                        <a:rPr lang="en-US" sz="1900" b="1" baseline="0" dirty="0" smtClean="0"/>
                        <a:t> home”.</a:t>
                      </a:r>
                      <a:endParaRPr lang="ar-SA" sz="19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296144">
                <a:tc>
                  <a:txBody>
                    <a:bodyPr/>
                    <a:lstStyle/>
                    <a:p>
                      <a:pPr algn="ctr" rtl="0"/>
                      <a:r>
                        <a:rPr lang="en-US" sz="1900" b="1" dirty="0" smtClean="0"/>
                        <a:t>Ali</a:t>
                      </a:r>
                      <a:r>
                        <a:rPr lang="en-US" sz="1900" b="1" baseline="0" dirty="0" smtClean="0"/>
                        <a:t> remarked that he </a:t>
                      </a:r>
                      <a:r>
                        <a:rPr lang="en-US" sz="1900" b="1" u="sng" baseline="0" dirty="0" smtClean="0"/>
                        <a:t>was going </a:t>
                      </a:r>
                      <a:r>
                        <a:rPr lang="en-US" sz="1900" b="1" baseline="0" dirty="0" smtClean="0"/>
                        <a:t>to exercise.</a:t>
                      </a:r>
                      <a:endParaRPr lang="ar-SA" sz="19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1900" b="1" dirty="0" smtClean="0"/>
                        <a:t>“I </a:t>
                      </a:r>
                      <a:r>
                        <a:rPr lang="en-US" sz="1900" b="1" u="sng" dirty="0" smtClean="0"/>
                        <a:t>am going </a:t>
                      </a:r>
                      <a:r>
                        <a:rPr lang="en-US" sz="1900" b="1" baseline="0" dirty="0" smtClean="0"/>
                        <a:t>to exercise”.</a:t>
                      </a:r>
                      <a:endParaRPr lang="ar-SA" sz="1900" b="1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5607784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Noun Clauses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58" y="1555652"/>
            <a:ext cx="8393016" cy="4730868"/>
          </a:xfrm>
        </p:spPr>
        <p:txBody>
          <a:bodyPr>
            <a:normAutofit fontScale="92500" lnSpcReduction="10000"/>
          </a:bodyPr>
          <a:lstStyle/>
          <a:p>
            <a:pPr marL="0" indent="0" algn="l" rtl="0">
              <a:lnSpc>
                <a:spcPct val="160000"/>
              </a:lnSpc>
              <a:buNone/>
            </a:pPr>
            <a:r>
              <a:rPr lang="en-US" sz="2900" dirty="0" smtClean="0"/>
              <a:t>A noun clause is a </a:t>
            </a:r>
            <a:r>
              <a:rPr lang="en-US" sz="2900" u="sng" dirty="0" smtClean="0"/>
              <a:t>dependent</a:t>
            </a:r>
            <a:r>
              <a:rPr lang="en-US" sz="2900" dirty="0" smtClean="0"/>
              <a:t> clause that functions as a noun in a sentence. It is used as a subject, an object of a verb, an object of a preposition, and a complement </a:t>
            </a:r>
            <a:r>
              <a:rPr lang="en-US" sz="2900" b="1" dirty="0" smtClean="0"/>
              <a:t>(table 7.1. – p. 296).</a:t>
            </a:r>
          </a:p>
          <a:p>
            <a:pPr marL="0" indent="0" algn="l" rtl="0">
              <a:lnSpc>
                <a:spcPct val="160000"/>
              </a:lnSpc>
              <a:buNone/>
            </a:pPr>
            <a:r>
              <a:rPr lang="en-US" sz="2900" dirty="0" smtClean="0"/>
              <a:t>Never separate a noun clause from the main clause with commas or other punctuation marks since noun clauses are part of main clauses.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6851100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576" y="490662"/>
            <a:ext cx="7772400" cy="850106"/>
          </a:xfrm>
        </p:spPr>
        <p:txBody>
          <a:bodyPr>
            <a:normAutofit/>
          </a:bodyPr>
          <a:lstStyle/>
          <a:p>
            <a:r>
              <a:rPr lang="en-US" sz="2900" b="1" dirty="0"/>
              <a:t>Changes in Verb Tense with Reported Speech</a:t>
            </a:r>
            <a:endParaRPr lang="ar-SA" sz="29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844824"/>
            <a:ext cx="8712968" cy="4104456"/>
          </a:xfrm>
        </p:spPr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2800" b="1" dirty="0" smtClean="0"/>
              <a:t>Exceptions:</a:t>
            </a:r>
          </a:p>
          <a:p>
            <a:pPr marL="0" indent="0" algn="l" rtl="0">
              <a:buNone/>
            </a:pPr>
            <a:endParaRPr lang="en-US" sz="2800" dirty="0"/>
          </a:p>
          <a:p>
            <a:pPr marL="0" indent="0" algn="l" rtl="0">
              <a:buNone/>
            </a:pPr>
            <a:r>
              <a:rPr lang="en-US" sz="2800" dirty="0" smtClean="0"/>
              <a:t>In reporting technical or scientific facts, the present is </a:t>
            </a:r>
            <a:r>
              <a:rPr lang="en-US" sz="2800" u="sng" dirty="0" smtClean="0"/>
              <a:t>generally</a:t>
            </a:r>
            <a:r>
              <a:rPr lang="en-US" sz="2800" dirty="0" smtClean="0"/>
              <a:t> used.</a:t>
            </a:r>
          </a:p>
          <a:p>
            <a:pPr marL="0" indent="0" algn="l" rtl="0">
              <a:buNone/>
            </a:pPr>
            <a:endParaRPr lang="en-US" sz="2800" dirty="0" smtClean="0"/>
          </a:p>
          <a:p>
            <a:pPr marL="0" indent="0" algn="l" rtl="0">
              <a:buNone/>
            </a:pPr>
            <a:r>
              <a:rPr lang="en-US" sz="2800" dirty="0" smtClean="0"/>
              <a:t>“The world </a:t>
            </a:r>
            <a:r>
              <a:rPr lang="en-US" sz="2800" b="1" dirty="0" smtClean="0"/>
              <a:t>is</a:t>
            </a:r>
            <a:r>
              <a:rPr lang="en-US" sz="2800" dirty="0" smtClean="0"/>
              <a:t> round” </a:t>
            </a:r>
          </a:p>
          <a:p>
            <a:pPr marL="0" indent="0" algn="l" rtl="0">
              <a:buNone/>
            </a:pPr>
            <a:r>
              <a:rPr lang="en-US" sz="2800" dirty="0" smtClean="0"/>
              <a:t>The teacher </a:t>
            </a:r>
            <a:r>
              <a:rPr lang="en-US" sz="2800" u="sng" dirty="0" smtClean="0"/>
              <a:t>said</a:t>
            </a:r>
            <a:r>
              <a:rPr lang="en-US" sz="2800" dirty="0" smtClean="0"/>
              <a:t> the world </a:t>
            </a:r>
            <a:r>
              <a:rPr lang="en-US" sz="2800" b="1" dirty="0" smtClean="0"/>
              <a:t>is</a:t>
            </a:r>
            <a:r>
              <a:rPr lang="en-US" sz="2800" dirty="0" smtClean="0"/>
              <a:t> round.</a:t>
            </a:r>
          </a:p>
          <a:p>
            <a:pPr marL="0" indent="0" algn="l" rtl="0">
              <a:buNone/>
            </a:pPr>
            <a:endParaRPr lang="en-US" sz="2800" dirty="0" smtClean="0"/>
          </a:p>
          <a:p>
            <a:pPr marL="0" indent="0" algn="l" rtl="0">
              <a:buNone/>
            </a:pPr>
            <a:endParaRPr lang="en-US" sz="2800" dirty="0"/>
          </a:p>
          <a:p>
            <a:pPr marL="0" indent="0" algn="l" rtl="0">
              <a:buNone/>
            </a:pPr>
            <a:endParaRPr lang="ar-SA" sz="28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112161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1216" y="533400"/>
            <a:ext cx="8003232" cy="990600"/>
          </a:xfrm>
        </p:spPr>
        <p:txBody>
          <a:bodyPr>
            <a:normAutofit/>
          </a:bodyPr>
          <a:lstStyle/>
          <a:p>
            <a:r>
              <a:rPr lang="en-US" sz="3000" b="1" dirty="0"/>
              <a:t>Changes in Verb Tense with Reported Speech</a:t>
            </a:r>
            <a:endParaRPr lang="ar-SA" sz="3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2800" b="1" dirty="0" smtClean="0"/>
              <a:t>Exceptions:</a:t>
            </a:r>
          </a:p>
          <a:p>
            <a:pPr marL="0" indent="0" algn="l" rtl="0">
              <a:buNone/>
            </a:pPr>
            <a:r>
              <a:rPr lang="en-US" sz="2800" dirty="0" smtClean="0"/>
              <a:t>If </a:t>
            </a:r>
            <a:r>
              <a:rPr lang="en-US" sz="2800" dirty="0"/>
              <a:t>the verb in the main clause is in the present or the future, the noun clause is not changed</a:t>
            </a:r>
            <a:r>
              <a:rPr lang="en-US" sz="2800" dirty="0" smtClean="0"/>
              <a:t>.</a:t>
            </a:r>
          </a:p>
          <a:p>
            <a:pPr marL="0" indent="0" algn="l" rtl="0">
              <a:buNone/>
            </a:pPr>
            <a:endParaRPr lang="en-US" sz="2800" dirty="0"/>
          </a:p>
          <a:p>
            <a:pPr marL="0" indent="0" algn="l" rtl="0">
              <a:buNone/>
            </a:pPr>
            <a:r>
              <a:rPr lang="en-US" sz="2800" dirty="0"/>
              <a:t>“ I watch TV every day</a:t>
            </a:r>
            <a:r>
              <a:rPr lang="en-US" sz="2800" dirty="0" smtClean="0"/>
              <a:t>”.</a:t>
            </a:r>
          </a:p>
          <a:p>
            <a:pPr marL="0" indent="0" algn="l" rtl="0">
              <a:buNone/>
            </a:pPr>
            <a:endParaRPr lang="en-US" sz="2800" dirty="0"/>
          </a:p>
          <a:p>
            <a:pPr marL="0" indent="0" algn="l" rtl="0">
              <a:buNone/>
            </a:pPr>
            <a:r>
              <a:rPr lang="en-US" sz="2800" dirty="0"/>
              <a:t>She </a:t>
            </a:r>
            <a:r>
              <a:rPr lang="en-US" sz="2800" b="1" dirty="0"/>
              <a:t>says</a:t>
            </a:r>
            <a:r>
              <a:rPr lang="en-US" sz="2800" dirty="0"/>
              <a:t> she watches TV every day.</a:t>
            </a:r>
          </a:p>
          <a:p>
            <a:pPr marL="0" indent="0" algn="l" rtl="0">
              <a:buNone/>
            </a:pPr>
            <a:r>
              <a:rPr lang="en-US" sz="2800" dirty="0"/>
              <a:t>She </a:t>
            </a:r>
            <a:r>
              <a:rPr lang="en-US" sz="2800" b="1" dirty="0"/>
              <a:t>has</a:t>
            </a:r>
            <a:r>
              <a:rPr lang="en-US" sz="2800" dirty="0"/>
              <a:t> </a:t>
            </a:r>
            <a:r>
              <a:rPr lang="en-US" sz="2800" b="1" dirty="0"/>
              <a:t>said</a:t>
            </a:r>
            <a:r>
              <a:rPr lang="en-US" sz="2800" dirty="0"/>
              <a:t> that she watches TV every day.</a:t>
            </a:r>
          </a:p>
          <a:p>
            <a:pPr marL="0" indent="0" algn="l" rtl="0">
              <a:buNone/>
            </a:pPr>
            <a:r>
              <a:rPr lang="en-US" sz="2800" dirty="0"/>
              <a:t>She </a:t>
            </a:r>
            <a:r>
              <a:rPr lang="en-US" sz="2800" b="1" dirty="0"/>
              <a:t>will</a:t>
            </a:r>
            <a:r>
              <a:rPr lang="en-US" sz="2800" dirty="0"/>
              <a:t> </a:t>
            </a:r>
            <a:r>
              <a:rPr lang="en-US" sz="2800" b="1" dirty="0"/>
              <a:t>say</a:t>
            </a:r>
            <a:r>
              <a:rPr lang="en-US" sz="2800" dirty="0"/>
              <a:t> that she watches TV every day.</a:t>
            </a:r>
          </a:p>
          <a:p>
            <a:endParaRPr lang="ar-SA" sz="28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846824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1520" y="533400"/>
            <a:ext cx="8712968" cy="990600"/>
          </a:xfrm>
        </p:spPr>
        <p:txBody>
          <a:bodyPr>
            <a:normAutofit/>
          </a:bodyPr>
          <a:lstStyle/>
          <a:p>
            <a:pPr algn="ctr" rtl="0"/>
            <a:r>
              <a:rPr lang="en-US" sz="2900" b="1" dirty="0"/>
              <a:t>Changes in </a:t>
            </a:r>
            <a:r>
              <a:rPr lang="en-US" sz="2900" b="1" dirty="0" smtClean="0"/>
              <a:t>Modal Auxiliaries with </a:t>
            </a:r>
            <a:r>
              <a:rPr lang="en-US" sz="2900" b="1" dirty="0"/>
              <a:t>Reported Speech</a:t>
            </a:r>
            <a:endParaRPr lang="ar-SA" sz="29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l" rtl="0">
              <a:buNone/>
            </a:pPr>
            <a:r>
              <a:rPr lang="en-US" dirty="0" smtClean="0"/>
              <a:t>In reported speech, some modal auxiliaries are changed to the past</a:t>
            </a:r>
            <a:r>
              <a:rPr lang="en-US" dirty="0"/>
              <a:t>. </a:t>
            </a:r>
            <a:r>
              <a:rPr lang="en-US" b="1" dirty="0" smtClean="0"/>
              <a:t>(</a:t>
            </a:r>
            <a:r>
              <a:rPr lang="en-US" b="1" dirty="0"/>
              <a:t>Table </a:t>
            </a:r>
            <a:r>
              <a:rPr lang="en-US" b="1" dirty="0" smtClean="0"/>
              <a:t>7.4 , </a:t>
            </a:r>
            <a:r>
              <a:rPr lang="en-US" b="1" dirty="0"/>
              <a:t>p. </a:t>
            </a:r>
            <a:r>
              <a:rPr lang="en-US" b="1" dirty="0" smtClean="0"/>
              <a:t>300)</a:t>
            </a:r>
            <a:endParaRPr lang="en-US" b="1" dirty="0"/>
          </a:p>
          <a:p>
            <a:pPr marL="0" indent="0" algn="l" rtl="0">
              <a:buNone/>
            </a:pPr>
            <a:endParaRPr lang="en-US" b="1" dirty="0"/>
          </a:p>
          <a:p>
            <a:pPr marL="0" indent="0" algn="l" rtl="0">
              <a:buNone/>
            </a:pPr>
            <a:endParaRPr lang="en-US" dirty="0" smtClean="0"/>
          </a:p>
          <a:p>
            <a:pPr marL="0" indent="0" algn="l" rtl="0">
              <a:buNone/>
            </a:pPr>
            <a:endParaRPr lang="en-US" dirty="0" smtClean="0"/>
          </a:p>
          <a:p>
            <a:pPr marL="0" indent="0" algn="l" rtl="0">
              <a:buNone/>
            </a:pPr>
            <a:endParaRPr lang="ar-SA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629406465"/>
              </p:ext>
            </p:extLst>
          </p:nvPr>
        </p:nvGraphicFramePr>
        <p:xfrm>
          <a:off x="251520" y="2881738"/>
          <a:ext cx="8748464" cy="349959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310478"/>
                <a:gridCol w="3437986"/>
              </a:tblGrid>
              <a:tr h="1166530">
                <a:tc>
                  <a:txBody>
                    <a:bodyPr/>
                    <a:lstStyle/>
                    <a:p>
                      <a:pPr algn="ctr" rtl="0"/>
                      <a:r>
                        <a:rPr lang="en-US" sz="2200" dirty="0" smtClean="0">
                          <a:solidFill>
                            <a:schemeClr val="tx1"/>
                          </a:solidFill>
                        </a:rPr>
                        <a:t>She said that Ann </a:t>
                      </a:r>
                      <a:r>
                        <a:rPr lang="en-US" sz="2200" u="sng" dirty="0" smtClean="0">
                          <a:solidFill>
                            <a:srgbClr val="C00000"/>
                          </a:solidFill>
                        </a:rPr>
                        <a:t>could</a:t>
                      </a:r>
                      <a:r>
                        <a:rPr lang="en-US" sz="2200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200" dirty="0" smtClean="0">
                          <a:solidFill>
                            <a:schemeClr val="tx1"/>
                          </a:solidFill>
                        </a:rPr>
                        <a:t>help Chris.</a:t>
                      </a:r>
                      <a:endParaRPr lang="ar-SA" sz="2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dirty="0" smtClean="0">
                          <a:solidFill>
                            <a:schemeClr val="tx1"/>
                          </a:solidFill>
                        </a:rPr>
                        <a:t>“Ann</a:t>
                      </a:r>
                      <a:r>
                        <a:rPr lang="en-US" sz="2200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200" b="1" i="0" u="sng" baseline="0" dirty="0" smtClean="0">
                          <a:solidFill>
                            <a:srgbClr val="C00000"/>
                          </a:solidFill>
                        </a:rPr>
                        <a:t>can</a:t>
                      </a:r>
                      <a:r>
                        <a:rPr lang="en-US" sz="2200" baseline="0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200" baseline="0" dirty="0" smtClean="0">
                          <a:solidFill>
                            <a:schemeClr val="tx1"/>
                          </a:solidFill>
                        </a:rPr>
                        <a:t>help Chris.”</a:t>
                      </a:r>
                      <a:endParaRPr lang="ar-SA" sz="22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66530"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She added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John </a:t>
                      </a:r>
                      <a:r>
                        <a:rPr lang="en-US" sz="2200" b="1" u="sng" baseline="0" dirty="0" smtClean="0">
                          <a:solidFill>
                            <a:srgbClr val="C00000"/>
                          </a:solidFill>
                        </a:rPr>
                        <a:t>might</a:t>
                      </a:r>
                      <a:r>
                        <a:rPr lang="en-US" sz="2200" b="1" baseline="0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help.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“John </a:t>
                      </a:r>
                      <a:r>
                        <a:rPr lang="en-US" sz="2200" b="1" u="sng" dirty="0" smtClean="0">
                          <a:solidFill>
                            <a:srgbClr val="C00000"/>
                          </a:solidFill>
                        </a:rPr>
                        <a:t>may</a:t>
                      </a:r>
                      <a:r>
                        <a:rPr lang="en-US" sz="2200" b="1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help.”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66530"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She said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that James </a:t>
                      </a:r>
                      <a:r>
                        <a:rPr lang="en-US" sz="2200" b="1" u="sng" baseline="0" dirty="0" smtClean="0">
                          <a:solidFill>
                            <a:srgbClr val="C00000"/>
                          </a:solidFill>
                        </a:rPr>
                        <a:t>would</a:t>
                      </a:r>
                      <a:r>
                        <a:rPr lang="en-US" sz="2200" b="1" baseline="0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 Chris.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“James </a:t>
                      </a:r>
                      <a:r>
                        <a:rPr lang="en-US" sz="2200" b="1" u="sng" dirty="0" smtClean="0">
                          <a:solidFill>
                            <a:srgbClr val="C00000"/>
                          </a:solidFill>
                        </a:rPr>
                        <a:t>will</a:t>
                      </a:r>
                      <a:r>
                        <a:rPr lang="en-US" sz="2200" b="1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help Chris.”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096225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435280" cy="990600"/>
          </a:xfrm>
        </p:spPr>
        <p:txBody>
          <a:bodyPr>
            <a:normAutofit/>
          </a:bodyPr>
          <a:lstStyle/>
          <a:p>
            <a:r>
              <a:rPr lang="en-US" sz="2800" b="1" dirty="0"/>
              <a:t>Changes in Modal Auxiliaries with Reported </a:t>
            </a:r>
            <a:r>
              <a:rPr lang="en-US" sz="2800" b="1" dirty="0" smtClean="0"/>
              <a:t>Speech</a:t>
            </a:r>
            <a:endParaRPr lang="ar-SA" sz="28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="" xmlns:p14="http://schemas.microsoft.com/office/powerpoint/2010/main" val="2236717561"/>
              </p:ext>
            </p:extLst>
          </p:nvPr>
        </p:nvGraphicFramePr>
        <p:xfrm>
          <a:off x="457200" y="4114760"/>
          <a:ext cx="8363272" cy="1956048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911144"/>
                <a:gridCol w="3452128"/>
              </a:tblGrid>
              <a:tr h="978024"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She said that Ann </a:t>
                      </a:r>
                      <a:r>
                        <a:rPr lang="en-US" sz="2200" b="1" u="sng" dirty="0" smtClean="0">
                          <a:solidFill>
                            <a:srgbClr val="C00000"/>
                          </a:solidFill>
                        </a:rPr>
                        <a:t>had to </a:t>
                      </a:r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help Chris.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 marL="44873" marR="44873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“ Ann </a:t>
                      </a:r>
                      <a:r>
                        <a:rPr lang="en-US" sz="2200" b="1" u="sng" dirty="0" smtClean="0">
                          <a:solidFill>
                            <a:srgbClr val="C00000"/>
                          </a:solidFill>
                        </a:rPr>
                        <a:t>must</a:t>
                      </a:r>
                      <a:r>
                        <a:rPr lang="en-US" sz="2200" b="1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help Chris.”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 marL="44873" marR="44873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978024">
                <a:tc>
                  <a:txBody>
                    <a:bodyPr/>
                    <a:lstStyle/>
                    <a:p>
                      <a:pPr algn="ctr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Joe said that Susan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200" b="1" u="sng" baseline="0" dirty="0" smtClean="0">
                          <a:solidFill>
                            <a:srgbClr val="C00000"/>
                          </a:solidFill>
                        </a:rPr>
                        <a:t>must</a:t>
                      </a:r>
                      <a:r>
                        <a:rPr lang="en-US" sz="2200" b="1" baseline="0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be tired.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 marL="44873" marR="44873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“Susan </a:t>
                      </a:r>
                      <a:r>
                        <a:rPr lang="en-US" sz="2200" b="1" u="sng" dirty="0" smtClean="0">
                          <a:solidFill>
                            <a:srgbClr val="C00000"/>
                          </a:solidFill>
                        </a:rPr>
                        <a:t>must</a:t>
                      </a:r>
                      <a:r>
                        <a:rPr lang="en-US" sz="2200" b="1" dirty="0" smtClean="0">
                          <a:solidFill>
                            <a:srgbClr val="C00000"/>
                          </a:solidFill>
                        </a:rPr>
                        <a:t> </a:t>
                      </a:r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be tired.”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 marL="44873" marR="44873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323528" y="1673352"/>
            <a:ext cx="8568952" cy="2187696"/>
          </a:xfrm>
        </p:spPr>
        <p:txBody>
          <a:bodyPr/>
          <a:lstStyle/>
          <a:p>
            <a:pPr marL="0" indent="0" algn="l" rtl="0">
              <a:buNone/>
            </a:pPr>
            <a:r>
              <a:rPr lang="en-US" b="1" dirty="0" smtClean="0"/>
              <a:t>Must:</a:t>
            </a:r>
          </a:p>
          <a:p>
            <a:pPr marL="0" indent="0" algn="l" rtl="0">
              <a:buNone/>
            </a:pPr>
            <a:r>
              <a:rPr lang="en-US" dirty="0" smtClean="0"/>
              <a:t>When must expresses necessity, you change it to the past. However, when it expresses probability, it does not change.</a:t>
            </a:r>
            <a:endParaRPr lang="ar-SA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6426038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435280" cy="990600"/>
          </a:xfrm>
        </p:spPr>
        <p:txBody>
          <a:bodyPr>
            <a:normAutofit/>
          </a:bodyPr>
          <a:lstStyle/>
          <a:p>
            <a:r>
              <a:rPr lang="en-US" sz="2800" b="1" dirty="0"/>
              <a:t>Changes in Modal Auxiliaries with Reported Speech</a:t>
            </a:r>
            <a:endParaRPr lang="ar-SA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l" rtl="0"/>
            <a:r>
              <a:rPr lang="en-US" dirty="0" smtClean="0"/>
              <a:t>If the modal auxiliary is already in the past, no changes are required.</a:t>
            </a:r>
            <a:r>
              <a:rPr lang="en-US" sz="2000" dirty="0"/>
              <a:t> </a:t>
            </a:r>
            <a:endParaRPr lang="en-US" sz="2000" dirty="0" smtClean="0"/>
          </a:p>
          <a:p>
            <a:pPr algn="l" rtl="0"/>
            <a:endParaRPr lang="en-US" sz="2000" dirty="0" smtClean="0"/>
          </a:p>
          <a:p>
            <a:pPr algn="l" rtl="0"/>
            <a:endParaRPr lang="en-US" sz="2000" b="1" dirty="0"/>
          </a:p>
          <a:p>
            <a:pPr algn="l" rtl="0"/>
            <a:endParaRPr lang="en-US" sz="2000" b="1" dirty="0" smtClean="0"/>
          </a:p>
          <a:p>
            <a:pPr algn="l" rtl="0"/>
            <a:endParaRPr lang="en-US" sz="2000" b="1" dirty="0"/>
          </a:p>
          <a:p>
            <a:pPr algn="l" rtl="0"/>
            <a:endParaRPr lang="en-US" sz="2000" b="1" dirty="0" smtClean="0"/>
          </a:p>
          <a:p>
            <a:pPr algn="l" rtl="0"/>
            <a:endParaRPr lang="en-US" sz="2000" b="1" dirty="0"/>
          </a:p>
          <a:p>
            <a:pPr algn="l" rtl="0"/>
            <a:endParaRPr lang="en-US" sz="2000" b="1" dirty="0" smtClean="0"/>
          </a:p>
          <a:p>
            <a:pPr algn="l" rtl="0"/>
            <a:endParaRPr lang="en-US" sz="2000" b="1" dirty="0"/>
          </a:p>
          <a:p>
            <a:pPr algn="l" rtl="0"/>
            <a:endParaRPr lang="en-US" sz="2000" b="1" dirty="0" smtClean="0"/>
          </a:p>
          <a:p>
            <a:pPr algn="l" rtl="0"/>
            <a:endParaRPr lang="en-US" sz="2000" b="1" dirty="0"/>
          </a:p>
          <a:p>
            <a:pPr algn="l" rtl="0"/>
            <a:endParaRPr lang="en-US" sz="2000" b="1" dirty="0" smtClean="0"/>
          </a:p>
          <a:p>
            <a:pPr marL="0" indent="0" algn="l" rtl="0">
              <a:buNone/>
            </a:pPr>
            <a:r>
              <a:rPr lang="en-US" sz="2200" b="1" dirty="0"/>
              <a:t>Practice 2, p. 300</a:t>
            </a:r>
            <a:endParaRPr lang="ar-SA" sz="2200" b="1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668695378"/>
              </p:ext>
            </p:extLst>
          </p:nvPr>
        </p:nvGraphicFramePr>
        <p:xfrm>
          <a:off x="467544" y="2564904"/>
          <a:ext cx="8352928" cy="329668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466293"/>
                <a:gridCol w="3886635"/>
              </a:tblGrid>
              <a:tr h="633670"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He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said Alex </a:t>
                      </a:r>
                      <a:r>
                        <a:rPr lang="en-US" sz="2200" b="1" u="sng" baseline="0" dirty="0" smtClean="0">
                          <a:solidFill>
                            <a:srgbClr val="FF0000"/>
                          </a:solidFill>
                        </a:rPr>
                        <a:t>could</a:t>
                      </a:r>
                      <a:r>
                        <a:rPr lang="en-US" sz="22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help.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‘Alex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200" b="1" u="sng" baseline="0" dirty="0" smtClean="0">
                          <a:solidFill>
                            <a:srgbClr val="FF0000"/>
                          </a:solidFill>
                        </a:rPr>
                        <a:t>could</a:t>
                      </a:r>
                      <a:r>
                        <a:rPr lang="en-US" sz="22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help.”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633670"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He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said Alex </a:t>
                      </a:r>
                      <a:r>
                        <a:rPr lang="en-US" sz="2200" b="1" u="sng" baseline="0" dirty="0" smtClean="0">
                          <a:solidFill>
                            <a:srgbClr val="FF0000"/>
                          </a:solidFill>
                        </a:rPr>
                        <a:t>would</a:t>
                      </a:r>
                      <a:r>
                        <a:rPr lang="en-US" sz="22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help.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‘Alex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200" b="1" u="sng" baseline="0" dirty="0" smtClean="0">
                          <a:solidFill>
                            <a:srgbClr val="FF0000"/>
                          </a:solidFill>
                        </a:rPr>
                        <a:t>would</a:t>
                      </a:r>
                      <a:r>
                        <a:rPr lang="en-US" sz="22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help.”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633670"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He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said Alex </a:t>
                      </a:r>
                      <a:r>
                        <a:rPr lang="en-US" sz="2200" b="1" u="sng" baseline="0" dirty="0" smtClean="0">
                          <a:solidFill>
                            <a:srgbClr val="FF0000"/>
                          </a:solidFill>
                        </a:rPr>
                        <a:t>should</a:t>
                      </a:r>
                      <a:r>
                        <a:rPr lang="en-US" sz="22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help.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‘Alex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200" b="1" u="sng" baseline="0" dirty="0" smtClean="0">
                          <a:solidFill>
                            <a:srgbClr val="FF0000"/>
                          </a:solidFill>
                        </a:rPr>
                        <a:t>should</a:t>
                      </a:r>
                      <a:r>
                        <a:rPr lang="en-US" sz="22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help.”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633670"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He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said Alex </a:t>
                      </a:r>
                      <a:r>
                        <a:rPr lang="en-US" sz="2200" b="1" u="sng" baseline="0" dirty="0" smtClean="0">
                          <a:solidFill>
                            <a:srgbClr val="FF0000"/>
                          </a:solidFill>
                        </a:rPr>
                        <a:t>ought to</a:t>
                      </a:r>
                      <a:r>
                        <a:rPr lang="en-US" sz="2200" b="1" baseline="0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help.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‘Alex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200" b="1" u="sng" baseline="0" dirty="0" smtClean="0">
                          <a:solidFill>
                            <a:srgbClr val="FF0000"/>
                          </a:solidFill>
                        </a:rPr>
                        <a:t>ought to 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help.”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63367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He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 said Alex </a:t>
                      </a:r>
                      <a:r>
                        <a:rPr lang="en-US" sz="2200" b="1" u="sng" baseline="0" dirty="0" smtClean="0">
                          <a:solidFill>
                            <a:srgbClr val="FF0000"/>
                          </a:solidFill>
                        </a:rPr>
                        <a:t>could have helped</a:t>
                      </a:r>
                      <a:r>
                        <a:rPr lang="en-US" sz="2200" b="1" baseline="0" dirty="0" smtClean="0">
                          <a:solidFill>
                            <a:schemeClr val="tx1"/>
                          </a:solidFill>
                        </a:rPr>
                        <a:t>.</a:t>
                      </a:r>
                      <a:endParaRPr lang="ar-SA" sz="2200" b="1" dirty="0" smtClean="0">
                        <a:solidFill>
                          <a:schemeClr val="tx1"/>
                        </a:solidFill>
                      </a:endParaRPr>
                    </a:p>
                    <a:p>
                      <a:pPr algn="l" rtl="0"/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“Alex </a:t>
                      </a:r>
                      <a:r>
                        <a:rPr lang="en-US" sz="2200" b="1" u="sng" dirty="0" smtClean="0">
                          <a:solidFill>
                            <a:srgbClr val="FF0000"/>
                          </a:solidFill>
                        </a:rPr>
                        <a:t>could have helped</a:t>
                      </a:r>
                      <a:r>
                        <a:rPr lang="en-US" sz="2200" b="1" dirty="0" smtClean="0">
                          <a:solidFill>
                            <a:schemeClr val="tx1"/>
                          </a:solidFill>
                        </a:rPr>
                        <a:t>.”</a:t>
                      </a:r>
                      <a:endParaRPr lang="ar-SA" sz="2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507589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2800" b="1" dirty="0"/>
              <a:t>Changes in </a:t>
            </a:r>
            <a:r>
              <a:rPr lang="en-US" sz="2800" b="1" dirty="0" smtClean="0"/>
              <a:t>pronouns, adjectives, and adverbials with </a:t>
            </a:r>
            <a:r>
              <a:rPr lang="en-US" sz="2800" b="1" dirty="0"/>
              <a:t>Reported Speech</a:t>
            </a:r>
            <a:endParaRPr lang="ar-SA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3672" y="1484784"/>
            <a:ext cx="9010328" cy="5184576"/>
          </a:xfrm>
        </p:spPr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dirty="0" smtClean="0"/>
              <a:t>You also have to change pronouns and demonstratives in reported speech. </a:t>
            </a:r>
            <a:r>
              <a:rPr lang="en-US" b="1" dirty="0"/>
              <a:t>(Table </a:t>
            </a:r>
            <a:r>
              <a:rPr lang="en-US" b="1" dirty="0" smtClean="0"/>
              <a:t>7.5 </a:t>
            </a:r>
            <a:r>
              <a:rPr lang="en-US" b="1" dirty="0"/>
              <a:t>, p. </a:t>
            </a:r>
            <a:r>
              <a:rPr lang="en-US" b="1" dirty="0" smtClean="0"/>
              <a:t>301).</a:t>
            </a:r>
            <a:endParaRPr lang="en-US" dirty="0" smtClean="0"/>
          </a:p>
          <a:p>
            <a:pPr marL="0" indent="0" algn="l" rtl="0">
              <a:buNone/>
            </a:pPr>
            <a:endParaRPr lang="en-US" sz="2000" dirty="0"/>
          </a:p>
          <a:p>
            <a:pPr marL="0" indent="0" algn="l" rtl="0">
              <a:buNone/>
            </a:pPr>
            <a:r>
              <a:rPr lang="en-US" dirty="0" smtClean="0"/>
              <a:t>“ </a:t>
            </a:r>
            <a:r>
              <a:rPr lang="en-US" b="1" dirty="0"/>
              <a:t>I</a:t>
            </a:r>
            <a:r>
              <a:rPr lang="en-US" dirty="0"/>
              <a:t> </a:t>
            </a:r>
            <a:r>
              <a:rPr lang="en-US" u="sng" dirty="0" smtClean="0"/>
              <a:t>need</a:t>
            </a:r>
            <a:r>
              <a:rPr lang="en-US" dirty="0" smtClean="0"/>
              <a:t> </a:t>
            </a:r>
            <a:r>
              <a:rPr lang="en-US" b="1" dirty="0" smtClean="0"/>
              <a:t>your</a:t>
            </a:r>
            <a:r>
              <a:rPr lang="en-US" dirty="0" smtClean="0"/>
              <a:t> help.”</a:t>
            </a:r>
          </a:p>
          <a:p>
            <a:pPr marL="0" indent="0" algn="l" rtl="0">
              <a:buNone/>
            </a:pPr>
            <a:r>
              <a:rPr lang="en-US" dirty="0" smtClean="0"/>
              <a:t>She </a:t>
            </a:r>
            <a:r>
              <a:rPr lang="en-US" dirty="0"/>
              <a:t>said </a:t>
            </a:r>
            <a:r>
              <a:rPr lang="en-US" b="1" dirty="0"/>
              <a:t>she</a:t>
            </a:r>
            <a:r>
              <a:rPr lang="en-US" dirty="0"/>
              <a:t> </a:t>
            </a:r>
            <a:r>
              <a:rPr lang="en-US" u="sng" dirty="0" smtClean="0"/>
              <a:t>needed</a:t>
            </a:r>
            <a:r>
              <a:rPr lang="en-US" dirty="0" smtClean="0"/>
              <a:t> </a:t>
            </a:r>
            <a:r>
              <a:rPr lang="en-US" b="1" dirty="0" smtClean="0"/>
              <a:t>my</a:t>
            </a:r>
            <a:r>
              <a:rPr lang="en-US" dirty="0" smtClean="0"/>
              <a:t> help.</a:t>
            </a:r>
          </a:p>
          <a:p>
            <a:pPr marL="0" indent="0" algn="l" rtl="0">
              <a:lnSpc>
                <a:spcPct val="150000"/>
              </a:lnSpc>
              <a:buNone/>
            </a:pPr>
            <a:endParaRPr lang="ar-SA" sz="2000" dirty="0"/>
          </a:p>
          <a:p>
            <a:pPr marL="0" indent="0" algn="l" rtl="0">
              <a:buNone/>
            </a:pPr>
            <a:r>
              <a:rPr lang="en-US" dirty="0" smtClean="0"/>
              <a:t>“They </a:t>
            </a:r>
            <a:r>
              <a:rPr lang="en-US" u="sng" dirty="0" smtClean="0"/>
              <a:t>need</a:t>
            </a:r>
            <a:r>
              <a:rPr lang="en-US" dirty="0" smtClean="0"/>
              <a:t> </a:t>
            </a:r>
            <a:r>
              <a:rPr lang="en-US" b="1" dirty="0" smtClean="0"/>
              <a:t>my</a:t>
            </a:r>
            <a:r>
              <a:rPr lang="en-US" dirty="0" smtClean="0"/>
              <a:t> help.”</a:t>
            </a:r>
          </a:p>
          <a:p>
            <a:pPr marL="0" indent="0" algn="l" rtl="0">
              <a:buNone/>
            </a:pPr>
            <a:r>
              <a:rPr lang="en-US" dirty="0" smtClean="0"/>
              <a:t>She said that they </a:t>
            </a:r>
            <a:r>
              <a:rPr lang="en-US" u="sng" dirty="0" smtClean="0"/>
              <a:t>needed</a:t>
            </a:r>
            <a:r>
              <a:rPr lang="en-US" dirty="0" smtClean="0"/>
              <a:t> </a:t>
            </a:r>
            <a:r>
              <a:rPr lang="en-US" b="1" dirty="0" smtClean="0"/>
              <a:t>her</a:t>
            </a:r>
            <a:r>
              <a:rPr lang="en-US" dirty="0" smtClean="0"/>
              <a:t> help.</a:t>
            </a:r>
          </a:p>
          <a:p>
            <a:pPr marL="0" indent="0" algn="l" rtl="0">
              <a:buNone/>
            </a:pPr>
            <a:endParaRPr lang="en-US" sz="2000" dirty="0" smtClean="0"/>
          </a:p>
          <a:p>
            <a:pPr marL="0" indent="0" algn="l" rtl="0">
              <a:buNone/>
            </a:pPr>
            <a:r>
              <a:rPr lang="en-US" dirty="0" smtClean="0"/>
              <a:t>“</a:t>
            </a:r>
            <a:r>
              <a:rPr lang="en-US" b="1" dirty="0"/>
              <a:t>These</a:t>
            </a:r>
            <a:r>
              <a:rPr lang="en-US" dirty="0"/>
              <a:t> pages </a:t>
            </a:r>
            <a:r>
              <a:rPr lang="en-US" u="sng" dirty="0"/>
              <a:t>need</a:t>
            </a:r>
            <a:r>
              <a:rPr lang="en-US" dirty="0"/>
              <a:t> to be corrected.”</a:t>
            </a:r>
          </a:p>
          <a:p>
            <a:pPr marL="0" indent="0" algn="l" rtl="0">
              <a:buNone/>
            </a:pPr>
            <a:r>
              <a:rPr lang="en-US" dirty="0"/>
              <a:t>She said that </a:t>
            </a:r>
            <a:r>
              <a:rPr lang="en-US" b="1" dirty="0"/>
              <a:t>those</a:t>
            </a:r>
            <a:r>
              <a:rPr lang="en-US" dirty="0"/>
              <a:t> pages </a:t>
            </a:r>
            <a:r>
              <a:rPr lang="en-US" u="sng" dirty="0"/>
              <a:t>needed</a:t>
            </a:r>
            <a:r>
              <a:rPr lang="en-US" dirty="0"/>
              <a:t> to be corrected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9006295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2800" b="1" dirty="0"/>
              <a:t>Changes in pronouns, adjectives, and adverbials with Reported Speech</a:t>
            </a:r>
            <a:endParaRPr lang="ar-SA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2900" dirty="0" smtClean="0"/>
              <a:t>“</a:t>
            </a:r>
            <a:r>
              <a:rPr lang="en-US" sz="2900" b="1" dirty="0" smtClean="0"/>
              <a:t>I am</a:t>
            </a:r>
            <a:r>
              <a:rPr lang="en-US" sz="2900" dirty="0" smtClean="0"/>
              <a:t> a computer programmer in San Francisco. </a:t>
            </a:r>
            <a:r>
              <a:rPr lang="en-US" sz="2900" b="1" dirty="0" smtClean="0"/>
              <a:t>I</a:t>
            </a:r>
            <a:r>
              <a:rPr lang="en-US" sz="2900" dirty="0" smtClean="0"/>
              <a:t> </a:t>
            </a:r>
            <a:r>
              <a:rPr lang="en-US" sz="2900" b="1" dirty="0" smtClean="0"/>
              <a:t>grew</a:t>
            </a:r>
            <a:r>
              <a:rPr lang="en-US" sz="2900" dirty="0" smtClean="0"/>
              <a:t> </a:t>
            </a:r>
            <a:r>
              <a:rPr lang="en-US" sz="2900" b="1" dirty="0" smtClean="0"/>
              <a:t>up</a:t>
            </a:r>
            <a:r>
              <a:rPr lang="en-US" sz="2900" dirty="0" smtClean="0"/>
              <a:t> in India. </a:t>
            </a:r>
            <a:r>
              <a:rPr lang="en-US" sz="2900" b="1" dirty="0" smtClean="0"/>
              <a:t>I helped</a:t>
            </a:r>
            <a:r>
              <a:rPr lang="en-US" sz="2900" dirty="0" smtClean="0"/>
              <a:t> design several web sites. </a:t>
            </a:r>
            <a:r>
              <a:rPr lang="en-US" sz="2900" b="1" dirty="0" smtClean="0"/>
              <a:t>My</a:t>
            </a:r>
            <a:r>
              <a:rPr lang="en-US" sz="2900" dirty="0" smtClean="0"/>
              <a:t> hobbies </a:t>
            </a:r>
            <a:r>
              <a:rPr lang="en-US" sz="2900" b="1" dirty="0" smtClean="0"/>
              <a:t>are</a:t>
            </a:r>
            <a:r>
              <a:rPr lang="en-US" sz="2900" dirty="0" smtClean="0"/>
              <a:t> reading and swimming.”</a:t>
            </a:r>
          </a:p>
          <a:p>
            <a:pPr marL="0" indent="0" algn="l" rtl="0">
              <a:buNone/>
            </a:pPr>
            <a:endParaRPr lang="en-US" sz="1200" dirty="0" smtClean="0"/>
          </a:p>
          <a:p>
            <a:pPr marL="0" indent="0" algn="l" rtl="0">
              <a:buNone/>
            </a:pPr>
            <a:endParaRPr lang="en-US" sz="1200" dirty="0"/>
          </a:p>
          <a:p>
            <a:pPr marL="0" indent="0" algn="l" rtl="0">
              <a:buNone/>
            </a:pPr>
            <a:r>
              <a:rPr lang="en-US" sz="2900" u="sng" dirty="0" smtClean="0"/>
              <a:t>Molly said</a:t>
            </a:r>
            <a:r>
              <a:rPr lang="en-US" sz="2900" dirty="0" smtClean="0"/>
              <a:t> that </a:t>
            </a:r>
            <a:r>
              <a:rPr lang="en-US" sz="2900" b="1" dirty="0" smtClean="0"/>
              <a:t>she was </a:t>
            </a:r>
            <a:r>
              <a:rPr lang="en-US" sz="2900" dirty="0" smtClean="0"/>
              <a:t>a computer designer in </a:t>
            </a:r>
            <a:r>
              <a:rPr lang="en-US" sz="2900" dirty="0"/>
              <a:t>San </a:t>
            </a:r>
            <a:r>
              <a:rPr lang="en-US" sz="2900" dirty="0" smtClean="0"/>
              <a:t>Francisco, but </a:t>
            </a:r>
            <a:r>
              <a:rPr lang="en-US" sz="2900" b="1" dirty="0" smtClean="0"/>
              <a:t>she  had grown </a:t>
            </a:r>
            <a:r>
              <a:rPr lang="en-US" sz="2900" b="1" dirty="0"/>
              <a:t>up </a:t>
            </a:r>
            <a:r>
              <a:rPr lang="en-US" sz="2900" dirty="0"/>
              <a:t>in India. </a:t>
            </a:r>
            <a:r>
              <a:rPr lang="en-US" sz="2900" b="1" dirty="0" smtClean="0"/>
              <a:t>She had </a:t>
            </a:r>
            <a:r>
              <a:rPr lang="en-US" sz="2900" b="1" dirty="0"/>
              <a:t>helped</a:t>
            </a:r>
            <a:r>
              <a:rPr lang="en-US" sz="2900" dirty="0"/>
              <a:t> design several web </a:t>
            </a:r>
            <a:r>
              <a:rPr lang="en-US" sz="2900" dirty="0" smtClean="0"/>
              <a:t>sites. </a:t>
            </a:r>
            <a:r>
              <a:rPr lang="en-US" sz="2900" u="sng" dirty="0" smtClean="0"/>
              <a:t>She added</a:t>
            </a:r>
            <a:r>
              <a:rPr lang="en-US" sz="2900" dirty="0" smtClean="0"/>
              <a:t> that </a:t>
            </a:r>
            <a:r>
              <a:rPr lang="en-US" sz="2900" b="1" dirty="0" smtClean="0"/>
              <a:t>her</a:t>
            </a:r>
            <a:r>
              <a:rPr lang="en-US" sz="2900" dirty="0" smtClean="0"/>
              <a:t> hobbies </a:t>
            </a:r>
            <a:r>
              <a:rPr lang="en-US" sz="2900" b="1" dirty="0" smtClean="0"/>
              <a:t>were</a:t>
            </a:r>
            <a:r>
              <a:rPr lang="en-US" sz="2900" dirty="0" smtClean="0"/>
              <a:t> reading </a:t>
            </a:r>
            <a:r>
              <a:rPr lang="en-US" sz="2900" dirty="0"/>
              <a:t>and swimming</a:t>
            </a:r>
            <a:r>
              <a:rPr lang="en-US" sz="2900" dirty="0" smtClean="0"/>
              <a:t>.</a:t>
            </a:r>
            <a:endParaRPr lang="en-US" sz="2900" dirty="0"/>
          </a:p>
          <a:p>
            <a:pPr marL="0" indent="0" algn="l" rtl="0">
              <a:buNone/>
            </a:pPr>
            <a:endParaRPr lang="ar-SA" sz="29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8231117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512" y="404664"/>
            <a:ext cx="8784976" cy="990600"/>
          </a:xfrm>
        </p:spPr>
        <p:txBody>
          <a:bodyPr>
            <a:normAutofit/>
          </a:bodyPr>
          <a:lstStyle/>
          <a:p>
            <a:pPr algn="ctr" rtl="0"/>
            <a:r>
              <a:rPr lang="en-US" sz="2600" b="1" dirty="0"/>
              <a:t>Changes in pronouns, adjectives, and adverbials with Reported Speech</a:t>
            </a:r>
            <a:endParaRPr lang="ar-SA" sz="2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268760"/>
            <a:ext cx="8712968" cy="5256584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3000" i="1" dirty="0" smtClean="0"/>
              <a:t>Time and place expressions may also change.</a:t>
            </a:r>
          </a:p>
          <a:p>
            <a:pPr marL="0" indent="0" algn="l" rtl="0">
              <a:buNone/>
            </a:pPr>
            <a:r>
              <a:rPr lang="en-US" sz="3000" b="1" dirty="0" smtClean="0"/>
              <a:t>(</a:t>
            </a:r>
            <a:r>
              <a:rPr lang="en-US" sz="3000" b="1" dirty="0"/>
              <a:t>Table 7.5 , p. 301</a:t>
            </a:r>
            <a:r>
              <a:rPr lang="en-US" sz="3000" b="1" dirty="0" smtClean="0"/>
              <a:t>)</a:t>
            </a:r>
            <a:endParaRPr lang="en-US" sz="3000" dirty="0"/>
          </a:p>
          <a:p>
            <a:pPr marL="0" indent="0" algn="l" rtl="0">
              <a:buNone/>
            </a:pPr>
            <a:endParaRPr lang="en-US" sz="2000" dirty="0" smtClean="0"/>
          </a:p>
          <a:p>
            <a:pPr marL="0" indent="0" algn="l" rtl="0">
              <a:buNone/>
            </a:pPr>
            <a:r>
              <a:rPr lang="en-US" sz="3000" dirty="0" smtClean="0"/>
              <a:t>“</a:t>
            </a:r>
            <a:r>
              <a:rPr lang="en-US" sz="3000" i="1" dirty="0" smtClean="0"/>
              <a:t>We</a:t>
            </a:r>
            <a:r>
              <a:rPr lang="en-US" sz="3000" dirty="0" smtClean="0"/>
              <a:t> </a:t>
            </a:r>
            <a:r>
              <a:rPr lang="en-US" sz="3000" u="sng" dirty="0" smtClean="0"/>
              <a:t>need</a:t>
            </a:r>
            <a:r>
              <a:rPr lang="en-US" sz="3000" dirty="0" smtClean="0"/>
              <a:t> the work </a:t>
            </a:r>
            <a:r>
              <a:rPr lang="en-US" sz="3000" b="1" dirty="0" smtClean="0"/>
              <a:t>now</a:t>
            </a:r>
            <a:r>
              <a:rPr lang="en-US" sz="3000" dirty="0" smtClean="0"/>
              <a:t>.”</a:t>
            </a:r>
          </a:p>
          <a:p>
            <a:pPr marL="0" indent="0" algn="l" rtl="0">
              <a:buNone/>
            </a:pPr>
            <a:r>
              <a:rPr lang="en-US" sz="3000" dirty="0" smtClean="0"/>
              <a:t>She said that </a:t>
            </a:r>
            <a:r>
              <a:rPr lang="en-US" sz="3000" i="1" dirty="0" smtClean="0"/>
              <a:t>they</a:t>
            </a:r>
            <a:r>
              <a:rPr lang="en-US" sz="3000" dirty="0" smtClean="0"/>
              <a:t> </a:t>
            </a:r>
            <a:r>
              <a:rPr lang="en-US" sz="3000" u="sng" dirty="0" smtClean="0"/>
              <a:t>needed</a:t>
            </a:r>
            <a:r>
              <a:rPr lang="en-US" sz="3000" dirty="0" smtClean="0"/>
              <a:t> the work </a:t>
            </a:r>
            <a:r>
              <a:rPr lang="en-US" sz="3000" b="1" dirty="0" smtClean="0"/>
              <a:t>then.</a:t>
            </a:r>
          </a:p>
          <a:p>
            <a:pPr marL="0" indent="0" algn="l" rtl="0">
              <a:buNone/>
            </a:pPr>
            <a:endParaRPr lang="en-US" sz="2000" b="1" dirty="0"/>
          </a:p>
          <a:p>
            <a:pPr marL="0" indent="0" algn="l" rtl="0">
              <a:buNone/>
            </a:pPr>
            <a:r>
              <a:rPr lang="en-US" sz="3000" dirty="0" smtClean="0"/>
              <a:t>“</a:t>
            </a:r>
            <a:r>
              <a:rPr lang="en-US" sz="3000" i="1" dirty="0" smtClean="0"/>
              <a:t>We</a:t>
            </a:r>
            <a:r>
              <a:rPr lang="en-US" sz="3000" dirty="0" smtClean="0"/>
              <a:t> </a:t>
            </a:r>
            <a:r>
              <a:rPr lang="en-US" sz="3000" u="sng" dirty="0" smtClean="0"/>
              <a:t>will</a:t>
            </a:r>
            <a:r>
              <a:rPr lang="en-US" sz="3000" dirty="0" smtClean="0"/>
              <a:t> need the other pages </a:t>
            </a:r>
            <a:r>
              <a:rPr lang="en-US" sz="3000" b="1" dirty="0" smtClean="0"/>
              <a:t>tomorrow</a:t>
            </a:r>
            <a:r>
              <a:rPr lang="en-US" sz="3000" dirty="0" smtClean="0"/>
              <a:t>.”</a:t>
            </a:r>
          </a:p>
          <a:p>
            <a:pPr marL="0" indent="0" algn="l" rtl="0">
              <a:buNone/>
            </a:pPr>
            <a:r>
              <a:rPr lang="en-US" sz="3000" dirty="0" smtClean="0"/>
              <a:t>She added that </a:t>
            </a:r>
            <a:r>
              <a:rPr lang="en-US" sz="3000" i="1" dirty="0" smtClean="0"/>
              <a:t>they</a:t>
            </a:r>
            <a:r>
              <a:rPr lang="en-US" sz="3000" dirty="0" smtClean="0"/>
              <a:t> </a:t>
            </a:r>
            <a:r>
              <a:rPr lang="en-US" sz="3000" u="sng" dirty="0" smtClean="0"/>
              <a:t>would</a:t>
            </a:r>
            <a:r>
              <a:rPr lang="en-US" sz="3000" dirty="0" smtClean="0"/>
              <a:t> need the other pages </a:t>
            </a:r>
            <a:r>
              <a:rPr lang="en-US" sz="3000" b="1" dirty="0" smtClean="0"/>
              <a:t>the following day</a:t>
            </a:r>
            <a:r>
              <a:rPr lang="en-US" sz="3000" dirty="0" smtClean="0"/>
              <a:t>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7638165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2600" b="1" dirty="0"/>
              <a:t>Changes in pronouns, adjectives, and adverbials with Reported Speech</a:t>
            </a:r>
            <a:endParaRPr lang="ar-SA" sz="2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3000" i="1" dirty="0"/>
              <a:t>Directional and time-related verbs may also change according to when and where the reported speech occurs</a:t>
            </a:r>
            <a:r>
              <a:rPr lang="en-US" sz="3000" i="1" dirty="0" smtClean="0"/>
              <a:t>.</a:t>
            </a:r>
            <a:r>
              <a:rPr lang="en-US" sz="3000" b="1" dirty="0"/>
              <a:t> (Table 7.5 , p. 301</a:t>
            </a:r>
            <a:r>
              <a:rPr lang="en-US" sz="3000" b="1" dirty="0" smtClean="0"/>
              <a:t>)</a:t>
            </a:r>
            <a:endParaRPr lang="en-US" sz="3000" i="1" dirty="0"/>
          </a:p>
          <a:p>
            <a:pPr marL="0" indent="0" algn="l" rtl="0">
              <a:buNone/>
            </a:pPr>
            <a:endParaRPr lang="en-US" sz="3000" dirty="0"/>
          </a:p>
          <a:p>
            <a:pPr marL="0" indent="0" algn="l" rtl="0">
              <a:buNone/>
            </a:pPr>
            <a:r>
              <a:rPr lang="en-US" sz="3000" dirty="0"/>
              <a:t>“</a:t>
            </a:r>
            <a:r>
              <a:rPr lang="en-US" sz="3000" i="1" dirty="0"/>
              <a:t>You</a:t>
            </a:r>
            <a:r>
              <a:rPr lang="en-US" sz="3000" dirty="0"/>
              <a:t> should </a:t>
            </a:r>
            <a:r>
              <a:rPr lang="en-US" sz="3000" b="1" dirty="0"/>
              <a:t>bring </a:t>
            </a:r>
            <a:r>
              <a:rPr lang="en-US" sz="3000" dirty="0"/>
              <a:t>them</a:t>
            </a:r>
            <a:r>
              <a:rPr lang="en-US" sz="3000" b="1" dirty="0"/>
              <a:t> here </a:t>
            </a:r>
            <a:r>
              <a:rPr lang="en-US" sz="3000" dirty="0"/>
              <a:t>when </a:t>
            </a:r>
            <a:r>
              <a:rPr lang="en-US" sz="3000" i="1" dirty="0" smtClean="0"/>
              <a:t>you </a:t>
            </a:r>
            <a:r>
              <a:rPr lang="en-US" sz="3000" u="sng" dirty="0" smtClean="0"/>
              <a:t>come</a:t>
            </a:r>
            <a:r>
              <a:rPr lang="en-US" sz="3000" dirty="0" smtClean="0"/>
              <a:t> </a:t>
            </a:r>
            <a:r>
              <a:rPr lang="en-US" sz="3000" dirty="0"/>
              <a:t>to work</a:t>
            </a:r>
            <a:r>
              <a:rPr lang="en-US" sz="3000" dirty="0" smtClean="0"/>
              <a:t>.”</a:t>
            </a:r>
          </a:p>
          <a:p>
            <a:pPr marL="0" indent="0" algn="l" rtl="0">
              <a:buNone/>
            </a:pPr>
            <a:endParaRPr lang="en-US" sz="1100" dirty="0"/>
          </a:p>
          <a:p>
            <a:pPr marL="0" indent="0" algn="l" rtl="0">
              <a:buNone/>
            </a:pPr>
            <a:r>
              <a:rPr lang="en-US" sz="3000" dirty="0"/>
              <a:t>He said that I should </a:t>
            </a:r>
            <a:r>
              <a:rPr lang="en-US" sz="3000" b="1" dirty="0"/>
              <a:t>take </a:t>
            </a:r>
            <a:r>
              <a:rPr lang="en-US" sz="3000" dirty="0"/>
              <a:t>them</a:t>
            </a:r>
            <a:r>
              <a:rPr lang="en-US" sz="3000" b="1" dirty="0"/>
              <a:t> there </a:t>
            </a:r>
            <a:r>
              <a:rPr lang="en-US" sz="3000" dirty="0"/>
              <a:t>when I </a:t>
            </a:r>
            <a:r>
              <a:rPr lang="en-US" sz="3000" u="sng" dirty="0"/>
              <a:t>went</a:t>
            </a:r>
            <a:r>
              <a:rPr lang="en-US" sz="3000" dirty="0"/>
              <a:t> to work</a:t>
            </a:r>
            <a:r>
              <a:rPr lang="en-US" sz="3000" dirty="0" smtClean="0"/>
              <a:t>.</a:t>
            </a:r>
            <a:endParaRPr lang="en-US" sz="3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934499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2800" b="1" dirty="0" smtClean="0"/>
              <a:t>Changing </a:t>
            </a:r>
            <a:r>
              <a:rPr lang="en-US" sz="2800" b="1" dirty="0"/>
              <a:t>C</a:t>
            </a:r>
            <a:r>
              <a:rPr lang="en-US" sz="2800" b="1" dirty="0" smtClean="0"/>
              <a:t>ommands to </a:t>
            </a:r>
            <a:r>
              <a:rPr lang="en-US" sz="2800" b="1" dirty="0"/>
              <a:t>Reported Speech</a:t>
            </a:r>
            <a:endParaRPr lang="ar-SA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7688" y="1412776"/>
            <a:ext cx="8686800" cy="5256584"/>
          </a:xfrm>
        </p:spPr>
        <p:txBody>
          <a:bodyPr/>
          <a:lstStyle/>
          <a:p>
            <a:pPr marL="0" indent="0" algn="l" rtl="0">
              <a:buNone/>
            </a:pPr>
            <a:r>
              <a:rPr lang="en-US" dirty="0" smtClean="0"/>
              <a:t>To change a direct command to a reported statement, an appropriate subject and modal must be added e.g. should.</a:t>
            </a:r>
          </a:p>
          <a:p>
            <a:pPr marL="0" indent="0" algn="l" rtl="0">
              <a:buNone/>
            </a:pPr>
            <a:r>
              <a:rPr lang="en-US" b="1" dirty="0" smtClean="0"/>
              <a:t>(</a:t>
            </a:r>
            <a:r>
              <a:rPr lang="en-US" b="1" dirty="0"/>
              <a:t>Table </a:t>
            </a:r>
            <a:r>
              <a:rPr lang="en-US" b="1" dirty="0" smtClean="0"/>
              <a:t>7.6, </a:t>
            </a:r>
            <a:r>
              <a:rPr lang="en-US" b="1" dirty="0"/>
              <a:t>p. 301</a:t>
            </a:r>
            <a:r>
              <a:rPr lang="en-US" b="1" dirty="0" smtClean="0"/>
              <a:t>).</a:t>
            </a:r>
          </a:p>
          <a:p>
            <a:pPr marL="0" indent="0" algn="l" rtl="0">
              <a:buNone/>
            </a:pPr>
            <a:endParaRPr lang="en-US" dirty="0"/>
          </a:p>
          <a:p>
            <a:pPr marL="0" indent="0" algn="l" rtl="0">
              <a:buNone/>
            </a:pPr>
            <a:endParaRPr lang="en-US" dirty="0" smtClean="0"/>
          </a:p>
          <a:p>
            <a:pPr marL="0" indent="0" algn="l" rtl="0">
              <a:buNone/>
            </a:pPr>
            <a:endParaRPr lang="en-US" dirty="0" smtClean="0"/>
          </a:p>
          <a:p>
            <a:pPr marL="0" indent="0" algn="l" rtl="0">
              <a:buNone/>
            </a:pPr>
            <a:endParaRPr lang="en-US" dirty="0"/>
          </a:p>
          <a:p>
            <a:pPr marL="0" indent="0" algn="l" rtl="0">
              <a:buNone/>
            </a:pPr>
            <a:endParaRPr lang="en-US" dirty="0" smtClean="0"/>
          </a:p>
          <a:p>
            <a:pPr marL="0" indent="0" algn="l" rtl="0">
              <a:buNone/>
            </a:pPr>
            <a:endParaRPr lang="en-US" dirty="0"/>
          </a:p>
          <a:p>
            <a:pPr marL="0" indent="0" algn="l" rtl="0">
              <a:buNone/>
            </a:pPr>
            <a:endParaRPr lang="en-US" dirty="0"/>
          </a:p>
          <a:p>
            <a:pPr marL="0" indent="0" algn="l" rtl="0">
              <a:buNone/>
            </a:pPr>
            <a:endParaRPr lang="en-US" dirty="0" smtClean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4254471774"/>
              </p:ext>
            </p:extLst>
          </p:nvPr>
        </p:nvGraphicFramePr>
        <p:xfrm>
          <a:off x="323528" y="2852935"/>
          <a:ext cx="8588338" cy="3682712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704085"/>
                <a:gridCol w="3884253"/>
              </a:tblGrid>
              <a:tr h="1224136">
                <a:tc>
                  <a:txBody>
                    <a:bodyPr/>
                    <a:lstStyle/>
                    <a:p>
                      <a:pPr algn="l" rtl="0"/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 My</a:t>
                      </a:r>
                      <a:r>
                        <a:rPr lang="en-US" sz="2500" b="1" baseline="0" dirty="0" smtClean="0">
                          <a:solidFill>
                            <a:schemeClr val="tx1"/>
                          </a:solidFill>
                        </a:rPr>
                        <a:t> manager told me  that I should f</a:t>
                      </a:r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inish my </a:t>
                      </a:r>
                      <a:r>
                        <a:rPr lang="en-US" sz="2500" b="1" baseline="0" dirty="0" smtClean="0">
                          <a:solidFill>
                            <a:schemeClr val="tx1"/>
                          </a:solidFill>
                        </a:rPr>
                        <a:t>report by 10.</a:t>
                      </a:r>
                      <a:endParaRPr lang="ar-SA" sz="2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“Finish your</a:t>
                      </a:r>
                      <a:r>
                        <a:rPr lang="en-US" sz="2500" b="1" baseline="0" dirty="0" smtClean="0">
                          <a:solidFill>
                            <a:schemeClr val="tx1"/>
                          </a:solidFill>
                        </a:rPr>
                        <a:t> report by 10.”</a:t>
                      </a:r>
                      <a:endParaRPr lang="ar-SA" sz="2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224136">
                <a:tc>
                  <a:txBody>
                    <a:bodyPr/>
                    <a:lstStyle/>
                    <a:p>
                      <a:pPr algn="l" rtl="0"/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My</a:t>
                      </a:r>
                      <a:r>
                        <a:rPr lang="en-US" sz="2500" b="1" baseline="0" dirty="0" smtClean="0">
                          <a:solidFill>
                            <a:schemeClr val="tx1"/>
                          </a:solidFill>
                        </a:rPr>
                        <a:t> manager said that I should b</a:t>
                      </a:r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e sure to proofread it.</a:t>
                      </a:r>
                      <a:endParaRPr lang="ar-SA" sz="2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“Be sure to proofread it.”</a:t>
                      </a:r>
                      <a:endParaRPr lang="ar-SA" sz="2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224136">
                <a:tc>
                  <a:txBody>
                    <a:bodyPr/>
                    <a:lstStyle/>
                    <a:p>
                      <a:pPr algn="l" rtl="0"/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The</a:t>
                      </a:r>
                      <a:r>
                        <a:rPr lang="en-US" sz="2500" b="1" baseline="0" dirty="0" smtClean="0">
                          <a:solidFill>
                            <a:schemeClr val="tx1"/>
                          </a:solidFill>
                        </a:rPr>
                        <a:t> teacher added that I should m</a:t>
                      </a:r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ake ten copies.</a:t>
                      </a:r>
                      <a:endParaRPr lang="ar-SA" sz="2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“Make ten copies.”</a:t>
                      </a:r>
                      <a:endParaRPr lang="ar-SA" sz="2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965117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Noun Clauses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412776"/>
            <a:ext cx="8712968" cy="5445224"/>
          </a:xfrm>
        </p:spPr>
        <p:txBody>
          <a:bodyPr/>
          <a:lstStyle/>
          <a:p>
            <a:pPr marL="0" indent="0" algn="l" rtl="0">
              <a:buNone/>
            </a:pPr>
            <a:r>
              <a:rPr lang="en-US" sz="2600" dirty="0" smtClean="0"/>
              <a:t>Noun clauses come at the beginning of a sentence or after certain nouns, adjectives, and verbs such as: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542303908"/>
              </p:ext>
            </p:extLst>
          </p:nvPr>
        </p:nvGraphicFramePr>
        <p:xfrm>
          <a:off x="395536" y="2909554"/>
          <a:ext cx="8280920" cy="3091214"/>
        </p:xfrm>
        <a:graphic>
          <a:graphicData uri="http://schemas.openxmlformats.org/drawingml/2006/table">
            <a:tbl>
              <a:tblPr rtl="1" bandRow="1">
                <a:tableStyleId>{46F890A9-2807-4EBB-B81D-B2AA78EC7F39}</a:tableStyleId>
              </a:tblPr>
              <a:tblGrid>
                <a:gridCol w="1656184"/>
                <a:gridCol w="1656184"/>
                <a:gridCol w="1656184"/>
                <a:gridCol w="1656184"/>
                <a:gridCol w="1656184"/>
              </a:tblGrid>
              <a:tr h="913181"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Note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Illustrate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Explain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Conclude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Add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26011"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Exclaim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Believe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Ask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Think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Show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26011"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Wish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Say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Mention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Hope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Find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726011">
                <a:tc>
                  <a:txBody>
                    <a:bodyPr/>
                    <a:lstStyle/>
                    <a:p>
                      <a:pPr algn="ctr" rtl="0"/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Estimate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Indicate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Remark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b="1" dirty="0" smtClean="0">
                          <a:solidFill>
                            <a:schemeClr val="tx1"/>
                          </a:solidFill>
                        </a:rPr>
                        <a:t>Tell</a:t>
                      </a:r>
                      <a:endParaRPr lang="ar-SA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6851100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76672"/>
            <a:ext cx="8229600" cy="831304"/>
          </a:xfrm>
        </p:spPr>
        <p:txBody>
          <a:bodyPr>
            <a:normAutofit/>
          </a:bodyPr>
          <a:lstStyle/>
          <a:p>
            <a:pPr algn="ctr" rtl="0"/>
            <a:r>
              <a:rPr lang="en-US" sz="2800" b="1" dirty="0"/>
              <a:t>Changing Commands to Reported Speech</a:t>
            </a:r>
            <a:endParaRPr lang="ar-SA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400600"/>
          </a:xfrm>
        </p:spPr>
        <p:txBody>
          <a:bodyPr>
            <a:normAutofit fontScale="92500" lnSpcReduction="20000"/>
          </a:bodyPr>
          <a:lstStyle/>
          <a:p>
            <a:pPr marL="0" indent="0" algn="l" rtl="0" fontAlgn="t">
              <a:buNone/>
            </a:pPr>
            <a:r>
              <a:rPr lang="en-US" sz="2800" dirty="0" smtClean="0"/>
              <a:t>Other modals can be used in reported commands depending on the strength of the command  </a:t>
            </a:r>
            <a:r>
              <a:rPr lang="en-US" sz="2800" dirty="0" err="1" smtClean="0"/>
              <a:t>e,g</a:t>
            </a:r>
            <a:r>
              <a:rPr lang="en-US" sz="2800" dirty="0" smtClean="0"/>
              <a:t>. must, have to, need to, …etc.</a:t>
            </a:r>
          </a:p>
          <a:p>
            <a:pPr algn="l" rtl="0" fontAlgn="t"/>
            <a:endParaRPr lang="en-US" sz="2800" dirty="0" smtClean="0"/>
          </a:p>
          <a:p>
            <a:pPr algn="l" rtl="0" fontAlgn="t"/>
            <a:endParaRPr lang="en-US" b="1" dirty="0"/>
          </a:p>
          <a:p>
            <a:pPr algn="l" rtl="0" fontAlgn="t"/>
            <a:endParaRPr lang="en-US" b="1" dirty="0" smtClean="0"/>
          </a:p>
          <a:p>
            <a:pPr algn="l" rtl="0" fontAlgn="t"/>
            <a:endParaRPr lang="en-US" b="1" dirty="0"/>
          </a:p>
          <a:p>
            <a:pPr algn="l" rtl="0" fontAlgn="t"/>
            <a:endParaRPr lang="en-US" b="1" dirty="0" smtClean="0"/>
          </a:p>
          <a:p>
            <a:pPr algn="l" rtl="0" fontAlgn="t"/>
            <a:endParaRPr lang="en-US" b="1" dirty="0"/>
          </a:p>
          <a:p>
            <a:pPr algn="l" rtl="0" fontAlgn="t"/>
            <a:endParaRPr lang="en-US" b="1" dirty="0" smtClean="0"/>
          </a:p>
          <a:p>
            <a:pPr algn="l" rtl="0" fontAlgn="t"/>
            <a:endParaRPr lang="en-US" b="1" dirty="0"/>
          </a:p>
          <a:p>
            <a:pPr algn="l" rtl="0" fontAlgn="t"/>
            <a:endParaRPr lang="en-US" b="1" dirty="0" smtClean="0"/>
          </a:p>
          <a:p>
            <a:pPr algn="l" rtl="0" fontAlgn="t"/>
            <a:endParaRPr lang="en-US" b="1" dirty="0"/>
          </a:p>
          <a:p>
            <a:pPr algn="l" rtl="0" fontAlgn="t"/>
            <a:endParaRPr lang="en-US" b="1" dirty="0" smtClean="0"/>
          </a:p>
          <a:p>
            <a:pPr marL="0" indent="0" algn="l" rtl="0" fontAlgn="t">
              <a:buNone/>
            </a:pPr>
            <a:endParaRPr lang="en-US" sz="1100" b="1" dirty="0" smtClean="0"/>
          </a:p>
          <a:p>
            <a:pPr marL="0" indent="0" algn="l" rtl="0" fontAlgn="t">
              <a:buNone/>
            </a:pPr>
            <a:r>
              <a:rPr lang="en-US" b="1" dirty="0" smtClean="0"/>
              <a:t>Practice 3</a:t>
            </a:r>
            <a:r>
              <a:rPr lang="en-US" b="1" dirty="0"/>
              <a:t> </a:t>
            </a:r>
            <a:r>
              <a:rPr lang="en-US" b="1" dirty="0" smtClean="0"/>
              <a:t>– </a:t>
            </a:r>
            <a:r>
              <a:rPr lang="en-US" b="1" dirty="0"/>
              <a:t>p. 302</a:t>
            </a:r>
          </a:p>
          <a:p>
            <a:pPr algn="l" rtl="0" fontAlgn="t"/>
            <a:endParaRPr lang="en-US" dirty="0" smtClean="0"/>
          </a:p>
          <a:p>
            <a:pPr algn="l" rtl="0" fontAlgn="t"/>
            <a:endParaRPr lang="en-US" dirty="0" smtClean="0"/>
          </a:p>
          <a:p>
            <a:pPr rtl="0" fontAlgn="t"/>
            <a:endParaRPr lang="en-US" b="1" dirty="0"/>
          </a:p>
          <a:p>
            <a:endParaRPr lang="ar-SA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4080518838"/>
              </p:ext>
            </p:extLst>
          </p:nvPr>
        </p:nvGraphicFramePr>
        <p:xfrm>
          <a:off x="251520" y="2420888"/>
          <a:ext cx="8640960" cy="3528392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128580"/>
                <a:gridCol w="3512380"/>
              </a:tblGrid>
              <a:tr h="1225642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2500" b="1" dirty="0" smtClean="0">
                          <a:solidFill>
                            <a:sysClr val="windowText" lastClr="000000"/>
                          </a:solidFill>
                        </a:rPr>
                        <a:t>My mother said that I should stop it.</a:t>
                      </a:r>
                      <a:endParaRPr lang="ar-SA" sz="25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2500" b="1" dirty="0" smtClean="0">
                          <a:solidFill>
                            <a:sysClr val="windowText" lastClr="000000"/>
                          </a:solidFill>
                        </a:rPr>
                        <a:t>“Stop it!”</a:t>
                      </a:r>
                      <a:endParaRPr lang="ar-SA" sz="25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225642"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2500" b="1" dirty="0" smtClean="0">
                          <a:solidFill>
                            <a:sysClr val="windowText" lastClr="000000"/>
                          </a:solidFill>
                        </a:rPr>
                        <a:t>My mother said that I had to clean my room.</a:t>
                      </a:r>
                      <a:endParaRPr lang="ar-SA" sz="25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 fontAlgn="t"/>
                      <a:r>
                        <a:rPr lang="en-US" sz="2500" b="1" dirty="0" smtClean="0">
                          <a:solidFill>
                            <a:sysClr val="windowText" lastClr="000000"/>
                          </a:solidFill>
                        </a:rPr>
                        <a:t>“Clean your room.”</a:t>
                      </a:r>
                      <a:endParaRPr lang="ar-SA" sz="25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77108">
                <a:tc>
                  <a:txBody>
                    <a:bodyPr/>
                    <a:lstStyle/>
                    <a:p>
                      <a:pPr algn="l" rtl="1"/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Dad told me that I had to</a:t>
                      </a:r>
                      <a:r>
                        <a:rPr lang="en-US" sz="25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500" b="1" dirty="0" smtClean="0">
                          <a:solidFill>
                            <a:schemeClr val="tx1"/>
                          </a:solidFill>
                        </a:rPr>
                        <a:t>limit my time on the internet.</a:t>
                      </a:r>
                      <a:endParaRPr lang="ar-SA" sz="25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1"/>
                      <a:r>
                        <a:rPr lang="en-US" sz="2500" b="1" dirty="0" smtClean="0">
                          <a:solidFill>
                            <a:sysClr val="windowText" lastClr="000000"/>
                          </a:solidFill>
                        </a:rPr>
                        <a:t>“Limit your time on the internet.”</a:t>
                      </a:r>
                      <a:endParaRPr lang="ar-SA" sz="2500" b="1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377154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0">
            <a:scrgbClr r="0" g="0" b="0"/>
          </a:lnRef>
          <a:fillRef idx="1003">
            <a:schemeClr val="dk1"/>
          </a:fillRef>
          <a:effectRef idx="0">
            <a:scrgbClr r="0" g="0" b="0"/>
          </a:effectRef>
          <a:fontRef idx="major"/>
        </p:style>
        <p:txBody>
          <a:bodyPr>
            <a:normAutofit/>
          </a:bodyPr>
          <a:lstStyle/>
          <a:p>
            <a:pPr algn="ctr"/>
            <a:r>
              <a:rPr lang="en-US" b="1" u="sng" dirty="0"/>
              <a:t>Noun </a:t>
            </a:r>
            <a:r>
              <a:rPr lang="en-US" b="1" u="sng" dirty="0" smtClean="0"/>
              <a:t>Clauses</a:t>
            </a:r>
            <a:endParaRPr lang="ar-SA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cene3d>
            <a:camera prst="orthographicFront"/>
            <a:lightRig rig="threePt" dir="t"/>
          </a:scene3d>
          <a:sp3d>
            <a:bevelT w="114300" prst="hardEdge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 rtl="0">
              <a:buNone/>
            </a:pPr>
            <a:r>
              <a:rPr lang="en-US" sz="3700" b="1" u="sng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PART TWO:</a:t>
            </a:r>
            <a:endParaRPr lang="en-US" sz="3700" b="1" u="sng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endParaRPr lang="en-US" sz="3700" b="1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r>
              <a:rPr lang="en-US" sz="3700" b="1" u="sng" dirty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CLAUSES WITH </a:t>
            </a:r>
            <a:r>
              <a:rPr lang="en-US" sz="3700" b="1" u="sng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EMBEDDED QUESTIONS</a:t>
            </a:r>
            <a:endParaRPr lang="en-US" sz="3700" b="1" u="sng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r>
              <a:rPr lang="en-US" sz="3700" b="1" dirty="0">
                <a:solidFill>
                  <a:srgbClr val="C00000"/>
                </a:solidFill>
              </a:rPr>
              <a:t>(PP. </a:t>
            </a:r>
            <a:r>
              <a:rPr lang="en-US" sz="3700" b="1" dirty="0" smtClean="0">
                <a:solidFill>
                  <a:srgbClr val="C00000"/>
                </a:solidFill>
              </a:rPr>
              <a:t>304 – 310)</a:t>
            </a:r>
            <a:endParaRPr lang="ar-SA" sz="3700" b="1" dirty="0">
              <a:solidFill>
                <a:srgbClr val="C00000"/>
              </a:solidFill>
            </a:endParaRPr>
          </a:p>
          <a:p>
            <a:endParaRPr lang="ar-SA" sz="37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4651066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879376"/>
          </a:xfrm>
        </p:spPr>
        <p:txBody>
          <a:bodyPr>
            <a:normAutofit fontScale="90000"/>
          </a:bodyPr>
          <a:lstStyle/>
          <a:p>
            <a:pPr algn="ctr" rtl="0"/>
            <a:r>
              <a:rPr lang="en-US" sz="3200" b="1" dirty="0" smtClean="0"/>
              <a:t>Clauses with Embedded Questions </a:t>
            </a:r>
            <a:br>
              <a:rPr lang="en-US" sz="3200" b="1" dirty="0" smtClean="0"/>
            </a:br>
            <a:endParaRPr lang="ar-SA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32520"/>
            <a:ext cx="8229600" cy="4876800"/>
          </a:xfrm>
        </p:spPr>
        <p:txBody>
          <a:bodyPr>
            <a:normAutofit lnSpcReduction="10000"/>
          </a:bodyPr>
          <a:lstStyle/>
          <a:p>
            <a:pPr marL="0" indent="0" algn="just" rtl="0">
              <a:lnSpc>
                <a:spcPct val="150000"/>
              </a:lnSpc>
              <a:buNone/>
            </a:pPr>
            <a:r>
              <a:rPr lang="en-US" sz="3000" dirty="0" smtClean="0"/>
              <a:t>          Information questions can be used as noun clauses. Questions words such as what, when, why, … are used to begin such clauses. </a:t>
            </a:r>
            <a:r>
              <a:rPr lang="en-US" sz="3000" b="1" i="1" u="sng" dirty="0" smtClean="0">
                <a:solidFill>
                  <a:srgbClr val="FF0000"/>
                </a:solidFill>
              </a:rPr>
              <a:t>The subject precedes the verb like in statements</a:t>
            </a:r>
            <a:r>
              <a:rPr lang="en-US" sz="3000" dirty="0" smtClean="0"/>
              <a:t>. </a:t>
            </a:r>
            <a:r>
              <a:rPr lang="en-US" sz="3000" u="sng" dirty="0" smtClean="0"/>
              <a:t>Auxiliary verbs</a:t>
            </a:r>
            <a:r>
              <a:rPr lang="en-US" sz="3000" dirty="0" smtClean="0"/>
              <a:t> added to form the </a:t>
            </a:r>
            <a:r>
              <a:rPr lang="en-US" sz="3000" u="sng" dirty="0" smtClean="0"/>
              <a:t>questions</a:t>
            </a:r>
            <a:r>
              <a:rPr lang="en-US" sz="3000" dirty="0" smtClean="0"/>
              <a:t> are not used in forming noun clauses. </a:t>
            </a:r>
            <a:r>
              <a:rPr lang="en-US" sz="2900" b="1" dirty="0"/>
              <a:t>(Table </a:t>
            </a:r>
            <a:r>
              <a:rPr lang="en-US" sz="2900" b="1" dirty="0" smtClean="0"/>
              <a:t>7.7 </a:t>
            </a:r>
            <a:r>
              <a:rPr lang="en-US" sz="2900" b="1" dirty="0"/>
              <a:t>, p. </a:t>
            </a:r>
            <a:r>
              <a:rPr lang="en-US" sz="2900" b="1" dirty="0" smtClean="0"/>
              <a:t>305) </a:t>
            </a:r>
            <a:endParaRPr lang="en-US" sz="2900" b="1" dirty="0"/>
          </a:p>
          <a:p>
            <a:pPr marL="0" indent="0" algn="just" rtl="0">
              <a:lnSpc>
                <a:spcPct val="150000"/>
              </a:lnSpc>
              <a:buNone/>
            </a:pPr>
            <a:endParaRPr lang="ar-SA" sz="3000" b="1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-1" y="0"/>
            <a:ext cx="45719" cy="347472"/>
          </a:xfrm>
        </p:spPr>
        <p:txBody>
          <a:bodyPr/>
          <a:lstStyle/>
          <a:p>
            <a:endParaRPr lang="ar-SA" dirty="0"/>
          </a:p>
        </p:txBody>
      </p:sp>
    </p:spTree>
    <p:extLst>
      <p:ext uri="{BB962C8B-B14F-4D97-AF65-F5344CB8AC3E}">
        <p14:creationId xmlns="" xmlns:p14="http://schemas.microsoft.com/office/powerpoint/2010/main" val="1242946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990600"/>
          </a:xfrm>
        </p:spPr>
        <p:txBody>
          <a:bodyPr>
            <a:normAutofit/>
          </a:bodyPr>
          <a:lstStyle/>
          <a:p>
            <a:pPr algn="ctr" rtl="0"/>
            <a:r>
              <a:rPr lang="en-US" sz="3100" b="1" dirty="0"/>
              <a:t>Clauses with Embedded Questions</a:t>
            </a:r>
            <a:endParaRPr lang="ar-SA" sz="31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3511818637"/>
              </p:ext>
            </p:extLst>
          </p:nvPr>
        </p:nvGraphicFramePr>
        <p:xfrm>
          <a:off x="61664" y="1801624"/>
          <a:ext cx="8902824" cy="4579704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667118"/>
                <a:gridCol w="4235706"/>
              </a:tblGrid>
              <a:tr h="1144926"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don’t know </a:t>
                      </a:r>
                      <a:r>
                        <a:rPr lang="en-US" sz="32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where she lives.</a:t>
                      </a:r>
                      <a:endParaRPr lang="ar-SA" sz="3200" b="0" u="sng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Where does she live?</a:t>
                      </a:r>
                      <a:endParaRPr lang="ar-SA" sz="32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144926"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couldn’t hear </a:t>
                      </a:r>
                      <a:r>
                        <a:rPr lang="en-US" sz="32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what he said.</a:t>
                      </a:r>
                      <a:endParaRPr lang="ar-SA" sz="3200" b="0" u="sng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What did he say?</a:t>
                      </a:r>
                      <a:endParaRPr lang="ar-SA" sz="32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144926"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She wants to know </a:t>
                      </a:r>
                      <a:r>
                        <a:rPr lang="en-US" sz="32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how much I’ll make.</a:t>
                      </a:r>
                      <a:endParaRPr lang="ar-SA" sz="3200" b="0" u="sng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How much will you make?</a:t>
                      </a:r>
                      <a:endParaRPr lang="ar-SA" sz="32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144926"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She wondered</a:t>
                      </a:r>
                      <a:r>
                        <a:rPr lang="en-US" sz="32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how old Salma is</a:t>
                      </a:r>
                      <a:r>
                        <a:rPr lang="en-US" sz="3200" b="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lang="ar-SA" sz="3200" b="0" u="sng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How old is</a:t>
                      </a:r>
                      <a:r>
                        <a:rPr lang="en-US" sz="32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Salma</a:t>
                      </a:r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?</a:t>
                      </a:r>
                      <a:endParaRPr lang="ar-SA" sz="32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63452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200" b="1" dirty="0"/>
              <a:t>Clauses with Embedded Questions</a:t>
            </a:r>
            <a:endParaRPr lang="ar-SA" sz="32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587487764"/>
              </p:ext>
            </p:extLst>
          </p:nvPr>
        </p:nvGraphicFramePr>
        <p:xfrm>
          <a:off x="179512" y="1574833"/>
          <a:ext cx="8784976" cy="4806495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261088"/>
                <a:gridCol w="3523888"/>
              </a:tblGrid>
              <a:tr h="1084497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 you know </a:t>
                      </a:r>
                      <a:r>
                        <a:rPr lang="en-US" sz="30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what time it is?</a:t>
                      </a:r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What time is it?</a:t>
                      </a:r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129479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</a:t>
                      </a:r>
                      <a:r>
                        <a:rPr lang="en-US" sz="30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don’t know </a:t>
                      </a:r>
                      <a:r>
                        <a:rPr lang="en-US" sz="3000" b="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what time it is</a:t>
                      </a:r>
                      <a:r>
                        <a:rPr lang="en-US" sz="30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What time is it?</a:t>
                      </a:r>
                      <a:endParaRPr lang="ar-SA" sz="3000" b="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l" rtl="0"/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129479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 you remember </a:t>
                      </a:r>
                      <a:r>
                        <a:rPr lang="en-US" sz="30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where the lecture is?</a:t>
                      </a:r>
                      <a:endParaRPr lang="ar-SA" sz="3000" b="0" u="sng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Where</a:t>
                      </a:r>
                      <a:r>
                        <a:rPr lang="en-US" sz="30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is the lecture?</a:t>
                      </a:r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120034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am not </a:t>
                      </a:r>
                      <a:r>
                        <a:rPr lang="en-US" sz="3000" b="0" u="none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sure</a:t>
                      </a:r>
                      <a:r>
                        <a:rPr lang="en-US" sz="30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where the lecture is.</a:t>
                      </a:r>
                      <a:endParaRPr lang="ar-SA" sz="3000" b="0" u="sng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l" rtl="0"/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Where</a:t>
                      </a:r>
                      <a:r>
                        <a:rPr lang="en-US" sz="30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is the lecture?</a:t>
                      </a:r>
                      <a:endParaRPr lang="ar-SA" sz="3000" b="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l" rtl="0"/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379626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100" b="1" dirty="0"/>
              <a:t>Clauses with Embedded </a:t>
            </a:r>
            <a:r>
              <a:rPr lang="en-US" sz="3100" b="1" dirty="0" smtClean="0"/>
              <a:t>Questions</a:t>
            </a:r>
            <a:endParaRPr lang="ar-SA" sz="31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endParaRPr lang="en-US" b="1" dirty="0"/>
          </a:p>
          <a:p>
            <a:pPr marL="0" indent="0" algn="l" rtl="0">
              <a:buNone/>
            </a:pPr>
            <a:r>
              <a:rPr lang="en-US" b="1" dirty="0" smtClean="0"/>
              <a:t>Practice 1, p. 306</a:t>
            </a:r>
            <a:endParaRPr lang="ar-SA" b="1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886846682"/>
              </p:ext>
            </p:extLst>
          </p:nvPr>
        </p:nvGraphicFramePr>
        <p:xfrm>
          <a:off x="323528" y="1556792"/>
          <a:ext cx="8424936" cy="4176465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760126"/>
                <a:gridCol w="3664810"/>
              </a:tblGrid>
              <a:tr h="696892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What she said </a:t>
                      </a:r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surprised me.</a:t>
                      </a:r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What</a:t>
                      </a:r>
                      <a:r>
                        <a:rPr lang="en-US" sz="30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did she say?</a:t>
                      </a:r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31635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</a:t>
                      </a:r>
                      <a:r>
                        <a:rPr lang="en-US" sz="30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you know </a:t>
                      </a:r>
                      <a:r>
                        <a:rPr lang="en-US" sz="3000" b="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when they arrive?</a:t>
                      </a:r>
                      <a:endParaRPr lang="ar-SA" sz="3000" b="0" u="sng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When do they arrive?</a:t>
                      </a:r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81611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 you know </a:t>
                      </a:r>
                      <a:r>
                        <a:rPr lang="en-US" sz="30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whose pen this</a:t>
                      </a:r>
                      <a:r>
                        <a:rPr lang="en-US" sz="3000" b="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is?</a:t>
                      </a:r>
                      <a:endParaRPr lang="ar-SA" sz="3000" b="0" u="sng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Whose pen is this?</a:t>
                      </a:r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81611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Can you tell me </a:t>
                      </a:r>
                      <a:r>
                        <a:rPr lang="en-US" sz="30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which one you want?</a:t>
                      </a:r>
                      <a:endParaRPr lang="ar-SA" sz="3000" b="0" u="sng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Which one do you want?</a:t>
                      </a:r>
                      <a:endParaRPr lang="ar-SA" sz="30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462775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807368"/>
          </a:xfrm>
        </p:spPr>
        <p:txBody>
          <a:bodyPr>
            <a:normAutofit/>
          </a:bodyPr>
          <a:lstStyle/>
          <a:p>
            <a:pPr algn="ctr" rtl="0"/>
            <a:r>
              <a:rPr lang="en-US" sz="3200" b="1" dirty="0"/>
              <a:t>Clauses with Embedded Questions</a:t>
            </a:r>
            <a:endParaRPr lang="ar-SA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280248"/>
          </a:xfrm>
        </p:spPr>
        <p:txBody>
          <a:bodyPr>
            <a:noAutofit/>
          </a:bodyPr>
          <a:lstStyle/>
          <a:p>
            <a:pPr algn="l" rtl="0">
              <a:buNone/>
            </a:pPr>
            <a:r>
              <a:rPr lang="en-US" sz="2800" b="1" dirty="0" smtClean="0"/>
              <a:t>Exercise:</a:t>
            </a:r>
          </a:p>
          <a:p>
            <a:pPr marL="0" indent="0" algn="l" rtl="0">
              <a:buNone/>
            </a:pPr>
            <a:r>
              <a:rPr lang="en-US" sz="2800" dirty="0" smtClean="0"/>
              <a:t>Combine the two clauses into one sentence using a noun clause:</a:t>
            </a:r>
          </a:p>
          <a:p>
            <a:pPr marL="457200" indent="-457200" algn="l" rtl="0">
              <a:buFont typeface="+mj-lt"/>
              <a:buAutoNum type="arabicPeriod"/>
            </a:pPr>
            <a:r>
              <a:rPr lang="en-US" sz="2800" dirty="0" smtClean="0"/>
              <a:t>Where is the bank? Could you tell me</a:t>
            </a:r>
          </a:p>
          <a:p>
            <a:pPr marL="457200" indent="-457200" algn="l" rtl="0">
              <a:buFont typeface="+mj-lt"/>
              <a:buAutoNum type="arabicPeriod"/>
            </a:pPr>
            <a:r>
              <a:rPr lang="en-US" sz="2800" dirty="0" smtClean="0"/>
              <a:t>What time does the next bus come? Can you tell me</a:t>
            </a:r>
          </a:p>
          <a:p>
            <a:pPr marL="457200" indent="-457200" algn="l" rtl="0">
              <a:buFont typeface="+mj-lt"/>
              <a:buAutoNum type="arabicPeriod"/>
            </a:pPr>
            <a:r>
              <a:rPr lang="en-US" sz="2800" dirty="0" smtClean="0"/>
              <a:t>Where did Sara go last night? Do you know</a:t>
            </a:r>
          </a:p>
          <a:p>
            <a:pPr marL="457200" indent="-457200" algn="l" rtl="0">
              <a:buFont typeface="+mj-lt"/>
              <a:buAutoNum type="arabicPeriod"/>
            </a:pPr>
            <a:r>
              <a:rPr lang="en-US" sz="2800" dirty="0" smtClean="0"/>
              <a:t>Where is the nearest super market? Do you know</a:t>
            </a:r>
          </a:p>
          <a:p>
            <a:pPr marL="457200" indent="-457200" algn="l" rtl="0">
              <a:buFont typeface="+mj-lt"/>
              <a:buAutoNum type="arabicPeriod"/>
            </a:pPr>
            <a:r>
              <a:rPr lang="en-US" sz="2800" dirty="0" smtClean="0"/>
              <a:t>How do you make a noun clause? Could you explain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7092650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400" b="1" dirty="0"/>
              <a:t>Clauses with Embedded Questions</a:t>
            </a:r>
            <a:endParaRPr lang="ar-SA" sz="3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3000" b="1" dirty="0" smtClean="0"/>
              <a:t>Answers:</a:t>
            </a:r>
            <a:endParaRPr lang="en-US" sz="3000" b="1" dirty="0"/>
          </a:p>
          <a:p>
            <a:pPr marL="457200" indent="-457200" algn="l" rtl="0">
              <a:buFont typeface="+mj-lt"/>
              <a:buAutoNum type="arabicPeriod"/>
            </a:pPr>
            <a:r>
              <a:rPr lang="en-US" sz="3000" dirty="0" smtClean="0"/>
              <a:t>Could </a:t>
            </a:r>
            <a:r>
              <a:rPr lang="en-US" sz="3000" dirty="0"/>
              <a:t>you tell </a:t>
            </a:r>
            <a:r>
              <a:rPr lang="en-US" sz="3000" dirty="0" smtClean="0"/>
              <a:t>me where the bank is? </a:t>
            </a:r>
            <a:endParaRPr lang="en-US" sz="3000" dirty="0"/>
          </a:p>
          <a:p>
            <a:pPr marL="457200" indent="-457200" algn="l" rtl="0">
              <a:buFont typeface="+mj-lt"/>
              <a:buAutoNum type="arabicPeriod"/>
            </a:pPr>
            <a:r>
              <a:rPr lang="en-US" sz="3000" dirty="0" smtClean="0"/>
              <a:t>Can </a:t>
            </a:r>
            <a:r>
              <a:rPr lang="en-US" sz="3000" dirty="0"/>
              <a:t>you tell </a:t>
            </a:r>
            <a:r>
              <a:rPr lang="en-US" sz="3000" dirty="0" smtClean="0"/>
              <a:t>me what </a:t>
            </a:r>
            <a:r>
              <a:rPr lang="en-US" sz="3000" dirty="0"/>
              <a:t>time </a:t>
            </a:r>
            <a:r>
              <a:rPr lang="en-US" sz="3000" dirty="0" smtClean="0"/>
              <a:t>the </a:t>
            </a:r>
            <a:r>
              <a:rPr lang="en-US" sz="3000" dirty="0"/>
              <a:t>next bus </a:t>
            </a:r>
            <a:r>
              <a:rPr lang="en-US" sz="3000" dirty="0" smtClean="0"/>
              <a:t>comes? </a:t>
            </a:r>
            <a:endParaRPr lang="en-US" sz="3000" dirty="0"/>
          </a:p>
          <a:p>
            <a:pPr marL="457200" indent="-457200" algn="l" rtl="0">
              <a:buFont typeface="+mj-lt"/>
              <a:buAutoNum type="arabicPeriod"/>
            </a:pPr>
            <a:r>
              <a:rPr lang="en-US" sz="3000" dirty="0" smtClean="0"/>
              <a:t>Do </a:t>
            </a:r>
            <a:r>
              <a:rPr lang="en-US" sz="3000" dirty="0"/>
              <a:t>you </a:t>
            </a:r>
            <a:r>
              <a:rPr lang="en-US" sz="3000" dirty="0" smtClean="0"/>
              <a:t>know where Sara went last </a:t>
            </a:r>
            <a:r>
              <a:rPr lang="en-US" sz="3000" dirty="0"/>
              <a:t>night? </a:t>
            </a:r>
          </a:p>
          <a:p>
            <a:pPr marL="457200" indent="-457200" algn="l" rtl="0">
              <a:buFont typeface="+mj-lt"/>
              <a:buAutoNum type="arabicPeriod"/>
            </a:pPr>
            <a:r>
              <a:rPr lang="en-US" sz="3000" dirty="0" smtClean="0"/>
              <a:t>Do </a:t>
            </a:r>
            <a:r>
              <a:rPr lang="en-US" sz="3000" dirty="0"/>
              <a:t>you </a:t>
            </a:r>
            <a:r>
              <a:rPr lang="en-US" sz="3000" dirty="0" smtClean="0"/>
              <a:t>know where the </a:t>
            </a:r>
            <a:r>
              <a:rPr lang="en-US" sz="3000" dirty="0"/>
              <a:t>nearest super </a:t>
            </a:r>
            <a:r>
              <a:rPr lang="en-US" sz="3000" dirty="0" smtClean="0"/>
              <a:t>market is? </a:t>
            </a:r>
            <a:endParaRPr lang="en-US" sz="3000" dirty="0"/>
          </a:p>
          <a:p>
            <a:pPr marL="457200" indent="-457200" algn="l" rtl="0">
              <a:buFont typeface="+mj-lt"/>
              <a:buAutoNum type="arabicPeriod"/>
            </a:pPr>
            <a:r>
              <a:rPr lang="en-US" sz="3000" dirty="0" smtClean="0"/>
              <a:t>Could </a:t>
            </a:r>
            <a:r>
              <a:rPr lang="en-US" sz="3000" dirty="0"/>
              <a:t>you </a:t>
            </a:r>
            <a:r>
              <a:rPr lang="en-US" sz="3000" dirty="0" smtClean="0"/>
              <a:t>explain how you </a:t>
            </a:r>
            <a:r>
              <a:rPr lang="en-US" sz="3000" dirty="0"/>
              <a:t>make a noun clause? </a:t>
            </a:r>
          </a:p>
          <a:p>
            <a:endParaRPr lang="ar-SA" sz="3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8047715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 rtl="0"/>
            <a:r>
              <a:rPr lang="en-US" b="1" dirty="0"/>
              <a:t>Clauses with Embedded Questions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3000" b="1" dirty="0" smtClean="0"/>
              <a:t>P. 305 table 7.7</a:t>
            </a:r>
          </a:p>
          <a:p>
            <a:pPr marL="0" indent="0" algn="l" rtl="0">
              <a:buNone/>
            </a:pPr>
            <a:endParaRPr lang="en-US" sz="1000" b="1" dirty="0" smtClean="0"/>
          </a:p>
          <a:p>
            <a:pPr marL="0" indent="0" algn="l" rtl="0">
              <a:buNone/>
            </a:pPr>
            <a:r>
              <a:rPr lang="en-US" sz="3000" dirty="0" smtClean="0"/>
              <a:t>Why </a:t>
            </a:r>
            <a:r>
              <a:rPr lang="en-US" sz="3000" b="1" dirty="0" smtClean="0"/>
              <a:t>did</a:t>
            </a:r>
            <a:r>
              <a:rPr lang="en-US" sz="3000" dirty="0" smtClean="0"/>
              <a:t> you </a:t>
            </a:r>
            <a:r>
              <a:rPr lang="en-US" sz="3000" b="1" dirty="0" smtClean="0"/>
              <a:t>leave</a:t>
            </a:r>
            <a:r>
              <a:rPr lang="en-US" sz="3000" dirty="0" smtClean="0"/>
              <a:t> your last job?</a:t>
            </a:r>
          </a:p>
          <a:p>
            <a:pPr marL="0" indent="0" algn="l" rtl="0">
              <a:buNone/>
            </a:pPr>
            <a:r>
              <a:rPr lang="en-US" sz="3000" dirty="0" smtClean="0"/>
              <a:t>She </a:t>
            </a:r>
            <a:r>
              <a:rPr lang="en-US" sz="3000" u="sng" dirty="0" smtClean="0"/>
              <a:t>asked</a:t>
            </a:r>
            <a:r>
              <a:rPr lang="en-US" sz="3000" dirty="0" smtClean="0"/>
              <a:t> me why I </a:t>
            </a:r>
            <a:r>
              <a:rPr lang="en-US" sz="3000" b="1" dirty="0" smtClean="0"/>
              <a:t>had</a:t>
            </a:r>
            <a:r>
              <a:rPr lang="en-US" sz="3000" dirty="0" smtClean="0"/>
              <a:t> </a:t>
            </a:r>
            <a:r>
              <a:rPr lang="en-US" sz="3000" b="1" dirty="0" smtClean="0"/>
              <a:t>left</a:t>
            </a:r>
            <a:r>
              <a:rPr lang="en-US" sz="3000" dirty="0" smtClean="0"/>
              <a:t> my last job.</a:t>
            </a:r>
          </a:p>
          <a:p>
            <a:pPr algn="l" rtl="0"/>
            <a:endParaRPr lang="en-US" sz="3000" dirty="0"/>
          </a:p>
          <a:p>
            <a:pPr marL="0" indent="0" algn="l" rtl="0">
              <a:buNone/>
            </a:pPr>
            <a:r>
              <a:rPr lang="en-US" sz="3000" dirty="0" smtClean="0"/>
              <a:t>The tense is changed because it is a reported question and the verb of the main clause is in the past.</a:t>
            </a:r>
            <a:endParaRPr lang="ar-SA" sz="3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578117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600" b="1" dirty="0" smtClean="0"/>
              <a:t>Clauses with if / whether</a:t>
            </a:r>
            <a:endParaRPr lang="ar-S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just" rtl="0">
              <a:lnSpc>
                <a:spcPct val="150000"/>
              </a:lnSpc>
              <a:buNone/>
            </a:pP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          Yes/no questions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can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be used as noun clauses. </a:t>
            </a:r>
            <a:r>
              <a:rPr lang="en-US" sz="3600" b="1" dirty="0" smtClean="0">
                <a:latin typeface="Times New Roman" pitchFamily="18" charset="0"/>
                <a:cs typeface="Times New Roman" pitchFamily="18" charset="0"/>
              </a:rPr>
              <a:t>If / whether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are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used to begin such clauses. The subject 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must come before the verb. </a:t>
            </a:r>
            <a:r>
              <a:rPr lang="en-US" sz="3600" u="sng" dirty="0" smtClean="0">
                <a:latin typeface="Times New Roman" pitchFamily="18" charset="0"/>
                <a:cs typeface="Times New Roman" pitchFamily="18" charset="0"/>
              </a:rPr>
              <a:t>Auxiliary verbs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 added 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to form the </a:t>
            </a:r>
            <a:r>
              <a:rPr lang="en-US" sz="3600" u="sng" dirty="0">
                <a:latin typeface="Times New Roman" pitchFamily="18" charset="0"/>
                <a:cs typeface="Times New Roman" pitchFamily="18" charset="0"/>
              </a:rPr>
              <a:t>questions</a:t>
            </a:r>
            <a:r>
              <a:rPr lang="en-US" sz="3600" dirty="0">
                <a:latin typeface="Times New Roman" pitchFamily="18" charset="0"/>
                <a:cs typeface="Times New Roman" pitchFamily="18" charset="0"/>
              </a:rPr>
              <a:t> are not used in forming noun clauses</a:t>
            </a:r>
            <a:r>
              <a:rPr lang="en-US" sz="36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892227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533400"/>
            <a:ext cx="8229600" cy="807368"/>
          </a:xfrm>
        </p:spPr>
        <p:txBody>
          <a:bodyPr/>
          <a:lstStyle/>
          <a:p>
            <a:pPr rtl="0"/>
            <a:r>
              <a:rPr lang="en-US" b="1" dirty="0" smtClean="0"/>
              <a:t>Types of Noun Clauses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504" y="1611038"/>
            <a:ext cx="8964488" cy="5058322"/>
          </a:xfrm>
        </p:spPr>
        <p:txBody>
          <a:bodyPr>
            <a:normAutofit/>
          </a:bodyPr>
          <a:lstStyle/>
          <a:p>
            <a:pPr marL="514350" indent="-514350" algn="l" rtl="0">
              <a:buNone/>
            </a:pPr>
            <a:r>
              <a:rPr lang="en-US" sz="2900" b="1" dirty="0" smtClean="0"/>
              <a:t>1. That clauses.</a:t>
            </a:r>
          </a:p>
          <a:p>
            <a:pPr marL="514350" indent="-514350" algn="l" rtl="0">
              <a:buNone/>
            </a:pPr>
            <a:r>
              <a:rPr lang="en-US" sz="2900" dirty="0" smtClean="0"/>
              <a:t>It begins with (that).</a:t>
            </a:r>
          </a:p>
          <a:p>
            <a:pPr marL="0" indent="0" algn="l" rtl="0">
              <a:buNone/>
            </a:pPr>
            <a:r>
              <a:rPr lang="en-US" sz="2900" b="1" dirty="0" smtClean="0"/>
              <a:t>Example</a:t>
            </a:r>
            <a:r>
              <a:rPr lang="en-US" sz="2900" dirty="0" smtClean="0"/>
              <a:t>: She thought </a:t>
            </a:r>
            <a:r>
              <a:rPr lang="en-US" sz="2900" u="sng" dirty="0" smtClean="0"/>
              <a:t>that the exam was cancelled.</a:t>
            </a:r>
          </a:p>
          <a:p>
            <a:pPr marL="514350" indent="-514350" algn="l" rtl="0">
              <a:buFont typeface="+mj-lt"/>
              <a:buAutoNum type="arabicPeriod"/>
            </a:pPr>
            <a:endParaRPr lang="en-US" sz="2000" dirty="0" smtClean="0"/>
          </a:p>
          <a:p>
            <a:pPr marL="514350" indent="-514350" algn="l" rtl="0">
              <a:buNone/>
            </a:pPr>
            <a:r>
              <a:rPr lang="en-US" sz="2900" b="1" dirty="0" smtClean="0"/>
              <a:t>2. Subjunctive clauses.</a:t>
            </a:r>
          </a:p>
          <a:p>
            <a:pPr marL="514350" indent="-514350" algn="l" rtl="0">
              <a:buNone/>
            </a:pPr>
            <a:r>
              <a:rPr lang="en-US" sz="2900" dirty="0" smtClean="0"/>
              <a:t>It begins with (that). However, the verb of the noun clause is in the subjunctive mode.</a:t>
            </a:r>
          </a:p>
          <a:p>
            <a:pPr marL="514350" indent="-514350" algn="l" rtl="0">
              <a:buNone/>
            </a:pPr>
            <a:r>
              <a:rPr lang="en-US" sz="2900" b="1" dirty="0" smtClean="0"/>
              <a:t>Example</a:t>
            </a:r>
            <a:r>
              <a:rPr lang="en-US" sz="2900" dirty="0" smtClean="0"/>
              <a:t>: It is urgent</a:t>
            </a:r>
            <a:r>
              <a:rPr lang="en-US" sz="2900" u="sng" dirty="0" smtClean="0"/>
              <a:t> that Ali submit the report today.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167796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b="1" dirty="0"/>
              <a:t>Clauses with if / whether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just" rtl="0">
              <a:lnSpc>
                <a:spcPct val="150000"/>
              </a:lnSpc>
            </a:pPr>
            <a:r>
              <a:rPr lang="en-US" sz="3500" b="1" dirty="0">
                <a:latin typeface="Times New Roman" pitchFamily="18" charset="0"/>
                <a:cs typeface="Times New Roman" pitchFamily="18" charset="0"/>
              </a:rPr>
              <a:t> If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 is used in both conversational and formal English. It implies that there is a yes/no 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answer.</a:t>
            </a:r>
          </a:p>
          <a:p>
            <a:pPr marL="0" indent="0" algn="just" rtl="0">
              <a:lnSpc>
                <a:spcPct val="150000"/>
              </a:lnSpc>
              <a:buNone/>
            </a:pPr>
            <a:endParaRPr lang="en-US" sz="1100" dirty="0" smtClean="0">
              <a:latin typeface="Times New Roman" pitchFamily="18" charset="0"/>
              <a:cs typeface="Times New Roman" pitchFamily="18" charset="0"/>
            </a:endParaRPr>
          </a:p>
          <a:p>
            <a:pPr algn="just" rtl="0">
              <a:lnSpc>
                <a:spcPct val="150000"/>
              </a:lnSpc>
            </a:pPr>
            <a:r>
              <a:rPr lang="en-US" sz="3500" b="1" dirty="0" smtClean="0">
                <a:latin typeface="Times New Roman" pitchFamily="18" charset="0"/>
                <a:cs typeface="Times New Roman" pitchFamily="18" charset="0"/>
              </a:rPr>
              <a:t>Whether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500" dirty="0">
                <a:latin typeface="Times New Roman" pitchFamily="18" charset="0"/>
                <a:cs typeface="Times New Roman" pitchFamily="18" charset="0"/>
              </a:rPr>
              <a:t>is used in formal English. It implies choice among alternatives.</a:t>
            </a:r>
          </a:p>
          <a:p>
            <a:pPr marL="0" indent="0" algn="just" rtl="0">
              <a:lnSpc>
                <a:spcPct val="150000"/>
              </a:lnSpc>
              <a:buNone/>
            </a:pPr>
            <a:r>
              <a:rPr lang="en-US" sz="3500" b="1" dirty="0">
                <a:latin typeface="Times New Roman" pitchFamily="18" charset="0"/>
                <a:cs typeface="Times New Roman" pitchFamily="18" charset="0"/>
              </a:rPr>
              <a:t>(Table 7.8 , p. 306)</a:t>
            </a:r>
            <a:endParaRPr lang="ar-SA" sz="35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0899879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404664"/>
            <a:ext cx="8229600" cy="831304"/>
          </a:xfrm>
        </p:spPr>
        <p:txBody>
          <a:bodyPr/>
          <a:lstStyle/>
          <a:p>
            <a:r>
              <a:rPr lang="en-US" b="1" dirty="0"/>
              <a:t>Clauses with if / whether</a:t>
            </a:r>
            <a:endParaRPr lang="ar-SA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360755359"/>
              </p:ext>
            </p:extLst>
          </p:nvPr>
        </p:nvGraphicFramePr>
        <p:xfrm>
          <a:off x="216024" y="1340768"/>
          <a:ext cx="8748464" cy="4781128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374232"/>
                <a:gridCol w="4374232"/>
              </a:tblGrid>
              <a:tr h="1195282"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want to know </a:t>
                      </a:r>
                      <a:r>
                        <a:rPr lang="en-US" sz="3200" b="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if they have any job openings</a:t>
                      </a:r>
                      <a:r>
                        <a:rPr lang="en-US" sz="32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lang="ar-SA" sz="32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 they have any job openings?</a:t>
                      </a:r>
                      <a:endParaRPr lang="ar-SA" sz="32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95282"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 you know </a:t>
                      </a:r>
                      <a:r>
                        <a:rPr lang="en-US" sz="32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if the manager  is here now?</a:t>
                      </a:r>
                      <a:endParaRPr lang="ar-SA" sz="3200" b="0" u="sng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Is the manager here now?</a:t>
                      </a:r>
                      <a:endParaRPr lang="ar-SA" sz="32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95282"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don’t know </a:t>
                      </a:r>
                      <a:r>
                        <a:rPr lang="en-US" sz="32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if she will come.</a:t>
                      </a:r>
                      <a:endParaRPr lang="ar-SA" sz="3200" b="0" u="sng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Will she come?</a:t>
                      </a:r>
                      <a:endParaRPr lang="ar-SA" sz="32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95282">
                <a:tc>
                  <a:txBody>
                    <a:bodyPr/>
                    <a:lstStyle/>
                    <a:p>
                      <a:pPr algn="l" rtl="0"/>
                      <a:r>
                        <a:rPr lang="en-US" sz="32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asked </a:t>
                      </a:r>
                      <a:r>
                        <a:rPr lang="en-US" sz="3200" b="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if Hassan </a:t>
                      </a:r>
                      <a:r>
                        <a:rPr lang="en-US" sz="3200" b="1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needed</a:t>
                      </a:r>
                      <a:r>
                        <a:rPr lang="en-US" sz="3200" b="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help.*</a:t>
                      </a:r>
                      <a:endParaRPr lang="ar-SA" sz="3200" b="0" u="sng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200" b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Does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Hassan need help?</a:t>
                      </a:r>
                      <a:endParaRPr lang="ar-SA" sz="32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3" name="Rectangle 2"/>
          <p:cNvSpPr/>
          <p:nvPr/>
        </p:nvSpPr>
        <p:spPr>
          <a:xfrm>
            <a:off x="298025" y="6349970"/>
            <a:ext cx="8280920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sz="2200" dirty="0" smtClean="0"/>
              <a:t>*It is a reported question. The tense is changed to the past</a:t>
            </a:r>
            <a:endParaRPr lang="ar-SA" sz="2200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6120902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720080"/>
          </a:xfrm>
        </p:spPr>
        <p:txBody>
          <a:bodyPr>
            <a:normAutofit/>
          </a:bodyPr>
          <a:lstStyle/>
          <a:p>
            <a:pPr algn="ctr" rtl="0"/>
            <a:r>
              <a:rPr lang="en-US" sz="3500" b="1" dirty="0"/>
              <a:t>Clauses with if / whether</a:t>
            </a:r>
            <a:endParaRPr lang="ar-SA" sz="35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 lnSpcReduction="10000"/>
          </a:bodyPr>
          <a:lstStyle/>
          <a:p>
            <a:pPr algn="l" rtl="0"/>
            <a:endParaRPr lang="en-US" b="1" dirty="0" smtClean="0"/>
          </a:p>
          <a:p>
            <a:pPr algn="l" rtl="0"/>
            <a:endParaRPr lang="en-US" b="1" dirty="0"/>
          </a:p>
          <a:p>
            <a:pPr algn="l" rtl="0"/>
            <a:endParaRPr lang="en-US" b="1" dirty="0" smtClean="0"/>
          </a:p>
          <a:p>
            <a:pPr algn="l" rtl="0"/>
            <a:endParaRPr lang="en-US" b="1" dirty="0"/>
          </a:p>
          <a:p>
            <a:pPr algn="l" rtl="0"/>
            <a:endParaRPr lang="en-US" b="1" dirty="0" smtClean="0"/>
          </a:p>
          <a:p>
            <a:pPr algn="l" rtl="0"/>
            <a:endParaRPr lang="en-US" b="1" dirty="0"/>
          </a:p>
          <a:p>
            <a:pPr algn="l" rtl="0"/>
            <a:endParaRPr lang="en-US" b="1" dirty="0" smtClean="0"/>
          </a:p>
          <a:p>
            <a:pPr algn="l" rtl="0"/>
            <a:endParaRPr lang="en-US" b="1" dirty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endParaRPr lang="en-US" b="1" dirty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r>
              <a:rPr lang="en-US" b="1" dirty="0" smtClean="0"/>
              <a:t>Practice 2, p. 307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747994407"/>
              </p:ext>
            </p:extLst>
          </p:nvPr>
        </p:nvGraphicFramePr>
        <p:xfrm>
          <a:off x="192360" y="1124744"/>
          <a:ext cx="8772128" cy="518457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621620"/>
                <a:gridCol w="3150508"/>
              </a:tblGrid>
              <a:tr h="1323689"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want to know </a:t>
                      </a:r>
                      <a:r>
                        <a:rPr lang="en-US" sz="2800" b="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whether Nada should talk to the manager (or</a:t>
                      </a:r>
                      <a:r>
                        <a:rPr lang="en-US" sz="2800" b="0" u="sng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not)</a:t>
                      </a:r>
                      <a:r>
                        <a:rPr lang="en-US" sz="2800" b="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lang="ar-SA" sz="2800" b="0" u="sng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Should Nada talk to the manager?</a:t>
                      </a:r>
                      <a:endParaRPr lang="ar-SA" sz="28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29912"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would like to know </a:t>
                      </a:r>
                      <a:r>
                        <a:rPr lang="en-US" sz="2800" b="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whether she needs</a:t>
                      </a:r>
                      <a:r>
                        <a:rPr lang="en-US" sz="2800" b="0" u="sng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an appointment (or not).</a:t>
                      </a:r>
                      <a:endParaRPr lang="ar-SA" sz="2800" b="0" u="sng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Does she need an appointment?</a:t>
                      </a:r>
                      <a:endParaRPr lang="ar-SA" sz="28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507685"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</a:t>
                      </a:r>
                      <a:r>
                        <a:rPr lang="en-US" sz="2800" b="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you 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know </a:t>
                      </a:r>
                      <a:r>
                        <a:rPr lang="en-US" sz="2800" b="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whether she will come (or not)</a:t>
                      </a:r>
                      <a:r>
                        <a:rPr lang="en-US" sz="2800" b="0" u="sng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800" b="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?</a:t>
                      </a:r>
                      <a:endParaRPr lang="ar-SA" sz="2800" b="0" u="sng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Will she come?</a:t>
                      </a:r>
                      <a:endParaRPr lang="ar-SA" sz="28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223290"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wonder </a:t>
                      </a:r>
                      <a:r>
                        <a:rPr lang="en-US" sz="2800" b="0" u="sng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whether (or not) he needs help.</a:t>
                      </a:r>
                      <a:endParaRPr lang="ar-SA" sz="2800" b="0" u="sng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Does he need help?</a:t>
                      </a:r>
                      <a:endParaRPr lang="ar-SA" sz="28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8768866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990600"/>
          </a:xfrm>
        </p:spPr>
        <p:style>
          <a:lnRef idx="0">
            <a:scrgbClr r="0" g="0" b="0"/>
          </a:lnRef>
          <a:fillRef idx="1002">
            <a:schemeClr val="dk2"/>
          </a:fillRef>
          <a:effectRef idx="0">
            <a:scrgbClr r="0" g="0" b="0"/>
          </a:effectRef>
          <a:fontRef idx="major"/>
        </p:style>
        <p:txBody>
          <a:bodyPr/>
          <a:lstStyle/>
          <a:p>
            <a:pPr algn="ctr"/>
            <a:r>
              <a:rPr lang="en-US" b="1" u="sng" dirty="0" smtClean="0">
                <a:solidFill>
                  <a:schemeClr val="tx1"/>
                </a:solidFill>
              </a:rPr>
              <a:t>Noun Clauses</a:t>
            </a:r>
            <a:endParaRPr lang="ar-SA" b="1" u="sng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marL="0" indent="0" algn="ctr" rtl="0">
              <a:buNone/>
            </a:pPr>
            <a:r>
              <a:rPr lang="en-US" sz="3700" b="1" dirty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PART </a:t>
            </a:r>
            <a:r>
              <a:rPr lang="en-US" sz="3700" b="1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THREE:</a:t>
            </a:r>
            <a:endParaRPr lang="en-US" sz="3700" b="1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endParaRPr lang="en-US" sz="3700" b="1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r>
              <a:rPr lang="en-US" sz="3700" b="1" u="sng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STATEMENTS AND REQUESTS OF URGENCY</a:t>
            </a:r>
            <a:endParaRPr lang="en-US" sz="3700" b="1" u="sng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r>
              <a:rPr lang="en-US" sz="3700" b="1" dirty="0">
                <a:solidFill>
                  <a:srgbClr val="C00000"/>
                </a:solidFill>
              </a:rPr>
              <a:t>(PP. </a:t>
            </a:r>
            <a:r>
              <a:rPr lang="en-US" sz="3700" b="1" dirty="0" smtClean="0">
                <a:solidFill>
                  <a:srgbClr val="C00000"/>
                </a:solidFill>
              </a:rPr>
              <a:t>311– 316)</a:t>
            </a:r>
            <a:endParaRPr lang="ar-SA" sz="3700" b="1" dirty="0">
              <a:solidFill>
                <a:srgbClr val="C00000"/>
              </a:solidFill>
            </a:endParaRPr>
          </a:p>
          <a:p>
            <a:endParaRPr lang="ar-SA" sz="3700" dirty="0"/>
          </a:p>
          <a:p>
            <a:endParaRPr lang="ar-SA" sz="37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41326612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600" b="1" dirty="0" smtClean="0"/>
              <a:t>Statement of urgency with </a:t>
            </a:r>
            <a:r>
              <a:rPr lang="en-US" sz="3600" b="1" i="1" dirty="0" smtClean="0"/>
              <a:t>that</a:t>
            </a:r>
            <a:endParaRPr lang="ar-SA" sz="3600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1628800"/>
            <a:ext cx="8064896" cy="4680520"/>
          </a:xfrm>
        </p:spPr>
        <p:txBody>
          <a:bodyPr>
            <a:normAutofit lnSpcReduction="10000"/>
          </a:bodyPr>
          <a:lstStyle/>
          <a:p>
            <a:pPr marL="0" indent="0" algn="justLow" rtl="0">
              <a:lnSpc>
                <a:spcPct val="200000"/>
              </a:lnSpc>
              <a:buNone/>
            </a:pPr>
            <a:r>
              <a:rPr lang="en-US" sz="3000" dirty="0" smtClean="0"/>
              <a:t>         The subjunctive mood is used to replace commands.</a:t>
            </a:r>
            <a:r>
              <a:rPr lang="en-US" sz="3000" dirty="0"/>
              <a:t> </a:t>
            </a:r>
            <a:r>
              <a:rPr lang="en-US" sz="3000" dirty="0" smtClean="0"/>
              <a:t>It is softer and less direct. The subjunctive form is the simple form of the verb, and modals are not used.</a:t>
            </a:r>
          </a:p>
          <a:p>
            <a:pPr marL="0" indent="0" algn="justLow" rtl="0">
              <a:lnSpc>
                <a:spcPct val="200000"/>
              </a:lnSpc>
              <a:buNone/>
            </a:pPr>
            <a:r>
              <a:rPr lang="en-US" sz="3000" b="1" dirty="0" smtClean="0"/>
              <a:t>(Table 7.9. , p. 312)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6957973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476672"/>
            <a:ext cx="8229600" cy="831304"/>
          </a:xfrm>
        </p:spPr>
        <p:txBody>
          <a:bodyPr>
            <a:normAutofit/>
          </a:bodyPr>
          <a:lstStyle/>
          <a:p>
            <a:pPr algn="ctr" rtl="0"/>
            <a:r>
              <a:rPr lang="en-US" sz="3600" b="1" dirty="0"/>
              <a:t>Statement of urgency with </a:t>
            </a:r>
            <a:r>
              <a:rPr lang="en-US" sz="3600" b="1" i="1" dirty="0"/>
              <a:t>that</a:t>
            </a:r>
            <a:endParaRPr lang="ar-S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340768"/>
            <a:ext cx="8784976" cy="5256584"/>
          </a:xfrm>
        </p:spPr>
        <p:txBody>
          <a:bodyPr>
            <a:normAutofit lnSpcReduction="10000"/>
          </a:bodyPr>
          <a:lstStyle/>
          <a:p>
            <a:pPr marL="0" indent="0" algn="l" rtl="0">
              <a:lnSpc>
                <a:spcPct val="150000"/>
              </a:lnSpc>
              <a:buNone/>
            </a:pPr>
            <a:r>
              <a:rPr lang="en-US" sz="2800" dirty="0" smtClean="0"/>
              <a:t>You </a:t>
            </a:r>
            <a:r>
              <a:rPr lang="en-US" sz="2800" dirty="0"/>
              <a:t>put </a:t>
            </a:r>
            <a:r>
              <a:rPr lang="en-US" sz="2800" b="1" i="1" dirty="0"/>
              <a:t>that</a:t>
            </a:r>
            <a:r>
              <a:rPr lang="en-US" sz="2800" dirty="0"/>
              <a:t>, the subject, and the subjunctive after </a:t>
            </a:r>
            <a:r>
              <a:rPr lang="en-US" sz="2800" dirty="0" smtClean="0"/>
              <a:t>these </a:t>
            </a:r>
            <a:r>
              <a:rPr lang="en-US" sz="2800" u="sng" dirty="0" smtClean="0"/>
              <a:t>adjectives</a:t>
            </a:r>
            <a:r>
              <a:rPr lang="en-US" sz="2800" dirty="0" smtClean="0"/>
              <a:t> (adjectives of urgency):</a:t>
            </a:r>
          </a:p>
          <a:p>
            <a:pPr marL="0" indent="0" algn="l" rtl="0">
              <a:buNone/>
            </a:pPr>
            <a:endParaRPr lang="en-US" sz="1500" dirty="0"/>
          </a:p>
          <a:p>
            <a:pPr marL="0" indent="0" algn="ctr" rtl="0">
              <a:lnSpc>
                <a:spcPct val="150000"/>
              </a:lnSpc>
              <a:buNone/>
            </a:pPr>
            <a:r>
              <a:rPr lang="en-US" sz="2600" i="1" dirty="0"/>
              <a:t>Advisable      </a:t>
            </a:r>
            <a:r>
              <a:rPr lang="en-US" sz="2600" i="1" dirty="0" smtClean="0"/>
              <a:t>              Imperative                Important</a:t>
            </a:r>
          </a:p>
          <a:p>
            <a:pPr marL="0" indent="0" algn="ctr" rtl="0">
              <a:lnSpc>
                <a:spcPct val="150000"/>
              </a:lnSpc>
              <a:buNone/>
            </a:pPr>
            <a:r>
              <a:rPr lang="en-US" sz="2600" i="1" dirty="0"/>
              <a:t>Vital                  Best               Urgent              </a:t>
            </a:r>
            <a:r>
              <a:rPr lang="en-US" sz="2600" i="1" dirty="0" smtClean="0"/>
              <a:t>Crucial</a:t>
            </a:r>
          </a:p>
          <a:p>
            <a:pPr marL="0" indent="0" algn="ctr" rtl="0">
              <a:lnSpc>
                <a:spcPct val="150000"/>
              </a:lnSpc>
              <a:buNone/>
            </a:pPr>
            <a:r>
              <a:rPr lang="en-US" sz="2600" i="1" dirty="0" smtClean="0"/>
              <a:t>Necessary                  Desirable                  Essential</a:t>
            </a:r>
          </a:p>
          <a:p>
            <a:pPr marL="0" indent="0" algn="l" rtl="0">
              <a:lnSpc>
                <a:spcPct val="150000"/>
              </a:lnSpc>
              <a:buNone/>
            </a:pPr>
            <a:endParaRPr lang="en-US" sz="1100" dirty="0" smtClean="0"/>
          </a:p>
          <a:p>
            <a:pPr marL="0" indent="0" algn="l" rtl="0">
              <a:lnSpc>
                <a:spcPct val="150000"/>
              </a:lnSpc>
              <a:buNone/>
            </a:pPr>
            <a:r>
              <a:rPr lang="en-US" sz="2800" dirty="0" smtClean="0"/>
              <a:t>If </a:t>
            </a:r>
            <a:r>
              <a:rPr lang="en-US" sz="2800" dirty="0"/>
              <a:t>the statement is negative, the word (not) comes before the verb</a:t>
            </a:r>
            <a:endParaRPr lang="en-US" sz="2800" dirty="0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7089397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500" b="1" dirty="0"/>
              <a:t>Statement of urgency with </a:t>
            </a:r>
            <a:r>
              <a:rPr lang="en-US" sz="3500" b="1" i="1" dirty="0"/>
              <a:t>that</a:t>
            </a:r>
            <a:endParaRPr lang="ar-SA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l" rtl="0">
              <a:buNone/>
            </a:pPr>
            <a:endParaRPr lang="en-US" dirty="0" smtClean="0"/>
          </a:p>
          <a:p>
            <a:pPr marL="0" indent="0" algn="l" rtl="0">
              <a:buNone/>
            </a:pPr>
            <a:endParaRPr lang="en-US" dirty="0"/>
          </a:p>
          <a:p>
            <a:pPr marL="0" indent="0" algn="l" rtl="0">
              <a:buNone/>
            </a:pPr>
            <a:endParaRPr lang="en-US" dirty="0" smtClean="0"/>
          </a:p>
          <a:p>
            <a:pPr marL="0" indent="0" algn="l" rtl="0">
              <a:buNone/>
            </a:pPr>
            <a:endParaRPr lang="en-US" dirty="0"/>
          </a:p>
          <a:p>
            <a:pPr marL="0" indent="0" algn="l" rtl="0">
              <a:buNone/>
            </a:pPr>
            <a:endParaRPr lang="en-US" dirty="0" smtClean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endParaRPr lang="en-US" b="1" dirty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endParaRPr lang="en-US" b="1" dirty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r>
              <a:rPr lang="en-US" b="1" dirty="0" smtClean="0"/>
              <a:t>Practice 1, p. 312</a:t>
            </a:r>
            <a:endParaRPr lang="ar-SA" b="1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399809336"/>
              </p:ext>
            </p:extLst>
          </p:nvPr>
        </p:nvGraphicFramePr>
        <p:xfrm>
          <a:off x="251520" y="1484784"/>
          <a:ext cx="8748464" cy="4464495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319020"/>
                <a:gridCol w="3429444"/>
              </a:tblGrid>
              <a:tr h="1066347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It is crucial that you be on time.</a:t>
                      </a:r>
                      <a:endParaRPr lang="ar-SA" sz="30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Be on time!</a:t>
                      </a:r>
                      <a:endParaRPr lang="ar-SA" sz="30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32716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It is important that you not arrive late.</a:t>
                      </a:r>
                      <a:endParaRPr lang="ar-SA" sz="30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Don’t arrive late!</a:t>
                      </a:r>
                      <a:endParaRPr lang="ar-SA" sz="30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32716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It is urgent that they</a:t>
                      </a:r>
                      <a:r>
                        <a:rPr lang="en-US" sz="3000" b="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discuss the matter.</a:t>
                      </a:r>
                      <a:endParaRPr lang="ar-SA" sz="30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Discuss the matter!</a:t>
                      </a:r>
                      <a:endParaRPr lang="ar-SA" sz="30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132716"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It is vital that she make a decision immediately.</a:t>
                      </a:r>
                      <a:endParaRPr lang="ar-SA" sz="30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Make a decision immediately!</a:t>
                      </a:r>
                      <a:endParaRPr lang="ar-SA" sz="30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967682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600" b="1" dirty="0" smtClean="0"/>
              <a:t>Statement of urgency with </a:t>
            </a:r>
            <a:r>
              <a:rPr lang="en-US" sz="3600" b="1" i="1" dirty="0" smtClean="0"/>
              <a:t>that</a:t>
            </a:r>
            <a:endParaRPr lang="ar-S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2800" dirty="0" smtClean="0"/>
              <a:t>Compare:</a:t>
            </a:r>
          </a:p>
          <a:p>
            <a:pPr algn="l" rtl="0"/>
            <a:endParaRPr lang="en-US" sz="2800" dirty="0" smtClean="0"/>
          </a:p>
          <a:p>
            <a:pPr algn="l" rtl="0"/>
            <a:r>
              <a:rPr lang="en-US" sz="2800" dirty="0" smtClean="0"/>
              <a:t>It is </a:t>
            </a:r>
            <a:r>
              <a:rPr lang="en-US" sz="2800" b="1" dirty="0" smtClean="0"/>
              <a:t>predictable</a:t>
            </a:r>
            <a:r>
              <a:rPr lang="en-US" sz="2800" dirty="0" smtClean="0"/>
              <a:t> </a:t>
            </a:r>
            <a:r>
              <a:rPr lang="en-US" sz="2800" u="sng" dirty="0" smtClean="0"/>
              <a:t>that </a:t>
            </a:r>
            <a:r>
              <a:rPr lang="en-US" sz="2800" u="sng" dirty="0" err="1" smtClean="0"/>
              <a:t>Noura</a:t>
            </a:r>
            <a:r>
              <a:rPr lang="en-US" sz="2800" u="sng" dirty="0" smtClean="0"/>
              <a:t> will come late</a:t>
            </a:r>
            <a:r>
              <a:rPr lang="en-US" sz="2800" dirty="0" smtClean="0"/>
              <a:t>.</a:t>
            </a:r>
          </a:p>
          <a:p>
            <a:pPr algn="l" rtl="0">
              <a:buNone/>
            </a:pPr>
            <a:endParaRPr lang="en-US" sz="2800" dirty="0" smtClean="0"/>
          </a:p>
          <a:p>
            <a:pPr algn="l" rtl="0"/>
            <a:r>
              <a:rPr lang="en-US" sz="2800" dirty="0" smtClean="0"/>
              <a:t>It is </a:t>
            </a:r>
            <a:r>
              <a:rPr lang="en-US" sz="2800" b="1" dirty="0" smtClean="0"/>
              <a:t>obvious</a:t>
            </a:r>
            <a:r>
              <a:rPr lang="en-US" sz="2800" dirty="0" smtClean="0"/>
              <a:t> </a:t>
            </a:r>
            <a:r>
              <a:rPr lang="en-US" sz="2800" u="sng" dirty="0" smtClean="0"/>
              <a:t>that Ali needs a job</a:t>
            </a:r>
            <a:r>
              <a:rPr lang="en-US" sz="2800" dirty="0" smtClean="0"/>
              <a:t>.</a:t>
            </a:r>
          </a:p>
          <a:p>
            <a:pPr algn="l" rtl="0"/>
            <a:endParaRPr lang="en-US" sz="2800" dirty="0" smtClean="0"/>
          </a:p>
          <a:p>
            <a:pPr algn="l" rtl="0"/>
            <a:r>
              <a:rPr lang="en-US" sz="2800" dirty="0" smtClean="0"/>
              <a:t>It is </a:t>
            </a:r>
            <a:r>
              <a:rPr lang="en-US" sz="2800" b="1" dirty="0" smtClean="0"/>
              <a:t>urgent</a:t>
            </a:r>
            <a:r>
              <a:rPr lang="en-US" sz="2800" dirty="0" smtClean="0"/>
              <a:t> </a:t>
            </a:r>
            <a:r>
              <a:rPr lang="en-US" sz="2800" u="sng" dirty="0" smtClean="0"/>
              <a:t>that Ali get a job</a:t>
            </a:r>
            <a:r>
              <a:rPr lang="en-US" sz="2800" dirty="0" smtClean="0"/>
              <a:t>.</a:t>
            </a:r>
          </a:p>
          <a:p>
            <a:pPr algn="l" rtl="0"/>
            <a:endParaRPr lang="en-US" sz="2800" dirty="0" smtClean="0"/>
          </a:p>
          <a:p>
            <a:pPr algn="l" rtl="0"/>
            <a:r>
              <a:rPr lang="en-US" sz="2800" dirty="0" smtClean="0"/>
              <a:t>It is </a:t>
            </a:r>
            <a:r>
              <a:rPr lang="en-US" sz="2800" b="1" dirty="0" smtClean="0"/>
              <a:t>important</a:t>
            </a:r>
            <a:r>
              <a:rPr lang="en-US" sz="2800" dirty="0" smtClean="0"/>
              <a:t> </a:t>
            </a:r>
            <a:r>
              <a:rPr lang="en-US" sz="2800" u="sng" dirty="0" smtClean="0"/>
              <a:t>that Ahmad study for the exam.</a:t>
            </a:r>
            <a:endParaRPr lang="ar-SA" sz="2800" u="sng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0"/>
            <a:r>
              <a:rPr lang="en-US" b="1" dirty="0"/>
              <a:t>Statement of urgency with </a:t>
            </a:r>
            <a:r>
              <a:rPr lang="en-US" b="1" i="1" dirty="0"/>
              <a:t>that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4411" y="1484784"/>
            <a:ext cx="8964488" cy="5112568"/>
          </a:xfrm>
        </p:spPr>
        <p:txBody>
          <a:bodyPr>
            <a:normAutofit/>
          </a:bodyPr>
          <a:lstStyle/>
          <a:p>
            <a:pPr algn="l" rtl="0"/>
            <a:r>
              <a:rPr lang="en-US" sz="3000" b="1" dirty="0" smtClean="0"/>
              <a:t>Exercise:</a:t>
            </a:r>
          </a:p>
          <a:p>
            <a:pPr algn="l" rtl="0"/>
            <a:r>
              <a:rPr lang="en-US" sz="3000" dirty="0" smtClean="0"/>
              <a:t>Change the following commands into statements of urgency by using the given adjectives.</a:t>
            </a:r>
          </a:p>
          <a:p>
            <a:pPr algn="l" rtl="0"/>
            <a:endParaRPr lang="en-US" sz="1000" dirty="0" smtClean="0"/>
          </a:p>
          <a:p>
            <a:pPr algn="ctr" rtl="0"/>
            <a:r>
              <a:rPr lang="en-US" sz="3000" b="1" dirty="0" smtClean="0"/>
              <a:t>Crucial, important, urgent</a:t>
            </a:r>
          </a:p>
          <a:p>
            <a:pPr algn="l" rtl="0"/>
            <a:endParaRPr lang="en-US" sz="1000" b="1" dirty="0" smtClean="0"/>
          </a:p>
          <a:p>
            <a:pPr algn="l" rtl="0"/>
            <a:endParaRPr lang="en-US" sz="1000" b="1" dirty="0"/>
          </a:p>
          <a:p>
            <a:pPr algn="l" rtl="0"/>
            <a:r>
              <a:rPr lang="en-US" sz="3000" b="1" dirty="0" smtClean="0"/>
              <a:t>“</a:t>
            </a:r>
            <a:r>
              <a:rPr lang="en-US" sz="3200" b="1" dirty="0" smtClean="0"/>
              <a:t>Study for the exam, Ahmad.”</a:t>
            </a:r>
          </a:p>
          <a:p>
            <a:pPr algn="l" rtl="0"/>
            <a:r>
              <a:rPr lang="en-US" sz="3200" b="1" dirty="0" smtClean="0"/>
              <a:t>“Arrange the files alphabetically.”</a:t>
            </a:r>
          </a:p>
          <a:p>
            <a:pPr algn="l" rtl="0"/>
            <a:r>
              <a:rPr lang="en-US" sz="3200" b="1" dirty="0" smtClean="0"/>
              <a:t>“Wash your car.”</a:t>
            </a:r>
          </a:p>
          <a:p>
            <a:pPr algn="l" rtl="0"/>
            <a:endParaRPr lang="ar-SA" sz="3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9333153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92696"/>
            <a:ext cx="8229600" cy="1008112"/>
          </a:xfrm>
        </p:spPr>
        <p:txBody>
          <a:bodyPr>
            <a:normAutofit/>
          </a:bodyPr>
          <a:lstStyle/>
          <a:p>
            <a:pPr algn="ctr" rtl="0"/>
            <a:r>
              <a:rPr lang="en-US" sz="3700" b="1" dirty="0" smtClean="0"/>
              <a:t>Urgent Requests with </a:t>
            </a:r>
            <a:r>
              <a:rPr lang="en-US" sz="3700" b="1" i="1" dirty="0" smtClean="0"/>
              <a:t>that</a:t>
            </a:r>
            <a:endParaRPr lang="ar-SA" sz="3700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4016" y="1628800"/>
            <a:ext cx="8892480" cy="5040560"/>
          </a:xfrm>
        </p:spPr>
        <p:txBody>
          <a:bodyPr>
            <a:noAutofit/>
          </a:bodyPr>
          <a:lstStyle/>
          <a:p>
            <a:pPr marL="0" indent="0" algn="l" rtl="0">
              <a:lnSpc>
                <a:spcPct val="200000"/>
              </a:lnSpc>
              <a:buNone/>
            </a:pPr>
            <a:r>
              <a:rPr lang="en-US" sz="3000" dirty="0" smtClean="0"/>
              <a:t>The subjunctive is also used with noun clauses with that after certain </a:t>
            </a:r>
            <a:r>
              <a:rPr lang="en-US" sz="3000" u="sng" dirty="0" smtClean="0"/>
              <a:t>verbs of requests</a:t>
            </a:r>
            <a:r>
              <a:rPr lang="en-US" sz="3000" dirty="0" smtClean="0"/>
              <a:t>. This form of request is formal and </a:t>
            </a:r>
            <a:r>
              <a:rPr lang="en-US" sz="3000" dirty="0"/>
              <a:t>polite. The subjunctive form is the simple form of the </a:t>
            </a:r>
            <a:r>
              <a:rPr lang="en-US" sz="3000" dirty="0" smtClean="0"/>
              <a:t>verb, </a:t>
            </a:r>
            <a:r>
              <a:rPr lang="en-US" sz="3000" dirty="0"/>
              <a:t>and modals are not used. </a:t>
            </a:r>
            <a:endParaRPr lang="en-US" sz="3000" dirty="0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0559337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Types of Noun Clauses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2800" b="1" dirty="0" smtClean="0"/>
              <a:t>3. If/Whether clauses.</a:t>
            </a:r>
          </a:p>
          <a:p>
            <a:pPr marL="0" indent="0" algn="l" rtl="0">
              <a:buNone/>
            </a:pPr>
            <a:r>
              <a:rPr lang="en-US" sz="2800" dirty="0" smtClean="0"/>
              <a:t>It begins with (if or whether).</a:t>
            </a:r>
          </a:p>
          <a:p>
            <a:pPr marL="0" indent="0" algn="l" rtl="0">
              <a:buNone/>
            </a:pPr>
            <a:r>
              <a:rPr lang="en-US" sz="2800" b="1" dirty="0" smtClean="0"/>
              <a:t>Example:</a:t>
            </a:r>
            <a:r>
              <a:rPr lang="en-US" sz="2800" dirty="0" smtClean="0"/>
              <a:t> The teacher wants to know </a:t>
            </a:r>
            <a:r>
              <a:rPr lang="en-US" sz="2800" u="sng" dirty="0" smtClean="0"/>
              <a:t>if the students understood the formula.</a:t>
            </a:r>
          </a:p>
          <a:p>
            <a:pPr marL="514350" indent="-514350" algn="l" rtl="0">
              <a:buFont typeface="+mj-lt"/>
              <a:buAutoNum type="arabicPeriod"/>
            </a:pPr>
            <a:endParaRPr lang="en-US" sz="2800" dirty="0" smtClean="0"/>
          </a:p>
          <a:p>
            <a:pPr marL="0" indent="0" algn="l" rtl="0">
              <a:buNone/>
            </a:pPr>
            <a:r>
              <a:rPr lang="en-US" sz="2800" b="1" dirty="0" smtClean="0"/>
              <a:t>4. </a:t>
            </a:r>
            <a:r>
              <a:rPr lang="en-US" sz="2800" b="1" smtClean="0"/>
              <a:t>WH-Question </a:t>
            </a:r>
            <a:r>
              <a:rPr lang="en-US" sz="2800" b="1" dirty="0" smtClean="0"/>
              <a:t>clauses.</a:t>
            </a:r>
          </a:p>
          <a:p>
            <a:pPr marL="0" indent="0" algn="l" rtl="0">
              <a:buNone/>
            </a:pPr>
            <a:r>
              <a:rPr lang="en-US" sz="2800" dirty="0" smtClean="0"/>
              <a:t>It begins with a question word e.g. </a:t>
            </a:r>
            <a:r>
              <a:rPr lang="en-US" sz="2800" i="1" dirty="0" smtClean="0"/>
              <a:t>where, what, who, when, </a:t>
            </a:r>
            <a:r>
              <a:rPr lang="en-US" sz="2800" dirty="0" smtClean="0"/>
              <a:t>or</a:t>
            </a:r>
            <a:r>
              <a:rPr lang="en-US" sz="2800" i="1" dirty="0" smtClean="0"/>
              <a:t> how</a:t>
            </a:r>
            <a:r>
              <a:rPr lang="en-US" sz="2800" dirty="0" smtClean="0"/>
              <a:t>.</a:t>
            </a:r>
          </a:p>
          <a:p>
            <a:pPr marL="0" indent="0" algn="l" rtl="0">
              <a:buNone/>
            </a:pPr>
            <a:r>
              <a:rPr lang="en-US" sz="2800" b="1" dirty="0" smtClean="0"/>
              <a:t>Example:</a:t>
            </a:r>
            <a:r>
              <a:rPr lang="en-US" sz="2800" dirty="0" smtClean="0"/>
              <a:t> I don’t know </a:t>
            </a:r>
            <a:r>
              <a:rPr lang="en-US" sz="2800" u="sng" dirty="0" smtClean="0"/>
              <a:t>who she is.</a:t>
            </a:r>
            <a:endParaRPr lang="ar-SA" sz="2800" u="sng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600" b="1" dirty="0"/>
              <a:t>Urgent Requests with </a:t>
            </a:r>
            <a:r>
              <a:rPr lang="en-US" sz="3600" b="1" i="1" dirty="0"/>
              <a:t>that</a:t>
            </a:r>
            <a:endParaRPr lang="ar-S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l" rtl="0">
              <a:lnSpc>
                <a:spcPct val="150000"/>
              </a:lnSpc>
              <a:buNone/>
            </a:pPr>
            <a:r>
              <a:rPr lang="en-US" sz="2700" dirty="0"/>
              <a:t>You put that, the subject, and the subjunctive after these verbs: </a:t>
            </a:r>
            <a:r>
              <a:rPr lang="en-US" sz="2700" b="1" dirty="0"/>
              <a:t>(Table 7.10. , p. 313</a:t>
            </a:r>
            <a:r>
              <a:rPr lang="en-US" sz="2700" b="1" dirty="0" smtClean="0"/>
              <a:t>)</a:t>
            </a:r>
          </a:p>
          <a:p>
            <a:pPr marL="0" indent="0" algn="l" rtl="0">
              <a:buNone/>
            </a:pPr>
            <a:endParaRPr lang="en-US" dirty="0"/>
          </a:p>
          <a:p>
            <a:pPr marL="0" indent="0" algn="l" rtl="0">
              <a:lnSpc>
                <a:spcPct val="150000"/>
              </a:lnSpc>
              <a:buNone/>
            </a:pPr>
            <a:r>
              <a:rPr lang="en-US" sz="2700" dirty="0"/>
              <a:t>Advise*      </a:t>
            </a:r>
            <a:r>
              <a:rPr lang="en-US" sz="2700" dirty="0" smtClean="0"/>
              <a:t> </a:t>
            </a:r>
            <a:r>
              <a:rPr lang="en-US" sz="2700" dirty="0"/>
              <a:t>ask*      </a:t>
            </a:r>
            <a:r>
              <a:rPr lang="en-US" sz="2700" dirty="0" smtClean="0"/>
              <a:t>          command</a:t>
            </a:r>
            <a:r>
              <a:rPr lang="en-US" sz="2700" dirty="0"/>
              <a:t>*    </a:t>
            </a:r>
            <a:r>
              <a:rPr lang="en-US" sz="2700" dirty="0" smtClean="0"/>
              <a:t>        </a:t>
            </a:r>
            <a:r>
              <a:rPr lang="en-US" sz="2700" dirty="0"/>
              <a:t>require*</a:t>
            </a:r>
          </a:p>
          <a:p>
            <a:pPr marL="0" indent="0" algn="l" rtl="0">
              <a:lnSpc>
                <a:spcPct val="150000"/>
              </a:lnSpc>
              <a:buNone/>
            </a:pPr>
            <a:r>
              <a:rPr lang="en-US" sz="2700" dirty="0"/>
              <a:t>desire     </a:t>
            </a:r>
            <a:r>
              <a:rPr lang="en-US" sz="2700" dirty="0" smtClean="0"/>
              <a:t>     propose         recommend           </a:t>
            </a:r>
            <a:r>
              <a:rPr lang="en-US" sz="2700" dirty="0"/>
              <a:t>suggest</a:t>
            </a:r>
          </a:p>
          <a:p>
            <a:pPr marL="0" indent="0" algn="l" rtl="0">
              <a:lnSpc>
                <a:spcPct val="150000"/>
              </a:lnSpc>
              <a:buNone/>
            </a:pPr>
            <a:r>
              <a:rPr lang="en-US" sz="2700" dirty="0"/>
              <a:t>request        </a:t>
            </a:r>
            <a:r>
              <a:rPr lang="en-US" sz="2700" dirty="0" smtClean="0"/>
              <a:t>urge</a:t>
            </a:r>
            <a:r>
              <a:rPr lang="en-US" sz="2700" dirty="0"/>
              <a:t>*      </a:t>
            </a:r>
            <a:r>
              <a:rPr lang="en-US" sz="2700" dirty="0" smtClean="0"/>
              <a:t>       </a:t>
            </a:r>
            <a:r>
              <a:rPr lang="en-US" sz="2700" dirty="0"/>
              <a:t>demand     </a:t>
            </a:r>
            <a:r>
              <a:rPr lang="en-US" sz="2700" dirty="0" smtClean="0"/>
              <a:t>            insist</a:t>
            </a:r>
            <a:endParaRPr lang="en-US" sz="2700" dirty="0"/>
          </a:p>
          <a:p>
            <a:pPr marL="0" indent="0" algn="l" rtl="0">
              <a:buNone/>
            </a:pPr>
            <a:endParaRPr lang="en-US" sz="2000" dirty="0" smtClean="0"/>
          </a:p>
          <a:p>
            <a:pPr marL="0" indent="0" algn="l" rtl="0">
              <a:lnSpc>
                <a:spcPct val="150000"/>
              </a:lnSpc>
              <a:buNone/>
            </a:pPr>
            <a:r>
              <a:rPr lang="en-US" dirty="0" smtClean="0"/>
              <a:t>*</a:t>
            </a:r>
            <a:r>
              <a:rPr lang="en-US" dirty="0"/>
              <a:t>They can be followed by both subjunctives and infinitives.</a:t>
            </a:r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0259524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76672"/>
            <a:ext cx="8229600" cy="792088"/>
          </a:xfrm>
        </p:spPr>
        <p:txBody>
          <a:bodyPr>
            <a:normAutofit/>
          </a:bodyPr>
          <a:lstStyle/>
          <a:p>
            <a:pPr algn="ctr" rtl="0"/>
            <a:r>
              <a:rPr lang="en-US" sz="3600" b="1" dirty="0"/>
              <a:t>Urgent Requests with </a:t>
            </a:r>
            <a:r>
              <a:rPr lang="en-US" sz="3600" b="1" i="1" dirty="0"/>
              <a:t>that</a:t>
            </a:r>
            <a:endParaRPr lang="ar-S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69160"/>
          </a:xfrm>
        </p:spPr>
        <p:txBody>
          <a:bodyPr>
            <a:normAutofit lnSpcReduction="10000"/>
          </a:bodyPr>
          <a:lstStyle/>
          <a:p>
            <a:pPr algn="l" rtl="0"/>
            <a:endParaRPr lang="en-US" b="1" dirty="0" smtClean="0"/>
          </a:p>
          <a:p>
            <a:pPr algn="l" rtl="0"/>
            <a:endParaRPr lang="en-US" b="1" dirty="0"/>
          </a:p>
          <a:p>
            <a:pPr algn="l" rtl="0"/>
            <a:endParaRPr lang="en-US" b="1" dirty="0" smtClean="0"/>
          </a:p>
          <a:p>
            <a:pPr algn="l" rtl="0"/>
            <a:endParaRPr lang="en-US" b="1" dirty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endParaRPr lang="en-US" b="1" dirty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endParaRPr lang="en-US" b="1" dirty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endParaRPr lang="en-US" b="1" dirty="0" smtClean="0"/>
          </a:p>
          <a:p>
            <a:pPr marL="0" indent="0" algn="l" rtl="0">
              <a:buNone/>
            </a:pPr>
            <a:r>
              <a:rPr lang="en-US" b="1" dirty="0" smtClean="0"/>
              <a:t>Practice 2, p. 313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431474660"/>
              </p:ext>
            </p:extLst>
          </p:nvPr>
        </p:nvGraphicFramePr>
        <p:xfrm>
          <a:off x="179512" y="1391108"/>
          <a:ext cx="8748464" cy="4321324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708722"/>
                <a:gridCol w="3039742"/>
              </a:tblGrid>
              <a:tr h="1033704"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teacher demanded that students hand in the papers.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Hand in the papers.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220212"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 advise that she stay home with her children</a:t>
                      </a:r>
                      <a:r>
                        <a:rPr lang="en-US" sz="28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Stay home with your</a:t>
                      </a:r>
                      <a:r>
                        <a:rPr lang="en-US" sz="28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children.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33704"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boss recommends that we be aware of problems.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Be aware of the problems.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33704"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manager insists that workers</a:t>
                      </a:r>
                      <a:r>
                        <a:rPr lang="en-US" sz="28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be on time.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Be on time.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941439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620688"/>
            <a:ext cx="8229600" cy="759296"/>
          </a:xfrm>
        </p:spPr>
        <p:txBody>
          <a:bodyPr>
            <a:normAutofit/>
          </a:bodyPr>
          <a:lstStyle/>
          <a:p>
            <a:pPr algn="ctr" rtl="0"/>
            <a:r>
              <a:rPr lang="en-US" sz="3500" b="1" dirty="0" smtClean="0"/>
              <a:t>Urgent Requests with </a:t>
            </a:r>
            <a:r>
              <a:rPr lang="en-US" sz="3500" b="1" i="1" dirty="0" smtClean="0"/>
              <a:t>that</a:t>
            </a:r>
            <a:endParaRPr lang="ar-SA" sz="35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179512" y="1600200"/>
            <a:ext cx="8784976" cy="5257800"/>
          </a:xfrm>
        </p:spPr>
        <p:txBody>
          <a:bodyPr>
            <a:normAutofit/>
          </a:bodyPr>
          <a:lstStyle/>
          <a:p>
            <a:pPr marL="0" indent="0" algn="l" rtl="0">
              <a:buNone/>
            </a:pPr>
            <a:endParaRPr lang="en-US" sz="1600" dirty="0" smtClean="0"/>
          </a:p>
          <a:p>
            <a:pPr marL="0" indent="0" algn="l" rtl="0">
              <a:buNone/>
            </a:pPr>
            <a:endParaRPr lang="en-US" sz="1600" dirty="0"/>
          </a:p>
          <a:p>
            <a:pPr marL="0" indent="0" algn="l" rtl="0">
              <a:buNone/>
            </a:pPr>
            <a:endParaRPr lang="en-US" sz="1600" dirty="0" smtClean="0"/>
          </a:p>
          <a:p>
            <a:pPr marL="0" indent="0" algn="l" rtl="0">
              <a:buNone/>
            </a:pPr>
            <a:endParaRPr lang="en-US" sz="1600" dirty="0"/>
          </a:p>
          <a:p>
            <a:pPr marL="0" indent="0" algn="l" rtl="0">
              <a:buNone/>
            </a:pPr>
            <a:endParaRPr lang="en-US" sz="1600" dirty="0" smtClean="0"/>
          </a:p>
          <a:p>
            <a:pPr marL="0" indent="0" algn="l" rtl="0">
              <a:buNone/>
            </a:pPr>
            <a:endParaRPr lang="en-US" sz="1600" dirty="0"/>
          </a:p>
          <a:p>
            <a:pPr marL="0" indent="0" algn="l" rtl="0">
              <a:buNone/>
            </a:pPr>
            <a:endParaRPr lang="en-US" sz="1600" dirty="0" smtClean="0"/>
          </a:p>
          <a:p>
            <a:pPr marL="0" indent="0" algn="l" rtl="0">
              <a:buNone/>
            </a:pPr>
            <a:endParaRPr lang="en-US" sz="1600" dirty="0"/>
          </a:p>
          <a:p>
            <a:pPr marL="0" indent="0" algn="l" rtl="0">
              <a:buNone/>
            </a:pPr>
            <a:endParaRPr lang="en-US" sz="1600" dirty="0" smtClean="0"/>
          </a:p>
          <a:p>
            <a:pPr marL="0" indent="0" algn="l" rtl="0">
              <a:buNone/>
            </a:pPr>
            <a:endParaRPr lang="en-US" sz="1600" dirty="0"/>
          </a:p>
          <a:p>
            <a:pPr marL="0" indent="0" algn="l" rtl="0">
              <a:buNone/>
            </a:pPr>
            <a:endParaRPr lang="en-US" sz="1600" dirty="0" smtClean="0"/>
          </a:p>
          <a:p>
            <a:pPr marL="0" indent="0" algn="l" rtl="0">
              <a:buNone/>
            </a:pPr>
            <a:endParaRPr lang="en-US" sz="1600" dirty="0" smtClean="0"/>
          </a:p>
          <a:p>
            <a:pPr marL="0" indent="0" algn="l" rtl="0">
              <a:buNone/>
            </a:pPr>
            <a:endParaRPr lang="en-US" sz="1600" dirty="0"/>
          </a:p>
          <a:p>
            <a:pPr marL="0" indent="0" algn="l" rtl="0">
              <a:buNone/>
            </a:pPr>
            <a:endParaRPr lang="en-US" sz="1600" dirty="0" smtClean="0"/>
          </a:p>
          <a:p>
            <a:pPr marL="0" indent="0" algn="l" rtl="0">
              <a:buNone/>
            </a:pPr>
            <a:endParaRPr lang="en-US" sz="1600" dirty="0" smtClean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710341678"/>
              </p:ext>
            </p:extLst>
          </p:nvPr>
        </p:nvGraphicFramePr>
        <p:xfrm>
          <a:off x="107504" y="1556792"/>
          <a:ext cx="8856984" cy="423924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913452"/>
                <a:gridCol w="2943532"/>
              </a:tblGrid>
              <a:tr h="936104"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My mother insisted that I not go to the party.</a:t>
                      </a:r>
                      <a:endParaRPr lang="en-US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Don’t</a:t>
                      </a:r>
                      <a:r>
                        <a:rPr lang="en-US" sz="28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go to 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party.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9812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doctor </a:t>
                      </a:r>
                      <a:r>
                        <a:rPr lang="en-US" sz="28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insists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that every child get eight hours of sleep at night.</a:t>
                      </a:r>
                      <a:endParaRPr lang="ar-SA" sz="2800" b="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Get eight hours of sleep at night.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9812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union </a:t>
                      </a:r>
                      <a:r>
                        <a:rPr lang="en-US" sz="28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urged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that the company</a:t>
                      </a:r>
                      <a:r>
                        <a:rPr lang="en-US" sz="28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forbid all forms of discrimination.</a:t>
                      </a:r>
                      <a:endParaRPr lang="ar-SA" sz="2800" b="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Forbid all forms of discrimination.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9812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union </a:t>
                      </a:r>
                      <a:r>
                        <a:rPr lang="en-US" sz="28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recommended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that the company</a:t>
                      </a:r>
                      <a:r>
                        <a:rPr lang="en-US" sz="2800" b="1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give one-month vacation.</a:t>
                      </a:r>
                      <a:endParaRPr lang="ar-SA" sz="2800" b="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Give one-month vacation.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920404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807368"/>
          </a:xfrm>
        </p:spPr>
        <p:txBody>
          <a:bodyPr/>
          <a:lstStyle/>
          <a:p>
            <a:pPr algn="ctr" rtl="0"/>
            <a:r>
              <a:rPr lang="en-US" b="1" dirty="0"/>
              <a:t>Urgent Requests with </a:t>
            </a:r>
            <a:r>
              <a:rPr lang="en-US" b="1" i="1" dirty="0"/>
              <a:t>that</a:t>
            </a:r>
            <a:endParaRPr lang="ar-SA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848832504"/>
              </p:ext>
            </p:extLst>
          </p:nvPr>
        </p:nvGraphicFramePr>
        <p:xfrm>
          <a:off x="323528" y="1556792"/>
          <a:ext cx="8640960" cy="446623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5657886"/>
                <a:gridCol w="2983074"/>
              </a:tblGrid>
              <a:tr h="101698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We</a:t>
                      </a:r>
                      <a:r>
                        <a:rPr lang="en-US" sz="28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8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asked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the manager </a:t>
                      </a:r>
                      <a:r>
                        <a:rPr lang="en-US" sz="2800" b="1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to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800" b="1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attend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the meeting.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Attend the meeting.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1698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doctor advised every child </a:t>
                      </a:r>
                      <a:r>
                        <a:rPr lang="en-US" sz="2800" b="1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to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800" b="1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get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eight hours of sleep at night.</a:t>
                      </a:r>
                      <a:endParaRPr lang="ar-SA" sz="2800" b="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Get eight hours of sleep at night.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1698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union </a:t>
                      </a:r>
                      <a:r>
                        <a:rPr lang="en-US" sz="28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urged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the company </a:t>
                      </a:r>
                      <a:r>
                        <a:rPr lang="en-US" sz="2800" b="1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to 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forbid all forms of discrimination.</a:t>
                      </a:r>
                      <a:endParaRPr lang="ar-SA" sz="2800" b="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Forbid all forms of discrimination.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41527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union </a:t>
                      </a:r>
                      <a:r>
                        <a:rPr lang="en-US" sz="2800" b="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commanded</a:t>
                      </a:r>
                      <a:r>
                        <a:rPr lang="en-US" sz="2800" b="0" u="none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company</a:t>
                      </a:r>
                      <a:r>
                        <a:rPr lang="en-US" sz="2800" b="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800" b="1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to </a:t>
                      </a:r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give one-month vacation.</a:t>
                      </a:r>
                      <a:endParaRPr lang="ar-SA" sz="2800" b="0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800" b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Give one-month vacation.</a:t>
                      </a:r>
                      <a:endParaRPr lang="ar-SA" sz="2800" b="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3" name="Rectangle 2"/>
          <p:cNvSpPr/>
          <p:nvPr/>
        </p:nvSpPr>
        <p:spPr>
          <a:xfrm>
            <a:off x="611560" y="6023029"/>
            <a:ext cx="8136904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dirty="0"/>
              <a:t>* </a:t>
            </a:r>
            <a:r>
              <a:rPr lang="en-US" dirty="0" smtClean="0"/>
              <a:t>The infinitive is used as a form of reduction to the noun clause.  </a:t>
            </a:r>
            <a:r>
              <a:rPr lang="en-US" dirty="0"/>
              <a:t>It is used in informal English after these verbs: </a:t>
            </a:r>
            <a:r>
              <a:rPr lang="en-US" dirty="0" smtClean="0"/>
              <a:t>command, </a:t>
            </a:r>
            <a:r>
              <a:rPr lang="en-US" dirty="0"/>
              <a:t>advise, ask, require, and urge.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692996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500" b="1" dirty="0"/>
              <a:t>Urgent Requests with </a:t>
            </a:r>
            <a:r>
              <a:rPr lang="en-US" sz="3500" b="1" i="1" dirty="0"/>
              <a:t>that</a:t>
            </a:r>
            <a:endParaRPr lang="ar-SA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l" rtl="0"/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Exercise:</a:t>
            </a:r>
          </a:p>
          <a:p>
            <a:pPr algn="l" rtl="0"/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Change the following commands into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urgent requests by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using the given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verbs.</a:t>
            </a:r>
            <a:endParaRPr lang="en-US" sz="3200" dirty="0">
              <a:latin typeface="Times New Roman" pitchFamily="18" charset="0"/>
              <a:cs typeface="Times New Roman" pitchFamily="18" charset="0"/>
            </a:endParaRPr>
          </a:p>
          <a:p>
            <a:pPr algn="l" rtl="0"/>
            <a:endParaRPr lang="en-US" sz="1000" dirty="0">
              <a:latin typeface="Times New Roman" pitchFamily="18" charset="0"/>
              <a:cs typeface="Times New Roman" pitchFamily="18" charset="0"/>
            </a:endParaRPr>
          </a:p>
          <a:p>
            <a:pPr algn="ctr" rtl="0"/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demand, suggest, urge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endParaRPr lang="en-US" sz="1000" b="1" dirty="0">
              <a:latin typeface="Times New Roman" pitchFamily="18" charset="0"/>
              <a:cs typeface="Times New Roman" pitchFamily="18" charset="0"/>
            </a:endParaRPr>
          </a:p>
          <a:p>
            <a:pPr algn="l" rtl="0"/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“Study for the exam, Ahmad.”</a:t>
            </a:r>
          </a:p>
          <a:p>
            <a:pPr algn="l" rtl="0"/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“Arrange the files alphabetically.”</a:t>
            </a:r>
          </a:p>
          <a:p>
            <a:pPr algn="l" rtl="0"/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“Wash your car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.”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412973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0">
            <a:scrgbClr r="0" g="0" b="0"/>
          </a:lnRef>
          <a:fillRef idx="1003">
            <a:schemeClr val="dk1"/>
          </a:fillRef>
          <a:effectRef idx="0">
            <a:scrgbClr r="0" g="0" b="0"/>
          </a:effectRef>
          <a:fontRef idx="major"/>
        </p:style>
        <p:txBody>
          <a:bodyPr/>
          <a:lstStyle/>
          <a:p>
            <a:pPr algn="ctr"/>
            <a:r>
              <a:rPr lang="en-US" b="1" u="sng" dirty="0" smtClean="0"/>
              <a:t>Noun Clauses </a:t>
            </a:r>
            <a:endParaRPr lang="ar-SA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0" indent="0" algn="ctr" rtl="0">
              <a:buNone/>
            </a:pPr>
            <a:r>
              <a:rPr lang="en-US" sz="3700" b="1" dirty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PART </a:t>
            </a:r>
            <a:r>
              <a:rPr lang="en-US" sz="3700" b="1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FOUR:</a:t>
            </a:r>
            <a:endParaRPr lang="en-US" sz="3700" b="1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endParaRPr lang="en-US" sz="3700" b="1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r>
              <a:rPr lang="en-US" sz="3700" b="1" dirty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CLAUSES </a:t>
            </a:r>
            <a:r>
              <a:rPr lang="en-US" sz="3700" b="1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AS SUBJECTS OF SENTENCES</a:t>
            </a:r>
            <a:endParaRPr lang="en-US" sz="3700" b="1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r>
              <a:rPr lang="en-US" sz="3700" b="1" dirty="0">
                <a:solidFill>
                  <a:srgbClr val="C00000"/>
                </a:solidFill>
              </a:rPr>
              <a:t>(PP. </a:t>
            </a:r>
            <a:r>
              <a:rPr lang="en-US" sz="3700" b="1" dirty="0" smtClean="0">
                <a:solidFill>
                  <a:srgbClr val="C00000"/>
                </a:solidFill>
              </a:rPr>
              <a:t>316– 321)</a:t>
            </a:r>
            <a:endParaRPr lang="ar-SA" sz="3700" b="1" dirty="0">
              <a:solidFill>
                <a:srgbClr val="C00000"/>
              </a:solidFill>
            </a:endParaRPr>
          </a:p>
          <a:p>
            <a:endParaRPr lang="ar-SA" sz="3700" dirty="0"/>
          </a:p>
          <a:p>
            <a:endParaRPr lang="ar-SA" sz="37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6559171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807368"/>
          </a:xfrm>
        </p:spPr>
        <p:txBody>
          <a:bodyPr>
            <a:normAutofit/>
          </a:bodyPr>
          <a:lstStyle/>
          <a:p>
            <a:pPr algn="ctr" rtl="0"/>
            <a:r>
              <a:rPr lang="en-US" sz="3700" b="1" dirty="0" smtClean="0"/>
              <a:t>Clauses as subjects of sentences.</a:t>
            </a:r>
            <a:endParaRPr lang="ar-SA" sz="37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1560" y="1772816"/>
            <a:ext cx="8064896" cy="4752528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A noun clause may be used as the subject of a sentence. It must begin with a connecting word (That, what, whether, if), and take a singular verb. </a:t>
            </a: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(table 7.11, p. 317)</a:t>
            </a:r>
            <a:endParaRPr lang="en-US" sz="33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endParaRPr lang="en-US" sz="10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lnSpc>
                <a:spcPct val="200000"/>
              </a:lnSpc>
              <a:buNone/>
            </a:pPr>
            <a:r>
              <a:rPr lang="en-US" sz="3300" u="sng" dirty="0" smtClean="0">
                <a:latin typeface="Times New Roman" pitchFamily="18" charset="0"/>
                <a:cs typeface="Times New Roman" pitchFamily="18" charset="0"/>
              </a:rPr>
              <a:t>That he is a troublemaker </a:t>
            </a: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is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 certain.</a:t>
            </a:r>
          </a:p>
          <a:p>
            <a:pPr marL="0" indent="0" algn="l" rtl="0">
              <a:lnSpc>
                <a:spcPct val="200000"/>
              </a:lnSpc>
              <a:buNone/>
            </a:pPr>
            <a:r>
              <a:rPr lang="en-US" sz="3300" u="sng" dirty="0" smtClean="0">
                <a:latin typeface="Times New Roman" pitchFamily="18" charset="0"/>
                <a:cs typeface="Times New Roman" pitchFamily="18" charset="0"/>
              </a:rPr>
              <a:t>What he is known for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is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 his mistakes.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86212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735360"/>
          </a:xfrm>
        </p:spPr>
        <p:txBody>
          <a:bodyPr>
            <a:normAutofit/>
          </a:bodyPr>
          <a:lstStyle/>
          <a:p>
            <a:pPr algn="ctr" rtl="0"/>
            <a:r>
              <a:rPr lang="en-US" sz="3500" b="1" dirty="0"/>
              <a:t>Clauses as subjects of sentences.</a:t>
            </a:r>
            <a:endParaRPr lang="ar-SA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268760"/>
            <a:ext cx="8568952" cy="5184576"/>
          </a:xfrm>
        </p:spPr>
        <p:txBody>
          <a:bodyPr>
            <a:noAutofit/>
          </a:bodyPr>
          <a:lstStyle/>
          <a:p>
            <a:pPr marL="0" indent="0" algn="l" rtl="0">
              <a:lnSpc>
                <a:spcPct val="200000"/>
              </a:lnSpc>
              <a:buNone/>
            </a:pP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Whether </a:t>
            </a: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they need the car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seems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 uncertain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 algn="l" rtl="0">
              <a:lnSpc>
                <a:spcPct val="200000"/>
              </a:lnSpc>
              <a:buNone/>
            </a:pP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Where I will be working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concerns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me because I have no car.</a:t>
            </a:r>
          </a:p>
          <a:p>
            <a:pPr marL="0" indent="0" algn="l" rtl="0">
              <a:lnSpc>
                <a:spcPct val="200000"/>
              </a:lnSpc>
              <a:buNone/>
            </a:pP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What they do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makes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them</a:t>
            </a:r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popular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 algn="l" rtl="0">
              <a:lnSpc>
                <a:spcPct val="200000"/>
              </a:lnSpc>
              <a:buNone/>
            </a:pP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That my children eat well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is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important to me.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4565127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Clauses as subjects of sentences.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l" rtl="0">
              <a:lnSpc>
                <a:spcPct val="200000"/>
              </a:lnSpc>
              <a:buNone/>
            </a:pPr>
            <a:r>
              <a:rPr lang="en-US" sz="3000" u="sng" dirty="0">
                <a:latin typeface="Times New Roman" pitchFamily="18" charset="0"/>
                <a:cs typeface="Times New Roman" pitchFamily="18" charset="0"/>
              </a:rPr>
              <a:t>What she is doing </a:t>
            </a:r>
            <a:r>
              <a:rPr lang="en-US" sz="3000" b="1" dirty="0">
                <a:latin typeface="Times New Roman" pitchFamily="18" charset="0"/>
                <a:cs typeface="Times New Roman" pitchFamily="18" charset="0"/>
              </a:rPr>
              <a:t>bothers</a:t>
            </a:r>
            <a:r>
              <a:rPr lang="en-US" sz="3000" dirty="0">
                <a:latin typeface="Times New Roman" pitchFamily="18" charset="0"/>
                <a:cs typeface="Times New Roman" pitchFamily="18" charset="0"/>
              </a:rPr>
              <a:t> me.</a:t>
            </a:r>
          </a:p>
          <a:p>
            <a:pPr marL="0" indent="0" algn="l" rtl="0">
              <a:lnSpc>
                <a:spcPct val="200000"/>
              </a:lnSpc>
              <a:buNone/>
            </a:pPr>
            <a:r>
              <a:rPr lang="en-US" sz="3000" u="sng" dirty="0">
                <a:latin typeface="Times New Roman" pitchFamily="18" charset="0"/>
                <a:cs typeface="Times New Roman" pitchFamily="18" charset="0"/>
              </a:rPr>
              <a:t>Whether the manager decided to give me a raise or not </a:t>
            </a:r>
            <a:r>
              <a:rPr lang="en-US" sz="3000" b="1" dirty="0">
                <a:latin typeface="Times New Roman" pitchFamily="18" charset="0"/>
                <a:cs typeface="Times New Roman" pitchFamily="18" charset="0"/>
              </a:rPr>
              <a:t>worries</a:t>
            </a:r>
            <a:r>
              <a:rPr lang="en-US" sz="3000" dirty="0">
                <a:latin typeface="Times New Roman" pitchFamily="18" charset="0"/>
                <a:cs typeface="Times New Roman" pitchFamily="18" charset="0"/>
              </a:rPr>
              <a:t> me.</a:t>
            </a:r>
          </a:p>
          <a:p>
            <a:pPr marL="0" indent="0" algn="l" rtl="0">
              <a:lnSpc>
                <a:spcPct val="200000"/>
              </a:lnSpc>
              <a:buNone/>
            </a:pPr>
            <a:r>
              <a:rPr lang="en-US" sz="3000" u="sng" dirty="0">
                <a:latin typeface="Times New Roman" pitchFamily="18" charset="0"/>
                <a:cs typeface="Times New Roman" pitchFamily="18" charset="0"/>
              </a:rPr>
              <a:t>That Harry is not happy </a:t>
            </a: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was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obvious.</a:t>
            </a:r>
            <a:endParaRPr lang="en-US" sz="3000" dirty="0" smtClean="0"/>
          </a:p>
          <a:p>
            <a:pPr marL="0" indent="0" algn="l" rtl="0">
              <a:lnSpc>
                <a:spcPct val="200000"/>
              </a:lnSpc>
              <a:buNone/>
            </a:pP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Practice 1, p. 317</a:t>
            </a:r>
            <a:endParaRPr lang="en-US" sz="3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4126147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548680"/>
            <a:ext cx="8229600" cy="831304"/>
          </a:xfrm>
        </p:spPr>
        <p:txBody>
          <a:bodyPr>
            <a:normAutofit/>
          </a:bodyPr>
          <a:lstStyle/>
          <a:p>
            <a:pPr algn="ctr" rtl="0"/>
            <a:r>
              <a:rPr lang="en-US" sz="3600" b="1" dirty="0"/>
              <a:t>Anticipatory it + Clauses with </a:t>
            </a:r>
            <a:r>
              <a:rPr lang="en-US" sz="3600" b="1" i="1" dirty="0"/>
              <a:t>that</a:t>
            </a:r>
            <a:endParaRPr lang="ar-S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412776"/>
            <a:ext cx="8784976" cy="5184576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3400" dirty="0" smtClean="0">
                <a:latin typeface="Times New Roman" pitchFamily="18" charset="0"/>
                <a:cs typeface="Times New Roman" pitchFamily="18" charset="0"/>
              </a:rPr>
              <a:t>In some cases a noun clause ( the subject) comes at the end of the sentence, </a:t>
            </a:r>
            <a:r>
              <a:rPr lang="en-US" sz="3400" dirty="0">
                <a:latin typeface="Times New Roman" pitchFamily="18" charset="0"/>
                <a:cs typeface="Times New Roman" pitchFamily="18" charset="0"/>
              </a:rPr>
              <a:t>and (Anticipatory it </a:t>
            </a:r>
            <a:r>
              <a:rPr lang="en-US" sz="3400" dirty="0" smtClean="0">
                <a:latin typeface="Times New Roman" pitchFamily="18" charset="0"/>
                <a:cs typeface="Times New Roman" pitchFamily="18" charset="0"/>
              </a:rPr>
              <a:t>) comes at the beginning of the sentence. Anticipatory it + noun clause is common in conversational English. </a:t>
            </a:r>
            <a:r>
              <a:rPr lang="en-US" sz="3400" b="1" dirty="0" smtClean="0">
                <a:latin typeface="Times New Roman" pitchFamily="18" charset="0"/>
                <a:cs typeface="Times New Roman" pitchFamily="18" charset="0"/>
              </a:rPr>
              <a:t>(table 7.12., p. 318)</a:t>
            </a:r>
            <a:endParaRPr lang="en-US" sz="34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endParaRPr lang="en-US" sz="10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Example:</a:t>
            </a:r>
          </a:p>
          <a:p>
            <a:pPr marL="0" indent="0" algn="l" rtl="0">
              <a:buNone/>
            </a:pP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That </a:t>
            </a:r>
            <a:r>
              <a:rPr lang="en-US" sz="3200" i="1" dirty="0" err="1">
                <a:latin typeface="Times New Roman" pitchFamily="18" charset="0"/>
                <a:cs typeface="Times New Roman" pitchFamily="18" charset="0"/>
              </a:rPr>
              <a:t>Salwa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i="1" dirty="0">
                <a:latin typeface="Times New Roman" pitchFamily="18" charset="0"/>
                <a:cs typeface="Times New Roman" pitchFamily="18" charset="0"/>
              </a:rPr>
              <a:t>missed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 the exam 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is strange.</a:t>
            </a:r>
          </a:p>
          <a:p>
            <a:pPr marL="0" indent="0" algn="l" rtl="0">
              <a:buNone/>
            </a:pP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It 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is strange that </a:t>
            </a:r>
            <a:r>
              <a:rPr lang="en-US" sz="3200" i="1" dirty="0" err="1">
                <a:latin typeface="Times New Roman" pitchFamily="18" charset="0"/>
                <a:cs typeface="Times New Roman" pitchFamily="18" charset="0"/>
              </a:rPr>
              <a:t>Salwa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i="1" dirty="0">
                <a:latin typeface="Times New Roman" pitchFamily="18" charset="0"/>
                <a:cs typeface="Times New Roman" pitchFamily="18" charset="0"/>
              </a:rPr>
              <a:t>missed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 the exam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sz="3200" i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7553945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Noun Clauses </a:t>
            </a:r>
            <a:endParaRPr lang="ar-SA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2600" b="1" i="1" dirty="0"/>
              <a:t>Examples:</a:t>
            </a:r>
          </a:p>
          <a:p>
            <a:pPr marL="0" indent="0" algn="l" rtl="0">
              <a:buNone/>
            </a:pPr>
            <a:endParaRPr lang="en-US" sz="600" dirty="0"/>
          </a:p>
          <a:p>
            <a:pPr marL="0" indent="0" algn="l" rtl="0">
              <a:buNone/>
            </a:pPr>
            <a:r>
              <a:rPr lang="en-US" sz="2800" b="1" dirty="0" smtClean="0">
                <a:solidFill>
                  <a:srgbClr val="C00000"/>
                </a:solidFill>
              </a:rPr>
              <a:t>Subject</a:t>
            </a:r>
            <a:endParaRPr lang="en-US" sz="2800" u="sng" dirty="0"/>
          </a:p>
          <a:p>
            <a:pPr marL="0" indent="0" algn="l" rtl="0">
              <a:buNone/>
            </a:pPr>
            <a:r>
              <a:rPr lang="en-US" sz="2800" u="sng" dirty="0"/>
              <a:t>That Ahmad can fly</a:t>
            </a:r>
            <a:r>
              <a:rPr lang="en-US" sz="2800" dirty="0"/>
              <a:t> is unbelievable.</a:t>
            </a:r>
            <a:endParaRPr lang="en-US" sz="2800" b="1" dirty="0">
              <a:solidFill>
                <a:srgbClr val="C00000"/>
              </a:solidFill>
            </a:endParaRPr>
          </a:p>
          <a:p>
            <a:pPr marL="0" indent="0" algn="l" rtl="0">
              <a:buNone/>
            </a:pPr>
            <a:r>
              <a:rPr lang="en-US" sz="2800" u="sng" dirty="0"/>
              <a:t>The story </a:t>
            </a:r>
            <a:r>
              <a:rPr lang="en-US" sz="2800" dirty="0"/>
              <a:t>is unbelievable</a:t>
            </a:r>
            <a:r>
              <a:rPr lang="en-US" sz="2600" dirty="0"/>
              <a:t>.</a:t>
            </a:r>
          </a:p>
          <a:p>
            <a:pPr marL="0" indent="0" algn="l" rtl="0">
              <a:buNone/>
            </a:pPr>
            <a:endParaRPr lang="en-US" sz="2600" dirty="0"/>
          </a:p>
          <a:p>
            <a:pPr marL="0" indent="0" algn="l" rtl="0">
              <a:buNone/>
            </a:pPr>
            <a:r>
              <a:rPr lang="en-US" sz="2800" b="1" dirty="0" smtClean="0">
                <a:solidFill>
                  <a:srgbClr val="C00000"/>
                </a:solidFill>
              </a:rPr>
              <a:t>Object of a verb</a:t>
            </a:r>
            <a:endParaRPr lang="en-US" sz="2800" u="sng" dirty="0"/>
          </a:p>
          <a:p>
            <a:pPr marL="0" indent="0" algn="l" rtl="0">
              <a:buNone/>
            </a:pPr>
            <a:r>
              <a:rPr lang="en-US" sz="2800" dirty="0" smtClean="0"/>
              <a:t>People once believed </a:t>
            </a:r>
            <a:r>
              <a:rPr lang="en-US" sz="2800" u="sng" dirty="0" smtClean="0"/>
              <a:t>that the world was flat.</a:t>
            </a:r>
          </a:p>
          <a:p>
            <a:pPr marL="0" indent="0" algn="l" rtl="0">
              <a:buNone/>
            </a:pPr>
            <a:r>
              <a:rPr lang="en-US" sz="2800" dirty="0" smtClean="0"/>
              <a:t>They believed </a:t>
            </a:r>
            <a:r>
              <a:rPr lang="en-US" sz="2800" u="sng" dirty="0" smtClean="0"/>
              <a:t>the story.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525244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500" b="1" dirty="0"/>
              <a:t>Anticipatory it + Clauses with </a:t>
            </a:r>
            <a:r>
              <a:rPr lang="en-US" sz="3500" b="1" i="1" dirty="0"/>
              <a:t>that</a:t>
            </a:r>
            <a:endParaRPr lang="ar-SA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Example:</a:t>
            </a:r>
          </a:p>
          <a:p>
            <a:pPr marL="0" indent="0" algn="l" rtl="0">
              <a:buNone/>
            </a:pP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It is strange that </a:t>
            </a:r>
            <a:r>
              <a:rPr lang="en-US" sz="3200" i="1" dirty="0" err="1">
                <a:latin typeface="Times New Roman" pitchFamily="18" charset="0"/>
                <a:cs typeface="Times New Roman" pitchFamily="18" charset="0"/>
              </a:rPr>
              <a:t>Salwa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i="1" dirty="0">
                <a:latin typeface="Times New Roman" pitchFamily="18" charset="0"/>
                <a:cs typeface="Times New Roman" pitchFamily="18" charset="0"/>
              </a:rPr>
              <a:t>missed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 the exam</a:t>
            </a:r>
            <a:r>
              <a:rPr lang="en-US" sz="3200" i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sz="32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endParaRPr lang="en-US" sz="3200" b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Remember</a:t>
            </a:r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marL="0" indent="0" algn="l" rtl="0">
              <a:buNone/>
            </a:pP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Anticipatory  it + adjectives of urgency are always followed by verbs in the subjunctive mood.</a:t>
            </a:r>
          </a:p>
          <a:p>
            <a:pPr marL="0" indent="0" algn="ctr" rtl="0">
              <a:buNone/>
            </a:pP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It is crucial that you </a:t>
            </a:r>
            <a:r>
              <a:rPr lang="en-US" sz="3200" b="1" i="1" dirty="0">
                <a:latin typeface="Times New Roman" pitchFamily="18" charset="0"/>
                <a:cs typeface="Times New Roman" pitchFamily="18" charset="0"/>
              </a:rPr>
              <a:t>be</a:t>
            </a:r>
            <a:r>
              <a:rPr lang="en-US" sz="3200" i="1" dirty="0">
                <a:latin typeface="Times New Roman" pitchFamily="18" charset="0"/>
                <a:cs typeface="Times New Roman" pitchFamily="18" charset="0"/>
              </a:rPr>
              <a:t> on time.</a:t>
            </a:r>
          </a:p>
          <a:p>
            <a:endParaRPr lang="ar-SA" sz="32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28094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600" b="1" dirty="0" smtClean="0"/>
              <a:t>Anticipatory it + Clauses with </a:t>
            </a:r>
            <a:r>
              <a:rPr lang="en-US" sz="3600" b="1" i="1" dirty="0" smtClean="0"/>
              <a:t>that</a:t>
            </a:r>
            <a:endParaRPr lang="ar-SA" sz="3600" b="1" i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That </a:t>
            </a:r>
            <a:r>
              <a:rPr lang="en-US" sz="3200" u="sng" dirty="0" err="1" smtClean="0">
                <a:latin typeface="Times New Roman" pitchFamily="18" charset="0"/>
                <a:cs typeface="Times New Roman" pitchFamily="18" charset="0"/>
              </a:rPr>
              <a:t>Nawal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 needs a job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is obvious.</a:t>
            </a:r>
          </a:p>
          <a:p>
            <a:pPr marL="0" indent="0" algn="l" rtl="0">
              <a:buNone/>
            </a:pP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It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is obvious </a:t>
            </a: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that </a:t>
            </a:r>
            <a:r>
              <a:rPr lang="en-US" sz="3200" u="sng" dirty="0" err="1">
                <a:latin typeface="Times New Roman" pitchFamily="18" charset="0"/>
                <a:cs typeface="Times New Roman" pitchFamily="18" charset="0"/>
              </a:rPr>
              <a:t>Nawal</a:t>
            </a: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 needs a job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 algn="l" rtl="0">
              <a:buNone/>
            </a:pPr>
            <a:endParaRPr lang="en-US" sz="15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That Huda comes late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 is predictable.</a:t>
            </a:r>
          </a:p>
          <a:p>
            <a:pPr marL="0" indent="0" algn="l" rtl="0">
              <a:buNone/>
            </a:pP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It is predictable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that Huda comes late.</a:t>
            </a:r>
          </a:p>
          <a:p>
            <a:pPr marL="0" indent="0" algn="l" rtl="0">
              <a:buNone/>
            </a:pPr>
            <a:endParaRPr lang="en-US" sz="15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That Ali be on time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is crucial.</a:t>
            </a:r>
          </a:p>
          <a:p>
            <a:pPr marL="0" indent="0" algn="l" rtl="0">
              <a:buNone/>
            </a:pP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It </a:t>
            </a:r>
            <a:r>
              <a:rPr lang="en-US" sz="3200" dirty="0">
                <a:latin typeface="Times New Roman" pitchFamily="18" charset="0"/>
                <a:cs typeface="Times New Roman" pitchFamily="18" charset="0"/>
              </a:rPr>
              <a:t>is crucial </a:t>
            </a: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that 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Ali be </a:t>
            </a:r>
            <a:r>
              <a:rPr lang="en-US" sz="3200" u="sng" dirty="0">
                <a:latin typeface="Times New Roman" pitchFamily="18" charset="0"/>
                <a:cs typeface="Times New Roman" pitchFamily="18" charset="0"/>
              </a:rPr>
              <a:t>on time</a:t>
            </a:r>
            <a:r>
              <a:rPr lang="en-US" sz="3200" u="sng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 algn="l" rtl="0">
              <a:buNone/>
            </a:pPr>
            <a:endParaRPr lang="en-US" sz="1500" b="1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Practice 3, p. 319</a:t>
            </a:r>
            <a:endParaRPr lang="en-US" sz="30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endParaRPr lang="ar-SA" sz="3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166956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548680"/>
            <a:ext cx="8229600" cy="990600"/>
          </a:xfr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/>
          <a:lstStyle/>
          <a:p>
            <a:pPr algn="ctr"/>
            <a:r>
              <a:rPr lang="en-US" b="1" u="sng" dirty="0" smtClean="0"/>
              <a:t>Noun Clauses</a:t>
            </a:r>
            <a:endParaRPr lang="ar-SA" b="1" u="sng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marL="0" indent="0" algn="ctr" rtl="0">
              <a:buNone/>
            </a:pPr>
            <a:r>
              <a:rPr lang="en-US" sz="3700" b="1" dirty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PART </a:t>
            </a:r>
            <a:r>
              <a:rPr lang="en-US" sz="3700" b="1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FIVE:</a:t>
            </a:r>
            <a:endParaRPr lang="en-US" sz="3700" b="1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endParaRPr lang="en-US" sz="3700" b="1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r>
              <a:rPr lang="en-US" sz="3700" b="1" u="sng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REDUCTION OF NOUN CLAUSES    TO INFINITIVE PHRASES</a:t>
            </a:r>
            <a:endParaRPr lang="en-US" sz="3700" b="1" u="sng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r>
              <a:rPr lang="en-US" sz="3700" b="1" dirty="0">
                <a:solidFill>
                  <a:srgbClr val="C00000"/>
                </a:solidFill>
              </a:rPr>
              <a:t>(PP. </a:t>
            </a:r>
            <a:r>
              <a:rPr lang="en-US" sz="3700" b="1" dirty="0" smtClean="0">
                <a:solidFill>
                  <a:srgbClr val="C00000"/>
                </a:solidFill>
              </a:rPr>
              <a:t>321– </a:t>
            </a:r>
            <a:r>
              <a:rPr lang="en-US" sz="3700" b="1" dirty="0">
                <a:solidFill>
                  <a:srgbClr val="C00000"/>
                </a:solidFill>
              </a:rPr>
              <a:t>310)</a:t>
            </a:r>
            <a:endParaRPr lang="ar-SA" sz="3700" b="1" dirty="0">
              <a:solidFill>
                <a:srgbClr val="C00000"/>
              </a:solidFill>
            </a:endParaRPr>
          </a:p>
          <a:p>
            <a:endParaRPr lang="ar-SA" sz="3700" dirty="0"/>
          </a:p>
          <a:p>
            <a:endParaRPr lang="ar-SA" sz="37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986849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500" b="1" dirty="0"/>
              <a:t>Reduction of </a:t>
            </a:r>
            <a:r>
              <a:rPr lang="en-US" sz="3500" b="1" dirty="0" smtClean="0"/>
              <a:t>Indirect Commands</a:t>
            </a:r>
            <a:endParaRPr lang="ar-SA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2600" dirty="0"/>
              <a:t>Commands can be reduced to infinitive phrases in reported speech. (</a:t>
            </a:r>
            <a:r>
              <a:rPr lang="en-US" sz="2600" b="1" dirty="0"/>
              <a:t>table 7.14., p. 325</a:t>
            </a:r>
            <a:r>
              <a:rPr lang="en-US" sz="2600" b="1" dirty="0" smtClean="0"/>
              <a:t>).</a:t>
            </a:r>
          </a:p>
          <a:p>
            <a:pPr marL="0" indent="0" algn="l" rtl="0">
              <a:buNone/>
            </a:pPr>
            <a:endParaRPr lang="en-US" sz="1500" dirty="0"/>
          </a:p>
          <a:p>
            <a:pPr marL="0" indent="0" algn="l" rtl="0">
              <a:buNone/>
            </a:pPr>
            <a:r>
              <a:rPr lang="en-US" sz="2600" dirty="0" smtClean="0"/>
              <a:t>The verb (</a:t>
            </a:r>
            <a:r>
              <a:rPr lang="en-US" sz="2600" b="1" dirty="0" smtClean="0"/>
              <a:t>say</a:t>
            </a:r>
            <a:r>
              <a:rPr lang="en-US" sz="2600" dirty="0" smtClean="0"/>
              <a:t>) </a:t>
            </a:r>
            <a:r>
              <a:rPr lang="en-US" sz="2600" u="sng" dirty="0" smtClean="0"/>
              <a:t>does not </a:t>
            </a:r>
            <a:r>
              <a:rPr lang="en-US" sz="2600" dirty="0" smtClean="0"/>
              <a:t>take a noun or pronoun as its object before the noun clause or the infinitive phrase.</a:t>
            </a:r>
          </a:p>
          <a:p>
            <a:pPr marL="0" indent="0" algn="l" rtl="0">
              <a:buNone/>
            </a:pPr>
            <a:endParaRPr lang="en-US" sz="1500" dirty="0"/>
          </a:p>
          <a:p>
            <a:pPr marL="0" indent="0" algn="l" rtl="0">
              <a:buNone/>
            </a:pPr>
            <a:r>
              <a:rPr lang="en-US" sz="2600" dirty="0" smtClean="0"/>
              <a:t>However, the verb (</a:t>
            </a:r>
            <a:r>
              <a:rPr lang="en-US" sz="2600" b="1" dirty="0" smtClean="0"/>
              <a:t>tell</a:t>
            </a:r>
            <a:r>
              <a:rPr lang="en-US" sz="2600" dirty="0" smtClean="0"/>
              <a:t>) </a:t>
            </a:r>
            <a:r>
              <a:rPr lang="en-US" sz="2600" u="sng" dirty="0" smtClean="0"/>
              <a:t>must</a:t>
            </a:r>
            <a:r>
              <a:rPr lang="en-US" sz="2600" dirty="0" smtClean="0"/>
              <a:t> take a noun or a pronoun as its object before the noun clause or </a:t>
            </a:r>
            <a:r>
              <a:rPr lang="en-US" sz="2600" dirty="0"/>
              <a:t>the infinitive phrase</a:t>
            </a:r>
            <a:r>
              <a:rPr lang="en-US" sz="2600" dirty="0" smtClean="0"/>
              <a:t>.</a:t>
            </a:r>
          </a:p>
          <a:p>
            <a:pPr marL="0" indent="0" algn="l" rtl="0">
              <a:buNone/>
            </a:pPr>
            <a:endParaRPr lang="en-US" sz="1500" dirty="0"/>
          </a:p>
          <a:p>
            <a:pPr marL="0" indent="0" algn="l" rtl="0">
              <a:buNone/>
            </a:pPr>
            <a:r>
              <a:rPr lang="en-US" sz="2600" dirty="0" smtClean="0"/>
              <a:t>Some verbs such as advise, urge, command, …. Follow the same pattern of verb (tell).</a:t>
            </a:r>
            <a:endParaRPr lang="en-US" sz="26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572210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879376"/>
          </a:xfrm>
        </p:spPr>
        <p:txBody>
          <a:bodyPr>
            <a:normAutofit/>
          </a:bodyPr>
          <a:lstStyle/>
          <a:p>
            <a:pPr algn="ctr"/>
            <a:r>
              <a:rPr lang="en-US" sz="3500" b="1" dirty="0" smtClean="0"/>
              <a:t>Reduction of </a:t>
            </a:r>
            <a:r>
              <a:rPr lang="en-US" sz="3500" b="1" dirty="0"/>
              <a:t>I</a:t>
            </a:r>
            <a:r>
              <a:rPr lang="en-US" sz="3500" b="1" dirty="0" smtClean="0"/>
              <a:t>ndirect Commands</a:t>
            </a:r>
            <a:endParaRPr lang="ar-SA" sz="3500" b="1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925780954"/>
              </p:ext>
            </p:extLst>
          </p:nvPr>
        </p:nvGraphicFramePr>
        <p:xfrm>
          <a:off x="107504" y="1772816"/>
          <a:ext cx="8964488" cy="4896544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988163"/>
                <a:gridCol w="3668591"/>
                <a:gridCol w="2307734"/>
              </a:tblGrid>
              <a:tr h="1020353">
                <a:tc>
                  <a:txBody>
                    <a:bodyPr/>
                    <a:lstStyle/>
                    <a:p>
                      <a:pPr algn="ctr" rtl="0"/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Infinitive phrase</a:t>
                      </a:r>
                      <a:endParaRPr lang="ar-SA" sz="25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Reported command</a:t>
                      </a:r>
                      <a:endParaRPr lang="ar-SA" sz="25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command</a:t>
                      </a:r>
                      <a:endParaRPr lang="ar-SA" sz="25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2035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She said</a:t>
                      </a:r>
                      <a:r>
                        <a:rPr lang="en-US" sz="250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en-US" sz="250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to stop</a:t>
                      </a:r>
                      <a:r>
                        <a:rPr lang="en-US" sz="2500" u="none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it.</a:t>
                      </a:r>
                      <a:endParaRPr lang="ar-SA" sz="2500" u="none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She said </a:t>
                      </a:r>
                      <a:r>
                        <a:rPr lang="en-US" sz="250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that we should stop</a:t>
                      </a:r>
                      <a:r>
                        <a:rPr lang="en-US" sz="2500" u="none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it.</a:t>
                      </a:r>
                      <a:endParaRPr lang="ar-SA" sz="2500" u="none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Stop it!</a:t>
                      </a:r>
                      <a:endParaRPr lang="ar-SA" sz="25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42791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She told us </a:t>
                      </a:r>
                      <a:r>
                        <a:rPr lang="en-US" sz="250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to finish </a:t>
                      </a:r>
                      <a:r>
                        <a:rPr lang="en-US" sz="2500" u="none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the work.</a:t>
                      </a:r>
                      <a:endParaRPr lang="ar-SA" sz="2500" u="none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l" rtl="0"/>
                      <a:endParaRPr lang="ar-SA" sz="25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She told us </a:t>
                      </a:r>
                      <a:r>
                        <a:rPr lang="en-US" sz="250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that</a:t>
                      </a:r>
                      <a:r>
                        <a:rPr lang="en-US" sz="250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we should finish</a:t>
                      </a:r>
                      <a:r>
                        <a:rPr lang="en-US" sz="2500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the work.</a:t>
                      </a:r>
                      <a:endParaRPr lang="ar-SA" sz="25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Finish the work.</a:t>
                      </a:r>
                      <a:endParaRPr lang="ar-SA" sz="25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427919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She told </a:t>
                      </a:r>
                      <a:r>
                        <a:rPr lang="en-US" sz="2500" u="none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us</a:t>
                      </a:r>
                      <a:r>
                        <a:rPr lang="en-US" sz="250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to</a:t>
                      </a:r>
                      <a:r>
                        <a:rPr lang="en-US" sz="250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do</a:t>
                      </a:r>
                      <a:r>
                        <a:rPr lang="en-US" sz="2500" u="none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a good job.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She told us </a:t>
                      </a:r>
                      <a:r>
                        <a:rPr lang="en-US" sz="2500" u="sng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that</a:t>
                      </a:r>
                      <a:r>
                        <a:rPr lang="en-US" sz="2500" u="sng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we should do</a:t>
                      </a:r>
                      <a:r>
                        <a:rPr lang="en-US" sz="2500" u="none" baseline="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a good job.</a:t>
                      </a:r>
                      <a:endParaRPr lang="ar-SA" sz="2500" u="none" dirty="0" smtClean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algn="l" rtl="0"/>
                      <a:endParaRPr lang="ar-SA" sz="25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2500" dirty="0" smtClean="0">
                          <a:solidFill>
                            <a:sysClr val="windowText" lastClr="00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Do a good job.</a:t>
                      </a:r>
                      <a:endParaRPr lang="ar-SA" sz="2500" dirty="0">
                        <a:solidFill>
                          <a:sysClr val="windowText" lastClr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5438039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500" b="1" dirty="0"/>
              <a:t>Reduction of </a:t>
            </a:r>
            <a:r>
              <a:rPr lang="en-US" sz="3500" b="1" dirty="0" smtClean="0"/>
              <a:t>Requests for Action</a:t>
            </a:r>
            <a:endParaRPr lang="ar-SA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just" rtl="0">
              <a:buNone/>
            </a:pP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Yes / no questions are sometimes used as requests of action. </a:t>
            </a: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(table 7.15., p. 325)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0" indent="0" algn="ctr" rtl="0">
              <a:buNone/>
            </a:pPr>
            <a:r>
              <a:rPr lang="en-US" sz="3300" b="1" dirty="0">
                <a:latin typeface="Times New Roman" pitchFamily="18" charset="0"/>
                <a:cs typeface="Times New Roman" pitchFamily="18" charset="0"/>
              </a:rPr>
              <a:t>C</a:t>
            </a: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ould you help me?</a:t>
            </a:r>
            <a:endParaRPr lang="en-US" sz="33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just" rtl="0">
              <a:buNone/>
            </a:pP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If they are turned into noun clauses, they can be reduced into infinitive phrases. The object must be used with the infinitive phrase.</a:t>
            </a:r>
          </a:p>
          <a:p>
            <a:pPr marL="0" indent="0" algn="ctr" rtl="0">
              <a:buNone/>
            </a:pP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She asked (me) if I could help her.</a:t>
            </a:r>
          </a:p>
          <a:p>
            <a:pPr marL="0" indent="0" algn="ctr" rtl="0">
              <a:buNone/>
            </a:pP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She asked me to help her.</a:t>
            </a:r>
            <a:endParaRPr lang="ar-SA" sz="33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0812745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500" b="1" dirty="0" smtClean="0"/>
              <a:t>Reduction of requests of </a:t>
            </a:r>
            <a:r>
              <a:rPr lang="en-US" sz="3500" b="1" dirty="0"/>
              <a:t>A</a:t>
            </a:r>
            <a:r>
              <a:rPr lang="en-US" sz="3500" b="1" dirty="0" smtClean="0"/>
              <a:t>ction</a:t>
            </a:r>
            <a:endParaRPr lang="ar-SA" sz="3500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617269126"/>
              </p:ext>
            </p:extLst>
          </p:nvPr>
        </p:nvGraphicFramePr>
        <p:xfrm>
          <a:off x="179512" y="1600200"/>
          <a:ext cx="8892480" cy="485313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964160"/>
                <a:gridCol w="2964160"/>
                <a:gridCol w="2964160"/>
              </a:tblGrid>
              <a:tr h="1241500">
                <a:tc>
                  <a:txBody>
                    <a:bodyPr/>
                    <a:lstStyle/>
                    <a:p>
                      <a:pPr algn="ctr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Infinitive phrase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Reported speech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Request of action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80581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She asked me to help her.</a:t>
                      </a:r>
                      <a:endParaRPr lang="ar-SA" sz="30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She asked (me) if I could help her.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Could</a:t>
                      </a:r>
                      <a:r>
                        <a:rPr lang="en-US" sz="3000" baseline="0" dirty="0" smtClean="0">
                          <a:solidFill>
                            <a:sysClr val="windowText" lastClr="000000"/>
                          </a:solidFill>
                        </a:rPr>
                        <a:t> you help me?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80581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She</a:t>
                      </a:r>
                      <a:r>
                        <a:rPr lang="en-US" sz="3000" baseline="0" dirty="0" smtClean="0">
                          <a:solidFill>
                            <a:sysClr val="windowText" lastClr="000000"/>
                          </a:solidFill>
                        </a:rPr>
                        <a:t> asked me to </a:t>
                      </a: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lend her 5$.</a:t>
                      </a:r>
                      <a:endParaRPr lang="ar-SA" sz="30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She</a:t>
                      </a:r>
                      <a:r>
                        <a:rPr lang="en-US" sz="3000" baseline="0" dirty="0" smtClean="0">
                          <a:solidFill>
                            <a:sysClr val="windowText" lastClr="000000"/>
                          </a:solidFill>
                        </a:rPr>
                        <a:t> asked (me) if I c</a:t>
                      </a: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ould lend her 5$.</a:t>
                      </a:r>
                      <a:endParaRPr lang="ar-SA" sz="30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Could you lend me 5$?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444892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500" b="1" dirty="0" smtClean="0"/>
              <a:t>Reduction of Requests for Permission</a:t>
            </a:r>
            <a:endParaRPr lang="ar-SA" sz="35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 rtl="0">
              <a:buNone/>
            </a:pPr>
            <a:r>
              <a:rPr lang="en-US" sz="3000" dirty="0">
                <a:latin typeface="Times New Roman" pitchFamily="18" charset="0"/>
                <a:cs typeface="Times New Roman" pitchFamily="18" charset="0"/>
              </a:rPr>
              <a:t>Yes / no questions are sometimes used as requests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for permission. </a:t>
            </a:r>
            <a:r>
              <a:rPr lang="en-US" sz="3000" b="1" dirty="0">
                <a:latin typeface="Times New Roman" pitchFamily="18" charset="0"/>
                <a:cs typeface="Times New Roman" pitchFamily="18" charset="0"/>
              </a:rPr>
              <a:t>(table 7.15., p. 325)</a:t>
            </a:r>
            <a:r>
              <a:rPr lang="en-US" sz="3000" dirty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0" indent="0" algn="ctr" rtl="0">
              <a:buNone/>
            </a:pPr>
            <a:r>
              <a:rPr lang="en-US" sz="3000" b="1" dirty="0">
                <a:latin typeface="Times New Roman" pitchFamily="18" charset="0"/>
                <a:cs typeface="Times New Roman" pitchFamily="18" charset="0"/>
              </a:rPr>
              <a:t>Could </a:t>
            </a: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I take your pen?</a:t>
            </a:r>
          </a:p>
          <a:p>
            <a:pPr marL="0" indent="0" algn="ctr" rtl="0">
              <a:buNone/>
            </a:pPr>
            <a:endParaRPr lang="en-US" sz="15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just" rtl="0">
              <a:buNone/>
            </a:pPr>
            <a:r>
              <a:rPr lang="en-US" sz="3000" dirty="0">
                <a:latin typeface="Times New Roman" pitchFamily="18" charset="0"/>
                <a:cs typeface="Times New Roman" pitchFamily="18" charset="0"/>
              </a:rPr>
              <a:t>If they are turned into noun clauses, they can be reduced into infinitive phrases. The object </a:t>
            </a:r>
            <a:r>
              <a:rPr lang="en-US" sz="3000" dirty="0" smtClean="0">
                <a:latin typeface="Times New Roman" pitchFamily="18" charset="0"/>
                <a:cs typeface="Times New Roman" pitchFamily="18" charset="0"/>
              </a:rPr>
              <a:t>is not used </a:t>
            </a:r>
            <a:r>
              <a:rPr lang="en-US" sz="3000" dirty="0">
                <a:latin typeface="Times New Roman" pitchFamily="18" charset="0"/>
                <a:cs typeface="Times New Roman" pitchFamily="18" charset="0"/>
              </a:rPr>
              <a:t>with the infinitive phrase.</a:t>
            </a:r>
          </a:p>
          <a:p>
            <a:pPr marL="0" indent="0" algn="ctr" rtl="0">
              <a:buNone/>
            </a:pPr>
            <a:r>
              <a:rPr lang="en-US" sz="3000" b="1" dirty="0">
                <a:latin typeface="Times New Roman" pitchFamily="18" charset="0"/>
                <a:cs typeface="Times New Roman" pitchFamily="18" charset="0"/>
              </a:rPr>
              <a:t>She asked (me) if </a:t>
            </a: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she could take my pen.</a:t>
            </a:r>
            <a:endParaRPr lang="en-US" sz="30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 rtl="0">
              <a:buNone/>
            </a:pPr>
            <a:r>
              <a:rPr lang="en-US" sz="3000" b="1" dirty="0">
                <a:latin typeface="Times New Roman" pitchFamily="18" charset="0"/>
                <a:cs typeface="Times New Roman" pitchFamily="18" charset="0"/>
              </a:rPr>
              <a:t>She asked </a:t>
            </a:r>
            <a:r>
              <a:rPr lang="en-US" sz="3000" b="1" dirty="0" smtClean="0">
                <a:latin typeface="Times New Roman" pitchFamily="18" charset="0"/>
                <a:cs typeface="Times New Roman" pitchFamily="18" charset="0"/>
              </a:rPr>
              <a:t>to take my pen.</a:t>
            </a:r>
            <a:endParaRPr lang="ar-SA" sz="3000" b="1" dirty="0">
              <a:latin typeface="Times New Roman" pitchFamily="18" charset="0"/>
              <a:cs typeface="Times New Roman" pitchFamily="18" charset="0"/>
            </a:endParaRPr>
          </a:p>
          <a:p>
            <a:pPr marL="0" indent="0">
              <a:buNone/>
            </a:pPr>
            <a:endParaRPr lang="ar-SA" sz="3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5646602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500" b="1" dirty="0" smtClean="0"/>
              <a:t>Reduction of Requests for Permission</a:t>
            </a:r>
            <a:endParaRPr lang="ar-SA" sz="3500" b="1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="" xmlns:p14="http://schemas.microsoft.com/office/powerpoint/2010/main" val="2348326541"/>
              </p:ext>
            </p:extLst>
          </p:nvPr>
        </p:nvGraphicFramePr>
        <p:xfrm>
          <a:off x="179512" y="1600200"/>
          <a:ext cx="8892480" cy="4853136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2669996"/>
                <a:gridCol w="3872816"/>
                <a:gridCol w="2349668"/>
              </a:tblGrid>
              <a:tr h="1241500">
                <a:tc>
                  <a:txBody>
                    <a:bodyPr/>
                    <a:lstStyle/>
                    <a:p>
                      <a:pPr algn="ctr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Infinitive phrase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Reported speech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Request of action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80581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She asked to leave early.</a:t>
                      </a:r>
                      <a:endParaRPr lang="ar-SA" sz="30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Sarah</a:t>
                      </a:r>
                      <a:r>
                        <a:rPr lang="en-US" sz="3000" baseline="0" dirty="0" smtClean="0">
                          <a:solidFill>
                            <a:sysClr val="windowText" lastClr="000000"/>
                          </a:solidFill>
                        </a:rPr>
                        <a:t> asked (me) if she c</a:t>
                      </a: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ould leave early.</a:t>
                      </a:r>
                      <a:endParaRPr lang="ar-SA" sz="30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Can I leave early?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805818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She</a:t>
                      </a:r>
                      <a:r>
                        <a:rPr lang="en-US" sz="3000" baseline="0" dirty="0" smtClean="0">
                          <a:solidFill>
                            <a:sysClr val="windowText" lastClr="000000"/>
                          </a:solidFill>
                        </a:rPr>
                        <a:t> asked to </a:t>
                      </a: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turn on the light.</a:t>
                      </a:r>
                      <a:endParaRPr lang="ar-SA" sz="30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Sarah</a:t>
                      </a:r>
                      <a:r>
                        <a:rPr lang="en-US" sz="3000" baseline="0" dirty="0" smtClean="0">
                          <a:solidFill>
                            <a:sysClr val="windowText" lastClr="000000"/>
                          </a:solidFill>
                        </a:rPr>
                        <a:t> asked (me) if she c</a:t>
                      </a:r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ould turn on the light.</a:t>
                      </a:r>
                      <a:endParaRPr lang="ar-SA" sz="3000" dirty="0" smtClean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sz="3000" dirty="0" smtClean="0">
                          <a:solidFill>
                            <a:sysClr val="windowText" lastClr="000000"/>
                          </a:solidFill>
                        </a:rPr>
                        <a:t>Could I turn on the light?</a:t>
                      </a:r>
                      <a:endParaRPr lang="ar-SA" sz="3000" dirty="0">
                        <a:solidFill>
                          <a:sysClr val="windowText" lastClr="00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23325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b="1" dirty="0" smtClean="0"/>
              <a:t>Reduction of Requests for Permission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endParaRPr lang="en-US" sz="3500" dirty="0" smtClean="0"/>
          </a:p>
          <a:p>
            <a:pPr algn="l" rtl="0"/>
            <a:r>
              <a:rPr lang="en-US" sz="3500" dirty="0" smtClean="0"/>
              <a:t>Compare: </a:t>
            </a:r>
          </a:p>
          <a:p>
            <a:pPr algn="l" rtl="0"/>
            <a:r>
              <a:rPr lang="en-US" sz="3500" dirty="0" smtClean="0"/>
              <a:t>She asked to take the pen.</a:t>
            </a:r>
          </a:p>
          <a:p>
            <a:pPr algn="l" rtl="0"/>
            <a:r>
              <a:rPr lang="en-US" sz="3500" dirty="0" smtClean="0"/>
              <a:t>Can </a:t>
            </a:r>
            <a:r>
              <a:rPr lang="en-US" sz="3500" b="1" dirty="0" smtClean="0">
                <a:solidFill>
                  <a:srgbClr val="FF0000"/>
                </a:solidFill>
              </a:rPr>
              <a:t>I</a:t>
            </a:r>
            <a:r>
              <a:rPr lang="en-US" sz="3500" dirty="0" smtClean="0"/>
              <a:t> take the pen? (Permission)</a:t>
            </a:r>
          </a:p>
          <a:p>
            <a:pPr algn="l" rtl="0">
              <a:buNone/>
            </a:pPr>
            <a:endParaRPr lang="en-US" sz="3500" dirty="0" smtClean="0"/>
          </a:p>
          <a:p>
            <a:pPr algn="l" rtl="0"/>
            <a:r>
              <a:rPr lang="en-US" sz="3500" dirty="0" smtClean="0"/>
              <a:t>She asked </a:t>
            </a:r>
            <a:r>
              <a:rPr lang="en-US" sz="3500" b="1" u="sng" dirty="0" smtClean="0"/>
              <a:t>me</a:t>
            </a:r>
            <a:r>
              <a:rPr lang="en-US" sz="3500" dirty="0" smtClean="0"/>
              <a:t> to take the pen.</a:t>
            </a:r>
          </a:p>
          <a:p>
            <a:pPr algn="l" rtl="0"/>
            <a:r>
              <a:rPr lang="en-US" sz="3500" dirty="0" smtClean="0"/>
              <a:t>Would </a:t>
            </a:r>
            <a:r>
              <a:rPr lang="en-US" sz="3500" b="1" dirty="0" smtClean="0">
                <a:solidFill>
                  <a:srgbClr val="FF0000"/>
                </a:solidFill>
              </a:rPr>
              <a:t>you</a:t>
            </a:r>
            <a:r>
              <a:rPr lang="en-US" sz="3500" dirty="0" smtClean="0"/>
              <a:t> take the pen? (action)</a:t>
            </a:r>
          </a:p>
          <a:p>
            <a:pPr algn="l" rtl="0"/>
            <a:endParaRPr lang="en-US" sz="3500" dirty="0" smtClean="0"/>
          </a:p>
          <a:p>
            <a:pPr algn="l" rtl="0"/>
            <a:endParaRPr lang="ar-SA" sz="35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Noun Clauses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600200"/>
            <a:ext cx="8640960" cy="4876800"/>
          </a:xfrm>
        </p:spPr>
        <p:txBody>
          <a:bodyPr>
            <a:normAutofit lnSpcReduction="10000"/>
          </a:bodyPr>
          <a:lstStyle/>
          <a:p>
            <a:pPr marL="0" indent="0" algn="l" rtl="0">
              <a:buNone/>
            </a:pPr>
            <a:r>
              <a:rPr lang="en-US" sz="2800" b="1" i="1" dirty="0"/>
              <a:t>Examples:</a:t>
            </a:r>
          </a:p>
          <a:p>
            <a:pPr marL="0" indent="0" algn="l" rtl="0">
              <a:buNone/>
            </a:pPr>
            <a:endParaRPr lang="en-US" sz="600" dirty="0"/>
          </a:p>
          <a:p>
            <a:pPr marL="0" indent="0" algn="l" rtl="0">
              <a:buNone/>
            </a:pPr>
            <a:r>
              <a:rPr lang="en-US" sz="2800" b="1" dirty="0">
                <a:solidFill>
                  <a:srgbClr val="C00000"/>
                </a:solidFill>
              </a:rPr>
              <a:t>Object of a </a:t>
            </a:r>
            <a:r>
              <a:rPr lang="en-US" sz="2800" b="1" dirty="0" smtClean="0">
                <a:solidFill>
                  <a:srgbClr val="C00000"/>
                </a:solidFill>
              </a:rPr>
              <a:t>preposition</a:t>
            </a:r>
            <a:endParaRPr lang="en-US" sz="2800" u="sng" dirty="0"/>
          </a:p>
          <a:p>
            <a:pPr marL="0" indent="0" algn="l" rtl="0">
              <a:buNone/>
            </a:pPr>
            <a:r>
              <a:rPr lang="en-US" sz="2800" dirty="0"/>
              <a:t>I listened to</a:t>
            </a:r>
            <a:r>
              <a:rPr lang="en-US" sz="2800" u="sng" dirty="0"/>
              <a:t> what he said</a:t>
            </a:r>
            <a:r>
              <a:rPr lang="en-US" sz="2800" dirty="0" smtClean="0"/>
              <a:t>.</a:t>
            </a:r>
          </a:p>
          <a:p>
            <a:pPr marL="0" indent="0" algn="l" rtl="0">
              <a:buNone/>
            </a:pPr>
            <a:r>
              <a:rPr lang="en-US" sz="2800" dirty="0"/>
              <a:t>I listened to</a:t>
            </a:r>
            <a:r>
              <a:rPr lang="en-US" sz="2800" u="sng" dirty="0"/>
              <a:t> </a:t>
            </a:r>
            <a:r>
              <a:rPr lang="en-US" sz="2800" u="sng" dirty="0" smtClean="0"/>
              <a:t>the story</a:t>
            </a:r>
            <a:r>
              <a:rPr lang="en-US" sz="2800" dirty="0" smtClean="0"/>
              <a:t>.</a:t>
            </a:r>
            <a:endParaRPr lang="en-US" sz="2800" dirty="0"/>
          </a:p>
          <a:p>
            <a:pPr marL="0" indent="0" algn="l" rtl="0">
              <a:buNone/>
            </a:pPr>
            <a:endParaRPr lang="en-US" sz="2800" dirty="0"/>
          </a:p>
          <a:p>
            <a:pPr marL="0" indent="0" algn="l" rtl="0">
              <a:buNone/>
            </a:pPr>
            <a:r>
              <a:rPr lang="en-US" sz="2800" b="1" dirty="0" smtClean="0">
                <a:solidFill>
                  <a:srgbClr val="C00000"/>
                </a:solidFill>
              </a:rPr>
              <a:t>Complement</a:t>
            </a:r>
            <a:endParaRPr lang="en-US" sz="2800" dirty="0"/>
          </a:p>
          <a:p>
            <a:pPr marL="0" indent="0" algn="l" rtl="0">
              <a:buNone/>
            </a:pPr>
            <a:r>
              <a:rPr lang="en-US" sz="2800" dirty="0"/>
              <a:t>A major concern is</a:t>
            </a:r>
            <a:r>
              <a:rPr lang="en-US" sz="2800" u="sng" dirty="0"/>
              <a:t> </a:t>
            </a:r>
            <a:r>
              <a:rPr lang="en-US" sz="2800" u="sng" dirty="0" smtClean="0"/>
              <a:t>how fast these </a:t>
            </a:r>
            <a:r>
              <a:rPr lang="en-US" sz="2800" u="sng" dirty="0"/>
              <a:t>changes are </a:t>
            </a:r>
            <a:r>
              <a:rPr lang="en-US" sz="2800" u="sng" dirty="0" smtClean="0"/>
              <a:t>happening.</a:t>
            </a:r>
          </a:p>
          <a:p>
            <a:pPr marL="0" indent="0" algn="l" rtl="0">
              <a:buNone/>
            </a:pPr>
            <a:r>
              <a:rPr lang="en-US" sz="2800" dirty="0"/>
              <a:t>A major concern is</a:t>
            </a:r>
            <a:r>
              <a:rPr lang="en-US" sz="2800" u="sng" dirty="0"/>
              <a:t> </a:t>
            </a:r>
            <a:r>
              <a:rPr lang="en-US" sz="2800" u="sng" dirty="0" smtClean="0"/>
              <a:t>the fast changes.</a:t>
            </a:r>
          </a:p>
          <a:p>
            <a:pPr marL="0" indent="0" algn="l" rtl="0">
              <a:buNone/>
            </a:pPr>
            <a:endParaRPr lang="en-US" sz="600" u="sng" dirty="0"/>
          </a:p>
          <a:p>
            <a:pPr marL="0" indent="0" algn="l" rtl="0">
              <a:buNone/>
            </a:pPr>
            <a:r>
              <a:rPr lang="en-US" b="1" dirty="0" smtClean="0"/>
              <a:t>Practice 1, p. 297</a:t>
            </a:r>
            <a:endParaRPr lang="en-US" b="1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5490031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500" b="1" dirty="0" smtClean="0"/>
              <a:t>Reduction of Embedded questions</a:t>
            </a:r>
            <a:endParaRPr lang="ar-SA" sz="35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484784"/>
            <a:ext cx="8712968" cy="4992216"/>
          </a:xfrm>
        </p:spPr>
        <p:txBody>
          <a:bodyPr>
            <a:normAutofit/>
          </a:bodyPr>
          <a:lstStyle/>
          <a:p>
            <a:pPr marL="0" indent="0" algn="l" rtl="0">
              <a:buNone/>
            </a:pPr>
            <a:r>
              <a:rPr lang="en-US" sz="2900" dirty="0" smtClean="0"/>
              <a:t>Embedded yes/ no questions with auxiliaries can be reduced into infinitive phrases. </a:t>
            </a:r>
            <a:r>
              <a:rPr lang="en-US" sz="2900" b="1" dirty="0" smtClean="0"/>
              <a:t>(table 7.16, p.326)</a:t>
            </a:r>
          </a:p>
          <a:p>
            <a:pPr marL="0" indent="0" algn="l" rtl="0">
              <a:buNone/>
            </a:pPr>
            <a:endParaRPr lang="en-US" sz="1000" b="1" dirty="0" smtClean="0"/>
          </a:p>
          <a:p>
            <a:pPr marL="0" indent="0" algn="ctr" rtl="0">
              <a:buNone/>
            </a:pPr>
            <a:r>
              <a:rPr lang="en-US" sz="3000" b="1" dirty="0" smtClean="0"/>
              <a:t>Should I come early?</a:t>
            </a:r>
          </a:p>
          <a:p>
            <a:pPr marL="0" indent="0" algn="ctr" rtl="0">
              <a:buNone/>
            </a:pPr>
            <a:r>
              <a:rPr lang="en-US" sz="3000" b="1" dirty="0" smtClean="0"/>
              <a:t>Jay asked if he should come early.</a:t>
            </a:r>
          </a:p>
          <a:p>
            <a:pPr marL="0" indent="0" algn="ctr" rtl="0">
              <a:buNone/>
            </a:pPr>
            <a:endParaRPr lang="en-US" sz="1500" b="1" dirty="0"/>
          </a:p>
          <a:p>
            <a:pPr marL="0" indent="0" algn="l" rtl="0">
              <a:buNone/>
            </a:pPr>
            <a:r>
              <a:rPr lang="en-US" sz="3000" dirty="0" smtClean="0"/>
              <a:t>In reduced Yes/no questions, whether (or not) is always used with infinitive phrases. The speaker and the subject of the question must be the same.</a:t>
            </a:r>
            <a:endParaRPr lang="en-US" sz="3000" dirty="0"/>
          </a:p>
          <a:p>
            <a:pPr marL="0" indent="0" algn="ctr" rtl="0">
              <a:buNone/>
            </a:pPr>
            <a:endParaRPr lang="en-US" sz="1000" b="1" dirty="0" smtClean="0"/>
          </a:p>
          <a:p>
            <a:pPr marL="0" indent="0" algn="ctr" rtl="0">
              <a:buNone/>
            </a:pPr>
            <a:r>
              <a:rPr lang="en-US" sz="3000" b="1" dirty="0" smtClean="0"/>
              <a:t>Jay </a:t>
            </a:r>
            <a:r>
              <a:rPr lang="en-US" sz="3000" b="1" dirty="0"/>
              <a:t>asked </a:t>
            </a:r>
            <a:r>
              <a:rPr lang="en-US" sz="3000" b="1" dirty="0" smtClean="0"/>
              <a:t>whether to come </a:t>
            </a:r>
            <a:r>
              <a:rPr lang="en-US" sz="3000" b="1" dirty="0"/>
              <a:t>early. </a:t>
            </a:r>
          </a:p>
          <a:p>
            <a:pPr marL="0" indent="0" algn="l" rtl="0">
              <a:buNone/>
            </a:pPr>
            <a:endParaRPr lang="ar-SA" sz="300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8127915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600" b="1" dirty="0" smtClean="0"/>
              <a:t>Reduction of Embedded questions</a:t>
            </a:r>
            <a:endParaRPr lang="ar-SA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57298"/>
            <a:ext cx="8229600" cy="5286412"/>
          </a:xfrm>
        </p:spPr>
        <p:txBody>
          <a:bodyPr>
            <a:normAutofit/>
          </a:bodyPr>
          <a:lstStyle/>
          <a:p>
            <a:pPr algn="l" rtl="0"/>
            <a:r>
              <a:rPr lang="en-US" dirty="0" smtClean="0"/>
              <a:t>Compare:</a:t>
            </a:r>
          </a:p>
          <a:p>
            <a:pPr algn="l" rtl="0"/>
            <a:endParaRPr lang="en-US" sz="1800" dirty="0" smtClean="0"/>
          </a:p>
          <a:p>
            <a:pPr algn="l" rtl="0"/>
            <a:r>
              <a:rPr lang="en-US" dirty="0" smtClean="0"/>
              <a:t>Should I submit the paper on Tuesday?</a:t>
            </a:r>
          </a:p>
          <a:p>
            <a:pPr algn="l" rtl="0"/>
            <a:r>
              <a:rPr lang="en-US" dirty="0" smtClean="0"/>
              <a:t>Should Sarah submit the paper on Tuesday?</a:t>
            </a:r>
          </a:p>
          <a:p>
            <a:pPr algn="l" rtl="0"/>
            <a:endParaRPr lang="en-US" sz="1800" dirty="0" smtClean="0"/>
          </a:p>
          <a:p>
            <a:pPr algn="l" rtl="0"/>
            <a:r>
              <a:rPr lang="en-US" dirty="0" smtClean="0"/>
              <a:t>Ali Asked </a:t>
            </a:r>
            <a:r>
              <a:rPr lang="en-US" u="sng" dirty="0" smtClean="0"/>
              <a:t>if he should submit the paper on Tuesday</a:t>
            </a:r>
            <a:r>
              <a:rPr lang="en-US" dirty="0" smtClean="0"/>
              <a:t>.</a:t>
            </a:r>
          </a:p>
          <a:p>
            <a:pPr algn="l" rtl="0"/>
            <a:r>
              <a:rPr lang="en-US" dirty="0" smtClean="0"/>
              <a:t>Ali Asked </a:t>
            </a:r>
            <a:r>
              <a:rPr lang="en-US" u="sng" dirty="0" smtClean="0"/>
              <a:t>if Sarah should submit the paper on Tuesday.</a:t>
            </a:r>
          </a:p>
          <a:p>
            <a:pPr algn="l" rtl="0"/>
            <a:endParaRPr lang="en-US" sz="1800" dirty="0" smtClean="0"/>
          </a:p>
          <a:p>
            <a:pPr algn="l" rtl="0"/>
            <a:r>
              <a:rPr lang="en-US" dirty="0" smtClean="0"/>
              <a:t>Ali asked whether to submit the paper on Tuesday.</a:t>
            </a:r>
          </a:p>
          <a:p>
            <a:pPr algn="l" rtl="0"/>
            <a:r>
              <a:rPr lang="en-US" dirty="0" smtClean="0"/>
              <a:t>The second one can’t be turned into an infinitive phrase because the subject of the main clause is different from the subject of the noun clause.</a:t>
            </a:r>
          </a:p>
          <a:p>
            <a:pPr algn="l" rtl="0"/>
            <a:endParaRPr lang="en-US" dirty="0" smtClean="0"/>
          </a:p>
          <a:p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 rtl="0"/>
            <a:r>
              <a:rPr lang="en-US" sz="3500" b="1" dirty="0"/>
              <a:t>Reduction of Embedded questions</a:t>
            </a:r>
            <a:endParaRPr lang="ar-SA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35280" cy="4876800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2900" dirty="0">
                <a:latin typeface="Times New Roman" pitchFamily="18" charset="0"/>
                <a:cs typeface="Times New Roman" pitchFamily="18" charset="0"/>
              </a:rPr>
              <a:t>Embedded </a:t>
            </a:r>
            <a:r>
              <a:rPr lang="en-US" sz="2900" dirty="0" err="1" smtClean="0">
                <a:latin typeface="Times New Roman" pitchFamily="18" charset="0"/>
                <a:cs typeface="Times New Roman" pitchFamily="18" charset="0"/>
              </a:rPr>
              <a:t>Wh</a:t>
            </a:r>
            <a:r>
              <a:rPr lang="en-US" sz="2900" dirty="0" smtClean="0">
                <a:latin typeface="Times New Roman" pitchFamily="18" charset="0"/>
                <a:cs typeface="Times New Roman" pitchFamily="18" charset="0"/>
              </a:rPr>
              <a:t>-questions can </a:t>
            </a:r>
            <a:r>
              <a:rPr lang="en-US" sz="2900" dirty="0">
                <a:latin typeface="Times New Roman" pitchFamily="18" charset="0"/>
                <a:cs typeface="Times New Roman" pitchFamily="18" charset="0"/>
              </a:rPr>
              <a:t>be reduced into infinitive phrases</a:t>
            </a:r>
            <a:r>
              <a:rPr lang="en-US" sz="2900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en-US" sz="2900" b="1" dirty="0">
                <a:latin typeface="Times New Roman" pitchFamily="18" charset="0"/>
                <a:cs typeface="Times New Roman" pitchFamily="18" charset="0"/>
              </a:rPr>
              <a:t> (table 7.16, p.326</a:t>
            </a:r>
            <a:r>
              <a:rPr lang="en-US" sz="2900" b="1" dirty="0" smtClean="0">
                <a:latin typeface="Times New Roman" pitchFamily="18" charset="0"/>
                <a:cs typeface="Times New Roman" pitchFamily="18" charset="0"/>
              </a:rPr>
              <a:t>) (Practice 4 &amp; 5, p. 326)</a:t>
            </a:r>
          </a:p>
          <a:p>
            <a:pPr marL="0" indent="0" algn="l" rtl="0">
              <a:buNone/>
            </a:pPr>
            <a:endParaRPr lang="en-US" sz="10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 rtl="0">
              <a:buNone/>
            </a:pPr>
            <a:r>
              <a:rPr lang="en-US" sz="2900" b="1" dirty="0" smtClean="0">
                <a:latin typeface="Times New Roman" pitchFamily="18" charset="0"/>
                <a:cs typeface="Times New Roman" pitchFamily="18" charset="0"/>
              </a:rPr>
              <a:t>Which pages should I read?</a:t>
            </a:r>
            <a:endParaRPr lang="en-US" sz="29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 rtl="0">
              <a:buNone/>
            </a:pPr>
            <a:r>
              <a:rPr lang="en-US" sz="2900" b="1" dirty="0">
                <a:latin typeface="Times New Roman" pitchFamily="18" charset="0"/>
                <a:cs typeface="Times New Roman" pitchFamily="18" charset="0"/>
              </a:rPr>
              <a:t>Jay asked </a:t>
            </a:r>
            <a:r>
              <a:rPr lang="en-US" sz="2900" b="1" dirty="0" smtClean="0">
                <a:latin typeface="Times New Roman" pitchFamily="18" charset="0"/>
                <a:cs typeface="Times New Roman" pitchFamily="18" charset="0"/>
              </a:rPr>
              <a:t>(her) which pages he should read.</a:t>
            </a:r>
            <a:endParaRPr lang="en-US" sz="29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 rtl="0">
              <a:buNone/>
            </a:pPr>
            <a:endParaRPr lang="en-US" sz="1000" b="1" dirty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2900" dirty="0">
                <a:latin typeface="Times New Roman" pitchFamily="18" charset="0"/>
                <a:cs typeface="Times New Roman" pitchFamily="18" charset="0"/>
              </a:rPr>
              <a:t>In reduced </a:t>
            </a:r>
            <a:r>
              <a:rPr lang="en-US" sz="2900" dirty="0" err="1" smtClean="0">
                <a:latin typeface="Times New Roman" pitchFamily="18" charset="0"/>
                <a:cs typeface="Times New Roman" pitchFamily="18" charset="0"/>
              </a:rPr>
              <a:t>Wh</a:t>
            </a:r>
            <a:r>
              <a:rPr lang="en-US" sz="2900" dirty="0" smtClean="0">
                <a:latin typeface="Times New Roman" pitchFamily="18" charset="0"/>
                <a:cs typeface="Times New Roman" pitchFamily="18" charset="0"/>
              </a:rPr>
              <a:t>-questions</a:t>
            </a:r>
            <a:r>
              <a:rPr lang="en-US" sz="29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900" dirty="0" smtClean="0">
                <a:latin typeface="Times New Roman" pitchFamily="18" charset="0"/>
                <a:cs typeface="Times New Roman" pitchFamily="18" charset="0"/>
              </a:rPr>
              <a:t>information question words (or </a:t>
            </a:r>
            <a:r>
              <a:rPr lang="en-US" sz="2900" dirty="0" err="1" smtClean="0">
                <a:latin typeface="Times New Roman" pitchFamily="18" charset="0"/>
                <a:cs typeface="Times New Roman" pitchFamily="18" charset="0"/>
              </a:rPr>
              <a:t>wh</a:t>
            </a:r>
            <a:r>
              <a:rPr lang="en-US" sz="2900" dirty="0" smtClean="0">
                <a:latin typeface="Times New Roman" pitchFamily="18" charset="0"/>
                <a:cs typeface="Times New Roman" pitchFamily="18" charset="0"/>
              </a:rPr>
              <a:t>-words) such as where, when, what, … are always </a:t>
            </a:r>
            <a:r>
              <a:rPr lang="en-US" sz="2900" dirty="0">
                <a:latin typeface="Times New Roman" pitchFamily="18" charset="0"/>
                <a:cs typeface="Times New Roman" pitchFamily="18" charset="0"/>
              </a:rPr>
              <a:t>used with infinitive phrases. The speaker and the subject of the question must be the same</a:t>
            </a:r>
            <a:r>
              <a:rPr lang="en-US" sz="29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marL="0" indent="0" algn="l" rtl="0">
              <a:buNone/>
            </a:pPr>
            <a:endParaRPr lang="en-US" sz="1000" dirty="0">
              <a:latin typeface="Times New Roman" pitchFamily="18" charset="0"/>
              <a:cs typeface="Times New Roman" pitchFamily="18" charset="0"/>
            </a:endParaRPr>
          </a:p>
          <a:p>
            <a:pPr marL="0" indent="0" algn="ctr" rtl="0">
              <a:buNone/>
            </a:pPr>
            <a:r>
              <a:rPr lang="en-US" sz="2900" b="1" dirty="0">
                <a:latin typeface="Times New Roman" pitchFamily="18" charset="0"/>
                <a:cs typeface="Times New Roman" pitchFamily="18" charset="0"/>
              </a:rPr>
              <a:t>Jay asked </a:t>
            </a:r>
            <a:r>
              <a:rPr lang="en-US" sz="2900" b="1" dirty="0" smtClean="0">
                <a:latin typeface="Times New Roman" pitchFamily="18" charset="0"/>
                <a:cs typeface="Times New Roman" pitchFamily="18" charset="0"/>
              </a:rPr>
              <a:t>(her) which pages to read.</a:t>
            </a:r>
            <a:endParaRPr lang="ar-SA" sz="29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5421520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500" b="1" dirty="0" smtClean="0"/>
              <a:t>Reduction of Embedded questions</a:t>
            </a:r>
            <a:endParaRPr lang="ar-SA" sz="3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dirty="0" smtClean="0"/>
              <a:t>Compare:</a:t>
            </a:r>
          </a:p>
          <a:p>
            <a:pPr algn="l" rtl="0"/>
            <a:endParaRPr lang="en-US" sz="1800" dirty="0" smtClean="0"/>
          </a:p>
          <a:p>
            <a:pPr algn="l" rtl="0"/>
            <a:r>
              <a:rPr lang="en-US" dirty="0" smtClean="0"/>
              <a:t>When am I going to Egypt?</a:t>
            </a:r>
          </a:p>
          <a:p>
            <a:pPr algn="l" rtl="0"/>
            <a:r>
              <a:rPr lang="en-US" dirty="0" smtClean="0"/>
              <a:t>When are they going to Egypt?</a:t>
            </a:r>
          </a:p>
          <a:p>
            <a:pPr algn="l" rtl="0"/>
            <a:endParaRPr lang="en-US" sz="1800" dirty="0" smtClean="0"/>
          </a:p>
          <a:p>
            <a:pPr algn="l" rtl="0"/>
            <a:r>
              <a:rPr lang="en-US" dirty="0" smtClean="0"/>
              <a:t>Ali Asked when he is going to Egypt.</a:t>
            </a:r>
          </a:p>
          <a:p>
            <a:pPr algn="l" rtl="0"/>
            <a:r>
              <a:rPr lang="en-US" dirty="0" smtClean="0"/>
              <a:t>Ali Asked when they are going to Egypt.</a:t>
            </a:r>
            <a:endParaRPr lang="en-US" u="sng" dirty="0" smtClean="0"/>
          </a:p>
          <a:p>
            <a:pPr algn="l" rtl="0"/>
            <a:endParaRPr lang="en-US" sz="1800" dirty="0" smtClean="0"/>
          </a:p>
          <a:p>
            <a:pPr algn="l" rtl="0"/>
            <a:r>
              <a:rPr lang="en-US" dirty="0" smtClean="0"/>
              <a:t>Ali asked when to go to Egypt.</a:t>
            </a:r>
          </a:p>
          <a:p>
            <a:pPr algn="l" rtl="0"/>
            <a:r>
              <a:rPr lang="en-US" dirty="0" smtClean="0"/>
              <a:t>The second one can’t be turned into an infinitive phrase because the subject of the main clause is different from the subject of the noun clause.</a:t>
            </a:r>
          </a:p>
          <a:p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099508" cy="1008112"/>
          </a:xfrm>
        </p:spPr>
        <p:txBody>
          <a:bodyPr>
            <a:noAutofit/>
          </a:bodyPr>
          <a:lstStyle/>
          <a:p>
            <a:pPr algn="ctr" rtl="0"/>
            <a:r>
              <a:rPr lang="en-US" sz="3400" b="1" dirty="0" smtClean="0"/>
              <a:t>Reduction of Statements of Urgency</a:t>
            </a:r>
            <a:endParaRPr lang="ar-SA" sz="34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44016" y="1412776"/>
            <a:ext cx="8820472" cy="5064224"/>
          </a:xfrm>
        </p:spPr>
        <p:txBody>
          <a:bodyPr>
            <a:normAutofit lnSpcReduction="10000"/>
          </a:bodyPr>
          <a:lstStyle/>
          <a:p>
            <a:pPr marL="0" indent="0" algn="l" rtl="0">
              <a:buNone/>
            </a:pPr>
            <a:r>
              <a:rPr lang="en-US" sz="2800" dirty="0" smtClean="0"/>
              <a:t>Statements of urgency can be reduced into infinitive phrases.</a:t>
            </a:r>
          </a:p>
          <a:p>
            <a:pPr marL="0" indent="0" algn="l" rtl="0">
              <a:buNone/>
            </a:pPr>
            <a:r>
              <a:rPr lang="en-US" b="1" dirty="0" smtClean="0"/>
              <a:t>(table 7.13, p. 323)</a:t>
            </a:r>
            <a:endParaRPr lang="en-US" b="1" dirty="0"/>
          </a:p>
          <a:p>
            <a:pPr marL="0" indent="0" algn="l" rtl="0">
              <a:buNone/>
            </a:pPr>
            <a:r>
              <a:rPr lang="en-US" dirty="0" smtClean="0"/>
              <a:t> </a:t>
            </a:r>
          </a:p>
          <a:p>
            <a:pPr marL="0" indent="0" algn="l" rtl="0">
              <a:buNone/>
            </a:pPr>
            <a:r>
              <a:rPr lang="en-US" sz="2800" b="1" dirty="0" smtClean="0"/>
              <a:t>It is important that she call.</a:t>
            </a:r>
          </a:p>
          <a:p>
            <a:pPr marL="0" indent="0" algn="l" rtl="0">
              <a:buNone/>
            </a:pPr>
            <a:r>
              <a:rPr lang="en-US" sz="2800" b="1" dirty="0" smtClean="0"/>
              <a:t>It is important for her to call.</a:t>
            </a:r>
          </a:p>
          <a:p>
            <a:pPr marL="0" indent="0" algn="l" rtl="0">
              <a:buNone/>
            </a:pPr>
            <a:endParaRPr lang="en-US" sz="1000" b="1" dirty="0"/>
          </a:p>
          <a:p>
            <a:pPr marL="0" indent="0" algn="l" rtl="0">
              <a:buNone/>
            </a:pPr>
            <a:r>
              <a:rPr lang="en-US" sz="2800" b="1" dirty="0" smtClean="0"/>
              <a:t>It is necessary that I eat well.</a:t>
            </a:r>
          </a:p>
          <a:p>
            <a:pPr marL="0" indent="0" algn="l" rtl="0">
              <a:buNone/>
            </a:pPr>
            <a:r>
              <a:rPr lang="en-US" sz="2800" b="1" dirty="0" smtClean="0"/>
              <a:t>It is necessary for me to eat well.</a:t>
            </a:r>
          </a:p>
          <a:p>
            <a:pPr marL="0" indent="0" algn="l" rtl="0">
              <a:buNone/>
            </a:pPr>
            <a:endParaRPr lang="en-US" sz="1000" b="1" dirty="0"/>
          </a:p>
          <a:p>
            <a:pPr marL="0" indent="0" algn="l" rtl="0">
              <a:buNone/>
            </a:pPr>
            <a:r>
              <a:rPr lang="en-US" sz="2800" b="1" dirty="0" smtClean="0"/>
              <a:t>It was essential that he have the money</a:t>
            </a:r>
          </a:p>
          <a:p>
            <a:pPr marL="0" indent="0" algn="l" rtl="0">
              <a:buNone/>
            </a:pPr>
            <a:r>
              <a:rPr lang="en-US" sz="2800" b="1" dirty="0" smtClean="0"/>
              <a:t>It was essential for him to have the money.</a:t>
            </a:r>
            <a:endParaRPr lang="ar-SA" sz="2800" b="1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9471717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3600" b="1" dirty="0" smtClean="0"/>
              <a:t>Reduction of Urgent Requests</a:t>
            </a:r>
            <a:endParaRPr lang="ar-SA" sz="36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484784"/>
            <a:ext cx="8568952" cy="4992216"/>
          </a:xfrm>
        </p:spPr>
        <p:txBody>
          <a:bodyPr/>
          <a:lstStyle/>
          <a:p>
            <a:pPr marL="0" indent="0" algn="l" rtl="0">
              <a:buNone/>
            </a:pPr>
            <a:r>
              <a:rPr lang="en-US" dirty="0"/>
              <a:t>S</a:t>
            </a:r>
            <a:r>
              <a:rPr lang="en-US" dirty="0" smtClean="0"/>
              <a:t>ome urgent requests can </a:t>
            </a:r>
            <a:r>
              <a:rPr lang="en-US" dirty="0"/>
              <a:t>be used with infinitive </a:t>
            </a:r>
            <a:r>
              <a:rPr lang="en-US" dirty="0" smtClean="0"/>
              <a:t>phrases. Only the following verbs of requests can be </a:t>
            </a:r>
            <a:r>
              <a:rPr lang="en-US" dirty="0"/>
              <a:t>used with infinitive </a:t>
            </a:r>
            <a:r>
              <a:rPr lang="en-US" dirty="0" smtClean="0"/>
              <a:t>phrases </a:t>
            </a:r>
            <a:r>
              <a:rPr lang="en-US" b="1" dirty="0"/>
              <a:t>(table 7.13, p. 323</a:t>
            </a:r>
            <a:r>
              <a:rPr lang="en-US" b="1" dirty="0" smtClean="0"/>
              <a:t>) Practice 1, p. </a:t>
            </a:r>
            <a:r>
              <a:rPr lang="en-US" b="1" smtClean="0"/>
              <a:t>323</a:t>
            </a:r>
            <a:endParaRPr lang="en-US" b="1" dirty="0"/>
          </a:p>
          <a:p>
            <a:pPr marL="0" indent="0" algn="l" rtl="0">
              <a:buNone/>
            </a:pPr>
            <a:endParaRPr lang="en-US" sz="1000" dirty="0" smtClean="0"/>
          </a:p>
          <a:p>
            <a:pPr marL="0" indent="0" algn="ctr" rtl="0">
              <a:buNone/>
            </a:pPr>
            <a:r>
              <a:rPr lang="en-US" sz="3000" b="1" dirty="0" smtClean="0"/>
              <a:t>advise, urge, command, require, ask</a:t>
            </a:r>
          </a:p>
          <a:p>
            <a:pPr marL="0" indent="0" algn="ctr" rtl="0">
              <a:buNone/>
            </a:pPr>
            <a:endParaRPr lang="en-US" sz="1000" b="1" dirty="0"/>
          </a:p>
          <a:p>
            <a:pPr marL="0" indent="0" algn="ctr" rtl="0">
              <a:buNone/>
            </a:pPr>
            <a:r>
              <a:rPr lang="en-US" sz="3000" b="1" dirty="0" smtClean="0"/>
              <a:t>I will advise that he call right away.</a:t>
            </a:r>
          </a:p>
          <a:p>
            <a:pPr marL="0" indent="0" algn="ctr" rtl="0">
              <a:buNone/>
            </a:pPr>
            <a:r>
              <a:rPr lang="en-US" sz="3000" b="1" dirty="0" smtClean="0"/>
              <a:t>I will advise him to call right away</a:t>
            </a:r>
            <a:r>
              <a:rPr lang="en-US" b="1" dirty="0" smtClean="0"/>
              <a:t>.</a:t>
            </a:r>
          </a:p>
          <a:p>
            <a:pPr marL="0" indent="0" algn="ctr" rtl="0">
              <a:buNone/>
            </a:pPr>
            <a:endParaRPr lang="en-US" sz="1000" b="1" dirty="0"/>
          </a:p>
          <a:p>
            <a:pPr marL="0" indent="0" algn="ctr" rtl="0">
              <a:buNone/>
            </a:pPr>
            <a:r>
              <a:rPr lang="en-US" sz="3000" b="1" dirty="0" smtClean="0"/>
              <a:t>He urged that I see a doctor.</a:t>
            </a:r>
          </a:p>
          <a:p>
            <a:pPr marL="0" indent="0" algn="ctr" rtl="0">
              <a:buNone/>
            </a:pPr>
            <a:r>
              <a:rPr lang="en-US" sz="3000" b="1" dirty="0" smtClean="0"/>
              <a:t>He urged me to see a doctor.</a:t>
            </a:r>
            <a:endParaRPr lang="ar-SA" sz="3000" b="1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1417257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807368"/>
          </a:xfrm>
        </p:spPr>
        <p:txBody>
          <a:bodyPr/>
          <a:lstStyle/>
          <a:p>
            <a:pPr algn="ctr" rtl="0"/>
            <a:r>
              <a:rPr lang="en-US" b="1" dirty="0" smtClean="0"/>
              <a:t>Reduction of Urgent Requests</a:t>
            </a:r>
            <a:endParaRPr lang="ar-SA" dirty="0"/>
          </a:p>
        </p:txBody>
      </p:sp>
      <p:sp>
        <p:nvSpPr>
          <p:cNvPr id="3" name="Rectangle 2"/>
          <p:cNvSpPr/>
          <p:nvPr/>
        </p:nvSpPr>
        <p:spPr>
          <a:xfrm>
            <a:off x="611560" y="5572140"/>
            <a:ext cx="8136904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rtl="0"/>
            <a:r>
              <a:rPr lang="en-US" dirty="0"/>
              <a:t>* </a:t>
            </a:r>
            <a:r>
              <a:rPr lang="en-US" dirty="0" smtClean="0"/>
              <a:t>The infinitive is used as a form of reduction to the noun clause.  </a:t>
            </a:r>
            <a:r>
              <a:rPr lang="en-US" dirty="0"/>
              <a:t>It is used in informal English after these verbs: </a:t>
            </a:r>
            <a:r>
              <a:rPr lang="en-US" dirty="0" smtClean="0"/>
              <a:t>command, </a:t>
            </a:r>
            <a:r>
              <a:rPr lang="en-US" dirty="0"/>
              <a:t>advise, ask, require, and urge.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257692"/>
          </a:xfrm>
        </p:spPr>
        <p:txBody>
          <a:bodyPr/>
          <a:lstStyle/>
          <a:p>
            <a:pPr algn="l" rtl="0"/>
            <a:r>
              <a:rPr lang="en-US" dirty="0" smtClean="0"/>
              <a:t>Attend the meeting.</a:t>
            </a:r>
            <a:endParaRPr lang="ar-SA" dirty="0" smtClean="0"/>
          </a:p>
          <a:p>
            <a:pPr algn="l" rtl="0"/>
            <a:r>
              <a:rPr lang="en-US" dirty="0" smtClean="0"/>
              <a:t>We asked </a:t>
            </a:r>
            <a:r>
              <a:rPr lang="en-US" u="sng" dirty="0" smtClean="0"/>
              <a:t>that the manager </a:t>
            </a:r>
            <a:r>
              <a:rPr lang="en-US" b="1" u="sng" dirty="0" smtClean="0"/>
              <a:t>attend</a:t>
            </a:r>
            <a:r>
              <a:rPr lang="en-US" u="sng" dirty="0" smtClean="0"/>
              <a:t> the meeting.</a:t>
            </a:r>
          </a:p>
          <a:p>
            <a:pPr algn="l" rtl="0"/>
            <a:r>
              <a:rPr lang="en-US" dirty="0" smtClean="0"/>
              <a:t>We asked the manager </a:t>
            </a:r>
            <a:r>
              <a:rPr lang="en-US" b="1" u="sng" dirty="0" smtClean="0"/>
              <a:t>to</a:t>
            </a:r>
            <a:r>
              <a:rPr lang="en-US" u="sng" dirty="0" smtClean="0"/>
              <a:t> </a:t>
            </a:r>
            <a:r>
              <a:rPr lang="en-US" b="1" u="sng" dirty="0" smtClean="0"/>
              <a:t>attend</a:t>
            </a:r>
            <a:r>
              <a:rPr lang="en-US" u="sng" dirty="0" smtClean="0"/>
              <a:t> the meeting</a:t>
            </a:r>
            <a:r>
              <a:rPr lang="en-US" dirty="0" smtClean="0"/>
              <a:t>.</a:t>
            </a:r>
            <a:endParaRPr lang="ar-SA" dirty="0" smtClean="0"/>
          </a:p>
          <a:p>
            <a:pPr algn="l" rtl="0" fontAlgn="t"/>
            <a:endParaRPr lang="en-US" dirty="0" smtClean="0"/>
          </a:p>
          <a:p>
            <a:pPr algn="l" rtl="0"/>
            <a:r>
              <a:rPr lang="en-US" dirty="0" smtClean="0"/>
              <a:t>Get eight hours of sleep at night.</a:t>
            </a:r>
            <a:endParaRPr lang="ar-SA" dirty="0" smtClean="0"/>
          </a:p>
          <a:p>
            <a:pPr algn="l" rtl="0"/>
            <a:r>
              <a:rPr lang="en-US" dirty="0" smtClean="0"/>
              <a:t>The doctor advised </a:t>
            </a:r>
            <a:r>
              <a:rPr lang="en-US" u="sng" dirty="0" smtClean="0"/>
              <a:t>that every child </a:t>
            </a:r>
            <a:r>
              <a:rPr lang="en-US" b="1" u="sng" dirty="0" smtClean="0"/>
              <a:t>get</a:t>
            </a:r>
            <a:r>
              <a:rPr lang="en-US" u="sng" dirty="0" smtClean="0"/>
              <a:t> eight hours of sleep at night.</a:t>
            </a:r>
          </a:p>
          <a:p>
            <a:pPr algn="l" rtl="0"/>
            <a:r>
              <a:rPr lang="en-US" dirty="0" smtClean="0"/>
              <a:t>The doctor advised every child </a:t>
            </a:r>
            <a:r>
              <a:rPr lang="en-US" b="1" u="sng" dirty="0" smtClean="0"/>
              <a:t>to</a:t>
            </a:r>
            <a:r>
              <a:rPr lang="en-US" u="sng" dirty="0" smtClean="0"/>
              <a:t> </a:t>
            </a:r>
            <a:r>
              <a:rPr lang="en-US" b="1" u="sng" dirty="0" smtClean="0"/>
              <a:t>get</a:t>
            </a:r>
            <a:r>
              <a:rPr lang="en-US" u="sng" dirty="0" smtClean="0"/>
              <a:t> eight hours of sleep at night.</a:t>
            </a:r>
            <a:endParaRPr lang="ar-SA" u="sng" dirty="0" smtClean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692996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807368"/>
          </a:xfrm>
        </p:spPr>
        <p:txBody>
          <a:bodyPr/>
          <a:lstStyle/>
          <a:p>
            <a:pPr algn="ctr" rtl="0"/>
            <a:r>
              <a:rPr lang="en-US" b="1" dirty="0" smtClean="0"/>
              <a:t>Reduction of Urgent Requests</a:t>
            </a:r>
            <a:endParaRPr lang="ar-SA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614882"/>
          </a:xfrm>
        </p:spPr>
        <p:txBody>
          <a:bodyPr>
            <a:normAutofit/>
          </a:bodyPr>
          <a:lstStyle/>
          <a:p>
            <a:pPr algn="l" rtl="0"/>
            <a:r>
              <a:rPr lang="en-US" dirty="0" smtClean="0"/>
              <a:t>Forbid all forms of discrimination.</a:t>
            </a:r>
            <a:endParaRPr lang="ar-SA" dirty="0" smtClean="0"/>
          </a:p>
          <a:p>
            <a:pPr algn="l" rtl="0"/>
            <a:r>
              <a:rPr lang="en-US" dirty="0" smtClean="0"/>
              <a:t>The union urged </a:t>
            </a:r>
            <a:r>
              <a:rPr lang="en-US" u="sng" dirty="0" smtClean="0"/>
              <a:t>that the company </a:t>
            </a:r>
            <a:r>
              <a:rPr lang="en-US" b="1" u="sng" dirty="0" smtClean="0"/>
              <a:t>forbid</a:t>
            </a:r>
            <a:r>
              <a:rPr lang="en-US" u="sng" dirty="0" smtClean="0"/>
              <a:t> all forms of discrimination.</a:t>
            </a:r>
          </a:p>
          <a:p>
            <a:pPr algn="l" rtl="0"/>
            <a:r>
              <a:rPr lang="en-US" dirty="0" smtClean="0"/>
              <a:t>The union urged the company </a:t>
            </a:r>
            <a:r>
              <a:rPr lang="en-US" b="1" u="sng" dirty="0" smtClean="0"/>
              <a:t>to forbid </a:t>
            </a:r>
            <a:r>
              <a:rPr lang="en-US" u="sng" dirty="0" smtClean="0"/>
              <a:t>all forms of discrimination.</a:t>
            </a:r>
          </a:p>
          <a:p>
            <a:pPr algn="l" rtl="0"/>
            <a:endParaRPr lang="en-US" sz="1700" dirty="0" smtClean="0"/>
          </a:p>
          <a:p>
            <a:pPr algn="l" rtl="0"/>
            <a:r>
              <a:rPr lang="en-US" dirty="0" smtClean="0"/>
              <a:t>Give one-month vacation.</a:t>
            </a:r>
            <a:endParaRPr lang="ar-SA" dirty="0" smtClean="0"/>
          </a:p>
          <a:p>
            <a:pPr algn="l" rtl="0"/>
            <a:r>
              <a:rPr lang="en-US" dirty="0" smtClean="0"/>
              <a:t>The union commanded </a:t>
            </a:r>
            <a:r>
              <a:rPr lang="en-US" u="sng" dirty="0" smtClean="0"/>
              <a:t>that the company </a:t>
            </a:r>
            <a:r>
              <a:rPr lang="en-US" b="1" u="sng" dirty="0" smtClean="0"/>
              <a:t>give</a:t>
            </a:r>
            <a:r>
              <a:rPr lang="en-US" u="sng" dirty="0" smtClean="0"/>
              <a:t> one-month vacation.</a:t>
            </a:r>
            <a:endParaRPr lang="ar-SA" u="sng" dirty="0" smtClean="0"/>
          </a:p>
          <a:p>
            <a:pPr algn="l" rtl="0"/>
            <a:r>
              <a:rPr lang="en-US" dirty="0" smtClean="0"/>
              <a:t>The union commanded the company </a:t>
            </a:r>
            <a:r>
              <a:rPr lang="en-US" b="1" u="sng" dirty="0" smtClean="0"/>
              <a:t>to give</a:t>
            </a:r>
            <a:r>
              <a:rPr lang="en-US" u="sng" dirty="0" smtClean="0"/>
              <a:t> one-month vacation.</a:t>
            </a:r>
            <a:endParaRPr lang="ar-SA" u="sng" dirty="0" smtClean="0"/>
          </a:p>
          <a:p>
            <a:pPr algn="l" rtl="0"/>
            <a:endParaRPr lang="ar-S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692996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Noun Clauses</a:t>
            </a:r>
            <a:endParaRPr lang="ar-SA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 rtl="0">
              <a:buNone/>
            </a:pPr>
            <a:r>
              <a:rPr lang="en-US" sz="3700" b="1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PART ONE:</a:t>
            </a:r>
          </a:p>
          <a:p>
            <a:pPr marL="0" indent="0" algn="ctr" rtl="0">
              <a:buNone/>
            </a:pPr>
            <a:endParaRPr lang="en-US" sz="3700" b="1" dirty="0" smtClean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  <a:p>
            <a:pPr marL="0" indent="0" algn="ctr" rtl="0">
              <a:buNone/>
            </a:pPr>
            <a:r>
              <a:rPr lang="en-US" sz="3300" b="1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CLAUSES WITH THAT;</a:t>
            </a:r>
          </a:p>
          <a:p>
            <a:pPr marL="0" indent="0" algn="ctr" rtl="0">
              <a:buNone/>
            </a:pPr>
            <a:r>
              <a:rPr lang="en-US" sz="3300" b="1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REPORTED SPEECH</a:t>
            </a:r>
          </a:p>
          <a:p>
            <a:pPr marL="0" indent="0" algn="ctr" rtl="0">
              <a:buNone/>
            </a:pPr>
            <a:r>
              <a:rPr lang="en-US" sz="3300" b="1" dirty="0" smtClean="0">
                <a:solidFill>
                  <a:srgbClr val="C00000"/>
                </a:solidFill>
                <a:latin typeface="+mj-lt"/>
              </a:rPr>
              <a:t>(PP. 295 – 303)</a:t>
            </a:r>
            <a:endParaRPr lang="ar-SA" sz="3300" b="1" dirty="0">
              <a:solidFill>
                <a:srgbClr val="C00000"/>
              </a:solidFill>
              <a:latin typeface="+mj-lt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375970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735360"/>
          </a:xfrm>
        </p:spPr>
        <p:txBody>
          <a:bodyPr/>
          <a:lstStyle/>
          <a:p>
            <a:pPr algn="ctr" rtl="0"/>
            <a:r>
              <a:rPr lang="en-US" b="1" dirty="0"/>
              <a:t>Clauses with </a:t>
            </a:r>
            <a:r>
              <a:rPr lang="en-US" b="1" i="1" dirty="0"/>
              <a:t>that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136232"/>
          </a:xfrm>
        </p:spPr>
        <p:txBody>
          <a:bodyPr>
            <a:noAutofit/>
          </a:bodyPr>
          <a:lstStyle/>
          <a:p>
            <a:pPr marL="0" indent="0" algn="l" rtl="0">
              <a:buNone/>
            </a:pP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A that clause can appear in different places:</a:t>
            </a:r>
          </a:p>
          <a:p>
            <a:pPr marL="514350" indent="-514350" algn="l" rtl="0">
              <a:buFont typeface="+mj-lt"/>
              <a:buAutoNum type="arabicPeriod"/>
            </a:pP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After the independent clause verb:</a:t>
            </a:r>
          </a:p>
          <a:p>
            <a:pPr marL="0" indent="0" algn="l" rtl="0">
              <a:buNone/>
            </a:pP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The student </a:t>
            </a: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hopes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300" u="sng" dirty="0" smtClean="0">
                <a:latin typeface="Times New Roman" pitchFamily="18" charset="0"/>
                <a:cs typeface="Times New Roman" pitchFamily="18" charset="0"/>
              </a:rPr>
              <a:t>that his excuse will be accepted.</a:t>
            </a:r>
          </a:p>
          <a:p>
            <a:pPr marL="0" indent="0" algn="l" rtl="0">
              <a:buNone/>
            </a:pPr>
            <a:endParaRPr lang="en-US" sz="11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 algn="l" rtl="0">
              <a:buFont typeface="+mj-lt"/>
              <a:buAutoNum type="arabicPeriod" startAt="2"/>
            </a:pP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After some adjectives:</a:t>
            </a:r>
          </a:p>
          <a:p>
            <a:pPr marL="0" indent="0" algn="l" rtl="0">
              <a:buNone/>
            </a:pP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Example</a:t>
            </a: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: glad, sad, happy, worried, sorry, …</a:t>
            </a:r>
            <a:r>
              <a:rPr lang="en-US" sz="3300" dirty="0" err="1" smtClean="0">
                <a:latin typeface="Times New Roman" pitchFamily="18" charset="0"/>
                <a:cs typeface="Times New Roman" pitchFamily="18" charset="0"/>
              </a:rPr>
              <a:t>etc</a:t>
            </a:r>
            <a:endParaRPr lang="en-US" sz="33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l" rtl="0">
              <a:buNone/>
            </a:pPr>
            <a:r>
              <a:rPr lang="en-US" sz="3300" dirty="0" smtClean="0">
                <a:latin typeface="Times New Roman" pitchFamily="18" charset="0"/>
                <a:cs typeface="Times New Roman" pitchFamily="18" charset="0"/>
              </a:rPr>
              <a:t>The class was </a:t>
            </a:r>
            <a:r>
              <a:rPr lang="en-US" sz="3300" b="1" dirty="0" smtClean="0">
                <a:latin typeface="Times New Roman" pitchFamily="18" charset="0"/>
                <a:cs typeface="Times New Roman" pitchFamily="18" charset="0"/>
              </a:rPr>
              <a:t>happy </a:t>
            </a:r>
            <a:r>
              <a:rPr lang="en-US" sz="3300" u="sng" dirty="0" smtClean="0">
                <a:latin typeface="Times New Roman" pitchFamily="18" charset="0"/>
                <a:cs typeface="Times New Roman" pitchFamily="18" charset="0"/>
              </a:rPr>
              <a:t>that the teacher cancelled the exam.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Eman Alkatheery</a:t>
            </a:r>
            <a:endParaRPr lang="ar-SA"/>
          </a:p>
        </p:txBody>
      </p:sp>
    </p:spTree>
    <p:extLst>
      <p:ext uri="{BB962C8B-B14F-4D97-AF65-F5344CB8AC3E}">
        <p14:creationId xmlns="" xmlns:p14="http://schemas.microsoft.com/office/powerpoint/2010/main" val="2407906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larity">
  <a:themeElements>
    <a:clrScheme name="Clarity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larity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86000"/>
                <a:satMod val="140000"/>
              </a:schemeClr>
            </a:gs>
            <a:gs pos="45000">
              <a:schemeClr val="phClr">
                <a:tint val="48000"/>
                <a:satMod val="150000"/>
              </a:schemeClr>
            </a:gs>
            <a:gs pos="100000">
              <a:schemeClr val="phClr">
                <a:tint val="28000"/>
                <a:satMod val="16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70000"/>
                <a:satMod val="150000"/>
              </a:schemeClr>
            </a:gs>
            <a:gs pos="34000">
              <a:schemeClr val="phClr">
                <a:shade val="70000"/>
                <a:satMod val="140000"/>
              </a:schemeClr>
            </a:gs>
            <a:gs pos="70000">
              <a:schemeClr val="phClr">
                <a:tint val="100000"/>
                <a:shade val="90000"/>
                <a:satMod val="140000"/>
              </a:schemeClr>
            </a:gs>
            <a:gs pos="100000">
              <a:schemeClr val="phClr">
                <a:tint val="100000"/>
                <a:shade val="100000"/>
                <a:sat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6425" cap="flat" cmpd="sng" algn="ctr">
          <a:solidFill>
            <a:schemeClr val="phClr"/>
          </a:solidFill>
          <a:prstDash val="solid"/>
        </a:ln>
        <a:ln w="444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hade val="3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atMod val="180000"/>
              </a:schemeClr>
            </a:gs>
            <a:gs pos="40000">
              <a:schemeClr val="phClr">
                <a:tint val="95000"/>
                <a:shade val="85000"/>
                <a:satMod val="150000"/>
              </a:schemeClr>
            </a:gs>
            <a:gs pos="100000">
              <a:schemeClr val="phClr">
                <a:shade val="45000"/>
                <a:satMod val="2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55000"/>
              </a:schemeClr>
              <a:schemeClr val="phClr">
                <a:tint val="97000"/>
                <a:satMod val="95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Clarity</Template>
  <TotalTime>8092</TotalTime>
  <Words>4748</Words>
  <Application>Microsoft Office PowerPoint</Application>
  <PresentationFormat>On-screen Show (4:3)</PresentationFormat>
  <Paragraphs>790</Paragraphs>
  <Slides>77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77</vt:i4>
      </vt:variant>
    </vt:vector>
  </HeadingPairs>
  <TitlesOfParts>
    <vt:vector size="78" baseType="lpstr">
      <vt:lpstr>Clarity</vt:lpstr>
      <vt:lpstr>Noun Clauses</vt:lpstr>
      <vt:lpstr>Noun Clauses </vt:lpstr>
      <vt:lpstr>Noun Clauses </vt:lpstr>
      <vt:lpstr>Types of Noun Clauses</vt:lpstr>
      <vt:lpstr>Types of Noun Clauses</vt:lpstr>
      <vt:lpstr>Noun Clauses </vt:lpstr>
      <vt:lpstr>Noun Clauses </vt:lpstr>
      <vt:lpstr>Noun Clauses</vt:lpstr>
      <vt:lpstr>Clauses with that</vt:lpstr>
      <vt:lpstr>Clauses with that</vt:lpstr>
      <vt:lpstr>Clauses with that</vt:lpstr>
      <vt:lpstr>Clauses with that</vt:lpstr>
      <vt:lpstr>Clauses with that</vt:lpstr>
      <vt:lpstr>Quotations vs. Reported Speech</vt:lpstr>
      <vt:lpstr>Quotations vs. Reported Speech</vt:lpstr>
      <vt:lpstr>Quotations vs. Reported Speech</vt:lpstr>
      <vt:lpstr>Changes in Verb Tense with Reported Speech</vt:lpstr>
      <vt:lpstr>Changes in Verb Tense with Reported Speech</vt:lpstr>
      <vt:lpstr>Changes in Verb Tense with Reported Speech</vt:lpstr>
      <vt:lpstr>Changes in Verb Tense with Reported Speech</vt:lpstr>
      <vt:lpstr>Changes in Verb Tense with Reported Speech</vt:lpstr>
      <vt:lpstr>Changes in Modal Auxiliaries with Reported Speech</vt:lpstr>
      <vt:lpstr>Changes in Modal Auxiliaries with Reported Speech</vt:lpstr>
      <vt:lpstr>Changes in Modal Auxiliaries with Reported Speech</vt:lpstr>
      <vt:lpstr>Changes in pronouns, adjectives, and adverbials with Reported Speech</vt:lpstr>
      <vt:lpstr>Changes in pronouns, adjectives, and adverbials with Reported Speech</vt:lpstr>
      <vt:lpstr>Changes in pronouns, adjectives, and adverbials with Reported Speech</vt:lpstr>
      <vt:lpstr>Changes in pronouns, adjectives, and adverbials with Reported Speech</vt:lpstr>
      <vt:lpstr>Changing Commands to Reported Speech</vt:lpstr>
      <vt:lpstr>Changing Commands to Reported Speech</vt:lpstr>
      <vt:lpstr>Noun Clauses</vt:lpstr>
      <vt:lpstr>Clauses with Embedded Questions  </vt:lpstr>
      <vt:lpstr>Clauses with Embedded Questions</vt:lpstr>
      <vt:lpstr>Clauses with Embedded Questions</vt:lpstr>
      <vt:lpstr>Clauses with Embedded Questions</vt:lpstr>
      <vt:lpstr>Clauses with Embedded Questions</vt:lpstr>
      <vt:lpstr>Clauses with Embedded Questions</vt:lpstr>
      <vt:lpstr>Clauses with Embedded Questions</vt:lpstr>
      <vt:lpstr>Clauses with if / whether</vt:lpstr>
      <vt:lpstr>Clauses with if / whether</vt:lpstr>
      <vt:lpstr>Clauses with if / whether</vt:lpstr>
      <vt:lpstr>Clauses with if / whether</vt:lpstr>
      <vt:lpstr>Noun Clauses</vt:lpstr>
      <vt:lpstr>Statement of urgency with that</vt:lpstr>
      <vt:lpstr>Statement of urgency with that</vt:lpstr>
      <vt:lpstr>Statement of urgency with that</vt:lpstr>
      <vt:lpstr>Statement of urgency with that</vt:lpstr>
      <vt:lpstr>Statement of urgency with that</vt:lpstr>
      <vt:lpstr>Urgent Requests with that</vt:lpstr>
      <vt:lpstr>Urgent Requests with that</vt:lpstr>
      <vt:lpstr>Urgent Requests with that</vt:lpstr>
      <vt:lpstr>Urgent Requests with that</vt:lpstr>
      <vt:lpstr>Urgent Requests with that</vt:lpstr>
      <vt:lpstr>Urgent Requests with that</vt:lpstr>
      <vt:lpstr>Noun Clauses </vt:lpstr>
      <vt:lpstr>Clauses as subjects of sentences.</vt:lpstr>
      <vt:lpstr>Clauses as subjects of sentences.</vt:lpstr>
      <vt:lpstr>Clauses as subjects of sentences.</vt:lpstr>
      <vt:lpstr>Anticipatory it + Clauses with that</vt:lpstr>
      <vt:lpstr>Anticipatory it + Clauses with that</vt:lpstr>
      <vt:lpstr>Anticipatory it + Clauses with that</vt:lpstr>
      <vt:lpstr>Noun Clauses</vt:lpstr>
      <vt:lpstr>Reduction of Indirect Commands</vt:lpstr>
      <vt:lpstr>Reduction of Indirect Commands</vt:lpstr>
      <vt:lpstr>Reduction of Requests for Action</vt:lpstr>
      <vt:lpstr>Reduction of requests of Action</vt:lpstr>
      <vt:lpstr>Reduction of Requests for Permission</vt:lpstr>
      <vt:lpstr>Reduction of Requests for Permission</vt:lpstr>
      <vt:lpstr>Reduction of Requests for Permission</vt:lpstr>
      <vt:lpstr>Reduction of Embedded questions</vt:lpstr>
      <vt:lpstr>Reduction of Embedded questions</vt:lpstr>
      <vt:lpstr>Reduction of Embedded questions</vt:lpstr>
      <vt:lpstr>Reduction of Embedded questions</vt:lpstr>
      <vt:lpstr>Reduction of Statements of Urgency</vt:lpstr>
      <vt:lpstr>Reduction of Urgent Requests</vt:lpstr>
      <vt:lpstr>Reduction of Urgent Requests</vt:lpstr>
      <vt:lpstr>Reduction of Urgent Requests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Noun Clauses</dc:title>
  <dc:creator>Emanrk</dc:creator>
  <cp:lastModifiedBy>User</cp:lastModifiedBy>
  <cp:revision>175</cp:revision>
  <dcterms:created xsi:type="dcterms:W3CDTF">2011-09-29T11:54:17Z</dcterms:created>
  <dcterms:modified xsi:type="dcterms:W3CDTF">2013-02-26T06:45:39Z</dcterms:modified>
</cp:coreProperties>
</file>