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79"/>
  </p:notesMasterIdLst>
  <p:handoutMasterIdLst>
    <p:handoutMasterId r:id="rId80"/>
  </p:handoutMasterIdLst>
  <p:sldIdLst>
    <p:sldId id="256" r:id="rId2"/>
    <p:sldId id="257" r:id="rId3"/>
    <p:sldId id="342" r:id="rId4"/>
    <p:sldId id="339" r:id="rId5"/>
    <p:sldId id="340" r:id="rId6"/>
    <p:sldId id="258" r:id="rId7"/>
    <p:sldId id="259" r:id="rId8"/>
    <p:sldId id="276" r:id="rId9"/>
    <p:sldId id="310" r:id="rId10"/>
    <p:sldId id="314" r:id="rId11"/>
    <p:sldId id="297" r:id="rId12"/>
    <p:sldId id="298" r:id="rId13"/>
    <p:sldId id="316" r:id="rId14"/>
    <p:sldId id="261" r:id="rId15"/>
    <p:sldId id="278" r:id="rId16"/>
    <p:sldId id="262" r:id="rId17"/>
    <p:sldId id="263" r:id="rId18"/>
    <p:sldId id="264" r:id="rId19"/>
    <p:sldId id="265" r:id="rId20"/>
    <p:sldId id="266" r:id="rId21"/>
    <p:sldId id="277" r:id="rId22"/>
    <p:sldId id="267" r:id="rId23"/>
    <p:sldId id="268" r:id="rId24"/>
    <p:sldId id="269" r:id="rId25"/>
    <p:sldId id="270" r:id="rId26"/>
    <p:sldId id="299" r:id="rId27"/>
    <p:sldId id="271" r:id="rId28"/>
    <p:sldId id="296" r:id="rId29"/>
    <p:sldId id="272" r:id="rId30"/>
    <p:sldId id="300" r:id="rId31"/>
    <p:sldId id="273" r:id="rId32"/>
    <p:sldId id="274" r:id="rId33"/>
    <p:sldId id="275" r:id="rId34"/>
    <p:sldId id="317" r:id="rId35"/>
    <p:sldId id="279" r:id="rId36"/>
    <p:sldId id="304" r:id="rId37"/>
    <p:sldId id="306" r:id="rId38"/>
    <p:sldId id="315" r:id="rId39"/>
    <p:sldId id="301" r:id="rId40"/>
    <p:sldId id="320" r:id="rId41"/>
    <p:sldId id="302" r:id="rId42"/>
    <p:sldId id="303" r:id="rId43"/>
    <p:sldId id="280" r:id="rId44"/>
    <p:sldId id="281" r:id="rId45"/>
    <p:sldId id="309" r:id="rId46"/>
    <p:sldId id="282" r:id="rId47"/>
    <p:sldId id="343" r:id="rId48"/>
    <p:sldId id="318" r:id="rId49"/>
    <p:sldId id="283" r:id="rId50"/>
    <p:sldId id="308" r:id="rId51"/>
    <p:sldId id="331" r:id="rId52"/>
    <p:sldId id="311" r:id="rId53"/>
    <p:sldId id="323" r:id="rId54"/>
    <p:sldId id="321" r:id="rId55"/>
    <p:sldId id="284" r:id="rId56"/>
    <p:sldId id="285" r:id="rId57"/>
    <p:sldId id="286" r:id="rId58"/>
    <p:sldId id="319" r:id="rId59"/>
    <p:sldId id="312" r:id="rId60"/>
    <p:sldId id="322" r:id="rId61"/>
    <p:sldId id="313" r:id="rId62"/>
    <p:sldId id="287" r:id="rId63"/>
    <p:sldId id="332" r:id="rId64"/>
    <p:sldId id="289" r:id="rId65"/>
    <p:sldId id="329" r:id="rId66"/>
    <p:sldId id="330" r:id="rId67"/>
    <p:sldId id="333" r:id="rId68"/>
    <p:sldId id="335" r:id="rId69"/>
    <p:sldId id="344" r:id="rId70"/>
    <p:sldId id="336" r:id="rId71"/>
    <p:sldId id="345" r:id="rId72"/>
    <p:sldId id="337" r:id="rId73"/>
    <p:sldId id="346" r:id="rId74"/>
    <p:sldId id="338" r:id="rId75"/>
    <p:sldId id="325" r:id="rId76"/>
    <p:sldId id="347" r:id="rId77"/>
    <p:sldId id="348" r:id="rId7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BFBD6-7BF0-4408-8333-25EB2E9A604E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6D424E0-29D0-4B0E-BC36-9C0DA1838EB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17532509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9F5F71-631A-45A5-8251-69C42BBB9FDB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ACD2E81-7D7B-4D15-9AC2-B28486B7FC5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104234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09698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268457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4379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A147-09FE-4028-94AF-12EDDE52731D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3C6B4-B71C-49C4-AB35-6837F6039265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B623-4168-4655-A605-2645699D4026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D440-F53D-4439-AAAC-D5F73C3A140E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03DB7-96EA-4371-95BE-0C2F7640FA36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2E5E-376A-4A08-A1F1-68B98FD9A17D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ED3A-77C1-4A01-B51E-E0E4D82BF703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3D9D2-827E-4EC0-A683-6FB3AD9678C2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C6C0-72C5-4B70-8F3F-DDC354293841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D3C0B-3417-478D-9D94-275234AB2422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F0F2-161E-4EA3-8125-66BD9124E47E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C3ACD70-1C1C-432C-8EC7-1573E759CB63}" type="datetime1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b="1" dirty="0" smtClean="0"/>
              <a:t>Noun Clauses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73016"/>
            <a:ext cx="7774632" cy="2736304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0"/>
            <a:endParaRPr lang="en-US" sz="2200" dirty="0" smtClean="0"/>
          </a:p>
          <a:p>
            <a:pPr rtl="0"/>
            <a:r>
              <a:rPr lang="en-US" b="1" dirty="0" smtClean="0"/>
              <a:t>Grammar 3</a:t>
            </a:r>
          </a:p>
          <a:p>
            <a:pPr rtl="0"/>
            <a:r>
              <a:rPr lang="en-US" b="1" dirty="0" smtClean="0"/>
              <a:t>Lecture 2</a:t>
            </a:r>
          </a:p>
          <a:p>
            <a:pPr algn="r" rtl="0"/>
            <a:r>
              <a:rPr lang="en-US" b="1" dirty="0" smtClean="0"/>
              <a:t>L. Margo Arnold, presenter, </a:t>
            </a:r>
          </a:p>
          <a:p>
            <a:pPr algn="r" rtl="0"/>
            <a:r>
              <a:rPr lang="en-US" b="1" dirty="0" smtClean="0"/>
              <a:t>By: </a:t>
            </a:r>
            <a:r>
              <a:rPr lang="en-US" b="1" dirty="0" err="1" smtClean="0"/>
              <a:t>Eman</a:t>
            </a:r>
            <a:r>
              <a:rPr lang="en-US" b="1" dirty="0" smtClean="0"/>
              <a:t> </a:t>
            </a:r>
            <a:r>
              <a:rPr lang="en-US" b="1" dirty="0" err="1" smtClean="0"/>
              <a:t>Alkatheery</a:t>
            </a:r>
            <a:endParaRPr lang="en-US" b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flipH="1">
            <a:off x="3383281" y="18288"/>
            <a:ext cx="45719" cy="314368"/>
          </a:xfrm>
        </p:spPr>
        <p:txBody>
          <a:bodyPr/>
          <a:lstStyle/>
          <a:p>
            <a:endParaRPr lang="ar-SA" sz="1300" dirty="0"/>
          </a:p>
        </p:txBody>
      </p:sp>
    </p:spTree>
    <p:extLst>
      <p:ext uri="{BB962C8B-B14F-4D97-AF65-F5344CB8AC3E}">
        <p14:creationId xmlns="" xmlns:p14="http://schemas.microsoft.com/office/powerpoint/2010/main" val="230576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700" b="1" dirty="0"/>
              <a:t>Clauses with </a:t>
            </a:r>
            <a:r>
              <a:rPr lang="en-US" sz="3700" b="1" i="1" dirty="0"/>
              <a:t>that</a:t>
            </a:r>
            <a:endParaRPr lang="ar-SA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8768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3. After some nouns:</a:t>
            </a:r>
          </a:p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Example: idea, theory, opinion, claim, fact, etc.</a:t>
            </a:r>
          </a:p>
          <a:p>
            <a:pPr marL="0" indent="0" algn="l" rtl="0">
              <a:buNone/>
            </a:pP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eople didn’t believe the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theory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the Earth revolves around the sun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4. At the beginning of a sentence:</a:t>
            </a:r>
          </a:p>
          <a:p>
            <a:pPr marL="0" indent="0" algn="l" rtl="0">
              <a:buNone/>
            </a:pP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Huda came late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was predictable.</a:t>
            </a:r>
          </a:p>
          <a:p>
            <a:pPr marL="0" indent="0" algn="l" rtl="0">
              <a:buNone/>
            </a:pP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sz="3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8792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232" y="404664"/>
            <a:ext cx="7643192" cy="1004992"/>
          </a:xfrm>
        </p:spPr>
        <p:txBody>
          <a:bodyPr>
            <a:normAutofit/>
          </a:bodyPr>
          <a:lstStyle/>
          <a:p>
            <a:pPr algn="ctr"/>
            <a:r>
              <a:rPr lang="en-US" sz="3900" b="1" dirty="0" smtClean="0"/>
              <a:t>Clauses with </a:t>
            </a:r>
            <a:r>
              <a:rPr lang="en-US" sz="3900" b="1" i="1" dirty="0" smtClean="0"/>
              <a:t>that</a:t>
            </a:r>
            <a:endParaRPr lang="ar-SA" sz="39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61120"/>
            <a:ext cx="8856984" cy="513623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think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she is a good writer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Ahmad cheated in the exam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was surprising.</a:t>
            </a:r>
          </a:p>
          <a:p>
            <a:pPr algn="l" rtl="0"/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600" u="sng" dirty="0" err="1" smtClean="0">
                <a:latin typeface="Times New Roman" pitchFamily="18" charset="0"/>
                <a:cs typeface="Times New Roman" pitchFamily="18" charset="0"/>
              </a:rPr>
              <a:t>Nawal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 needs a job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is obvious.</a:t>
            </a:r>
          </a:p>
          <a:p>
            <a:pPr algn="l" rtl="0"/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It is obvious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600" u="sng" dirty="0" err="1" smtClean="0">
                <a:latin typeface="Times New Roman" pitchFamily="18" charset="0"/>
                <a:cs typeface="Times New Roman" pitchFamily="18" charset="0"/>
              </a:rPr>
              <a:t>Nawal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 needs a job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1617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Clauses with </a:t>
            </a:r>
            <a:r>
              <a:rPr lang="en-US" b="1" i="1" dirty="0"/>
              <a:t>that</a:t>
            </a:r>
            <a:endParaRPr lang="ar-S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024" y="1484784"/>
            <a:ext cx="8604448" cy="499221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buNone/>
            </a:pP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Sarah has no friends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is a pity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teacher mentioned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 that China has a strong economy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 am glad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that my sister passed the math exam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It did not surprise me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that Huda was late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40006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Clauses with </a:t>
            </a:r>
            <a:r>
              <a:rPr lang="en-US" b="1" i="1" dirty="0"/>
              <a:t>that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76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believe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that motherhood is a big responsibility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1300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the sun rises from the east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is a fact.</a:t>
            </a:r>
          </a:p>
          <a:p>
            <a:pPr marL="0" indent="0" algn="l" rtl="0">
              <a:buNone/>
            </a:pP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fact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the Earth revolves around the sun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was proven.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981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Quotations vs. Reported Speech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7048"/>
            <a:ext cx="9108504" cy="45720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900" b="1" i="1" u="sng" dirty="0" smtClean="0"/>
              <a:t>Quotations</a:t>
            </a:r>
            <a:r>
              <a:rPr lang="en-US" sz="2900" dirty="0" smtClean="0"/>
              <a:t> are the </a:t>
            </a:r>
            <a:r>
              <a:rPr lang="en-US" sz="2900" b="1" dirty="0" smtClean="0"/>
              <a:t>exact words </a:t>
            </a:r>
            <a:r>
              <a:rPr lang="en-US" sz="2900" dirty="0" smtClean="0"/>
              <a:t>that a person has used to state something. They appear between quotation marks. In addition, quotations are  preceded or followed by a comma</a:t>
            </a:r>
            <a:r>
              <a:rPr lang="en-US" sz="2900" b="1" dirty="0" smtClean="0"/>
              <a:t>.(Table 7.2., p. 299). </a:t>
            </a:r>
            <a:r>
              <a:rPr lang="en-US" sz="2900" dirty="0" smtClean="0"/>
              <a:t>We begin quotations with verbs such as say, tell, ask, wonder, remarked</a:t>
            </a:r>
            <a:r>
              <a:rPr lang="en-US" sz="2900" smtClean="0"/>
              <a:t>, stated, etc</a:t>
            </a:r>
            <a:r>
              <a:rPr lang="en-US" sz="2900" dirty="0" smtClean="0"/>
              <a:t>. </a:t>
            </a:r>
            <a:endParaRPr lang="en-US" sz="29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endParaRPr lang="en-US" sz="600" dirty="0"/>
          </a:p>
          <a:p>
            <a:pPr marL="0" indent="0" algn="l" rtl="0">
              <a:buNone/>
            </a:pPr>
            <a:r>
              <a:rPr lang="en-US" sz="3000" b="1" dirty="0" smtClean="0"/>
              <a:t>Example:</a:t>
            </a:r>
          </a:p>
          <a:p>
            <a:pPr marL="0" indent="0" algn="l" rtl="0">
              <a:buNone/>
            </a:pPr>
            <a:r>
              <a:rPr lang="en-US" sz="3000" dirty="0" smtClean="0"/>
              <a:t>Susan said, “Chris is at work.”</a:t>
            </a:r>
          </a:p>
          <a:p>
            <a:pPr marL="0" indent="0" algn="l" rtl="0">
              <a:buNone/>
            </a:pPr>
            <a:r>
              <a:rPr lang="en-US" sz="3000" dirty="0"/>
              <a:t>“Chris is at </a:t>
            </a:r>
            <a:r>
              <a:rPr lang="en-US" sz="3000" dirty="0" smtClean="0"/>
              <a:t>work,” Susan said.</a:t>
            </a:r>
            <a:endParaRPr lang="en-US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13506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Quotations vs. Reported Speech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784976" cy="511256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b="1" dirty="0" smtClean="0"/>
              <a:t>Quoting more than one sentence:</a:t>
            </a:r>
          </a:p>
          <a:p>
            <a:pPr marL="0" indent="0" algn="l" rtl="0">
              <a:buNone/>
            </a:pPr>
            <a:r>
              <a:rPr lang="en-US" sz="2800" dirty="0" smtClean="0"/>
              <a:t>“My brother is a student. He studies at KSU,” she said. </a:t>
            </a:r>
          </a:p>
          <a:p>
            <a:pPr algn="l" rtl="0"/>
            <a:endParaRPr lang="en-US" sz="1100" dirty="0" smtClean="0"/>
          </a:p>
          <a:p>
            <a:pPr marL="0" indent="0" algn="l" rtl="0">
              <a:buNone/>
            </a:pPr>
            <a:r>
              <a:rPr lang="en-US" sz="2800" dirty="0"/>
              <a:t>“My brother is a </a:t>
            </a:r>
            <a:r>
              <a:rPr lang="en-US" sz="2800" dirty="0" smtClean="0"/>
              <a:t>student,” she said. “He </a:t>
            </a:r>
            <a:r>
              <a:rPr lang="en-US" sz="2800" dirty="0"/>
              <a:t>studies at </a:t>
            </a:r>
            <a:r>
              <a:rPr lang="en-US" sz="2800" dirty="0" smtClean="0"/>
              <a:t>KSU.”</a:t>
            </a:r>
          </a:p>
          <a:p>
            <a:pPr algn="l" rtl="0"/>
            <a:endParaRPr lang="en-US" sz="1100" dirty="0"/>
          </a:p>
          <a:p>
            <a:pPr marL="0" indent="0" algn="l" rtl="0">
              <a:buNone/>
            </a:pPr>
            <a:r>
              <a:rPr lang="en-US" sz="2800" b="1" dirty="0" smtClean="0"/>
              <a:t>Quoting a question or an exclamation:</a:t>
            </a:r>
          </a:p>
          <a:p>
            <a:pPr marL="0" indent="0" algn="l" rtl="0">
              <a:buNone/>
            </a:pPr>
            <a:r>
              <a:rPr lang="en-US" sz="2800" dirty="0" smtClean="0"/>
              <a:t>She asked, ”When will you be here?”</a:t>
            </a:r>
          </a:p>
          <a:p>
            <a:pPr marL="0" indent="0" algn="l" rtl="0">
              <a:buNone/>
            </a:pPr>
            <a:r>
              <a:rPr lang="en-US" sz="2800" dirty="0" smtClean="0"/>
              <a:t>”</a:t>
            </a:r>
            <a:r>
              <a:rPr lang="en-US" sz="2800" dirty="0"/>
              <a:t>When will you be here</a:t>
            </a:r>
            <a:r>
              <a:rPr lang="en-US" sz="2800" dirty="0" smtClean="0"/>
              <a:t>?”</a:t>
            </a:r>
            <a:r>
              <a:rPr lang="en-US" sz="2800" dirty="0"/>
              <a:t> </a:t>
            </a:r>
            <a:r>
              <a:rPr lang="en-US" sz="2800" dirty="0" smtClean="0"/>
              <a:t>she asked. </a:t>
            </a:r>
          </a:p>
          <a:p>
            <a:pPr marL="0" indent="0" algn="l" rtl="0">
              <a:buNone/>
            </a:pPr>
            <a:r>
              <a:rPr lang="en-US" sz="2800" dirty="0" smtClean="0"/>
              <a:t>She said, “Watch out!”</a:t>
            </a:r>
            <a:endParaRPr lang="en-US" sz="2800" dirty="0"/>
          </a:p>
          <a:p>
            <a:pPr algn="l" rtl="0"/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2189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Quotations vs. Reported Speech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412776"/>
            <a:ext cx="8662736" cy="468627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b="1" i="1" u="sng" dirty="0"/>
              <a:t>Reported speech</a:t>
            </a:r>
            <a:r>
              <a:rPr lang="en-US" sz="3000" dirty="0"/>
              <a:t> involves paraphrasing. You tell the same ideas but with different words. There is no need for commas or quotation marks. Also, some changes </a:t>
            </a:r>
            <a:r>
              <a:rPr lang="en-US" sz="3000" dirty="0" smtClean="0"/>
              <a:t>are </a:t>
            </a:r>
            <a:r>
              <a:rPr lang="en-US" sz="3000" dirty="0"/>
              <a:t>required in reported speech</a:t>
            </a:r>
            <a:r>
              <a:rPr lang="en-US" sz="3000" dirty="0" smtClean="0"/>
              <a:t>. </a:t>
            </a:r>
            <a:r>
              <a:rPr lang="en-US" sz="2500" b="1" dirty="0"/>
              <a:t>(Table 7.2., p. 299</a:t>
            </a:r>
            <a:r>
              <a:rPr lang="en-US" sz="2500" b="1" dirty="0" smtClean="0"/>
              <a:t>).</a:t>
            </a:r>
            <a:endParaRPr lang="en-US" sz="2500" b="1" dirty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3000" b="1" dirty="0" smtClean="0"/>
              <a:t>Example:</a:t>
            </a:r>
          </a:p>
          <a:p>
            <a:pPr marL="0" indent="0" algn="l" rtl="0">
              <a:buNone/>
            </a:pPr>
            <a:r>
              <a:rPr lang="en-US" sz="3000" dirty="0" smtClean="0"/>
              <a:t>Susan said </a:t>
            </a:r>
            <a:r>
              <a:rPr lang="en-US" sz="3000" b="1" dirty="0" smtClean="0"/>
              <a:t>that</a:t>
            </a:r>
            <a:r>
              <a:rPr lang="en-US" sz="3000" dirty="0" smtClean="0"/>
              <a:t> Chris was at work.*</a:t>
            </a:r>
            <a:endParaRPr lang="ar-SA" sz="3000" dirty="0"/>
          </a:p>
          <a:p>
            <a:pPr marL="0" indent="0" algn="l" rtl="0">
              <a:buNone/>
            </a:pPr>
            <a:r>
              <a:rPr lang="en-US" sz="3000" dirty="0" smtClean="0"/>
              <a:t>Susan said Chris was at work.</a:t>
            </a:r>
          </a:p>
          <a:p>
            <a:pPr marL="0" indent="0" algn="l" rtl="0">
              <a:buNone/>
            </a:pPr>
            <a:r>
              <a:rPr lang="en-US" sz="1500" dirty="0" smtClean="0"/>
              <a:t>* That is optional in the middle of this sentence</a:t>
            </a:r>
            <a:endParaRPr lang="ar-SA" sz="15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2147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56" y="653824"/>
            <a:ext cx="8172400" cy="758952"/>
          </a:xfrm>
        </p:spPr>
        <p:txBody>
          <a:bodyPr>
            <a:normAutofit/>
          </a:bodyPr>
          <a:lstStyle/>
          <a:p>
            <a:r>
              <a:rPr lang="en-US" sz="2900" b="1" dirty="0" smtClean="0"/>
              <a:t>Changes in Verb </a:t>
            </a:r>
            <a:r>
              <a:rPr lang="en-US" sz="2900" b="1" dirty="0"/>
              <a:t>T</a:t>
            </a:r>
            <a:r>
              <a:rPr lang="en-US" sz="2900" b="1" dirty="0" smtClean="0"/>
              <a:t>ense with Reported </a:t>
            </a:r>
            <a:r>
              <a:rPr lang="en-US" sz="2900" b="1" dirty="0"/>
              <a:t>Speech</a:t>
            </a:r>
            <a:endParaRPr lang="ar-SA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7048"/>
            <a:ext cx="9144000" cy="4572000"/>
          </a:xfrm>
        </p:spPr>
        <p:txBody>
          <a:bodyPr>
            <a:normAutofit fontScale="92500"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3000" dirty="0" smtClean="0"/>
              <a:t>If the verb in the main (independent) clause is in the past, the verb in the noun clause (dependent clause) is chan</a:t>
            </a:r>
            <a:r>
              <a:rPr lang="en-US" sz="3000" dirty="0"/>
              <a:t>g</a:t>
            </a:r>
            <a:r>
              <a:rPr lang="en-US" sz="3000" dirty="0" smtClean="0"/>
              <a:t>ed to one of the past tenses </a:t>
            </a:r>
            <a:r>
              <a:rPr lang="en-US" sz="2700" b="1" dirty="0" smtClean="0"/>
              <a:t>(Table 7.3., p. 299)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1800" dirty="0" smtClean="0"/>
          </a:p>
          <a:p>
            <a:pPr marL="0" indent="0" algn="ctr" rtl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</a:rPr>
              <a:t>Quoted speech			reported speech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 smtClean="0"/>
              <a:t>“ I watch TV everyday.”       She </a:t>
            </a:r>
            <a:r>
              <a:rPr lang="en-US" sz="2700" u="sng" dirty="0" smtClean="0"/>
              <a:t>said</a:t>
            </a:r>
            <a:r>
              <a:rPr lang="en-US" sz="2700" dirty="0" smtClean="0"/>
              <a:t> she watched TV everyday.</a:t>
            </a:r>
            <a:endParaRPr lang="ar-SA" sz="2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9507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376" y="437800"/>
            <a:ext cx="7972056" cy="758952"/>
          </a:xfrm>
        </p:spPr>
        <p:txBody>
          <a:bodyPr>
            <a:noAutofit/>
          </a:bodyPr>
          <a:lstStyle/>
          <a:p>
            <a:r>
              <a:rPr lang="en-US" sz="2900" b="1" dirty="0"/>
              <a:t>Changes in Verb Tense with Reported Speech</a:t>
            </a:r>
            <a:endParaRPr lang="ar-SA" sz="29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54421588"/>
              </p:ext>
            </p:extLst>
          </p:nvPr>
        </p:nvGraphicFramePr>
        <p:xfrm>
          <a:off x="179512" y="1412776"/>
          <a:ext cx="8784976" cy="5112567"/>
        </p:xfrm>
        <a:graphic>
          <a:graphicData uri="http://schemas.openxmlformats.org/drawingml/2006/table">
            <a:tbl>
              <a:tblPr rtl="1" firstRow="1">
                <a:tableStyleId>{2D5ABB26-0587-4C30-8999-92F81FD0307C}</a:tableStyleId>
              </a:tblPr>
              <a:tblGrid>
                <a:gridCol w="5374394"/>
                <a:gridCol w="3410582"/>
              </a:tblGrid>
              <a:tr h="1348972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Reported Speech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Quoted Speech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48972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Sarah  said she </a:t>
                      </a:r>
                      <a:r>
                        <a:rPr lang="en-US" sz="2200" b="1" u="sng" dirty="0" smtClean="0"/>
                        <a:t>was watching</a:t>
                      </a:r>
                      <a:r>
                        <a:rPr lang="en-US" sz="2200" b="1" u="sng" baseline="0" dirty="0" smtClean="0"/>
                        <a:t> </a:t>
                      </a:r>
                      <a:r>
                        <a:rPr lang="en-US" sz="2200" b="1" baseline="0" dirty="0" smtClean="0"/>
                        <a:t>TV.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“I </a:t>
                      </a:r>
                      <a:r>
                        <a:rPr lang="en-US" sz="2200" b="1" u="sng" dirty="0" smtClean="0"/>
                        <a:t>am watching </a:t>
                      </a:r>
                      <a:r>
                        <a:rPr lang="en-US" sz="2200" b="1" dirty="0" smtClean="0"/>
                        <a:t>TV “.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72318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She mentioned that Chris </a:t>
                      </a:r>
                      <a:r>
                        <a:rPr lang="en-US" sz="2200" b="1" u="sng" dirty="0" smtClean="0"/>
                        <a:t>was</a:t>
                      </a:r>
                      <a:r>
                        <a:rPr lang="en-US" sz="2200" b="1" dirty="0" smtClean="0"/>
                        <a:t> at work.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“Chris </a:t>
                      </a:r>
                      <a:r>
                        <a:rPr lang="en-US" sz="2200" b="1" u="sng" dirty="0" smtClean="0"/>
                        <a:t>is</a:t>
                      </a:r>
                      <a:r>
                        <a:rPr lang="en-US" sz="2200" b="1" dirty="0" smtClean="0"/>
                        <a:t> at work”.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2305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She added </a:t>
                      </a:r>
                      <a:r>
                        <a:rPr lang="en-US" sz="2200" b="1" baseline="0" dirty="0" smtClean="0"/>
                        <a:t>she </a:t>
                      </a:r>
                      <a:r>
                        <a:rPr lang="en-US" sz="2200" b="1" u="sng" baseline="0" dirty="0" smtClean="0"/>
                        <a:t>hadn’t finished </a:t>
                      </a:r>
                      <a:r>
                        <a:rPr lang="en-US" sz="2200" b="1" baseline="0" dirty="0" smtClean="0"/>
                        <a:t>yet.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“I </a:t>
                      </a:r>
                      <a:r>
                        <a:rPr lang="en-US" sz="2200" b="1" u="sng" dirty="0" smtClean="0"/>
                        <a:t>haven’t finished </a:t>
                      </a:r>
                      <a:r>
                        <a:rPr lang="en-US" sz="2200" b="1" dirty="0" smtClean="0"/>
                        <a:t>yet”.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438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368" y="476672"/>
            <a:ext cx="8116072" cy="720080"/>
          </a:xfrm>
        </p:spPr>
        <p:txBody>
          <a:bodyPr>
            <a:normAutofit/>
          </a:bodyPr>
          <a:lstStyle/>
          <a:p>
            <a:r>
              <a:rPr lang="en-US" sz="2900" b="1" dirty="0"/>
              <a:t>Changes in Verb Tense with Reported Speech</a:t>
            </a:r>
            <a:endParaRPr lang="ar-SA" sz="29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2978492"/>
              </p:ext>
            </p:extLst>
          </p:nvPr>
        </p:nvGraphicFramePr>
        <p:xfrm>
          <a:off x="158624" y="1412776"/>
          <a:ext cx="8805864" cy="5184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604418"/>
                <a:gridCol w="3201446"/>
              </a:tblGrid>
              <a:tr h="1296144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Reported Speech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Quoted Speech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He</a:t>
                      </a:r>
                      <a:r>
                        <a:rPr lang="en-US" sz="1900" b="1" baseline="0" dirty="0" smtClean="0"/>
                        <a:t> said he </a:t>
                      </a:r>
                      <a:r>
                        <a:rPr lang="en-US" sz="1900" b="1" u="sng" baseline="0" dirty="0" smtClean="0"/>
                        <a:t>had watched </a:t>
                      </a:r>
                      <a:r>
                        <a:rPr lang="en-US" sz="1900" b="1" baseline="0" dirty="0" smtClean="0"/>
                        <a:t>TV.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“ I </a:t>
                      </a:r>
                      <a:r>
                        <a:rPr lang="en-US" sz="1900" b="1" u="sng" dirty="0" smtClean="0"/>
                        <a:t>have watched </a:t>
                      </a:r>
                      <a:r>
                        <a:rPr lang="en-US" sz="1900" b="1" dirty="0" smtClean="0"/>
                        <a:t>TV.”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She told me that  she </a:t>
                      </a:r>
                      <a:r>
                        <a:rPr lang="en-US" sz="1900" b="1" u="sng" dirty="0" smtClean="0"/>
                        <a:t>had gone </a:t>
                      </a:r>
                      <a:r>
                        <a:rPr lang="en-US" sz="1900" b="1" dirty="0" smtClean="0"/>
                        <a:t>home.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“ I </a:t>
                      </a:r>
                      <a:r>
                        <a:rPr lang="en-US" sz="1900" b="1" u="sng" dirty="0" smtClean="0"/>
                        <a:t>went</a:t>
                      </a:r>
                      <a:r>
                        <a:rPr lang="en-US" sz="1900" b="1" baseline="0" dirty="0" smtClean="0"/>
                        <a:t> home”.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Ali</a:t>
                      </a:r>
                      <a:r>
                        <a:rPr lang="en-US" sz="1900" b="1" baseline="0" dirty="0" smtClean="0"/>
                        <a:t> remarked that he </a:t>
                      </a:r>
                      <a:r>
                        <a:rPr lang="en-US" sz="1900" b="1" u="sng" baseline="0" dirty="0" smtClean="0"/>
                        <a:t>was going </a:t>
                      </a:r>
                      <a:r>
                        <a:rPr lang="en-US" sz="1900" b="1" baseline="0" dirty="0" smtClean="0"/>
                        <a:t>to exercise.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“I </a:t>
                      </a:r>
                      <a:r>
                        <a:rPr lang="en-US" sz="1900" b="1" u="sng" dirty="0" smtClean="0"/>
                        <a:t>am going </a:t>
                      </a:r>
                      <a:r>
                        <a:rPr lang="en-US" sz="1900" b="1" baseline="0" dirty="0" smtClean="0"/>
                        <a:t>to exercise”.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56077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Noun Clauses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55652"/>
            <a:ext cx="8393016" cy="4730868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lnSpc>
                <a:spcPct val="160000"/>
              </a:lnSpc>
              <a:buNone/>
            </a:pPr>
            <a:r>
              <a:rPr lang="en-US" sz="2900" dirty="0" smtClean="0"/>
              <a:t>A noun clause is a </a:t>
            </a:r>
            <a:r>
              <a:rPr lang="en-US" sz="2900" u="sng" dirty="0" smtClean="0"/>
              <a:t>dependent</a:t>
            </a:r>
            <a:r>
              <a:rPr lang="en-US" sz="2900" dirty="0" smtClean="0"/>
              <a:t> clause that functions as a noun in a sentence. It is used as a subject, an object of a verb, an object of a preposition, and a complement </a:t>
            </a:r>
            <a:r>
              <a:rPr lang="en-US" sz="2900" b="1" dirty="0" smtClean="0"/>
              <a:t>(table 7.1. – p. 296).</a:t>
            </a:r>
          </a:p>
          <a:p>
            <a:pPr marL="0" indent="0" algn="l" rtl="0">
              <a:lnSpc>
                <a:spcPct val="160000"/>
              </a:lnSpc>
              <a:buNone/>
            </a:pPr>
            <a:r>
              <a:rPr lang="en-US" sz="2900" dirty="0" smtClean="0"/>
              <a:t>Never separate a noun clause from the main clause with commas or other punctuation marks since noun clauses are part of main clauses.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8511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90662"/>
            <a:ext cx="7772400" cy="850106"/>
          </a:xfrm>
        </p:spPr>
        <p:txBody>
          <a:bodyPr>
            <a:normAutofit/>
          </a:bodyPr>
          <a:lstStyle/>
          <a:p>
            <a:r>
              <a:rPr lang="en-US" sz="2900" b="1" dirty="0"/>
              <a:t>Changes in Verb Tense with Reported Speech</a:t>
            </a:r>
            <a:endParaRPr lang="ar-SA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712968" cy="410445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/>
              <a:t>Exceptions: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dirty="0" smtClean="0"/>
              <a:t>In reporting technical or scientific facts, the present is </a:t>
            </a:r>
            <a:r>
              <a:rPr lang="en-US" sz="2800" u="sng" dirty="0" smtClean="0"/>
              <a:t>generally</a:t>
            </a:r>
            <a:r>
              <a:rPr lang="en-US" sz="2800" dirty="0" smtClean="0"/>
              <a:t> used.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 smtClean="0"/>
              <a:t>“The world </a:t>
            </a:r>
            <a:r>
              <a:rPr lang="en-US" sz="2800" b="1" dirty="0" smtClean="0"/>
              <a:t>is</a:t>
            </a:r>
            <a:r>
              <a:rPr lang="en-US" sz="2800" dirty="0" smtClean="0"/>
              <a:t> round” </a:t>
            </a:r>
          </a:p>
          <a:p>
            <a:pPr marL="0" indent="0" algn="l" rtl="0">
              <a:buNone/>
            </a:pPr>
            <a:r>
              <a:rPr lang="en-US" sz="2800" dirty="0" smtClean="0"/>
              <a:t>The teacher </a:t>
            </a:r>
            <a:r>
              <a:rPr lang="en-US" sz="2800" u="sng" dirty="0" smtClean="0"/>
              <a:t>said</a:t>
            </a:r>
            <a:r>
              <a:rPr lang="en-US" sz="2800" dirty="0" smtClean="0"/>
              <a:t> the world </a:t>
            </a:r>
            <a:r>
              <a:rPr lang="en-US" sz="2800" b="1" dirty="0" smtClean="0"/>
              <a:t>is</a:t>
            </a:r>
            <a:r>
              <a:rPr lang="en-US" sz="2800" dirty="0" smtClean="0"/>
              <a:t> round.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endParaRPr lang="ar-SA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1216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6" y="533400"/>
            <a:ext cx="8003232" cy="990600"/>
          </a:xfrm>
        </p:spPr>
        <p:txBody>
          <a:bodyPr>
            <a:normAutofit/>
          </a:bodyPr>
          <a:lstStyle/>
          <a:p>
            <a:r>
              <a:rPr lang="en-US" sz="3000" b="1" dirty="0"/>
              <a:t>Changes in Verb Tense with Reported Speech</a:t>
            </a: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/>
              <a:t>Exceptions:</a:t>
            </a:r>
          </a:p>
          <a:p>
            <a:pPr marL="0" indent="0" algn="l" rtl="0">
              <a:buNone/>
            </a:pPr>
            <a:r>
              <a:rPr lang="en-US" sz="2800" dirty="0" smtClean="0"/>
              <a:t>If </a:t>
            </a:r>
            <a:r>
              <a:rPr lang="en-US" sz="2800" dirty="0"/>
              <a:t>the verb in the main clause is in the present or the future, the noun clause is not changed</a:t>
            </a:r>
            <a:r>
              <a:rPr lang="en-US" sz="2800" dirty="0" smtClean="0"/>
              <a:t>.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“ I watch TV every day</a:t>
            </a:r>
            <a:r>
              <a:rPr lang="en-US" sz="2800" dirty="0" smtClean="0"/>
              <a:t>”.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She </a:t>
            </a:r>
            <a:r>
              <a:rPr lang="en-US" sz="2800" b="1" dirty="0"/>
              <a:t>says</a:t>
            </a:r>
            <a:r>
              <a:rPr lang="en-US" sz="2800" dirty="0"/>
              <a:t> she watches TV every day.</a:t>
            </a:r>
          </a:p>
          <a:p>
            <a:pPr marL="0" indent="0" algn="l" rtl="0">
              <a:buNone/>
            </a:pPr>
            <a:r>
              <a:rPr lang="en-US" sz="2800" dirty="0"/>
              <a:t>She </a:t>
            </a:r>
            <a:r>
              <a:rPr lang="en-US" sz="2800" b="1" dirty="0"/>
              <a:t>has</a:t>
            </a:r>
            <a:r>
              <a:rPr lang="en-US" sz="2800" dirty="0"/>
              <a:t> </a:t>
            </a:r>
            <a:r>
              <a:rPr lang="en-US" sz="2800" b="1" dirty="0"/>
              <a:t>said</a:t>
            </a:r>
            <a:r>
              <a:rPr lang="en-US" sz="2800" dirty="0"/>
              <a:t> that she watches TV every day.</a:t>
            </a:r>
          </a:p>
          <a:p>
            <a:pPr marL="0" indent="0" algn="l" rtl="0">
              <a:buNone/>
            </a:pPr>
            <a:r>
              <a:rPr lang="en-US" sz="2800" dirty="0"/>
              <a:t>She </a:t>
            </a:r>
            <a:r>
              <a:rPr lang="en-US" sz="2800" b="1" dirty="0"/>
              <a:t>will</a:t>
            </a:r>
            <a:r>
              <a:rPr lang="en-US" sz="2800" dirty="0"/>
              <a:t> </a:t>
            </a:r>
            <a:r>
              <a:rPr lang="en-US" sz="2800" b="1" dirty="0"/>
              <a:t>say</a:t>
            </a:r>
            <a:r>
              <a:rPr lang="en-US" sz="2800" dirty="0"/>
              <a:t> that she watches TV every day.</a:t>
            </a:r>
          </a:p>
          <a:p>
            <a:endParaRPr lang="ar-SA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84682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33400"/>
            <a:ext cx="8712968" cy="990600"/>
          </a:xfrm>
        </p:spPr>
        <p:txBody>
          <a:bodyPr>
            <a:normAutofit/>
          </a:bodyPr>
          <a:lstStyle/>
          <a:p>
            <a:pPr algn="ctr" rtl="0"/>
            <a:r>
              <a:rPr lang="en-US" sz="2900" b="1" dirty="0"/>
              <a:t>Changes in </a:t>
            </a:r>
            <a:r>
              <a:rPr lang="en-US" sz="2900" b="1" dirty="0" smtClean="0"/>
              <a:t>Modal Auxiliaries with </a:t>
            </a:r>
            <a:r>
              <a:rPr lang="en-US" sz="2900" b="1" dirty="0"/>
              <a:t>Reported Speech</a:t>
            </a:r>
            <a:endParaRPr lang="ar-SA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In reported speech, some modal auxiliaries are changed to the past</a:t>
            </a:r>
            <a:r>
              <a:rPr lang="en-US" dirty="0"/>
              <a:t>. </a:t>
            </a:r>
            <a:r>
              <a:rPr lang="en-US" b="1" dirty="0" smtClean="0"/>
              <a:t>(</a:t>
            </a:r>
            <a:r>
              <a:rPr lang="en-US" b="1" dirty="0"/>
              <a:t>Table </a:t>
            </a:r>
            <a:r>
              <a:rPr lang="en-US" b="1" dirty="0" smtClean="0"/>
              <a:t>7.4 , </a:t>
            </a:r>
            <a:r>
              <a:rPr lang="en-US" b="1" dirty="0"/>
              <a:t>p. </a:t>
            </a:r>
            <a:r>
              <a:rPr lang="en-US" b="1" dirty="0" smtClean="0"/>
              <a:t>300)</a:t>
            </a:r>
            <a:endParaRPr lang="en-US" b="1" dirty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29406465"/>
              </p:ext>
            </p:extLst>
          </p:nvPr>
        </p:nvGraphicFramePr>
        <p:xfrm>
          <a:off x="251520" y="2881738"/>
          <a:ext cx="8748464" cy="34995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310478"/>
                <a:gridCol w="3437986"/>
              </a:tblGrid>
              <a:tr h="1166530">
                <a:tc>
                  <a:txBody>
                    <a:bodyPr/>
                    <a:lstStyle/>
                    <a:p>
                      <a:pPr algn="ctr" rtl="0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She said that Ann </a:t>
                      </a:r>
                      <a:r>
                        <a:rPr lang="en-US" sz="2200" u="sng" dirty="0" smtClean="0">
                          <a:solidFill>
                            <a:srgbClr val="C00000"/>
                          </a:solidFill>
                        </a:rPr>
                        <a:t>could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help Chris.</a:t>
                      </a:r>
                      <a:endParaRPr lang="ar-S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“Ann</a:t>
                      </a:r>
                      <a:r>
                        <a:rPr lang="en-US" sz="2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i="0" u="sng" baseline="0" dirty="0" smtClean="0">
                          <a:solidFill>
                            <a:srgbClr val="C00000"/>
                          </a:solidFill>
                        </a:rPr>
                        <a:t>can</a:t>
                      </a:r>
                      <a:r>
                        <a:rPr lang="en-US" sz="22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aseline="0" dirty="0" smtClean="0">
                          <a:solidFill>
                            <a:schemeClr val="tx1"/>
                          </a:solidFill>
                        </a:rPr>
                        <a:t>help Chris.”</a:t>
                      </a:r>
                      <a:endParaRPr lang="ar-S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66530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She added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John </a:t>
                      </a:r>
                      <a:r>
                        <a:rPr lang="en-US" sz="2200" b="1" u="sng" baseline="0" dirty="0" smtClean="0">
                          <a:solidFill>
                            <a:srgbClr val="C00000"/>
                          </a:solidFill>
                        </a:rPr>
                        <a:t>might</a:t>
                      </a:r>
                      <a:r>
                        <a:rPr lang="en-US" sz="22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“John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may</a:t>
                      </a:r>
                      <a:r>
                        <a:rPr lang="en-US" sz="2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66530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She said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that James </a:t>
                      </a:r>
                      <a:r>
                        <a:rPr lang="en-US" sz="2200" b="1" u="sng" baseline="0" dirty="0" smtClean="0">
                          <a:solidFill>
                            <a:srgbClr val="C00000"/>
                          </a:solidFill>
                        </a:rPr>
                        <a:t>would</a:t>
                      </a:r>
                      <a:r>
                        <a:rPr lang="en-US" sz="22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 Chris.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“James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will</a:t>
                      </a:r>
                      <a:r>
                        <a:rPr lang="en-US" sz="2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help Chris.”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09622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35280" cy="990600"/>
          </a:xfrm>
        </p:spPr>
        <p:txBody>
          <a:bodyPr>
            <a:normAutofit/>
          </a:bodyPr>
          <a:lstStyle/>
          <a:p>
            <a:r>
              <a:rPr lang="en-US" sz="2800" b="1" dirty="0"/>
              <a:t>Changes in Modal Auxiliaries with Reported </a:t>
            </a:r>
            <a:r>
              <a:rPr lang="en-US" sz="2800" b="1" dirty="0" smtClean="0"/>
              <a:t>Speech</a:t>
            </a:r>
            <a:endParaRPr lang="ar-SA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2236717561"/>
              </p:ext>
            </p:extLst>
          </p:nvPr>
        </p:nvGraphicFramePr>
        <p:xfrm>
          <a:off x="457200" y="4114760"/>
          <a:ext cx="8363272" cy="195604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911144"/>
                <a:gridCol w="3452128"/>
              </a:tblGrid>
              <a:tr h="978024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She said that Ann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had to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help Chris.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44873" marR="448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 Ann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must</a:t>
                      </a:r>
                      <a:r>
                        <a:rPr lang="en-US" sz="2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help Chris.”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44873" marR="448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78024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Joe said that Susan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C00000"/>
                          </a:solidFill>
                        </a:rPr>
                        <a:t>must</a:t>
                      </a:r>
                      <a:r>
                        <a:rPr lang="en-US" sz="22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be tired.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44873" marR="448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“Susan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must</a:t>
                      </a:r>
                      <a:r>
                        <a:rPr lang="en-US" sz="2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be tired.”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44873" marR="448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23528" y="1673352"/>
            <a:ext cx="8568952" cy="2187696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Must:</a:t>
            </a:r>
          </a:p>
          <a:p>
            <a:pPr marL="0" indent="0" algn="l" rtl="0">
              <a:buNone/>
            </a:pPr>
            <a:r>
              <a:rPr lang="en-US" dirty="0" smtClean="0"/>
              <a:t>When must expresses necessity, you change it to the past. However, when it expresses probability, it does not change.</a:t>
            </a:r>
            <a:endParaRPr lang="ar-S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6426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35280" cy="990600"/>
          </a:xfrm>
        </p:spPr>
        <p:txBody>
          <a:bodyPr>
            <a:normAutofit/>
          </a:bodyPr>
          <a:lstStyle/>
          <a:p>
            <a:r>
              <a:rPr lang="en-US" sz="2800" b="1" dirty="0"/>
              <a:t>Changes in Modal Auxiliaries with 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If the modal auxiliary is already in the past, no changes are required.</a:t>
            </a:r>
            <a:r>
              <a:rPr lang="en-US" sz="2000" dirty="0"/>
              <a:t> </a:t>
            </a:r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marL="0" indent="0" algn="l" rtl="0">
              <a:buNone/>
            </a:pPr>
            <a:r>
              <a:rPr lang="en-US" sz="2200" b="1" dirty="0"/>
              <a:t>Practice 2, p. 300</a:t>
            </a:r>
            <a:endParaRPr lang="ar-SA" sz="2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68695378"/>
              </p:ext>
            </p:extLst>
          </p:nvPr>
        </p:nvGraphicFramePr>
        <p:xfrm>
          <a:off x="467544" y="2564904"/>
          <a:ext cx="8352928" cy="3296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66293"/>
                <a:gridCol w="3886635"/>
              </a:tblGrid>
              <a:tr h="633670"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could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‘Alex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could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would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‘Alex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would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should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‘Alex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should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ought to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‘Alex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ought to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could have helped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ar-SA" sz="2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“Alex </a:t>
                      </a:r>
                      <a:r>
                        <a:rPr lang="en-US" sz="2200" b="1" u="sng" dirty="0" smtClean="0">
                          <a:solidFill>
                            <a:srgbClr val="FF0000"/>
                          </a:solidFill>
                        </a:rPr>
                        <a:t>could have helped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0758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/>
              <a:t>Changes in </a:t>
            </a:r>
            <a:r>
              <a:rPr lang="en-US" sz="2800" b="1" dirty="0" smtClean="0"/>
              <a:t>pronouns, adjectives, and adverbials with </a:t>
            </a:r>
            <a:r>
              <a:rPr lang="en-US" sz="2800" b="1" dirty="0"/>
              <a:t>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672" y="1484784"/>
            <a:ext cx="9010328" cy="518457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You also have to change pronouns and demonstratives in reported speech. </a:t>
            </a:r>
            <a:r>
              <a:rPr lang="en-US" b="1" dirty="0"/>
              <a:t>(Table </a:t>
            </a:r>
            <a:r>
              <a:rPr lang="en-US" b="1" dirty="0" smtClean="0"/>
              <a:t>7.5 </a:t>
            </a:r>
            <a:r>
              <a:rPr lang="en-US" b="1" dirty="0"/>
              <a:t>, p. </a:t>
            </a:r>
            <a:r>
              <a:rPr lang="en-US" b="1" dirty="0" smtClean="0"/>
              <a:t>301).</a:t>
            </a:r>
            <a:endParaRPr lang="en-US" dirty="0" smtClean="0"/>
          </a:p>
          <a:p>
            <a:pPr marL="0" indent="0" algn="l" rtl="0">
              <a:buNone/>
            </a:pPr>
            <a:endParaRPr lang="en-US" sz="2000" dirty="0"/>
          </a:p>
          <a:p>
            <a:pPr marL="0" indent="0" algn="l" rtl="0">
              <a:buNone/>
            </a:pPr>
            <a:r>
              <a:rPr lang="en-US" dirty="0" smtClean="0"/>
              <a:t>“ </a:t>
            </a:r>
            <a:r>
              <a:rPr lang="en-US" b="1" dirty="0"/>
              <a:t>I</a:t>
            </a:r>
            <a:r>
              <a:rPr lang="en-US" dirty="0"/>
              <a:t> </a:t>
            </a:r>
            <a:r>
              <a:rPr lang="en-US" u="sng" dirty="0" smtClean="0"/>
              <a:t>need</a:t>
            </a:r>
            <a:r>
              <a:rPr lang="en-US" dirty="0" smtClean="0"/>
              <a:t> </a:t>
            </a:r>
            <a:r>
              <a:rPr lang="en-US" b="1" dirty="0" smtClean="0"/>
              <a:t>your</a:t>
            </a:r>
            <a:r>
              <a:rPr lang="en-US" dirty="0" smtClean="0"/>
              <a:t> help.”</a:t>
            </a:r>
          </a:p>
          <a:p>
            <a:pPr marL="0" indent="0" algn="l" rtl="0">
              <a:buNone/>
            </a:pPr>
            <a:r>
              <a:rPr lang="en-US" dirty="0" smtClean="0"/>
              <a:t>She </a:t>
            </a:r>
            <a:r>
              <a:rPr lang="en-US" dirty="0"/>
              <a:t>said </a:t>
            </a:r>
            <a:r>
              <a:rPr lang="en-US" b="1" dirty="0"/>
              <a:t>she</a:t>
            </a:r>
            <a:r>
              <a:rPr lang="en-US" dirty="0"/>
              <a:t> </a:t>
            </a:r>
            <a:r>
              <a:rPr lang="en-US" u="sng" dirty="0" smtClean="0"/>
              <a:t>needed</a:t>
            </a:r>
            <a:r>
              <a:rPr lang="en-US" dirty="0" smtClean="0"/>
              <a:t> </a:t>
            </a:r>
            <a:r>
              <a:rPr lang="en-US" b="1" dirty="0" smtClean="0"/>
              <a:t>my</a:t>
            </a:r>
            <a:r>
              <a:rPr lang="en-US" dirty="0" smtClean="0"/>
              <a:t> help.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ar-SA" sz="2000" dirty="0"/>
          </a:p>
          <a:p>
            <a:pPr marL="0" indent="0" algn="l" rtl="0">
              <a:buNone/>
            </a:pPr>
            <a:r>
              <a:rPr lang="en-US" dirty="0" smtClean="0"/>
              <a:t>“They </a:t>
            </a:r>
            <a:r>
              <a:rPr lang="en-US" u="sng" dirty="0" smtClean="0"/>
              <a:t>need</a:t>
            </a:r>
            <a:r>
              <a:rPr lang="en-US" dirty="0" smtClean="0"/>
              <a:t> </a:t>
            </a:r>
            <a:r>
              <a:rPr lang="en-US" b="1" dirty="0" smtClean="0"/>
              <a:t>my</a:t>
            </a:r>
            <a:r>
              <a:rPr lang="en-US" dirty="0" smtClean="0"/>
              <a:t> help.”</a:t>
            </a:r>
          </a:p>
          <a:p>
            <a:pPr marL="0" indent="0" algn="l" rtl="0">
              <a:buNone/>
            </a:pPr>
            <a:r>
              <a:rPr lang="en-US" dirty="0" smtClean="0"/>
              <a:t>She said that they </a:t>
            </a:r>
            <a:r>
              <a:rPr lang="en-US" u="sng" dirty="0" smtClean="0"/>
              <a:t>needed</a:t>
            </a:r>
            <a:r>
              <a:rPr lang="en-US" dirty="0" smtClean="0"/>
              <a:t> </a:t>
            </a:r>
            <a:r>
              <a:rPr lang="en-US" b="1" dirty="0" smtClean="0"/>
              <a:t>her</a:t>
            </a:r>
            <a:r>
              <a:rPr lang="en-US" dirty="0" smtClean="0"/>
              <a:t> help.</a:t>
            </a:r>
          </a:p>
          <a:p>
            <a:pPr marL="0" indent="0" algn="l" rtl="0">
              <a:buNone/>
            </a:pPr>
            <a:endParaRPr lang="en-US" sz="2000" dirty="0" smtClean="0"/>
          </a:p>
          <a:p>
            <a:pPr marL="0" indent="0" algn="l" rtl="0">
              <a:buNone/>
            </a:pPr>
            <a:r>
              <a:rPr lang="en-US" dirty="0" smtClean="0"/>
              <a:t>“</a:t>
            </a:r>
            <a:r>
              <a:rPr lang="en-US" b="1" dirty="0"/>
              <a:t>These</a:t>
            </a:r>
            <a:r>
              <a:rPr lang="en-US" dirty="0"/>
              <a:t> pages </a:t>
            </a:r>
            <a:r>
              <a:rPr lang="en-US" u="sng" dirty="0"/>
              <a:t>need</a:t>
            </a:r>
            <a:r>
              <a:rPr lang="en-US" dirty="0"/>
              <a:t> to be corrected.”</a:t>
            </a:r>
          </a:p>
          <a:p>
            <a:pPr marL="0" indent="0" algn="l" rtl="0">
              <a:buNone/>
            </a:pPr>
            <a:r>
              <a:rPr lang="en-US" dirty="0"/>
              <a:t>She said that </a:t>
            </a:r>
            <a:r>
              <a:rPr lang="en-US" b="1" dirty="0"/>
              <a:t>those</a:t>
            </a:r>
            <a:r>
              <a:rPr lang="en-US" dirty="0"/>
              <a:t> pages </a:t>
            </a:r>
            <a:r>
              <a:rPr lang="en-US" u="sng" dirty="0"/>
              <a:t>needed</a:t>
            </a:r>
            <a:r>
              <a:rPr lang="en-US" dirty="0"/>
              <a:t> to be corrected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90062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2800" b="1" dirty="0"/>
              <a:t>Changes in pronouns, adjectives, and adverbials with 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900" dirty="0" smtClean="0"/>
              <a:t>“</a:t>
            </a:r>
            <a:r>
              <a:rPr lang="en-US" sz="2900" b="1" dirty="0" smtClean="0"/>
              <a:t>I am</a:t>
            </a:r>
            <a:r>
              <a:rPr lang="en-US" sz="2900" dirty="0" smtClean="0"/>
              <a:t> a computer programmer in San Francisco. </a:t>
            </a:r>
            <a:r>
              <a:rPr lang="en-US" sz="2900" b="1" dirty="0" smtClean="0"/>
              <a:t>I</a:t>
            </a:r>
            <a:r>
              <a:rPr lang="en-US" sz="2900" dirty="0" smtClean="0"/>
              <a:t> </a:t>
            </a:r>
            <a:r>
              <a:rPr lang="en-US" sz="2900" b="1" dirty="0" smtClean="0"/>
              <a:t>grew</a:t>
            </a:r>
            <a:r>
              <a:rPr lang="en-US" sz="2900" dirty="0" smtClean="0"/>
              <a:t> </a:t>
            </a:r>
            <a:r>
              <a:rPr lang="en-US" sz="2900" b="1" dirty="0" smtClean="0"/>
              <a:t>up</a:t>
            </a:r>
            <a:r>
              <a:rPr lang="en-US" sz="2900" dirty="0" smtClean="0"/>
              <a:t> in India. </a:t>
            </a:r>
            <a:r>
              <a:rPr lang="en-US" sz="2900" b="1" dirty="0" smtClean="0"/>
              <a:t>I helped</a:t>
            </a:r>
            <a:r>
              <a:rPr lang="en-US" sz="2900" dirty="0" smtClean="0"/>
              <a:t> design several web sites. </a:t>
            </a:r>
            <a:r>
              <a:rPr lang="en-US" sz="2900" b="1" dirty="0" smtClean="0"/>
              <a:t>My</a:t>
            </a:r>
            <a:r>
              <a:rPr lang="en-US" sz="2900" dirty="0" smtClean="0"/>
              <a:t> hobbies </a:t>
            </a:r>
            <a:r>
              <a:rPr lang="en-US" sz="2900" b="1" dirty="0" smtClean="0"/>
              <a:t>are</a:t>
            </a:r>
            <a:r>
              <a:rPr lang="en-US" sz="2900" dirty="0" smtClean="0"/>
              <a:t> reading and swimming.”</a:t>
            </a:r>
          </a:p>
          <a:p>
            <a:pPr marL="0" indent="0" algn="l" rtl="0">
              <a:buNone/>
            </a:pPr>
            <a:endParaRPr lang="en-US" sz="1200" dirty="0" smtClean="0"/>
          </a:p>
          <a:p>
            <a:pPr marL="0" indent="0" algn="l" rtl="0">
              <a:buNone/>
            </a:pPr>
            <a:endParaRPr lang="en-US" sz="1200" dirty="0"/>
          </a:p>
          <a:p>
            <a:pPr marL="0" indent="0" algn="l" rtl="0">
              <a:buNone/>
            </a:pPr>
            <a:r>
              <a:rPr lang="en-US" sz="2900" u="sng" dirty="0" smtClean="0"/>
              <a:t>Molly said</a:t>
            </a:r>
            <a:r>
              <a:rPr lang="en-US" sz="2900" dirty="0" smtClean="0"/>
              <a:t> that </a:t>
            </a:r>
            <a:r>
              <a:rPr lang="en-US" sz="2900" b="1" dirty="0" smtClean="0"/>
              <a:t>she was </a:t>
            </a:r>
            <a:r>
              <a:rPr lang="en-US" sz="2900" dirty="0" smtClean="0"/>
              <a:t>a computer designer in </a:t>
            </a:r>
            <a:r>
              <a:rPr lang="en-US" sz="2900" dirty="0"/>
              <a:t>San </a:t>
            </a:r>
            <a:r>
              <a:rPr lang="en-US" sz="2900" dirty="0" smtClean="0"/>
              <a:t>Francisco, but </a:t>
            </a:r>
            <a:r>
              <a:rPr lang="en-US" sz="2900" b="1" dirty="0" smtClean="0"/>
              <a:t>she  had grown </a:t>
            </a:r>
            <a:r>
              <a:rPr lang="en-US" sz="2900" b="1" dirty="0"/>
              <a:t>up </a:t>
            </a:r>
            <a:r>
              <a:rPr lang="en-US" sz="2900" dirty="0"/>
              <a:t>in India. </a:t>
            </a:r>
            <a:r>
              <a:rPr lang="en-US" sz="2900" b="1" dirty="0" smtClean="0"/>
              <a:t>She had </a:t>
            </a:r>
            <a:r>
              <a:rPr lang="en-US" sz="2900" b="1" dirty="0"/>
              <a:t>helped</a:t>
            </a:r>
            <a:r>
              <a:rPr lang="en-US" sz="2900" dirty="0"/>
              <a:t> design several web </a:t>
            </a:r>
            <a:r>
              <a:rPr lang="en-US" sz="2900" dirty="0" smtClean="0"/>
              <a:t>sites. </a:t>
            </a:r>
            <a:r>
              <a:rPr lang="en-US" sz="2900" u="sng" dirty="0" smtClean="0"/>
              <a:t>She added</a:t>
            </a:r>
            <a:r>
              <a:rPr lang="en-US" sz="2900" dirty="0" smtClean="0"/>
              <a:t> that </a:t>
            </a:r>
            <a:r>
              <a:rPr lang="en-US" sz="2900" b="1" dirty="0" smtClean="0"/>
              <a:t>her</a:t>
            </a:r>
            <a:r>
              <a:rPr lang="en-US" sz="2900" dirty="0" smtClean="0"/>
              <a:t> hobbies </a:t>
            </a:r>
            <a:r>
              <a:rPr lang="en-US" sz="2900" b="1" dirty="0" smtClean="0"/>
              <a:t>were</a:t>
            </a:r>
            <a:r>
              <a:rPr lang="en-US" sz="2900" dirty="0" smtClean="0"/>
              <a:t> reading </a:t>
            </a:r>
            <a:r>
              <a:rPr lang="en-US" sz="2900" dirty="0"/>
              <a:t>and swimming</a:t>
            </a:r>
            <a:r>
              <a:rPr lang="en-US" sz="2900" dirty="0" smtClean="0"/>
              <a:t>.</a:t>
            </a:r>
            <a:endParaRPr lang="en-US" sz="2900" dirty="0"/>
          </a:p>
          <a:p>
            <a:pPr marL="0" indent="0" algn="l" rtl="0">
              <a:buNone/>
            </a:pPr>
            <a:endParaRPr lang="ar-SA" sz="29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82311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990600"/>
          </a:xfrm>
        </p:spPr>
        <p:txBody>
          <a:bodyPr>
            <a:normAutofit/>
          </a:bodyPr>
          <a:lstStyle/>
          <a:p>
            <a:pPr algn="ctr" rtl="0"/>
            <a:r>
              <a:rPr lang="en-US" sz="2600" b="1" dirty="0"/>
              <a:t>Changes in pronouns, adjectives, and adverbials with Reported Speech</a:t>
            </a:r>
            <a:endParaRPr lang="ar-SA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25658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000" i="1" dirty="0" smtClean="0"/>
              <a:t>Time and place expressions may also change.</a:t>
            </a:r>
          </a:p>
          <a:p>
            <a:pPr marL="0" indent="0" algn="l" rtl="0">
              <a:buNone/>
            </a:pPr>
            <a:r>
              <a:rPr lang="en-US" sz="3000" b="1" dirty="0" smtClean="0"/>
              <a:t>(</a:t>
            </a:r>
            <a:r>
              <a:rPr lang="en-US" sz="3000" b="1" dirty="0"/>
              <a:t>Table 7.5 , p. 301</a:t>
            </a:r>
            <a:r>
              <a:rPr lang="en-US" sz="3000" b="1" dirty="0" smtClean="0"/>
              <a:t>)</a:t>
            </a:r>
            <a:endParaRPr lang="en-US" sz="3000" dirty="0"/>
          </a:p>
          <a:p>
            <a:pPr marL="0" indent="0" algn="l" rtl="0">
              <a:buNone/>
            </a:pPr>
            <a:endParaRPr lang="en-US" sz="2000" dirty="0" smtClean="0"/>
          </a:p>
          <a:p>
            <a:pPr marL="0" indent="0" algn="l" rtl="0">
              <a:buNone/>
            </a:pPr>
            <a:r>
              <a:rPr lang="en-US" sz="3000" dirty="0" smtClean="0"/>
              <a:t>“</a:t>
            </a:r>
            <a:r>
              <a:rPr lang="en-US" sz="3000" i="1" dirty="0" smtClean="0"/>
              <a:t>We</a:t>
            </a:r>
            <a:r>
              <a:rPr lang="en-US" sz="3000" dirty="0" smtClean="0"/>
              <a:t> </a:t>
            </a:r>
            <a:r>
              <a:rPr lang="en-US" sz="3000" u="sng" dirty="0" smtClean="0"/>
              <a:t>need</a:t>
            </a:r>
            <a:r>
              <a:rPr lang="en-US" sz="3000" dirty="0" smtClean="0"/>
              <a:t> the work </a:t>
            </a:r>
            <a:r>
              <a:rPr lang="en-US" sz="3000" b="1" dirty="0" smtClean="0"/>
              <a:t>now</a:t>
            </a:r>
            <a:r>
              <a:rPr lang="en-US" sz="3000" dirty="0" smtClean="0"/>
              <a:t>.”</a:t>
            </a:r>
          </a:p>
          <a:p>
            <a:pPr marL="0" indent="0" algn="l" rtl="0">
              <a:buNone/>
            </a:pPr>
            <a:r>
              <a:rPr lang="en-US" sz="3000" dirty="0" smtClean="0"/>
              <a:t>She said that </a:t>
            </a:r>
            <a:r>
              <a:rPr lang="en-US" sz="3000" i="1" dirty="0" smtClean="0"/>
              <a:t>they</a:t>
            </a:r>
            <a:r>
              <a:rPr lang="en-US" sz="3000" dirty="0" smtClean="0"/>
              <a:t> </a:t>
            </a:r>
            <a:r>
              <a:rPr lang="en-US" sz="3000" u="sng" dirty="0" smtClean="0"/>
              <a:t>needed</a:t>
            </a:r>
            <a:r>
              <a:rPr lang="en-US" sz="3000" dirty="0" smtClean="0"/>
              <a:t> the work </a:t>
            </a:r>
            <a:r>
              <a:rPr lang="en-US" sz="3000" b="1" dirty="0" smtClean="0"/>
              <a:t>then.</a:t>
            </a:r>
          </a:p>
          <a:p>
            <a:pPr marL="0" indent="0" algn="l" rtl="0">
              <a:buNone/>
            </a:pPr>
            <a:endParaRPr lang="en-US" sz="2000" b="1" dirty="0"/>
          </a:p>
          <a:p>
            <a:pPr marL="0" indent="0" algn="l" rtl="0">
              <a:buNone/>
            </a:pPr>
            <a:r>
              <a:rPr lang="en-US" sz="3000" dirty="0" smtClean="0"/>
              <a:t>“</a:t>
            </a:r>
            <a:r>
              <a:rPr lang="en-US" sz="3000" i="1" dirty="0" smtClean="0"/>
              <a:t>We</a:t>
            </a:r>
            <a:r>
              <a:rPr lang="en-US" sz="3000" dirty="0" smtClean="0"/>
              <a:t> </a:t>
            </a:r>
            <a:r>
              <a:rPr lang="en-US" sz="3000" u="sng" dirty="0" smtClean="0"/>
              <a:t>will</a:t>
            </a:r>
            <a:r>
              <a:rPr lang="en-US" sz="3000" dirty="0" smtClean="0"/>
              <a:t> need the other pages </a:t>
            </a:r>
            <a:r>
              <a:rPr lang="en-US" sz="3000" b="1" dirty="0" smtClean="0"/>
              <a:t>tomorrow</a:t>
            </a:r>
            <a:r>
              <a:rPr lang="en-US" sz="3000" dirty="0" smtClean="0"/>
              <a:t>.”</a:t>
            </a:r>
          </a:p>
          <a:p>
            <a:pPr marL="0" indent="0" algn="l" rtl="0">
              <a:buNone/>
            </a:pPr>
            <a:r>
              <a:rPr lang="en-US" sz="3000" dirty="0" smtClean="0"/>
              <a:t>She added that </a:t>
            </a:r>
            <a:r>
              <a:rPr lang="en-US" sz="3000" i="1" dirty="0" smtClean="0"/>
              <a:t>they</a:t>
            </a:r>
            <a:r>
              <a:rPr lang="en-US" sz="3000" dirty="0" smtClean="0"/>
              <a:t> </a:t>
            </a:r>
            <a:r>
              <a:rPr lang="en-US" sz="3000" u="sng" dirty="0" smtClean="0"/>
              <a:t>would</a:t>
            </a:r>
            <a:r>
              <a:rPr lang="en-US" sz="3000" dirty="0" smtClean="0"/>
              <a:t> need the other pages </a:t>
            </a:r>
            <a:r>
              <a:rPr lang="en-US" sz="3000" b="1" dirty="0" smtClean="0"/>
              <a:t>the following day</a:t>
            </a:r>
            <a:r>
              <a:rPr lang="en-US" sz="3000" dirty="0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76381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2600" b="1" dirty="0"/>
              <a:t>Changes in pronouns, adjectives, and adverbials with Reported Speech</a:t>
            </a:r>
            <a:endParaRPr lang="ar-SA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i="1" dirty="0"/>
              <a:t>Directional and time-related verbs may also change according to when and where the reported speech occurs</a:t>
            </a:r>
            <a:r>
              <a:rPr lang="en-US" sz="3000" i="1" dirty="0" smtClean="0"/>
              <a:t>.</a:t>
            </a:r>
            <a:r>
              <a:rPr lang="en-US" sz="3000" b="1" dirty="0"/>
              <a:t> (Table 7.5 , p. 301</a:t>
            </a:r>
            <a:r>
              <a:rPr lang="en-US" sz="3000" b="1" dirty="0" smtClean="0"/>
              <a:t>)</a:t>
            </a:r>
            <a:endParaRPr lang="en-US" sz="3000" i="1" dirty="0"/>
          </a:p>
          <a:p>
            <a:pPr marL="0" indent="0" algn="l" rtl="0">
              <a:buNone/>
            </a:pPr>
            <a:endParaRPr lang="en-US" sz="3000" dirty="0"/>
          </a:p>
          <a:p>
            <a:pPr marL="0" indent="0" algn="l" rtl="0">
              <a:buNone/>
            </a:pPr>
            <a:r>
              <a:rPr lang="en-US" sz="3000" dirty="0"/>
              <a:t>“</a:t>
            </a:r>
            <a:r>
              <a:rPr lang="en-US" sz="3000" i="1" dirty="0"/>
              <a:t>You</a:t>
            </a:r>
            <a:r>
              <a:rPr lang="en-US" sz="3000" dirty="0"/>
              <a:t> should </a:t>
            </a:r>
            <a:r>
              <a:rPr lang="en-US" sz="3000" b="1" dirty="0"/>
              <a:t>bring </a:t>
            </a:r>
            <a:r>
              <a:rPr lang="en-US" sz="3000" dirty="0"/>
              <a:t>them</a:t>
            </a:r>
            <a:r>
              <a:rPr lang="en-US" sz="3000" b="1" dirty="0"/>
              <a:t> here </a:t>
            </a:r>
            <a:r>
              <a:rPr lang="en-US" sz="3000" dirty="0"/>
              <a:t>when </a:t>
            </a:r>
            <a:r>
              <a:rPr lang="en-US" sz="3000" i="1" dirty="0" smtClean="0"/>
              <a:t>you </a:t>
            </a:r>
            <a:r>
              <a:rPr lang="en-US" sz="3000" u="sng" dirty="0" smtClean="0"/>
              <a:t>come</a:t>
            </a:r>
            <a:r>
              <a:rPr lang="en-US" sz="3000" dirty="0" smtClean="0"/>
              <a:t> </a:t>
            </a:r>
            <a:r>
              <a:rPr lang="en-US" sz="3000" dirty="0"/>
              <a:t>to work</a:t>
            </a:r>
            <a:r>
              <a:rPr lang="en-US" sz="3000" dirty="0" smtClean="0"/>
              <a:t>.”</a:t>
            </a:r>
          </a:p>
          <a:p>
            <a:pPr marL="0" indent="0" algn="l" rtl="0">
              <a:buNone/>
            </a:pPr>
            <a:endParaRPr lang="en-US" sz="1100" dirty="0"/>
          </a:p>
          <a:p>
            <a:pPr marL="0" indent="0" algn="l" rtl="0">
              <a:buNone/>
            </a:pPr>
            <a:r>
              <a:rPr lang="en-US" sz="3000" dirty="0"/>
              <a:t>He said that I should </a:t>
            </a:r>
            <a:r>
              <a:rPr lang="en-US" sz="3000" b="1" dirty="0"/>
              <a:t>take </a:t>
            </a:r>
            <a:r>
              <a:rPr lang="en-US" sz="3000" dirty="0"/>
              <a:t>them</a:t>
            </a:r>
            <a:r>
              <a:rPr lang="en-US" sz="3000" b="1" dirty="0"/>
              <a:t> there </a:t>
            </a:r>
            <a:r>
              <a:rPr lang="en-US" sz="3000" dirty="0"/>
              <a:t>when I </a:t>
            </a:r>
            <a:r>
              <a:rPr lang="en-US" sz="3000" u="sng" dirty="0"/>
              <a:t>went</a:t>
            </a:r>
            <a:r>
              <a:rPr lang="en-US" sz="3000" dirty="0"/>
              <a:t> to work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3449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2800" b="1" dirty="0" smtClean="0"/>
              <a:t>Changing </a:t>
            </a:r>
            <a:r>
              <a:rPr lang="en-US" sz="2800" b="1" dirty="0"/>
              <a:t>C</a:t>
            </a:r>
            <a:r>
              <a:rPr lang="en-US" sz="2800" b="1" dirty="0" smtClean="0"/>
              <a:t>ommands to </a:t>
            </a:r>
            <a:r>
              <a:rPr lang="en-US" sz="2800" b="1" dirty="0"/>
              <a:t>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688" y="1412776"/>
            <a:ext cx="8686800" cy="525658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To change a direct command to a reported statement, an appropriate subject and modal must be added e.g. should.</a:t>
            </a:r>
          </a:p>
          <a:p>
            <a:pPr marL="0" indent="0" algn="l" rtl="0">
              <a:buNone/>
            </a:pPr>
            <a:r>
              <a:rPr lang="en-US" b="1" dirty="0" smtClean="0"/>
              <a:t>(</a:t>
            </a:r>
            <a:r>
              <a:rPr lang="en-US" b="1" dirty="0"/>
              <a:t>Table </a:t>
            </a:r>
            <a:r>
              <a:rPr lang="en-US" b="1" dirty="0" smtClean="0"/>
              <a:t>7.6, </a:t>
            </a:r>
            <a:r>
              <a:rPr lang="en-US" b="1" dirty="0"/>
              <a:t>p. 301</a:t>
            </a:r>
            <a:r>
              <a:rPr lang="en-US" b="1" dirty="0" smtClean="0"/>
              <a:t>).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54471774"/>
              </p:ext>
            </p:extLst>
          </p:nvPr>
        </p:nvGraphicFramePr>
        <p:xfrm>
          <a:off x="323528" y="2852935"/>
          <a:ext cx="8588338" cy="36827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704085"/>
                <a:gridCol w="3884253"/>
              </a:tblGrid>
              <a:tr h="1224136"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My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manager told me  that I should f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inish my 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report by 10.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“Finish your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report by 10.”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My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manager said that I should b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e sure to proofread it.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“Be sure to proofread it.”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teacher added that I should m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ake ten copies.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“Make ten copies.”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96511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Noun Clauses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44522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600" dirty="0" smtClean="0"/>
              <a:t>Noun clauses come at the beginning of a sentence or after certain nouns, adjectives, and verbs such as: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42303908"/>
              </p:ext>
            </p:extLst>
          </p:nvPr>
        </p:nvGraphicFramePr>
        <p:xfrm>
          <a:off x="395536" y="2909554"/>
          <a:ext cx="8280920" cy="3091214"/>
        </p:xfrm>
        <a:graphic>
          <a:graphicData uri="http://schemas.openxmlformats.org/drawingml/2006/table">
            <a:tbl>
              <a:tblPr rtl="1" bandRow="1">
                <a:tableStyleId>{46F890A9-2807-4EBB-B81D-B2AA78EC7F39}</a:tableStyleId>
              </a:tblPr>
              <a:tblGrid>
                <a:gridCol w="1656184"/>
                <a:gridCol w="1656184"/>
                <a:gridCol w="1656184"/>
                <a:gridCol w="1656184"/>
                <a:gridCol w="1656184"/>
              </a:tblGrid>
              <a:tr h="913181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Note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Illustrate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Explain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Conclude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Add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6011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Exclaim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Believe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Ask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Think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Show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6011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Wish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Say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Mention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Hope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Find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6011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Estimate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Indicate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Remark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Tell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8511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31304"/>
          </a:xfrm>
        </p:spPr>
        <p:txBody>
          <a:bodyPr>
            <a:normAutofit/>
          </a:bodyPr>
          <a:lstStyle/>
          <a:p>
            <a:pPr algn="ctr" rtl="0"/>
            <a:r>
              <a:rPr lang="en-US" sz="2800" b="1" dirty="0"/>
              <a:t>Changing Commands to 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marL="0" indent="0" algn="l" rtl="0" fontAlgn="t">
              <a:buNone/>
            </a:pPr>
            <a:r>
              <a:rPr lang="en-US" sz="2800" dirty="0" smtClean="0"/>
              <a:t>Other modals can be used in reported commands depending on the strength of the command  </a:t>
            </a:r>
            <a:r>
              <a:rPr lang="en-US" sz="2800" dirty="0" err="1" smtClean="0"/>
              <a:t>e,g</a:t>
            </a:r>
            <a:r>
              <a:rPr lang="en-US" sz="2800" dirty="0" smtClean="0"/>
              <a:t>. must, have to, need to, …etc.</a:t>
            </a:r>
          </a:p>
          <a:p>
            <a:pPr algn="l" rtl="0" fontAlgn="t"/>
            <a:endParaRPr lang="en-US" sz="2800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marL="0" indent="0" algn="l" rtl="0" fontAlgn="t">
              <a:buNone/>
            </a:pPr>
            <a:endParaRPr lang="en-US" sz="1100" b="1" dirty="0" smtClean="0"/>
          </a:p>
          <a:p>
            <a:pPr marL="0" indent="0" algn="l" rtl="0" fontAlgn="t">
              <a:buNone/>
            </a:pPr>
            <a:r>
              <a:rPr lang="en-US" b="1" dirty="0" smtClean="0"/>
              <a:t>Practice 3</a:t>
            </a:r>
            <a:r>
              <a:rPr lang="en-US" b="1" dirty="0"/>
              <a:t> </a:t>
            </a:r>
            <a:r>
              <a:rPr lang="en-US" b="1" dirty="0" smtClean="0"/>
              <a:t>– </a:t>
            </a:r>
            <a:r>
              <a:rPr lang="en-US" b="1" dirty="0"/>
              <a:t>p. 302</a:t>
            </a:r>
          </a:p>
          <a:p>
            <a:pPr algn="l" rtl="0" fontAlgn="t"/>
            <a:endParaRPr lang="en-US" dirty="0" smtClean="0"/>
          </a:p>
          <a:p>
            <a:pPr algn="l" rtl="0" fontAlgn="t"/>
            <a:endParaRPr lang="en-US" dirty="0" smtClean="0"/>
          </a:p>
          <a:p>
            <a:pPr rtl="0" fontAlgn="t"/>
            <a:endParaRPr lang="en-US" b="1" dirty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80518838"/>
              </p:ext>
            </p:extLst>
          </p:nvPr>
        </p:nvGraphicFramePr>
        <p:xfrm>
          <a:off x="251520" y="2420888"/>
          <a:ext cx="8640960" cy="352839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128580"/>
                <a:gridCol w="3512380"/>
              </a:tblGrid>
              <a:tr h="122564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My mother said that I should stop it.</a:t>
                      </a:r>
                      <a:endParaRPr lang="ar-SA" sz="25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“Stop it!”</a:t>
                      </a:r>
                      <a:endParaRPr lang="ar-SA" sz="25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564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My mother said that I had to clean my room.</a:t>
                      </a:r>
                      <a:endParaRPr lang="ar-SA" sz="25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“Clean your room.”</a:t>
                      </a:r>
                      <a:endParaRPr lang="ar-SA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77108">
                <a:tc>
                  <a:txBody>
                    <a:bodyPr/>
                    <a:lstStyle/>
                    <a:p>
                      <a:pPr algn="l" rtl="1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Dad told me that I had to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limit my time on the internet.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“Limit your time on the internet.”</a:t>
                      </a:r>
                      <a:endParaRPr lang="ar-SA" sz="25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3771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en-US" b="1" u="sng" dirty="0"/>
              <a:t>Noun </a:t>
            </a:r>
            <a:r>
              <a:rPr lang="en-US" b="1" u="sng" dirty="0" smtClean="0"/>
              <a:t>Clauses</a:t>
            </a: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u="sng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TWO:</a:t>
            </a:r>
            <a:endParaRPr lang="en-US" sz="3700" b="1" u="sng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u="sng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CLAUSES WITH </a:t>
            </a:r>
            <a:r>
              <a:rPr lang="en-US" sz="3700" b="1" u="sng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EMBEDDED QUESTIONS</a:t>
            </a:r>
            <a:endParaRPr lang="en-US" sz="3700" b="1" u="sng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</a:rPr>
              <a:t>(PP. </a:t>
            </a:r>
            <a:r>
              <a:rPr lang="en-US" sz="3700" b="1" dirty="0" smtClean="0">
                <a:solidFill>
                  <a:srgbClr val="C00000"/>
                </a:solidFill>
              </a:rPr>
              <a:t>304 – 310)</a:t>
            </a:r>
            <a:endParaRPr lang="ar-SA" sz="3700" b="1" dirty="0">
              <a:solidFill>
                <a:srgbClr val="C00000"/>
              </a:solidFill>
            </a:endParaRPr>
          </a:p>
          <a:p>
            <a:endParaRPr lang="ar-SA" sz="3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651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79376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sz="3200" b="1" dirty="0" smtClean="0"/>
              <a:t>Clauses with Embedded Questions </a:t>
            </a:r>
            <a:br>
              <a:rPr lang="en-US" sz="3200" b="1" dirty="0" smtClean="0"/>
            </a:br>
            <a:endParaRPr lang="ar-S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2520"/>
            <a:ext cx="8229600" cy="4876800"/>
          </a:xfrm>
        </p:spPr>
        <p:txBody>
          <a:bodyPr>
            <a:normAutofit lnSpcReduction="10000"/>
          </a:bodyPr>
          <a:lstStyle/>
          <a:p>
            <a:pPr marL="0" indent="0" algn="just" rtl="0">
              <a:lnSpc>
                <a:spcPct val="150000"/>
              </a:lnSpc>
              <a:buNone/>
            </a:pPr>
            <a:r>
              <a:rPr lang="en-US" sz="3000" dirty="0" smtClean="0"/>
              <a:t>          Information questions can be used as noun clauses. Questions words such as what, when, why, … are used to begin such clauses. </a:t>
            </a:r>
            <a:r>
              <a:rPr lang="en-US" sz="3000" b="1" i="1" u="sng" dirty="0" smtClean="0">
                <a:solidFill>
                  <a:srgbClr val="FF0000"/>
                </a:solidFill>
              </a:rPr>
              <a:t>The subject precedes the verb like in statements</a:t>
            </a:r>
            <a:r>
              <a:rPr lang="en-US" sz="3000" dirty="0" smtClean="0"/>
              <a:t>. </a:t>
            </a:r>
            <a:r>
              <a:rPr lang="en-US" sz="3000" u="sng" dirty="0" smtClean="0"/>
              <a:t>Auxiliary verbs</a:t>
            </a:r>
            <a:r>
              <a:rPr lang="en-US" sz="3000" dirty="0" smtClean="0"/>
              <a:t> added to form the </a:t>
            </a:r>
            <a:r>
              <a:rPr lang="en-US" sz="3000" u="sng" dirty="0" smtClean="0"/>
              <a:t>questions</a:t>
            </a:r>
            <a:r>
              <a:rPr lang="en-US" sz="3000" dirty="0" smtClean="0"/>
              <a:t> are not used in forming noun clauses. </a:t>
            </a:r>
            <a:r>
              <a:rPr lang="en-US" sz="2900" b="1" dirty="0"/>
              <a:t>(Table </a:t>
            </a:r>
            <a:r>
              <a:rPr lang="en-US" sz="2900" b="1" dirty="0" smtClean="0"/>
              <a:t>7.7 </a:t>
            </a:r>
            <a:r>
              <a:rPr lang="en-US" sz="2900" b="1" dirty="0"/>
              <a:t>, p. </a:t>
            </a:r>
            <a:r>
              <a:rPr lang="en-US" sz="2900" b="1" dirty="0" smtClean="0"/>
              <a:t>305) </a:t>
            </a:r>
            <a:endParaRPr lang="en-US" sz="2900" b="1" dirty="0"/>
          </a:p>
          <a:p>
            <a:pPr marL="0" indent="0" algn="just" rtl="0">
              <a:lnSpc>
                <a:spcPct val="150000"/>
              </a:lnSpc>
              <a:buNone/>
            </a:pPr>
            <a:endParaRPr lang="ar-SA" sz="3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" y="0"/>
            <a:ext cx="45719" cy="347472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24294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90600"/>
          </a:xfrm>
        </p:spPr>
        <p:txBody>
          <a:bodyPr>
            <a:normAutofit/>
          </a:bodyPr>
          <a:lstStyle/>
          <a:p>
            <a:pPr algn="ctr" rtl="0"/>
            <a:r>
              <a:rPr lang="en-US" sz="3100" b="1" dirty="0"/>
              <a:t>Clauses with Embedded Questions</a:t>
            </a:r>
            <a:endParaRPr lang="ar-SA" sz="31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11818637"/>
              </p:ext>
            </p:extLst>
          </p:nvPr>
        </p:nvGraphicFramePr>
        <p:xfrm>
          <a:off x="61664" y="1801624"/>
          <a:ext cx="8902824" cy="45797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667118"/>
                <a:gridCol w="4235706"/>
              </a:tblGrid>
              <a:tr h="1144926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don’t know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 she lives.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 does she live?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44926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couldn’t hear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he said.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did he say?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44926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wants to know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 much I’ll make.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 much will you make?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44926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wondered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how old Salma is</a:t>
                      </a:r>
                      <a:r>
                        <a:rPr lang="en-US" sz="32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 old is</a:t>
                      </a:r>
                      <a:r>
                        <a:rPr lang="en-US" sz="32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Salma</a:t>
                      </a:r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634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200" b="1" dirty="0"/>
              <a:t>Clauses with Embedded Questions</a:t>
            </a:r>
            <a:endParaRPr lang="ar-SA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87487764"/>
              </p:ext>
            </p:extLst>
          </p:nvPr>
        </p:nvGraphicFramePr>
        <p:xfrm>
          <a:off x="179512" y="1574833"/>
          <a:ext cx="8784976" cy="480649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261088"/>
                <a:gridCol w="3523888"/>
              </a:tblGrid>
              <a:tr h="1084497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you know 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time it is?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time is it?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29479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don’t know </a:t>
                      </a:r>
                      <a:r>
                        <a:rPr lang="en-US" sz="30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time it is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time is it?</a:t>
                      </a:r>
                      <a:endParaRPr lang="ar-SA" sz="30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29479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you remember 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 the lecture is?</a:t>
                      </a:r>
                      <a:endParaRPr lang="ar-SA" sz="30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 the lecture?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003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am not </a:t>
                      </a:r>
                      <a:r>
                        <a:rPr lang="en-US" sz="3000" b="0" u="none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sure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where the lecture is.</a:t>
                      </a:r>
                      <a:endParaRPr lang="ar-SA" sz="3000" b="0" u="sng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 the lecture?</a:t>
                      </a:r>
                      <a:endParaRPr lang="ar-SA" sz="30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7962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100" b="1" dirty="0"/>
              <a:t>Clauses with Embedded </a:t>
            </a:r>
            <a:r>
              <a:rPr lang="en-US" sz="3100" b="1" dirty="0" smtClean="0"/>
              <a:t>Questions</a:t>
            </a:r>
            <a:endParaRPr lang="ar-SA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r>
              <a:rPr lang="en-US" b="1" dirty="0" smtClean="0"/>
              <a:t>Practice 1, p. 306</a:t>
            </a:r>
            <a:endParaRPr lang="ar-SA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6846682"/>
              </p:ext>
            </p:extLst>
          </p:nvPr>
        </p:nvGraphicFramePr>
        <p:xfrm>
          <a:off x="323528" y="1556792"/>
          <a:ext cx="8424936" cy="417646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760126"/>
                <a:gridCol w="3664810"/>
              </a:tblGrid>
              <a:tr h="696892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she said </a:t>
                      </a: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surprised me.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did she say?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6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you know </a:t>
                      </a:r>
                      <a:r>
                        <a:rPr lang="en-US" sz="30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when they arrive?</a:t>
                      </a:r>
                      <a:endParaRPr lang="ar-SA" sz="3000" b="0" u="sng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When do they arrive?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1611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you know 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whose pen this</a:t>
                      </a:r>
                      <a:r>
                        <a:rPr lang="en-US" sz="30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is?</a:t>
                      </a:r>
                      <a:endParaRPr lang="ar-SA" sz="30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Whose pen is this?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1611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Can you tell me 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which one you want?</a:t>
                      </a:r>
                      <a:endParaRPr lang="ar-SA" sz="30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Which one do you want?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6277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>
            <a:normAutofit/>
          </a:bodyPr>
          <a:lstStyle/>
          <a:p>
            <a:pPr algn="ctr" rtl="0"/>
            <a:r>
              <a:rPr lang="en-US" sz="3200" b="1" dirty="0"/>
              <a:t>Clauses with Embedded Questions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0248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800" b="1" dirty="0" smtClean="0"/>
              <a:t>Exercise:</a:t>
            </a:r>
          </a:p>
          <a:p>
            <a:pPr marL="0" indent="0" algn="l" rtl="0">
              <a:buNone/>
            </a:pPr>
            <a:r>
              <a:rPr lang="en-US" sz="2800" dirty="0" smtClean="0"/>
              <a:t>Combine the two clauses into one sentence using a noun clause: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Where is the bank? Could you tell me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What time does the next bus come? Can you tell me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Where did Sara go last night? Do you know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Where is the nearest super market? Do you know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How do you make a noun clause? Could you explain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0926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400" b="1" dirty="0"/>
              <a:t>Clauses with Embedded Questions</a:t>
            </a:r>
            <a:endParaRPr lang="ar-SA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Answers:</a:t>
            </a:r>
            <a:endParaRPr lang="en-US" sz="3000" b="1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Could </a:t>
            </a:r>
            <a:r>
              <a:rPr lang="en-US" sz="3000" dirty="0"/>
              <a:t>you tell </a:t>
            </a:r>
            <a:r>
              <a:rPr lang="en-US" sz="3000" dirty="0" smtClean="0"/>
              <a:t>me where the bank is? </a:t>
            </a:r>
            <a:endParaRPr lang="en-US" sz="3000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Can </a:t>
            </a:r>
            <a:r>
              <a:rPr lang="en-US" sz="3000" dirty="0"/>
              <a:t>you tell </a:t>
            </a:r>
            <a:r>
              <a:rPr lang="en-US" sz="3000" dirty="0" smtClean="0"/>
              <a:t>me what </a:t>
            </a:r>
            <a:r>
              <a:rPr lang="en-US" sz="3000" dirty="0"/>
              <a:t>time </a:t>
            </a:r>
            <a:r>
              <a:rPr lang="en-US" sz="3000" dirty="0" smtClean="0"/>
              <a:t>the </a:t>
            </a:r>
            <a:r>
              <a:rPr lang="en-US" sz="3000" dirty="0"/>
              <a:t>next bus </a:t>
            </a:r>
            <a:r>
              <a:rPr lang="en-US" sz="3000" dirty="0" smtClean="0"/>
              <a:t>comes? </a:t>
            </a:r>
            <a:endParaRPr lang="en-US" sz="3000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Do </a:t>
            </a:r>
            <a:r>
              <a:rPr lang="en-US" sz="3000" dirty="0"/>
              <a:t>you </a:t>
            </a:r>
            <a:r>
              <a:rPr lang="en-US" sz="3000" dirty="0" smtClean="0"/>
              <a:t>know where Sara went last </a:t>
            </a:r>
            <a:r>
              <a:rPr lang="en-US" sz="3000" dirty="0"/>
              <a:t>night? 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Do </a:t>
            </a:r>
            <a:r>
              <a:rPr lang="en-US" sz="3000" dirty="0"/>
              <a:t>you </a:t>
            </a:r>
            <a:r>
              <a:rPr lang="en-US" sz="3000" dirty="0" smtClean="0"/>
              <a:t>know where the </a:t>
            </a:r>
            <a:r>
              <a:rPr lang="en-US" sz="3000" dirty="0"/>
              <a:t>nearest super </a:t>
            </a:r>
            <a:r>
              <a:rPr lang="en-US" sz="3000" dirty="0" smtClean="0"/>
              <a:t>market is? </a:t>
            </a:r>
            <a:endParaRPr lang="en-US" sz="3000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Could </a:t>
            </a:r>
            <a:r>
              <a:rPr lang="en-US" sz="3000" dirty="0"/>
              <a:t>you </a:t>
            </a:r>
            <a:r>
              <a:rPr lang="en-US" sz="3000" dirty="0" smtClean="0"/>
              <a:t>explain how you </a:t>
            </a:r>
            <a:r>
              <a:rPr lang="en-US" sz="3000" dirty="0"/>
              <a:t>make a noun clause? </a:t>
            </a:r>
          </a:p>
          <a:p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0477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/>
              <a:t>Clauses with Embedded Questions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b="1" dirty="0" smtClean="0"/>
              <a:t>P. 305 table 7.7</a:t>
            </a:r>
          </a:p>
          <a:p>
            <a:pPr marL="0" indent="0" algn="l" rtl="0">
              <a:buNone/>
            </a:pPr>
            <a:endParaRPr lang="en-US" sz="1000" b="1" dirty="0" smtClean="0"/>
          </a:p>
          <a:p>
            <a:pPr marL="0" indent="0" algn="l" rtl="0">
              <a:buNone/>
            </a:pPr>
            <a:r>
              <a:rPr lang="en-US" sz="3000" dirty="0" smtClean="0"/>
              <a:t>Why </a:t>
            </a:r>
            <a:r>
              <a:rPr lang="en-US" sz="3000" b="1" dirty="0" smtClean="0"/>
              <a:t>did</a:t>
            </a:r>
            <a:r>
              <a:rPr lang="en-US" sz="3000" dirty="0" smtClean="0"/>
              <a:t> you </a:t>
            </a:r>
            <a:r>
              <a:rPr lang="en-US" sz="3000" b="1" dirty="0" smtClean="0"/>
              <a:t>leave</a:t>
            </a:r>
            <a:r>
              <a:rPr lang="en-US" sz="3000" dirty="0" smtClean="0"/>
              <a:t> your last job?</a:t>
            </a:r>
          </a:p>
          <a:p>
            <a:pPr marL="0" indent="0" algn="l" rtl="0">
              <a:buNone/>
            </a:pPr>
            <a:r>
              <a:rPr lang="en-US" sz="3000" dirty="0" smtClean="0"/>
              <a:t>She </a:t>
            </a:r>
            <a:r>
              <a:rPr lang="en-US" sz="3000" u="sng" dirty="0" smtClean="0"/>
              <a:t>asked</a:t>
            </a:r>
            <a:r>
              <a:rPr lang="en-US" sz="3000" dirty="0" smtClean="0"/>
              <a:t> me why I </a:t>
            </a:r>
            <a:r>
              <a:rPr lang="en-US" sz="3000" b="1" dirty="0" smtClean="0"/>
              <a:t>had</a:t>
            </a:r>
            <a:r>
              <a:rPr lang="en-US" sz="3000" dirty="0" smtClean="0"/>
              <a:t> </a:t>
            </a:r>
            <a:r>
              <a:rPr lang="en-US" sz="3000" b="1" dirty="0" smtClean="0"/>
              <a:t>left</a:t>
            </a:r>
            <a:r>
              <a:rPr lang="en-US" sz="3000" dirty="0" smtClean="0"/>
              <a:t> my last job.</a:t>
            </a:r>
          </a:p>
          <a:p>
            <a:pPr algn="l" rtl="0"/>
            <a:endParaRPr lang="en-US" sz="3000" dirty="0"/>
          </a:p>
          <a:p>
            <a:pPr marL="0" indent="0" algn="l" rtl="0">
              <a:buNone/>
            </a:pPr>
            <a:r>
              <a:rPr lang="en-US" sz="3000" dirty="0" smtClean="0"/>
              <a:t>The tense is changed because it is a reported question and the verb of the main clause is in the past.</a:t>
            </a:r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57811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600" b="1" dirty="0" smtClean="0"/>
              <a:t>Clauses with if / whether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0">
              <a:lnSpc>
                <a:spcPct val="150000"/>
              </a:lnSpc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Yes/no questions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be used as noun clauses.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If / whether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used to begin such clauses. The subject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must come before the verb.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Auxiliary verbs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added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to form the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are not used in forming noun clauses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9222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33400"/>
            <a:ext cx="8229600" cy="807368"/>
          </a:xfrm>
        </p:spPr>
        <p:txBody>
          <a:bodyPr/>
          <a:lstStyle/>
          <a:p>
            <a:pPr rtl="0"/>
            <a:r>
              <a:rPr lang="en-US" b="1" dirty="0" smtClean="0"/>
              <a:t>Types of Noun Clauses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11038"/>
            <a:ext cx="8964488" cy="5058322"/>
          </a:xfrm>
        </p:spPr>
        <p:txBody>
          <a:bodyPr>
            <a:normAutofit/>
          </a:bodyPr>
          <a:lstStyle/>
          <a:p>
            <a:pPr marL="514350" indent="-514350" algn="l" rtl="0">
              <a:buNone/>
            </a:pPr>
            <a:r>
              <a:rPr lang="en-US" sz="2900" b="1" dirty="0" smtClean="0"/>
              <a:t>1. That clauses.</a:t>
            </a:r>
          </a:p>
          <a:p>
            <a:pPr marL="514350" indent="-514350" algn="l" rtl="0">
              <a:buNone/>
            </a:pPr>
            <a:r>
              <a:rPr lang="en-US" sz="2900" dirty="0" smtClean="0"/>
              <a:t>It begins with (that).</a:t>
            </a:r>
          </a:p>
          <a:p>
            <a:pPr marL="0" indent="0" algn="l" rtl="0">
              <a:buNone/>
            </a:pPr>
            <a:r>
              <a:rPr lang="en-US" sz="2900" b="1" dirty="0" smtClean="0"/>
              <a:t>Example</a:t>
            </a:r>
            <a:r>
              <a:rPr lang="en-US" sz="2900" dirty="0" smtClean="0"/>
              <a:t>: She thought </a:t>
            </a:r>
            <a:r>
              <a:rPr lang="en-US" sz="2900" u="sng" dirty="0" smtClean="0"/>
              <a:t>that the exam was cancelled.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sz="2000" dirty="0" smtClean="0"/>
          </a:p>
          <a:p>
            <a:pPr marL="514350" indent="-514350" algn="l" rtl="0">
              <a:buNone/>
            </a:pPr>
            <a:r>
              <a:rPr lang="en-US" sz="2900" b="1" dirty="0" smtClean="0"/>
              <a:t>2. Subjunctive clauses.</a:t>
            </a:r>
          </a:p>
          <a:p>
            <a:pPr marL="514350" indent="-514350" algn="l" rtl="0">
              <a:buNone/>
            </a:pPr>
            <a:r>
              <a:rPr lang="en-US" sz="2900" dirty="0" smtClean="0"/>
              <a:t>It begins with (that). However, the verb of the noun clause is in the subjunctive mode.</a:t>
            </a:r>
          </a:p>
          <a:p>
            <a:pPr marL="514350" indent="-514350" algn="l" rtl="0">
              <a:buNone/>
            </a:pPr>
            <a:r>
              <a:rPr lang="en-US" sz="2900" b="1" dirty="0" smtClean="0"/>
              <a:t>Example</a:t>
            </a:r>
            <a:r>
              <a:rPr lang="en-US" sz="2900" dirty="0" smtClean="0"/>
              <a:t>: It is urgent</a:t>
            </a:r>
            <a:r>
              <a:rPr lang="en-US" sz="2900" u="sng" dirty="0" smtClean="0"/>
              <a:t> that Ali submit the report today.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677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Clauses with if / whether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0">
              <a:lnSpc>
                <a:spcPct val="150000"/>
              </a:lnSpc>
            </a:pPr>
            <a:r>
              <a:rPr lang="en-US" sz="3500" b="1" dirty="0">
                <a:latin typeface="Times New Roman" pitchFamily="18" charset="0"/>
                <a:cs typeface="Times New Roman" pitchFamily="18" charset="0"/>
              </a:rPr>
              <a:t> If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is used in both conversational and formal English. It implies that there is a yes/no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answer.</a:t>
            </a:r>
          </a:p>
          <a:p>
            <a:pPr marL="0" indent="0" algn="just" rtl="0">
              <a:lnSpc>
                <a:spcPct val="150000"/>
              </a:lnSpc>
              <a:buNone/>
            </a:pP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Whether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is used in formal English. It implies choice among alternatives.</a:t>
            </a:r>
          </a:p>
          <a:p>
            <a:pPr marL="0" indent="0" algn="just" rtl="0">
              <a:lnSpc>
                <a:spcPct val="150000"/>
              </a:lnSpc>
              <a:buNone/>
            </a:pPr>
            <a:r>
              <a:rPr lang="en-US" sz="3500" b="1" dirty="0">
                <a:latin typeface="Times New Roman" pitchFamily="18" charset="0"/>
                <a:cs typeface="Times New Roman" pitchFamily="18" charset="0"/>
              </a:rPr>
              <a:t>(Table 7.8 , p. 306)</a:t>
            </a:r>
            <a:endParaRPr lang="ar-SA" sz="3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08998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831304"/>
          </a:xfrm>
        </p:spPr>
        <p:txBody>
          <a:bodyPr/>
          <a:lstStyle/>
          <a:p>
            <a:r>
              <a:rPr lang="en-US" b="1" dirty="0"/>
              <a:t>Clauses with if / whether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0755359"/>
              </p:ext>
            </p:extLst>
          </p:nvPr>
        </p:nvGraphicFramePr>
        <p:xfrm>
          <a:off x="216024" y="1340768"/>
          <a:ext cx="8748464" cy="478112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374232"/>
                <a:gridCol w="4374232"/>
              </a:tblGrid>
              <a:tr h="1195282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want to know </a:t>
                      </a:r>
                      <a:r>
                        <a:rPr lang="en-US" sz="32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if they have any job openings</a:t>
                      </a:r>
                      <a:r>
                        <a:rPr lang="en-US" sz="32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they have any job openings?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5282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you know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if the manager  is here now?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 the manager here now?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5282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don’t know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if she will come.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Will she come?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5282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asked </a:t>
                      </a:r>
                      <a:r>
                        <a:rPr lang="en-US" sz="32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if Hassan </a:t>
                      </a:r>
                      <a:r>
                        <a:rPr lang="en-US" sz="32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needed</a:t>
                      </a:r>
                      <a:r>
                        <a:rPr lang="en-US" sz="32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help.*</a:t>
                      </a:r>
                      <a:endParaRPr lang="ar-SA" sz="32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Does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Hassan need help?</a:t>
                      </a:r>
                      <a:endParaRPr lang="ar-SA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98025" y="6349970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200" dirty="0" smtClean="0"/>
              <a:t>*It is a reported question. The tense is changed to the past</a:t>
            </a:r>
            <a:endParaRPr lang="ar-SA" sz="2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1209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/>
          <a:p>
            <a:pPr algn="ctr" rtl="0"/>
            <a:r>
              <a:rPr lang="en-US" sz="3500" b="1" dirty="0"/>
              <a:t>Clauses with if / whether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b="1" dirty="0" smtClean="0"/>
              <a:t>Practice 2, p. 307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47994407"/>
              </p:ext>
            </p:extLst>
          </p:nvPr>
        </p:nvGraphicFramePr>
        <p:xfrm>
          <a:off x="192360" y="1124744"/>
          <a:ext cx="8772128" cy="5184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621620"/>
                <a:gridCol w="3150508"/>
              </a:tblGrid>
              <a:tr h="1323689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want to know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 Nada should talk to the manager (or</a:t>
                      </a:r>
                      <a:r>
                        <a:rPr lang="en-US" sz="2800" b="0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not)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28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Should Nada talk to the manager?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29912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would like to know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 she needs</a:t>
                      </a:r>
                      <a:r>
                        <a:rPr lang="en-US" sz="2800" b="0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an appointment (or not).</a:t>
                      </a:r>
                      <a:endParaRPr lang="ar-SA" sz="28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Does she need an appointment?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07685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you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know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 she will come (or not)</a:t>
                      </a:r>
                      <a:r>
                        <a:rPr lang="en-US" sz="2800" b="0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ar-SA" sz="28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Will she come?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3290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wonder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 (or not) he needs help.</a:t>
                      </a:r>
                      <a:endParaRPr lang="ar-SA" sz="28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Does he need help?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7688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90600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Noun Clauses</a:t>
            </a:r>
            <a:endParaRPr lang="ar-SA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</a:t>
            </a: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THREE: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u="sng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STATEMENTS AND REQUESTS OF URGENCY</a:t>
            </a:r>
            <a:endParaRPr lang="en-US" sz="3700" b="1" u="sng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</a:rPr>
              <a:t>(PP. </a:t>
            </a:r>
            <a:r>
              <a:rPr lang="en-US" sz="3700" b="1" dirty="0" smtClean="0">
                <a:solidFill>
                  <a:srgbClr val="C00000"/>
                </a:solidFill>
              </a:rPr>
              <a:t>311– 316)</a:t>
            </a:r>
            <a:endParaRPr lang="ar-SA" sz="3700" b="1" dirty="0">
              <a:solidFill>
                <a:srgbClr val="C00000"/>
              </a:solidFill>
            </a:endParaRPr>
          </a:p>
          <a:p>
            <a:endParaRPr lang="ar-SA" sz="3700" dirty="0"/>
          </a:p>
          <a:p>
            <a:endParaRPr lang="ar-SA" sz="3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326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600" b="1" dirty="0" smtClean="0"/>
              <a:t>Statement of urgency with </a:t>
            </a:r>
            <a:r>
              <a:rPr lang="en-US" sz="3600" b="1" i="1" dirty="0" smtClean="0"/>
              <a:t>that</a:t>
            </a:r>
            <a:endParaRPr lang="ar-SA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064896" cy="4680520"/>
          </a:xfrm>
        </p:spPr>
        <p:txBody>
          <a:bodyPr>
            <a:normAutofit lnSpcReduction="10000"/>
          </a:bodyPr>
          <a:lstStyle/>
          <a:p>
            <a:pPr marL="0" indent="0" algn="justLow" rtl="0">
              <a:lnSpc>
                <a:spcPct val="200000"/>
              </a:lnSpc>
              <a:buNone/>
            </a:pPr>
            <a:r>
              <a:rPr lang="en-US" sz="3000" dirty="0" smtClean="0"/>
              <a:t>         The subjunctive mood is used to replace commands.</a:t>
            </a:r>
            <a:r>
              <a:rPr lang="en-US" sz="3000" dirty="0"/>
              <a:t> </a:t>
            </a:r>
            <a:r>
              <a:rPr lang="en-US" sz="3000" dirty="0" smtClean="0"/>
              <a:t>It is softer and less direct. The subjunctive form is the simple form of the verb, and modals are not used.</a:t>
            </a:r>
          </a:p>
          <a:p>
            <a:pPr marL="0" indent="0" algn="justLow" rtl="0">
              <a:lnSpc>
                <a:spcPct val="200000"/>
              </a:lnSpc>
              <a:buNone/>
            </a:pPr>
            <a:r>
              <a:rPr lang="en-US" sz="3000" b="1" dirty="0" smtClean="0"/>
              <a:t>(Table 7.9. , p. 312)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69579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831304"/>
          </a:xfrm>
        </p:spPr>
        <p:txBody>
          <a:bodyPr>
            <a:normAutofit/>
          </a:bodyPr>
          <a:lstStyle/>
          <a:p>
            <a:pPr algn="ctr" rtl="0"/>
            <a:r>
              <a:rPr lang="en-US" sz="3600" b="1" dirty="0"/>
              <a:t>Statement of urgency with </a:t>
            </a:r>
            <a:r>
              <a:rPr lang="en-US" sz="3600" b="1" i="1" dirty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5256584"/>
          </a:xfrm>
        </p:spPr>
        <p:txBody>
          <a:bodyPr>
            <a:normAutofit lnSpcReduction="10000"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2800" dirty="0" smtClean="0"/>
              <a:t>You </a:t>
            </a:r>
            <a:r>
              <a:rPr lang="en-US" sz="2800" dirty="0"/>
              <a:t>put </a:t>
            </a:r>
            <a:r>
              <a:rPr lang="en-US" sz="2800" b="1" i="1" dirty="0"/>
              <a:t>that</a:t>
            </a:r>
            <a:r>
              <a:rPr lang="en-US" sz="2800" dirty="0"/>
              <a:t>, the subject, and the subjunctive after </a:t>
            </a:r>
            <a:r>
              <a:rPr lang="en-US" sz="2800" dirty="0" smtClean="0"/>
              <a:t>these </a:t>
            </a:r>
            <a:r>
              <a:rPr lang="en-US" sz="2800" u="sng" dirty="0" smtClean="0"/>
              <a:t>adjectives</a:t>
            </a:r>
            <a:r>
              <a:rPr lang="en-US" sz="2800" dirty="0" smtClean="0"/>
              <a:t> (adjectives of urgency):</a:t>
            </a:r>
          </a:p>
          <a:p>
            <a:pPr marL="0" indent="0" algn="l" rtl="0">
              <a:buNone/>
            </a:pPr>
            <a:endParaRPr lang="en-US" sz="1500" dirty="0"/>
          </a:p>
          <a:p>
            <a:pPr marL="0" indent="0" algn="ctr" rtl="0">
              <a:lnSpc>
                <a:spcPct val="150000"/>
              </a:lnSpc>
              <a:buNone/>
            </a:pPr>
            <a:r>
              <a:rPr lang="en-US" sz="2600" i="1" dirty="0"/>
              <a:t>Advisable      </a:t>
            </a:r>
            <a:r>
              <a:rPr lang="en-US" sz="2600" i="1" dirty="0" smtClean="0"/>
              <a:t>              Imperative                Important</a:t>
            </a:r>
          </a:p>
          <a:p>
            <a:pPr marL="0" indent="0" algn="ctr" rtl="0">
              <a:lnSpc>
                <a:spcPct val="150000"/>
              </a:lnSpc>
              <a:buNone/>
            </a:pPr>
            <a:r>
              <a:rPr lang="en-US" sz="2600" i="1" dirty="0"/>
              <a:t>Vital                  Best               Urgent              </a:t>
            </a:r>
            <a:r>
              <a:rPr lang="en-US" sz="2600" i="1" dirty="0" smtClean="0"/>
              <a:t>Crucial</a:t>
            </a:r>
          </a:p>
          <a:p>
            <a:pPr marL="0" indent="0" algn="ctr" rtl="0">
              <a:lnSpc>
                <a:spcPct val="150000"/>
              </a:lnSpc>
              <a:buNone/>
            </a:pPr>
            <a:r>
              <a:rPr lang="en-US" sz="2600" i="1" dirty="0" smtClean="0"/>
              <a:t>Necessary                  Desirable                  Essential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1100" dirty="0" smtClean="0"/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800" dirty="0" smtClean="0"/>
              <a:t>If </a:t>
            </a:r>
            <a:r>
              <a:rPr lang="en-US" sz="2800" dirty="0"/>
              <a:t>the statement is negative, the word (not) comes before the verb</a:t>
            </a: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0893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Statement of urgency with </a:t>
            </a:r>
            <a:r>
              <a:rPr lang="en-US" sz="3500" b="1" i="1" dirty="0"/>
              <a:t>that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b="1" dirty="0" smtClean="0"/>
              <a:t>Practice 1, p. 312</a:t>
            </a:r>
            <a:endParaRPr lang="ar-SA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99809336"/>
              </p:ext>
            </p:extLst>
          </p:nvPr>
        </p:nvGraphicFramePr>
        <p:xfrm>
          <a:off x="251520" y="1484784"/>
          <a:ext cx="8748464" cy="446449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319020"/>
                <a:gridCol w="3429444"/>
              </a:tblGrid>
              <a:tr h="1066347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crucial that you be on time.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 on time!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2716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important that you not arrive late.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Don’t arrive late!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2716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urgent that they</a:t>
                      </a:r>
                      <a:r>
                        <a:rPr lang="en-US" sz="3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discuss the matter.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Discuss the matter!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2716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vital that she make a decision immediately.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Make a decision immediately!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96768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Statement of urgency with </a:t>
            </a:r>
            <a:r>
              <a:rPr lang="en-US" sz="3600" b="1" i="1" dirty="0" smtClean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Compare: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b="1" dirty="0" smtClean="0"/>
              <a:t>predictable</a:t>
            </a:r>
            <a:r>
              <a:rPr lang="en-US" sz="2800" dirty="0" smtClean="0"/>
              <a:t> </a:t>
            </a:r>
            <a:r>
              <a:rPr lang="en-US" sz="2800" u="sng" dirty="0" smtClean="0"/>
              <a:t>that </a:t>
            </a:r>
            <a:r>
              <a:rPr lang="en-US" sz="2800" u="sng" dirty="0" err="1" smtClean="0"/>
              <a:t>Noura</a:t>
            </a:r>
            <a:r>
              <a:rPr lang="en-US" sz="2800" u="sng" dirty="0" smtClean="0"/>
              <a:t> will come late</a:t>
            </a:r>
            <a:r>
              <a:rPr lang="en-US" sz="2800" dirty="0" smtClean="0"/>
              <a:t>.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b="1" dirty="0" smtClean="0"/>
              <a:t>obvious</a:t>
            </a:r>
            <a:r>
              <a:rPr lang="en-US" sz="2800" dirty="0" smtClean="0"/>
              <a:t> </a:t>
            </a:r>
            <a:r>
              <a:rPr lang="en-US" sz="2800" u="sng" dirty="0" smtClean="0"/>
              <a:t>that Ali needs a job</a:t>
            </a:r>
            <a:r>
              <a:rPr lang="en-US" sz="2800" dirty="0" smtClean="0"/>
              <a:t>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b="1" dirty="0" smtClean="0"/>
              <a:t>urgent</a:t>
            </a:r>
            <a:r>
              <a:rPr lang="en-US" sz="2800" dirty="0" smtClean="0"/>
              <a:t> </a:t>
            </a:r>
            <a:r>
              <a:rPr lang="en-US" sz="2800" u="sng" dirty="0" smtClean="0"/>
              <a:t>that Ali get a job</a:t>
            </a:r>
            <a:r>
              <a:rPr lang="en-US" sz="2800" dirty="0" smtClean="0"/>
              <a:t>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b="1" dirty="0" smtClean="0"/>
              <a:t>important</a:t>
            </a:r>
            <a:r>
              <a:rPr lang="en-US" sz="2800" dirty="0" smtClean="0"/>
              <a:t> </a:t>
            </a:r>
            <a:r>
              <a:rPr lang="en-US" sz="2800" u="sng" dirty="0" smtClean="0"/>
              <a:t>that Ahmad study for the exam.</a:t>
            </a:r>
            <a:endParaRPr lang="ar-SA" sz="2800" u="sn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Statement of urgency with </a:t>
            </a:r>
            <a:r>
              <a:rPr lang="en-US" b="1" i="1" dirty="0"/>
              <a:t>that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11" y="1484784"/>
            <a:ext cx="8964488" cy="5112568"/>
          </a:xfrm>
        </p:spPr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Exercise:</a:t>
            </a:r>
          </a:p>
          <a:p>
            <a:pPr algn="l" rtl="0"/>
            <a:r>
              <a:rPr lang="en-US" sz="3000" dirty="0" smtClean="0"/>
              <a:t>Change the following commands into statements of urgency by using the given adjectives.</a:t>
            </a:r>
          </a:p>
          <a:p>
            <a:pPr algn="l" rtl="0"/>
            <a:endParaRPr lang="en-US" sz="1000" dirty="0" smtClean="0"/>
          </a:p>
          <a:p>
            <a:pPr algn="ctr" rtl="0"/>
            <a:r>
              <a:rPr lang="en-US" sz="3000" b="1" dirty="0" smtClean="0"/>
              <a:t>Crucial, important, urgent</a:t>
            </a:r>
          </a:p>
          <a:p>
            <a:pPr algn="l" rtl="0"/>
            <a:endParaRPr lang="en-US" sz="1000" b="1" dirty="0" smtClean="0"/>
          </a:p>
          <a:p>
            <a:pPr algn="l" rtl="0"/>
            <a:endParaRPr lang="en-US" sz="1000" b="1" dirty="0"/>
          </a:p>
          <a:p>
            <a:pPr algn="l" rtl="0"/>
            <a:r>
              <a:rPr lang="en-US" sz="3000" b="1" dirty="0" smtClean="0"/>
              <a:t>“</a:t>
            </a:r>
            <a:r>
              <a:rPr lang="en-US" sz="3200" b="1" dirty="0" smtClean="0"/>
              <a:t>Study for the exam, Ahmad.”</a:t>
            </a:r>
          </a:p>
          <a:p>
            <a:pPr algn="l" rtl="0"/>
            <a:r>
              <a:rPr lang="en-US" sz="3200" b="1" dirty="0" smtClean="0"/>
              <a:t>“Arrange the files alphabetically.”</a:t>
            </a:r>
          </a:p>
          <a:p>
            <a:pPr algn="l" rtl="0"/>
            <a:r>
              <a:rPr lang="en-US" sz="3200" b="1" dirty="0" smtClean="0"/>
              <a:t>“Wash your car.”</a:t>
            </a:r>
          </a:p>
          <a:p>
            <a:pPr algn="l" rtl="0"/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93331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/>
          </a:bodyPr>
          <a:lstStyle/>
          <a:p>
            <a:pPr algn="ctr" rtl="0"/>
            <a:r>
              <a:rPr lang="en-US" sz="3700" b="1" dirty="0" smtClean="0"/>
              <a:t>Urgent Requests with </a:t>
            </a:r>
            <a:r>
              <a:rPr lang="en-US" sz="3700" b="1" i="1" dirty="0" smtClean="0"/>
              <a:t>that</a:t>
            </a:r>
            <a:endParaRPr lang="ar-SA" sz="37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6" y="1628800"/>
            <a:ext cx="8892480" cy="5040560"/>
          </a:xfrm>
        </p:spPr>
        <p:txBody>
          <a:bodyPr>
            <a:noAutofit/>
          </a:bodyPr>
          <a:lstStyle/>
          <a:p>
            <a:pPr marL="0" indent="0" algn="l" rtl="0">
              <a:lnSpc>
                <a:spcPct val="200000"/>
              </a:lnSpc>
              <a:buNone/>
            </a:pPr>
            <a:r>
              <a:rPr lang="en-US" sz="3000" dirty="0" smtClean="0"/>
              <a:t>The subjunctive is also used with noun clauses with that after certain </a:t>
            </a:r>
            <a:r>
              <a:rPr lang="en-US" sz="3000" u="sng" dirty="0" smtClean="0"/>
              <a:t>verbs of requests</a:t>
            </a:r>
            <a:r>
              <a:rPr lang="en-US" sz="3000" dirty="0" smtClean="0"/>
              <a:t>. This form of request is formal and </a:t>
            </a:r>
            <a:r>
              <a:rPr lang="en-US" sz="3000" dirty="0"/>
              <a:t>polite. The subjunctive form is the simple form of the </a:t>
            </a:r>
            <a:r>
              <a:rPr lang="en-US" sz="3000" dirty="0" smtClean="0"/>
              <a:t>verb, </a:t>
            </a:r>
            <a:r>
              <a:rPr lang="en-US" sz="3000" dirty="0"/>
              <a:t>and modals are not used. </a:t>
            </a:r>
            <a:endParaRPr lang="en-US" sz="3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05593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Noun Clauses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/>
              <a:t>3. If/Whether clauses.</a:t>
            </a:r>
          </a:p>
          <a:p>
            <a:pPr marL="0" indent="0" algn="l" rtl="0">
              <a:buNone/>
            </a:pPr>
            <a:r>
              <a:rPr lang="en-US" sz="2800" dirty="0" smtClean="0"/>
              <a:t>It begins with (if or whether).</a:t>
            </a:r>
          </a:p>
          <a:p>
            <a:pPr marL="0" indent="0" algn="l" rtl="0">
              <a:buNone/>
            </a:pPr>
            <a:r>
              <a:rPr lang="en-US" sz="2800" b="1" dirty="0" smtClean="0"/>
              <a:t>Example:</a:t>
            </a:r>
            <a:r>
              <a:rPr lang="en-US" sz="2800" dirty="0" smtClean="0"/>
              <a:t> The teacher wants to know </a:t>
            </a:r>
            <a:r>
              <a:rPr lang="en-US" sz="2800" u="sng" dirty="0" smtClean="0"/>
              <a:t>if the students understood the formula.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b="1" dirty="0" smtClean="0"/>
              <a:t>4. </a:t>
            </a:r>
            <a:r>
              <a:rPr lang="en-US" sz="2800" b="1" smtClean="0"/>
              <a:t>WH-Question </a:t>
            </a:r>
            <a:r>
              <a:rPr lang="en-US" sz="2800" b="1" dirty="0" smtClean="0"/>
              <a:t>clauses.</a:t>
            </a:r>
          </a:p>
          <a:p>
            <a:pPr marL="0" indent="0" algn="l" rtl="0">
              <a:buNone/>
            </a:pPr>
            <a:r>
              <a:rPr lang="en-US" sz="2800" dirty="0" smtClean="0"/>
              <a:t>It begins with a question word e.g. </a:t>
            </a:r>
            <a:r>
              <a:rPr lang="en-US" sz="2800" i="1" dirty="0" smtClean="0"/>
              <a:t>where, what, who, when, </a:t>
            </a:r>
            <a:r>
              <a:rPr lang="en-US" sz="2800" dirty="0" smtClean="0"/>
              <a:t>or</a:t>
            </a:r>
            <a:r>
              <a:rPr lang="en-US" sz="2800" i="1" dirty="0" smtClean="0"/>
              <a:t> how</a:t>
            </a:r>
            <a:r>
              <a:rPr lang="en-US" sz="2800" dirty="0" smtClean="0"/>
              <a:t>.</a:t>
            </a:r>
          </a:p>
          <a:p>
            <a:pPr marL="0" indent="0" algn="l" rtl="0">
              <a:buNone/>
            </a:pPr>
            <a:r>
              <a:rPr lang="en-US" sz="2800" b="1" dirty="0" smtClean="0"/>
              <a:t>Example:</a:t>
            </a:r>
            <a:r>
              <a:rPr lang="en-US" sz="2800" dirty="0" smtClean="0"/>
              <a:t> I don’t know </a:t>
            </a:r>
            <a:r>
              <a:rPr lang="en-US" sz="2800" u="sng" dirty="0" smtClean="0"/>
              <a:t>who she is.</a:t>
            </a:r>
            <a:endParaRPr lang="ar-SA" sz="2800" u="sn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600" b="1" dirty="0"/>
              <a:t>Urgent Requests with </a:t>
            </a:r>
            <a:r>
              <a:rPr lang="en-US" sz="3600" b="1" i="1" dirty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/>
              <a:t>You put that, the subject, and the subjunctive after these verbs: </a:t>
            </a:r>
            <a:r>
              <a:rPr lang="en-US" sz="2700" b="1" dirty="0"/>
              <a:t>(Table 7.10. , p. 313</a:t>
            </a:r>
            <a:r>
              <a:rPr lang="en-US" sz="2700" b="1" dirty="0" smtClean="0"/>
              <a:t>)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/>
              <a:t>Advise*      </a:t>
            </a:r>
            <a:r>
              <a:rPr lang="en-US" sz="2700" dirty="0" smtClean="0"/>
              <a:t> </a:t>
            </a:r>
            <a:r>
              <a:rPr lang="en-US" sz="2700" dirty="0"/>
              <a:t>ask*      </a:t>
            </a:r>
            <a:r>
              <a:rPr lang="en-US" sz="2700" dirty="0" smtClean="0"/>
              <a:t>          command</a:t>
            </a:r>
            <a:r>
              <a:rPr lang="en-US" sz="2700" dirty="0"/>
              <a:t>*    </a:t>
            </a:r>
            <a:r>
              <a:rPr lang="en-US" sz="2700" dirty="0" smtClean="0"/>
              <a:t>        </a:t>
            </a:r>
            <a:r>
              <a:rPr lang="en-US" sz="2700" dirty="0"/>
              <a:t>require*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/>
              <a:t>desire     </a:t>
            </a:r>
            <a:r>
              <a:rPr lang="en-US" sz="2700" dirty="0" smtClean="0"/>
              <a:t>     propose         recommend           </a:t>
            </a:r>
            <a:r>
              <a:rPr lang="en-US" sz="2700" dirty="0"/>
              <a:t>suggest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/>
              <a:t>request        </a:t>
            </a:r>
            <a:r>
              <a:rPr lang="en-US" sz="2700" dirty="0" smtClean="0"/>
              <a:t>urge</a:t>
            </a:r>
            <a:r>
              <a:rPr lang="en-US" sz="2700" dirty="0"/>
              <a:t>*      </a:t>
            </a:r>
            <a:r>
              <a:rPr lang="en-US" sz="2700" dirty="0" smtClean="0"/>
              <a:t>       </a:t>
            </a:r>
            <a:r>
              <a:rPr lang="en-US" sz="2700" dirty="0"/>
              <a:t>demand     </a:t>
            </a:r>
            <a:r>
              <a:rPr lang="en-US" sz="2700" dirty="0" smtClean="0"/>
              <a:t>            insist</a:t>
            </a:r>
            <a:endParaRPr lang="en-US" sz="2700" dirty="0"/>
          </a:p>
          <a:p>
            <a:pPr marL="0" indent="0" algn="l" rtl="0">
              <a:buNone/>
            </a:pPr>
            <a:endParaRPr lang="en-US" sz="2000" dirty="0" smtClean="0"/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dirty="0" smtClean="0"/>
              <a:t>*</a:t>
            </a:r>
            <a:r>
              <a:rPr lang="en-US" dirty="0"/>
              <a:t>They can be followed by both subjunctives and infinitives.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0259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/>
          </a:bodyPr>
          <a:lstStyle/>
          <a:p>
            <a:pPr algn="ctr" rtl="0"/>
            <a:r>
              <a:rPr lang="en-US" sz="3600" b="1" dirty="0"/>
              <a:t>Urgent Requests with </a:t>
            </a:r>
            <a:r>
              <a:rPr lang="en-US" sz="3600" b="1" i="1" dirty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b="1" dirty="0" smtClean="0"/>
              <a:t>Practice 2, p. 313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31474660"/>
              </p:ext>
            </p:extLst>
          </p:nvPr>
        </p:nvGraphicFramePr>
        <p:xfrm>
          <a:off x="179512" y="1391108"/>
          <a:ext cx="8748464" cy="432132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708722"/>
                <a:gridCol w="3039742"/>
              </a:tblGrid>
              <a:tr h="1033704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teacher demanded that students hand in the papers.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Hand in the papers.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0212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advise that she stay home with her children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Stay home with your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children.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3704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boss recommends that we be aware of problems.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 aware of the problems.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3704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manager insists that workers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be on time.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 on time.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9414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59296"/>
          </a:xfrm>
        </p:spPr>
        <p:txBody>
          <a:bodyPr>
            <a:normAutofit/>
          </a:bodyPr>
          <a:lstStyle/>
          <a:p>
            <a:pPr algn="ctr" rtl="0"/>
            <a:r>
              <a:rPr lang="en-US" sz="3500" b="1" dirty="0" smtClean="0"/>
              <a:t>Urgent Requests with </a:t>
            </a:r>
            <a:r>
              <a:rPr lang="en-US" sz="3500" b="1" i="1" dirty="0" smtClean="0"/>
              <a:t>that</a:t>
            </a:r>
            <a:endParaRPr lang="ar-SA" sz="35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257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10341678"/>
              </p:ext>
            </p:extLst>
          </p:nvPr>
        </p:nvGraphicFramePr>
        <p:xfrm>
          <a:off x="107504" y="1556792"/>
          <a:ext cx="8856984" cy="42392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913452"/>
                <a:gridCol w="2943532"/>
              </a:tblGrid>
              <a:tr h="936104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My mother insisted that I not go to the party.</a:t>
                      </a:r>
                      <a:endParaRPr lang="en-US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Don’t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go to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party.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98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doctor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insists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that every child get eight hours of sleep at night.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Get eight hours of sleep at night.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98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union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urged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that the company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forbid all forms of discrimination.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Forbid all forms of discrimination.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98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union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recommended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that the company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give one-month vacation.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Give one-month vacation.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92040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algn="ctr" rtl="0"/>
            <a:r>
              <a:rPr lang="en-US" b="1" dirty="0"/>
              <a:t>Urgent Requests with </a:t>
            </a:r>
            <a:r>
              <a:rPr lang="en-US" b="1" i="1" dirty="0"/>
              <a:t>that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48832504"/>
              </p:ext>
            </p:extLst>
          </p:nvPr>
        </p:nvGraphicFramePr>
        <p:xfrm>
          <a:off x="323528" y="1556792"/>
          <a:ext cx="8640960" cy="44662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657886"/>
                <a:gridCol w="2983074"/>
              </a:tblGrid>
              <a:tr h="10169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We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asked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the manager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attend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the meeting.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Attend the meeting.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69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doctor advised every child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get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eight hours of sleep at night.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Get eight hours of sleep at night.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69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union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urged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the company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forbid all forms of discrimination.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Forbid all forms of discrimination.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152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union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commanded</a:t>
                      </a:r>
                      <a:r>
                        <a:rPr lang="en-US" sz="2800" b="0" u="none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company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give one-month vacation.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Give one-month vacation.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11560" y="6023029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* </a:t>
            </a:r>
            <a:r>
              <a:rPr lang="en-US" dirty="0" smtClean="0"/>
              <a:t>The infinitive is used as a form of reduction to the noun clause.  </a:t>
            </a:r>
            <a:r>
              <a:rPr lang="en-US" dirty="0"/>
              <a:t>It is used in informal English after these verbs: </a:t>
            </a:r>
            <a:r>
              <a:rPr lang="en-US" dirty="0" smtClean="0"/>
              <a:t>command, </a:t>
            </a:r>
            <a:r>
              <a:rPr lang="en-US" dirty="0"/>
              <a:t>advise, ask, require, and urge.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692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Urgent Requests with </a:t>
            </a:r>
            <a:r>
              <a:rPr lang="en-US" sz="3500" b="1" i="1" dirty="0"/>
              <a:t>that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Exercise:</a:t>
            </a:r>
          </a:p>
          <a:p>
            <a:pPr algn="l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Change the following commands into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urgent requests by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using the given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verbs.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demand, suggest, urge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“Study for the exam, Ahmad.”</a:t>
            </a:r>
          </a:p>
          <a:p>
            <a:pPr algn="l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“Arrange the files alphabetically.”</a:t>
            </a:r>
          </a:p>
          <a:p>
            <a:pPr algn="l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“Wash your car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.”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129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en-US" b="1" u="sng" dirty="0" smtClean="0"/>
              <a:t>Noun Clauses 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</a:t>
            </a: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FOUR: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CLAUSES </a:t>
            </a: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AS SUBJECTS OF SENTENCES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</a:rPr>
              <a:t>(PP. </a:t>
            </a:r>
            <a:r>
              <a:rPr lang="en-US" sz="3700" b="1" dirty="0" smtClean="0">
                <a:solidFill>
                  <a:srgbClr val="C00000"/>
                </a:solidFill>
              </a:rPr>
              <a:t>316– 321)</a:t>
            </a:r>
            <a:endParaRPr lang="ar-SA" sz="3700" b="1" dirty="0">
              <a:solidFill>
                <a:srgbClr val="C00000"/>
              </a:solidFill>
            </a:endParaRPr>
          </a:p>
          <a:p>
            <a:endParaRPr lang="ar-SA" sz="3700" dirty="0"/>
          </a:p>
          <a:p>
            <a:endParaRPr lang="ar-SA" sz="3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65591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>
            <a:normAutofit/>
          </a:bodyPr>
          <a:lstStyle/>
          <a:p>
            <a:pPr algn="ctr" rtl="0"/>
            <a:r>
              <a:rPr lang="en-US" sz="3700" b="1" dirty="0" smtClean="0"/>
              <a:t>Clauses as subjects of sentences.</a:t>
            </a:r>
            <a:endParaRPr lang="ar-SA" sz="37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064896" cy="475252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A noun clause may be used as the subject of a sentence. It must begin with a connecting word (That, what, whether, if), and take a singular verb.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(table 7.11, p. 317)</a:t>
            </a: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he is a troublemaker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certain.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What he is known for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his mistakes.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62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rmAutofit/>
          </a:bodyPr>
          <a:lstStyle/>
          <a:p>
            <a:pPr algn="ctr" rtl="0"/>
            <a:r>
              <a:rPr lang="en-US" sz="3500" b="1" dirty="0"/>
              <a:t>Clauses as subjects of sentences.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184576"/>
          </a:xfrm>
        </p:spPr>
        <p:txBody>
          <a:bodyPr>
            <a:noAutofit/>
          </a:bodyPr>
          <a:lstStyle/>
          <a:p>
            <a:pPr marL="0" indent="0" algn="l" rtl="0">
              <a:lnSpc>
                <a:spcPct val="200000"/>
              </a:lnSpc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Whether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they need the car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seems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uncertain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Where I will be working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concerns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me because I have no car.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What they do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makes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my children eat well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important to me.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5651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Clauses as subjects of sentences.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lnSpc>
                <a:spcPct val="200000"/>
              </a:lnSpc>
              <a:buNone/>
            </a:pP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What she is doing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bothers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me.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Whether the manager decided to give me a raise or not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worries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me.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That Harry is not happy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obvious.</a:t>
            </a:r>
            <a:endParaRPr lang="en-US" sz="3000" dirty="0" smtClean="0"/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Practice 1, p. 317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2614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31304"/>
          </a:xfrm>
        </p:spPr>
        <p:txBody>
          <a:bodyPr>
            <a:normAutofit/>
          </a:bodyPr>
          <a:lstStyle/>
          <a:p>
            <a:pPr algn="ctr" rtl="0"/>
            <a:r>
              <a:rPr lang="en-US" sz="3600" b="1" dirty="0"/>
              <a:t>Anticipatory it + Clauses with </a:t>
            </a:r>
            <a:r>
              <a:rPr lang="en-US" sz="3600" b="1" i="1" dirty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18457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In some cases a noun clause ( the subject) comes at the end of the sentence,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and (Anticipatory it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) comes at the beginning of the sentence. Anticipatory it + noun clause is common in conversational English. </a:t>
            </a: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(table 7.12., p. 318)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Salwa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missed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the exam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is strange.</a:t>
            </a:r>
          </a:p>
          <a:p>
            <a:pPr marL="0" indent="0" algn="l" rtl="0"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is strange that 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Salwa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missed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the exam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5539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Noun Clauses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600" b="1" i="1" dirty="0"/>
              <a:t>Examples:</a:t>
            </a:r>
          </a:p>
          <a:p>
            <a:pPr marL="0" indent="0" algn="l" rtl="0">
              <a:buNone/>
            </a:pPr>
            <a:endParaRPr lang="en-US" sz="600" dirty="0"/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Subject</a:t>
            </a:r>
            <a:endParaRPr lang="en-US" sz="2800" u="sng" dirty="0"/>
          </a:p>
          <a:p>
            <a:pPr marL="0" indent="0" algn="l" rtl="0">
              <a:buNone/>
            </a:pPr>
            <a:r>
              <a:rPr lang="en-US" sz="2800" u="sng" dirty="0"/>
              <a:t>That Ahmad can fly</a:t>
            </a:r>
            <a:r>
              <a:rPr lang="en-US" sz="2800" dirty="0"/>
              <a:t> is unbelievable.</a:t>
            </a:r>
            <a:endParaRPr lang="en-US" sz="2800" b="1" dirty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r>
              <a:rPr lang="en-US" sz="2800" u="sng" dirty="0"/>
              <a:t>The story </a:t>
            </a:r>
            <a:r>
              <a:rPr lang="en-US" sz="2800" dirty="0"/>
              <a:t>is unbelievable</a:t>
            </a:r>
            <a:r>
              <a:rPr lang="en-US" sz="2600" dirty="0"/>
              <a:t>.</a:t>
            </a:r>
          </a:p>
          <a:p>
            <a:pPr marL="0" indent="0" algn="l" rtl="0">
              <a:buNone/>
            </a:pPr>
            <a:endParaRPr lang="en-US" sz="2600" dirty="0"/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Object of a verb</a:t>
            </a:r>
            <a:endParaRPr lang="en-US" sz="2800" u="sng" dirty="0"/>
          </a:p>
          <a:p>
            <a:pPr marL="0" indent="0" algn="l" rtl="0">
              <a:buNone/>
            </a:pPr>
            <a:r>
              <a:rPr lang="en-US" sz="2800" dirty="0" smtClean="0"/>
              <a:t>People once believed </a:t>
            </a:r>
            <a:r>
              <a:rPr lang="en-US" sz="2800" u="sng" dirty="0" smtClean="0"/>
              <a:t>that the world was flat.</a:t>
            </a:r>
          </a:p>
          <a:p>
            <a:pPr marL="0" indent="0" algn="l" rtl="0">
              <a:buNone/>
            </a:pPr>
            <a:r>
              <a:rPr lang="en-US" sz="2800" dirty="0" smtClean="0"/>
              <a:t>They believed </a:t>
            </a:r>
            <a:r>
              <a:rPr lang="en-US" sz="2800" u="sng" dirty="0" smtClean="0"/>
              <a:t>the story.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52524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/>
              <a:t>Anticipatory it + Clauses with </a:t>
            </a:r>
            <a:r>
              <a:rPr lang="en-US" sz="3500" b="1" i="1" dirty="0"/>
              <a:t>that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It is strange that 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Salwa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missed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the exam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Remember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Anticipatory  it + adjectives of urgency are always followed by verbs in the subjunctive mood.</a:t>
            </a:r>
          </a:p>
          <a:p>
            <a:pPr marL="0" indent="0" algn="ctr" rtl="0">
              <a:buNone/>
            </a:pP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It is crucial that you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on time.</a:t>
            </a:r>
          </a:p>
          <a:p>
            <a:endParaRPr lang="ar-SA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280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600" b="1" dirty="0" smtClean="0"/>
              <a:t>Anticipatory it + Clauses with </a:t>
            </a:r>
            <a:r>
              <a:rPr lang="en-US" sz="3600" b="1" i="1" dirty="0" smtClean="0"/>
              <a:t>that</a:t>
            </a:r>
            <a:endParaRPr lang="ar-SA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u="sng" dirty="0" err="1" smtClean="0">
                <a:latin typeface="Times New Roman" pitchFamily="18" charset="0"/>
                <a:cs typeface="Times New Roman" pitchFamily="18" charset="0"/>
              </a:rPr>
              <a:t>Nawal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 needs a job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obvious.</a:t>
            </a:r>
          </a:p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obvious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u="sng" dirty="0" err="1">
                <a:latin typeface="Times New Roman" pitchFamily="18" charset="0"/>
                <a:cs typeface="Times New Roman" pitchFamily="18" charset="0"/>
              </a:rPr>
              <a:t>Nawal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 needs a job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Huda comes late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is predictable.</a:t>
            </a:r>
          </a:p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is predictable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Huda comes late.</a:t>
            </a:r>
          </a:p>
          <a:p>
            <a:pPr marL="0" indent="0" algn="l" rtl="0">
              <a:buNone/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Ali be on time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is crucial.</a:t>
            </a:r>
          </a:p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crucial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Ali be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on time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Practice 3, p. 319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1669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906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u="sng" dirty="0" smtClean="0"/>
              <a:t>Noun Clauses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</a:t>
            </a: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FIVE: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u="sng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REDUCTION OF NOUN CLAUSES    TO INFINITIVE PHRASES</a:t>
            </a:r>
            <a:endParaRPr lang="en-US" sz="3700" b="1" u="sng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</a:rPr>
              <a:t>(PP. </a:t>
            </a:r>
            <a:r>
              <a:rPr lang="en-US" sz="3700" b="1" dirty="0" smtClean="0">
                <a:solidFill>
                  <a:srgbClr val="C00000"/>
                </a:solidFill>
              </a:rPr>
              <a:t>321– </a:t>
            </a:r>
            <a:r>
              <a:rPr lang="en-US" sz="3700" b="1" dirty="0">
                <a:solidFill>
                  <a:srgbClr val="C00000"/>
                </a:solidFill>
              </a:rPr>
              <a:t>310)</a:t>
            </a:r>
            <a:endParaRPr lang="ar-SA" sz="3700" b="1" dirty="0">
              <a:solidFill>
                <a:srgbClr val="C00000"/>
              </a:solidFill>
            </a:endParaRPr>
          </a:p>
          <a:p>
            <a:endParaRPr lang="ar-SA" sz="3700" dirty="0"/>
          </a:p>
          <a:p>
            <a:endParaRPr lang="ar-SA" sz="3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98684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Reduction of </a:t>
            </a:r>
            <a:r>
              <a:rPr lang="en-US" sz="3500" b="1" dirty="0" smtClean="0"/>
              <a:t>Indirect Commands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600" dirty="0"/>
              <a:t>Commands can be reduced to infinitive phrases in reported speech. (</a:t>
            </a:r>
            <a:r>
              <a:rPr lang="en-US" sz="2600" b="1" dirty="0"/>
              <a:t>table 7.14., p. 325</a:t>
            </a:r>
            <a:r>
              <a:rPr lang="en-US" sz="2600" b="1" dirty="0" smtClean="0"/>
              <a:t>).</a:t>
            </a:r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600" dirty="0" smtClean="0"/>
              <a:t>The verb (</a:t>
            </a:r>
            <a:r>
              <a:rPr lang="en-US" sz="2600" b="1" dirty="0" smtClean="0"/>
              <a:t>say</a:t>
            </a:r>
            <a:r>
              <a:rPr lang="en-US" sz="2600" dirty="0" smtClean="0"/>
              <a:t>) </a:t>
            </a:r>
            <a:r>
              <a:rPr lang="en-US" sz="2600" u="sng" dirty="0" smtClean="0"/>
              <a:t>does not </a:t>
            </a:r>
            <a:r>
              <a:rPr lang="en-US" sz="2600" dirty="0" smtClean="0"/>
              <a:t>take a noun or pronoun as its object before the noun clause or the infinitive phrase.</a:t>
            </a:r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600" dirty="0" smtClean="0"/>
              <a:t>However, the verb (</a:t>
            </a:r>
            <a:r>
              <a:rPr lang="en-US" sz="2600" b="1" dirty="0" smtClean="0"/>
              <a:t>tell</a:t>
            </a:r>
            <a:r>
              <a:rPr lang="en-US" sz="2600" dirty="0" smtClean="0"/>
              <a:t>) </a:t>
            </a:r>
            <a:r>
              <a:rPr lang="en-US" sz="2600" u="sng" dirty="0" smtClean="0"/>
              <a:t>must</a:t>
            </a:r>
            <a:r>
              <a:rPr lang="en-US" sz="2600" dirty="0" smtClean="0"/>
              <a:t> take a noun or a pronoun as its object before the noun clause or </a:t>
            </a:r>
            <a:r>
              <a:rPr lang="en-US" sz="2600" dirty="0"/>
              <a:t>the infinitive phrase</a:t>
            </a:r>
            <a:r>
              <a:rPr lang="en-US" sz="2600" dirty="0" smtClean="0"/>
              <a:t>.</a:t>
            </a:r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600" dirty="0" smtClean="0"/>
              <a:t>Some verbs such as advise, urge, command, …. Follow the same pattern of verb (tell).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722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79376"/>
          </a:xfrm>
        </p:spPr>
        <p:txBody>
          <a:bodyPr>
            <a:normAutofit/>
          </a:bodyPr>
          <a:lstStyle/>
          <a:p>
            <a:pPr algn="ctr"/>
            <a:r>
              <a:rPr lang="en-US" sz="3500" b="1" dirty="0" smtClean="0"/>
              <a:t>Reduction of </a:t>
            </a:r>
            <a:r>
              <a:rPr lang="en-US" sz="3500" b="1" dirty="0"/>
              <a:t>I</a:t>
            </a:r>
            <a:r>
              <a:rPr lang="en-US" sz="3500" b="1" dirty="0" smtClean="0"/>
              <a:t>ndirect Commands</a:t>
            </a:r>
            <a:endParaRPr lang="ar-SA" sz="35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25780954"/>
              </p:ext>
            </p:extLst>
          </p:nvPr>
        </p:nvGraphicFramePr>
        <p:xfrm>
          <a:off x="107504" y="1772816"/>
          <a:ext cx="8964488" cy="48965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988163"/>
                <a:gridCol w="3668591"/>
                <a:gridCol w="2307734"/>
              </a:tblGrid>
              <a:tr h="1020353">
                <a:tc>
                  <a:txBody>
                    <a:bodyPr/>
                    <a:lstStyle/>
                    <a:p>
                      <a:pPr algn="ctr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Infinitive phrase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Reported command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command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20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said</a:t>
                      </a:r>
                      <a:r>
                        <a:rPr lang="en-US" sz="25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stop</a:t>
                      </a:r>
                      <a:r>
                        <a:rPr lang="en-US" sz="2500" u="none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it.</a:t>
                      </a:r>
                      <a:endParaRPr lang="ar-SA" sz="2500" u="none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said </a:t>
                      </a:r>
                      <a:r>
                        <a:rPr lang="en-US" sz="250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 we should stop</a:t>
                      </a:r>
                      <a:r>
                        <a:rPr lang="en-US" sz="2500" u="none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it.</a:t>
                      </a:r>
                      <a:endParaRPr lang="ar-SA" sz="2500" u="none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Stop it!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7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told us 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finish </a:t>
                      </a:r>
                      <a:r>
                        <a:rPr lang="en-US" sz="2500" u="none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work.</a:t>
                      </a:r>
                      <a:endParaRPr lang="ar-SA" sz="2500" u="none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told us </a:t>
                      </a:r>
                      <a:r>
                        <a:rPr lang="en-US" sz="250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we should finish</a:t>
                      </a:r>
                      <a:r>
                        <a:rPr lang="en-US" sz="25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the work.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Finish the work.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7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told </a:t>
                      </a:r>
                      <a:r>
                        <a:rPr lang="en-US" sz="2500" u="none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us</a:t>
                      </a:r>
                      <a:r>
                        <a:rPr lang="en-US" sz="250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to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do</a:t>
                      </a:r>
                      <a:r>
                        <a:rPr lang="en-US" sz="2500" u="none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good job.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told us </a:t>
                      </a:r>
                      <a:r>
                        <a:rPr lang="en-US" sz="250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we should do</a:t>
                      </a:r>
                      <a:r>
                        <a:rPr lang="en-US" sz="2500" u="none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good job.</a:t>
                      </a:r>
                      <a:endParaRPr lang="ar-SA" sz="2500" u="none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a good job.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4380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Reduction of </a:t>
            </a:r>
            <a:r>
              <a:rPr lang="en-US" sz="3500" b="1" dirty="0" smtClean="0"/>
              <a:t>Requests for Action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Yes / no questions are sometimes used as requests of action.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(table 7.15., p. 325)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 rtl="0">
              <a:buNone/>
            </a:pPr>
            <a:r>
              <a:rPr lang="en-US" sz="33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ould you help me?</a:t>
            </a:r>
            <a:endParaRPr lang="en-US" sz="33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If they are turned into noun clauses, they can be reduced into infinitive phrases. The object must be used with the infinitive phrase.</a:t>
            </a:r>
          </a:p>
          <a:p>
            <a:pPr marL="0" indent="0" algn="ctr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She asked (me) if I could help her.</a:t>
            </a:r>
          </a:p>
          <a:p>
            <a:pPr marL="0" indent="0" algn="ctr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She asked me to help her.</a:t>
            </a:r>
            <a:endParaRPr lang="ar-SA" sz="3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08127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 smtClean="0"/>
              <a:t>Reduction of requests of </a:t>
            </a:r>
            <a:r>
              <a:rPr lang="en-US" sz="3500" b="1" dirty="0"/>
              <a:t>A</a:t>
            </a:r>
            <a:r>
              <a:rPr lang="en-US" sz="3500" b="1" dirty="0" smtClean="0"/>
              <a:t>ction</a:t>
            </a:r>
            <a:endParaRPr lang="ar-SA" sz="35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17269126"/>
              </p:ext>
            </p:extLst>
          </p:nvPr>
        </p:nvGraphicFramePr>
        <p:xfrm>
          <a:off x="179512" y="1600200"/>
          <a:ext cx="8892480" cy="48531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964160"/>
                <a:gridCol w="2964160"/>
                <a:gridCol w="2964160"/>
              </a:tblGrid>
              <a:tr h="1241500"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Infinitive phrase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Reported speech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Request of action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 asked me to help her.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 asked (me) if I could help her.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Could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you help me?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me to 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lend her 5$.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(me) if I c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ould lend her 5$.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Could you lend me 5$?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448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 smtClean="0"/>
              <a:t>Reduction of Requests for Permission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Yes / no questions are sometimes used as requests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for permission.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(table 7.15., p. 325)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 rtl="0"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Could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I take your pen?</a:t>
            </a:r>
          </a:p>
          <a:p>
            <a:pPr marL="0" indent="0" algn="ctr" rtl="0">
              <a:buNone/>
            </a:pPr>
            <a:endParaRPr lang="en-US" sz="15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If they are turned into noun clauses, they can be reduced into infinitive phrases. The object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is not used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with the infinitive phrase.</a:t>
            </a:r>
          </a:p>
          <a:p>
            <a:pPr marL="0" indent="0" algn="ctr" rtl="0"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She asked (me) if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she could take my pen.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She asked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to take my pen.</a:t>
            </a:r>
            <a:endParaRPr lang="ar-SA" sz="3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6466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 smtClean="0"/>
              <a:t>Reduction of Requests for Permission</a:t>
            </a:r>
            <a:endParaRPr lang="ar-SA" sz="35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48326541"/>
              </p:ext>
            </p:extLst>
          </p:nvPr>
        </p:nvGraphicFramePr>
        <p:xfrm>
          <a:off x="179512" y="1600200"/>
          <a:ext cx="8892480" cy="48531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69996"/>
                <a:gridCol w="3872816"/>
                <a:gridCol w="2349668"/>
              </a:tblGrid>
              <a:tr h="1241500"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Infinitive phrase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Reported speech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Request of action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 asked to leave early.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Sarah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(me) if she c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ould leave early.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Can I leave early?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to 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turn on the light.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Sarah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(me) if she c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ould turn on the light.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Could I turn on the light?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2332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Reduction of Requests for Permission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sz="3500" dirty="0" smtClean="0"/>
          </a:p>
          <a:p>
            <a:pPr algn="l" rtl="0"/>
            <a:r>
              <a:rPr lang="en-US" sz="3500" dirty="0" smtClean="0"/>
              <a:t>Compare: </a:t>
            </a:r>
          </a:p>
          <a:p>
            <a:pPr algn="l" rtl="0"/>
            <a:r>
              <a:rPr lang="en-US" sz="3500" dirty="0" smtClean="0"/>
              <a:t>She asked to take the pen.</a:t>
            </a:r>
          </a:p>
          <a:p>
            <a:pPr algn="l" rtl="0"/>
            <a:r>
              <a:rPr lang="en-US" sz="3500" dirty="0" smtClean="0"/>
              <a:t>Can </a:t>
            </a:r>
            <a:r>
              <a:rPr lang="en-US" sz="3500" b="1" dirty="0" smtClean="0">
                <a:solidFill>
                  <a:srgbClr val="FF0000"/>
                </a:solidFill>
              </a:rPr>
              <a:t>I</a:t>
            </a:r>
            <a:r>
              <a:rPr lang="en-US" sz="3500" dirty="0" smtClean="0"/>
              <a:t> take the pen? (Permission)</a:t>
            </a:r>
          </a:p>
          <a:p>
            <a:pPr algn="l" rtl="0">
              <a:buNone/>
            </a:pPr>
            <a:endParaRPr lang="en-US" sz="3500" dirty="0" smtClean="0"/>
          </a:p>
          <a:p>
            <a:pPr algn="l" rtl="0"/>
            <a:r>
              <a:rPr lang="en-US" sz="3500" dirty="0" smtClean="0"/>
              <a:t>She asked </a:t>
            </a:r>
            <a:r>
              <a:rPr lang="en-US" sz="3500" b="1" u="sng" dirty="0" smtClean="0"/>
              <a:t>me</a:t>
            </a:r>
            <a:r>
              <a:rPr lang="en-US" sz="3500" dirty="0" smtClean="0"/>
              <a:t> to take the pen.</a:t>
            </a:r>
          </a:p>
          <a:p>
            <a:pPr algn="l" rtl="0"/>
            <a:r>
              <a:rPr lang="en-US" sz="3500" dirty="0" smtClean="0"/>
              <a:t>Would </a:t>
            </a:r>
            <a:r>
              <a:rPr lang="en-US" sz="3500" b="1" dirty="0" smtClean="0">
                <a:solidFill>
                  <a:srgbClr val="FF0000"/>
                </a:solidFill>
              </a:rPr>
              <a:t>you</a:t>
            </a:r>
            <a:r>
              <a:rPr lang="en-US" sz="3500" dirty="0" smtClean="0"/>
              <a:t> take the pen? (action)</a:t>
            </a:r>
          </a:p>
          <a:p>
            <a:pPr algn="l" rtl="0"/>
            <a:endParaRPr lang="en-US" sz="3500" dirty="0" smtClean="0"/>
          </a:p>
          <a:p>
            <a:pPr algn="l" rtl="0"/>
            <a:endParaRPr lang="ar-SA" sz="35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Noun Clauses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4876800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800" b="1" i="1" dirty="0"/>
              <a:t>Examples:</a:t>
            </a:r>
          </a:p>
          <a:p>
            <a:pPr marL="0" indent="0" algn="l" rtl="0">
              <a:buNone/>
            </a:pPr>
            <a:endParaRPr lang="en-US" sz="600" dirty="0"/>
          </a:p>
          <a:p>
            <a:pPr marL="0" indent="0" algn="l" rtl="0">
              <a:buNone/>
            </a:pPr>
            <a:r>
              <a:rPr lang="en-US" sz="2800" b="1" dirty="0">
                <a:solidFill>
                  <a:srgbClr val="C00000"/>
                </a:solidFill>
              </a:rPr>
              <a:t>Object of a </a:t>
            </a:r>
            <a:r>
              <a:rPr lang="en-US" sz="2800" b="1" dirty="0" smtClean="0">
                <a:solidFill>
                  <a:srgbClr val="C00000"/>
                </a:solidFill>
              </a:rPr>
              <a:t>preposition</a:t>
            </a:r>
            <a:endParaRPr lang="en-US" sz="2800" u="sng" dirty="0"/>
          </a:p>
          <a:p>
            <a:pPr marL="0" indent="0" algn="l" rtl="0">
              <a:buNone/>
            </a:pPr>
            <a:r>
              <a:rPr lang="en-US" sz="2800" dirty="0"/>
              <a:t>I listened to</a:t>
            </a:r>
            <a:r>
              <a:rPr lang="en-US" sz="2800" u="sng" dirty="0"/>
              <a:t> what he said</a:t>
            </a:r>
            <a:r>
              <a:rPr lang="en-US" sz="2800" dirty="0" smtClean="0"/>
              <a:t>.</a:t>
            </a:r>
          </a:p>
          <a:p>
            <a:pPr marL="0" indent="0" algn="l" rtl="0">
              <a:buNone/>
            </a:pPr>
            <a:r>
              <a:rPr lang="en-US" sz="2800" dirty="0"/>
              <a:t>I listened to</a:t>
            </a:r>
            <a:r>
              <a:rPr lang="en-US" sz="2800" u="sng" dirty="0"/>
              <a:t> </a:t>
            </a:r>
            <a:r>
              <a:rPr lang="en-US" sz="2800" u="sng" dirty="0" smtClean="0"/>
              <a:t>the story</a:t>
            </a:r>
            <a:r>
              <a:rPr lang="en-US" sz="2800" dirty="0" smtClean="0"/>
              <a:t>.</a:t>
            </a:r>
            <a:endParaRPr lang="en-US" sz="2800" dirty="0"/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Complement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A major concern is</a:t>
            </a:r>
            <a:r>
              <a:rPr lang="en-US" sz="2800" u="sng" dirty="0"/>
              <a:t> </a:t>
            </a:r>
            <a:r>
              <a:rPr lang="en-US" sz="2800" u="sng" dirty="0" smtClean="0"/>
              <a:t>how fast these </a:t>
            </a:r>
            <a:r>
              <a:rPr lang="en-US" sz="2800" u="sng" dirty="0"/>
              <a:t>changes are </a:t>
            </a:r>
            <a:r>
              <a:rPr lang="en-US" sz="2800" u="sng" dirty="0" smtClean="0"/>
              <a:t>happening.</a:t>
            </a:r>
          </a:p>
          <a:p>
            <a:pPr marL="0" indent="0" algn="l" rtl="0">
              <a:buNone/>
            </a:pPr>
            <a:r>
              <a:rPr lang="en-US" sz="2800" dirty="0"/>
              <a:t>A major concern is</a:t>
            </a:r>
            <a:r>
              <a:rPr lang="en-US" sz="2800" u="sng" dirty="0"/>
              <a:t> </a:t>
            </a:r>
            <a:r>
              <a:rPr lang="en-US" sz="2800" u="sng" dirty="0" smtClean="0"/>
              <a:t>the fast changes.</a:t>
            </a:r>
          </a:p>
          <a:p>
            <a:pPr marL="0" indent="0" algn="l" rtl="0">
              <a:buNone/>
            </a:pPr>
            <a:endParaRPr lang="en-US" sz="600" u="sng" dirty="0"/>
          </a:p>
          <a:p>
            <a:pPr marL="0" indent="0" algn="l" rtl="0">
              <a:buNone/>
            </a:pPr>
            <a:r>
              <a:rPr lang="en-US" b="1" dirty="0" smtClean="0"/>
              <a:t>Practice 1, p. 297</a:t>
            </a:r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54900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 smtClean="0"/>
              <a:t>Reduction of Embedded questions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99221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900" dirty="0" smtClean="0"/>
              <a:t>Embedded yes/ no questions with auxiliaries can be reduced into infinitive phrases. </a:t>
            </a:r>
            <a:r>
              <a:rPr lang="en-US" sz="2900" b="1" dirty="0" smtClean="0"/>
              <a:t>(table 7.16, p.326)</a:t>
            </a:r>
          </a:p>
          <a:p>
            <a:pPr marL="0" indent="0" algn="l" rtl="0">
              <a:buNone/>
            </a:pPr>
            <a:endParaRPr lang="en-US" sz="1000" b="1" dirty="0" smtClean="0"/>
          </a:p>
          <a:p>
            <a:pPr marL="0" indent="0" algn="ctr" rtl="0">
              <a:buNone/>
            </a:pPr>
            <a:r>
              <a:rPr lang="en-US" sz="3000" b="1" dirty="0" smtClean="0"/>
              <a:t>Should I come early?</a:t>
            </a:r>
          </a:p>
          <a:p>
            <a:pPr marL="0" indent="0" algn="ctr" rtl="0">
              <a:buNone/>
            </a:pPr>
            <a:r>
              <a:rPr lang="en-US" sz="3000" b="1" dirty="0" smtClean="0"/>
              <a:t>Jay asked if he should come early.</a:t>
            </a:r>
          </a:p>
          <a:p>
            <a:pPr marL="0" indent="0" algn="ctr" rtl="0">
              <a:buNone/>
            </a:pPr>
            <a:endParaRPr lang="en-US" sz="1500" b="1" dirty="0"/>
          </a:p>
          <a:p>
            <a:pPr marL="0" indent="0" algn="l" rtl="0">
              <a:buNone/>
            </a:pPr>
            <a:r>
              <a:rPr lang="en-US" sz="3000" dirty="0" smtClean="0"/>
              <a:t>In reduced Yes/no questions, whether (or not) is always used with infinitive phrases. The speaker and the subject of the question must be the same.</a:t>
            </a:r>
            <a:endParaRPr lang="en-US" sz="3000" dirty="0"/>
          </a:p>
          <a:p>
            <a:pPr marL="0" indent="0" algn="ctr" rtl="0">
              <a:buNone/>
            </a:pPr>
            <a:endParaRPr lang="en-US" sz="1000" b="1" dirty="0" smtClean="0"/>
          </a:p>
          <a:p>
            <a:pPr marL="0" indent="0" algn="ctr" rtl="0">
              <a:buNone/>
            </a:pPr>
            <a:r>
              <a:rPr lang="en-US" sz="3000" b="1" dirty="0" smtClean="0"/>
              <a:t>Jay </a:t>
            </a:r>
            <a:r>
              <a:rPr lang="en-US" sz="3000" b="1" dirty="0"/>
              <a:t>asked </a:t>
            </a:r>
            <a:r>
              <a:rPr lang="en-US" sz="3000" b="1" dirty="0" smtClean="0"/>
              <a:t>whether to come </a:t>
            </a:r>
            <a:r>
              <a:rPr lang="en-US" sz="3000" b="1" dirty="0"/>
              <a:t>early. </a:t>
            </a:r>
          </a:p>
          <a:p>
            <a:pPr marL="0" indent="0" algn="l" rtl="0">
              <a:buNone/>
            </a:pPr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81279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Reduction of Embedded questions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Compare: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Should I submit the paper on Tuesday?</a:t>
            </a:r>
          </a:p>
          <a:p>
            <a:pPr algn="l" rtl="0"/>
            <a:r>
              <a:rPr lang="en-US" dirty="0" smtClean="0"/>
              <a:t>Should Sarah submit the paper on Tuesday?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Ali Asked </a:t>
            </a:r>
            <a:r>
              <a:rPr lang="en-US" u="sng" dirty="0" smtClean="0"/>
              <a:t>if he should submit the paper on Tuesday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Ali Asked </a:t>
            </a:r>
            <a:r>
              <a:rPr lang="en-US" u="sng" dirty="0" smtClean="0"/>
              <a:t>if Sarah should submit the paper on Tuesday.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Ali asked whether to submit the paper on Tuesday.</a:t>
            </a:r>
          </a:p>
          <a:p>
            <a:pPr algn="l" rtl="0"/>
            <a:r>
              <a:rPr lang="en-US" dirty="0" smtClean="0"/>
              <a:t>The second one can’t be turned into an infinitive phrase because the subject of the main clause is different from the subject of the noun clause.</a:t>
            </a:r>
          </a:p>
          <a:p>
            <a:pPr algn="l" rtl="0"/>
            <a:endParaRPr lang="en-US" dirty="0" smtClean="0"/>
          </a:p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Reduction of Embedded questions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768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Embedded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-questions can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be reduced into infinitive phrases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900" b="1" dirty="0">
                <a:latin typeface="Times New Roman" pitchFamily="18" charset="0"/>
                <a:cs typeface="Times New Roman" pitchFamily="18" charset="0"/>
              </a:rPr>
              <a:t> (table 7.16, p.326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) (Practice 4 &amp; 5, p. 326)</a:t>
            </a:r>
          </a:p>
          <a:p>
            <a:pPr marL="0" indent="0" algn="l" rtl="0">
              <a:buNone/>
            </a:pP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Which pages should I read?</a:t>
            </a:r>
            <a:endParaRPr lang="en-US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2900" b="1" dirty="0">
                <a:latin typeface="Times New Roman" pitchFamily="18" charset="0"/>
                <a:cs typeface="Times New Roman" pitchFamily="18" charset="0"/>
              </a:rPr>
              <a:t>Jay asked 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(her) which pages he should read.</a:t>
            </a:r>
            <a:endParaRPr lang="en-US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In reduced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-questions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information question words (or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-words) such as where, when, what, … are always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used with infinitive phrases. The speaker and the subject of the question must be the same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2900" b="1" dirty="0">
                <a:latin typeface="Times New Roman" pitchFamily="18" charset="0"/>
                <a:cs typeface="Times New Roman" pitchFamily="18" charset="0"/>
              </a:rPr>
              <a:t>Jay asked 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(her) which pages to read.</a:t>
            </a:r>
            <a:endParaRPr lang="ar-SA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5421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 smtClean="0"/>
              <a:t>Reduction of Embedded questions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Compare: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When am I going to Egypt?</a:t>
            </a:r>
          </a:p>
          <a:p>
            <a:pPr algn="l" rtl="0"/>
            <a:r>
              <a:rPr lang="en-US" dirty="0" smtClean="0"/>
              <a:t>When are they going to Egypt?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Ali Asked when he is going to Egypt.</a:t>
            </a:r>
          </a:p>
          <a:p>
            <a:pPr algn="l" rtl="0"/>
            <a:r>
              <a:rPr lang="en-US" dirty="0" smtClean="0"/>
              <a:t>Ali Asked when they are going to Egypt.</a:t>
            </a:r>
            <a:endParaRPr lang="en-US" u="sng" dirty="0" smtClean="0"/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Ali asked when to go to Egypt.</a:t>
            </a:r>
          </a:p>
          <a:p>
            <a:pPr algn="l" rtl="0"/>
            <a:r>
              <a:rPr lang="en-US" dirty="0" smtClean="0"/>
              <a:t>The second one can’t be turned into an infinitive phrase because the subject of the main clause is different from the subject of the noun clause.</a:t>
            </a:r>
          </a:p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099508" cy="1008112"/>
          </a:xfrm>
        </p:spPr>
        <p:txBody>
          <a:bodyPr>
            <a:noAutofit/>
          </a:bodyPr>
          <a:lstStyle/>
          <a:p>
            <a:pPr algn="ctr" rtl="0"/>
            <a:r>
              <a:rPr lang="en-US" sz="3400" b="1" dirty="0" smtClean="0"/>
              <a:t>Reduction of Statements of Urgency</a:t>
            </a:r>
            <a:endParaRPr lang="ar-SA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6" y="1412776"/>
            <a:ext cx="8820472" cy="5064224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800" dirty="0" smtClean="0"/>
              <a:t>Statements of urgency can be reduced into infinitive phrases.</a:t>
            </a:r>
          </a:p>
          <a:p>
            <a:pPr marL="0" indent="0" algn="l" rtl="0">
              <a:buNone/>
            </a:pPr>
            <a:r>
              <a:rPr lang="en-US" b="1" dirty="0" smtClean="0"/>
              <a:t>(table 7.13, p. 323)</a:t>
            </a:r>
            <a:endParaRPr lang="en-US" b="1" dirty="0"/>
          </a:p>
          <a:p>
            <a:pPr marL="0" indent="0" algn="l" rtl="0">
              <a:buNone/>
            </a:pPr>
            <a:r>
              <a:rPr lang="en-US" dirty="0" smtClean="0"/>
              <a:t> </a:t>
            </a:r>
          </a:p>
          <a:p>
            <a:pPr marL="0" indent="0" algn="l" rtl="0">
              <a:buNone/>
            </a:pPr>
            <a:r>
              <a:rPr lang="en-US" sz="2800" b="1" dirty="0" smtClean="0"/>
              <a:t>It is important that she call.</a:t>
            </a:r>
          </a:p>
          <a:p>
            <a:pPr marL="0" indent="0" algn="l" rtl="0">
              <a:buNone/>
            </a:pPr>
            <a:r>
              <a:rPr lang="en-US" sz="2800" b="1" dirty="0" smtClean="0"/>
              <a:t>It is important for her to call.</a:t>
            </a:r>
          </a:p>
          <a:p>
            <a:pPr marL="0" indent="0" algn="l" rtl="0">
              <a:buNone/>
            </a:pPr>
            <a:endParaRPr lang="en-US" sz="1000" b="1" dirty="0"/>
          </a:p>
          <a:p>
            <a:pPr marL="0" indent="0" algn="l" rtl="0">
              <a:buNone/>
            </a:pPr>
            <a:r>
              <a:rPr lang="en-US" sz="2800" b="1" dirty="0" smtClean="0"/>
              <a:t>It is necessary that I eat well.</a:t>
            </a:r>
          </a:p>
          <a:p>
            <a:pPr marL="0" indent="0" algn="l" rtl="0">
              <a:buNone/>
            </a:pPr>
            <a:r>
              <a:rPr lang="en-US" sz="2800" b="1" dirty="0" smtClean="0"/>
              <a:t>It is necessary for me to eat well.</a:t>
            </a:r>
          </a:p>
          <a:p>
            <a:pPr marL="0" indent="0" algn="l" rtl="0">
              <a:buNone/>
            </a:pPr>
            <a:endParaRPr lang="en-US" sz="1000" b="1" dirty="0"/>
          </a:p>
          <a:p>
            <a:pPr marL="0" indent="0" algn="l" rtl="0">
              <a:buNone/>
            </a:pPr>
            <a:r>
              <a:rPr lang="en-US" sz="2800" b="1" dirty="0" smtClean="0"/>
              <a:t>It was essential that he have the money</a:t>
            </a:r>
          </a:p>
          <a:p>
            <a:pPr marL="0" indent="0" algn="l" rtl="0">
              <a:buNone/>
            </a:pPr>
            <a:r>
              <a:rPr lang="en-US" sz="2800" b="1" dirty="0" smtClean="0"/>
              <a:t>It was essential for him to have the money.</a:t>
            </a:r>
            <a:endParaRPr lang="ar-SA" sz="28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94717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Reduction of Urgent Requests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4992216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S</a:t>
            </a:r>
            <a:r>
              <a:rPr lang="en-US" dirty="0" smtClean="0"/>
              <a:t>ome urgent requests can </a:t>
            </a:r>
            <a:r>
              <a:rPr lang="en-US" dirty="0"/>
              <a:t>be used with infinitive </a:t>
            </a:r>
            <a:r>
              <a:rPr lang="en-US" dirty="0" smtClean="0"/>
              <a:t>phrases. Only the following verbs of requests can be </a:t>
            </a:r>
            <a:r>
              <a:rPr lang="en-US" dirty="0"/>
              <a:t>used with infinitive </a:t>
            </a:r>
            <a:r>
              <a:rPr lang="en-US" dirty="0" smtClean="0"/>
              <a:t>phrases </a:t>
            </a:r>
            <a:r>
              <a:rPr lang="en-US" b="1" dirty="0"/>
              <a:t>(table 7.13, p. 323</a:t>
            </a:r>
            <a:r>
              <a:rPr lang="en-US" b="1" dirty="0" smtClean="0"/>
              <a:t>) Practice 1, p. </a:t>
            </a:r>
            <a:r>
              <a:rPr lang="en-US" b="1" smtClean="0"/>
              <a:t>323</a:t>
            </a:r>
            <a:endParaRPr lang="en-US" b="1" dirty="0"/>
          </a:p>
          <a:p>
            <a:pPr marL="0" indent="0" algn="l" rtl="0">
              <a:buNone/>
            </a:pPr>
            <a:endParaRPr lang="en-US" sz="1000" dirty="0" smtClean="0"/>
          </a:p>
          <a:p>
            <a:pPr marL="0" indent="0" algn="ctr" rtl="0">
              <a:buNone/>
            </a:pPr>
            <a:r>
              <a:rPr lang="en-US" sz="3000" b="1" dirty="0" smtClean="0"/>
              <a:t>advise, urge, command, require, ask</a:t>
            </a:r>
          </a:p>
          <a:p>
            <a:pPr marL="0" indent="0" algn="ctr" rtl="0">
              <a:buNone/>
            </a:pPr>
            <a:endParaRPr lang="en-US" sz="1000" b="1" dirty="0"/>
          </a:p>
          <a:p>
            <a:pPr marL="0" indent="0" algn="ctr" rtl="0">
              <a:buNone/>
            </a:pPr>
            <a:r>
              <a:rPr lang="en-US" sz="3000" b="1" dirty="0" smtClean="0"/>
              <a:t>I will advise that he call right away.</a:t>
            </a:r>
          </a:p>
          <a:p>
            <a:pPr marL="0" indent="0" algn="ctr" rtl="0">
              <a:buNone/>
            </a:pPr>
            <a:r>
              <a:rPr lang="en-US" sz="3000" b="1" dirty="0" smtClean="0"/>
              <a:t>I will advise him to call right away</a:t>
            </a:r>
            <a:r>
              <a:rPr lang="en-US" b="1" dirty="0" smtClean="0"/>
              <a:t>.</a:t>
            </a:r>
          </a:p>
          <a:p>
            <a:pPr marL="0" indent="0" algn="ctr" rtl="0">
              <a:buNone/>
            </a:pPr>
            <a:endParaRPr lang="en-US" sz="1000" b="1" dirty="0"/>
          </a:p>
          <a:p>
            <a:pPr marL="0" indent="0" algn="ctr" rtl="0">
              <a:buNone/>
            </a:pPr>
            <a:r>
              <a:rPr lang="en-US" sz="3000" b="1" dirty="0" smtClean="0"/>
              <a:t>He urged that I see a doctor.</a:t>
            </a:r>
          </a:p>
          <a:p>
            <a:pPr marL="0" indent="0" algn="ctr" rtl="0">
              <a:buNone/>
            </a:pPr>
            <a:r>
              <a:rPr lang="en-US" sz="3000" b="1" dirty="0" smtClean="0"/>
              <a:t>He urged me to see a doctor.</a:t>
            </a:r>
            <a:endParaRPr lang="ar-SA" sz="3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41725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algn="ctr" rtl="0"/>
            <a:r>
              <a:rPr lang="en-US" b="1" dirty="0" smtClean="0"/>
              <a:t>Reduction of Urgent Requests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611560" y="557214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* </a:t>
            </a:r>
            <a:r>
              <a:rPr lang="en-US" dirty="0" smtClean="0"/>
              <a:t>The infinitive is used as a form of reduction to the noun clause.  </a:t>
            </a:r>
            <a:r>
              <a:rPr lang="en-US" dirty="0"/>
              <a:t>It is used in informal English after these verbs: </a:t>
            </a:r>
            <a:r>
              <a:rPr lang="en-US" dirty="0" smtClean="0"/>
              <a:t>command, </a:t>
            </a:r>
            <a:r>
              <a:rPr lang="en-US" dirty="0"/>
              <a:t>advise, ask, require, and urge.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57692"/>
          </a:xfrm>
        </p:spPr>
        <p:txBody>
          <a:bodyPr/>
          <a:lstStyle/>
          <a:p>
            <a:pPr algn="l" rtl="0"/>
            <a:r>
              <a:rPr lang="en-US" dirty="0" smtClean="0"/>
              <a:t>Attend the meeting.</a:t>
            </a:r>
            <a:endParaRPr lang="ar-SA" dirty="0" smtClean="0"/>
          </a:p>
          <a:p>
            <a:pPr algn="l" rtl="0"/>
            <a:r>
              <a:rPr lang="en-US" dirty="0" smtClean="0"/>
              <a:t>We asked </a:t>
            </a:r>
            <a:r>
              <a:rPr lang="en-US" u="sng" dirty="0" smtClean="0"/>
              <a:t>that the manager </a:t>
            </a:r>
            <a:r>
              <a:rPr lang="en-US" b="1" u="sng" dirty="0" smtClean="0"/>
              <a:t>attend</a:t>
            </a:r>
            <a:r>
              <a:rPr lang="en-US" u="sng" dirty="0" smtClean="0"/>
              <a:t> the meeting.</a:t>
            </a:r>
          </a:p>
          <a:p>
            <a:pPr algn="l" rtl="0"/>
            <a:r>
              <a:rPr lang="en-US" dirty="0" smtClean="0"/>
              <a:t>We asked the manager </a:t>
            </a:r>
            <a:r>
              <a:rPr lang="en-US" b="1" u="sng" dirty="0" smtClean="0"/>
              <a:t>to</a:t>
            </a:r>
            <a:r>
              <a:rPr lang="en-US" u="sng" dirty="0" smtClean="0"/>
              <a:t> </a:t>
            </a:r>
            <a:r>
              <a:rPr lang="en-US" b="1" u="sng" dirty="0" smtClean="0"/>
              <a:t>attend</a:t>
            </a:r>
            <a:r>
              <a:rPr lang="en-US" u="sng" dirty="0" smtClean="0"/>
              <a:t> the meeting</a:t>
            </a:r>
            <a:r>
              <a:rPr lang="en-US" dirty="0" smtClean="0"/>
              <a:t>.</a:t>
            </a:r>
            <a:endParaRPr lang="ar-SA" dirty="0" smtClean="0"/>
          </a:p>
          <a:p>
            <a:pPr algn="l" rtl="0" fontAlgn="t"/>
            <a:endParaRPr lang="en-US" dirty="0" smtClean="0"/>
          </a:p>
          <a:p>
            <a:pPr algn="l" rtl="0"/>
            <a:r>
              <a:rPr lang="en-US" dirty="0" smtClean="0"/>
              <a:t>Get eight hours of sleep at night.</a:t>
            </a:r>
            <a:endParaRPr lang="ar-SA" dirty="0" smtClean="0"/>
          </a:p>
          <a:p>
            <a:pPr algn="l" rtl="0"/>
            <a:r>
              <a:rPr lang="en-US" dirty="0" smtClean="0"/>
              <a:t>The doctor advised </a:t>
            </a:r>
            <a:r>
              <a:rPr lang="en-US" u="sng" dirty="0" smtClean="0"/>
              <a:t>that every child </a:t>
            </a:r>
            <a:r>
              <a:rPr lang="en-US" b="1" u="sng" dirty="0" smtClean="0"/>
              <a:t>get</a:t>
            </a:r>
            <a:r>
              <a:rPr lang="en-US" u="sng" dirty="0" smtClean="0"/>
              <a:t> eight hours of sleep at night.</a:t>
            </a:r>
          </a:p>
          <a:p>
            <a:pPr algn="l" rtl="0"/>
            <a:r>
              <a:rPr lang="en-US" dirty="0" smtClean="0"/>
              <a:t>The doctor advised every child </a:t>
            </a:r>
            <a:r>
              <a:rPr lang="en-US" b="1" u="sng" dirty="0" smtClean="0"/>
              <a:t>to</a:t>
            </a:r>
            <a:r>
              <a:rPr lang="en-US" u="sng" dirty="0" smtClean="0"/>
              <a:t> </a:t>
            </a:r>
            <a:r>
              <a:rPr lang="en-US" b="1" u="sng" dirty="0" smtClean="0"/>
              <a:t>get</a:t>
            </a:r>
            <a:r>
              <a:rPr lang="en-US" u="sng" dirty="0" smtClean="0"/>
              <a:t> eight hours of sleep at night.</a:t>
            </a:r>
            <a:endParaRPr lang="ar-SA" u="sng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692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algn="ctr" rtl="0"/>
            <a:r>
              <a:rPr lang="en-US" b="1" dirty="0" smtClean="0"/>
              <a:t>Reduction of Urgent Requests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8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Forbid all forms of discrimination.</a:t>
            </a:r>
            <a:endParaRPr lang="ar-SA" dirty="0" smtClean="0"/>
          </a:p>
          <a:p>
            <a:pPr algn="l" rtl="0"/>
            <a:r>
              <a:rPr lang="en-US" dirty="0" smtClean="0"/>
              <a:t>The union urged </a:t>
            </a:r>
            <a:r>
              <a:rPr lang="en-US" u="sng" dirty="0" smtClean="0"/>
              <a:t>that the company </a:t>
            </a:r>
            <a:r>
              <a:rPr lang="en-US" b="1" u="sng" dirty="0" smtClean="0"/>
              <a:t>forbid</a:t>
            </a:r>
            <a:r>
              <a:rPr lang="en-US" u="sng" dirty="0" smtClean="0"/>
              <a:t> all forms of discrimination.</a:t>
            </a:r>
          </a:p>
          <a:p>
            <a:pPr algn="l" rtl="0"/>
            <a:r>
              <a:rPr lang="en-US" dirty="0" smtClean="0"/>
              <a:t>The union urged the company </a:t>
            </a:r>
            <a:r>
              <a:rPr lang="en-US" b="1" u="sng" dirty="0" smtClean="0"/>
              <a:t>to forbid </a:t>
            </a:r>
            <a:r>
              <a:rPr lang="en-US" u="sng" dirty="0" smtClean="0"/>
              <a:t>all forms of discrimination.</a:t>
            </a:r>
          </a:p>
          <a:p>
            <a:pPr algn="l" rtl="0"/>
            <a:endParaRPr lang="en-US" sz="1700" dirty="0" smtClean="0"/>
          </a:p>
          <a:p>
            <a:pPr algn="l" rtl="0"/>
            <a:r>
              <a:rPr lang="en-US" dirty="0" smtClean="0"/>
              <a:t>Give one-month vacation.</a:t>
            </a:r>
            <a:endParaRPr lang="ar-SA" dirty="0" smtClean="0"/>
          </a:p>
          <a:p>
            <a:pPr algn="l" rtl="0"/>
            <a:r>
              <a:rPr lang="en-US" dirty="0" smtClean="0"/>
              <a:t>The union commanded </a:t>
            </a:r>
            <a:r>
              <a:rPr lang="en-US" u="sng" dirty="0" smtClean="0"/>
              <a:t>that the company </a:t>
            </a:r>
            <a:r>
              <a:rPr lang="en-US" b="1" u="sng" dirty="0" smtClean="0"/>
              <a:t>give</a:t>
            </a:r>
            <a:r>
              <a:rPr lang="en-US" u="sng" dirty="0" smtClean="0"/>
              <a:t> one-month vacation.</a:t>
            </a:r>
            <a:endParaRPr lang="ar-SA" u="sng" dirty="0" smtClean="0"/>
          </a:p>
          <a:p>
            <a:pPr algn="l" rtl="0"/>
            <a:r>
              <a:rPr lang="en-US" dirty="0" smtClean="0"/>
              <a:t>The union commanded the company </a:t>
            </a:r>
            <a:r>
              <a:rPr lang="en-US" b="1" u="sng" dirty="0" smtClean="0"/>
              <a:t>to give</a:t>
            </a:r>
            <a:r>
              <a:rPr lang="en-US" u="sng" dirty="0" smtClean="0"/>
              <a:t> one-month vacation.</a:t>
            </a:r>
            <a:endParaRPr lang="ar-SA" u="sng" dirty="0" smtClean="0"/>
          </a:p>
          <a:p>
            <a:pPr algn="l" rtl="0"/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692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Noun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ONE:</a:t>
            </a:r>
          </a:p>
          <a:p>
            <a:pPr marL="0" indent="0" algn="ctr" rtl="0">
              <a:buNone/>
            </a:pPr>
            <a:endParaRPr lang="en-US" sz="3700" b="1" dirty="0" smtClean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3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CLAUSES WITH THAT;</a:t>
            </a:r>
          </a:p>
          <a:p>
            <a:pPr marL="0" indent="0" algn="ctr" rtl="0">
              <a:buNone/>
            </a:pPr>
            <a:r>
              <a:rPr lang="en-US" sz="33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REPORTED SPEECH</a:t>
            </a:r>
          </a:p>
          <a:p>
            <a:pPr marL="0" indent="0" algn="ctr" rtl="0">
              <a:buNone/>
            </a:pPr>
            <a:r>
              <a:rPr lang="en-US" sz="3300" b="1" dirty="0" smtClean="0">
                <a:solidFill>
                  <a:srgbClr val="C00000"/>
                </a:solidFill>
                <a:latin typeface="+mj-lt"/>
              </a:rPr>
              <a:t>(PP. 295 – 303)</a:t>
            </a:r>
            <a:endParaRPr lang="ar-SA" sz="33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7597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/>
          <a:lstStyle/>
          <a:p>
            <a:pPr algn="ctr" rtl="0"/>
            <a:r>
              <a:rPr lang="en-US" b="1" dirty="0"/>
              <a:t>Clauses with </a:t>
            </a:r>
            <a:r>
              <a:rPr lang="en-US" b="1" i="1" dirty="0"/>
              <a:t>that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3623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A that clause can appear in different places: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After the independent clause verb:</a:t>
            </a:r>
          </a:p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The student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hopes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his excuse will be accepted.</a:t>
            </a:r>
          </a:p>
          <a:p>
            <a:pPr marL="0" indent="0" algn="l" rtl="0">
              <a:buNone/>
            </a:pP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2"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After some adjectives:</a:t>
            </a:r>
          </a:p>
          <a:p>
            <a:pPr marL="0" indent="0" algn="l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: glad, sad, happy, worried, sorry, …</a:t>
            </a:r>
            <a:r>
              <a:rPr lang="en-US" sz="3300" dirty="0" err="1" smtClean="0">
                <a:latin typeface="Times New Roman" pitchFamily="18" charset="0"/>
                <a:cs typeface="Times New Roman" pitchFamily="18" charset="0"/>
              </a:rPr>
              <a:t>etc</a:t>
            </a: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The class was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happy 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the teacher cancelled the exam.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0790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8092</TotalTime>
  <Words>4748</Words>
  <Application>Microsoft Office PowerPoint</Application>
  <PresentationFormat>On-screen Show (4:3)</PresentationFormat>
  <Paragraphs>790</Paragraphs>
  <Slides>77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Clarity</vt:lpstr>
      <vt:lpstr>Noun Clauses</vt:lpstr>
      <vt:lpstr>Noun Clauses </vt:lpstr>
      <vt:lpstr>Noun Clauses </vt:lpstr>
      <vt:lpstr>Types of Noun Clauses</vt:lpstr>
      <vt:lpstr>Types of Noun Clauses</vt:lpstr>
      <vt:lpstr>Noun Clauses </vt:lpstr>
      <vt:lpstr>Noun Clauses </vt:lpstr>
      <vt:lpstr>Noun Clauses</vt:lpstr>
      <vt:lpstr>Clauses with that</vt:lpstr>
      <vt:lpstr>Clauses with that</vt:lpstr>
      <vt:lpstr>Clauses with that</vt:lpstr>
      <vt:lpstr>Clauses with that</vt:lpstr>
      <vt:lpstr>Clauses with that</vt:lpstr>
      <vt:lpstr>Quotations vs. Reported Speech</vt:lpstr>
      <vt:lpstr>Quotations vs. Reported Speech</vt:lpstr>
      <vt:lpstr>Quotations vs. Reported Speech</vt:lpstr>
      <vt:lpstr>Changes in Verb Tense with Reported Speech</vt:lpstr>
      <vt:lpstr>Changes in Verb Tense with Reported Speech</vt:lpstr>
      <vt:lpstr>Changes in Verb Tense with Reported Speech</vt:lpstr>
      <vt:lpstr>Changes in Verb Tense with Reported Speech</vt:lpstr>
      <vt:lpstr>Changes in Verb Tense with Reported Speech</vt:lpstr>
      <vt:lpstr>Changes in Modal Auxiliaries with Reported Speech</vt:lpstr>
      <vt:lpstr>Changes in Modal Auxiliaries with Reported Speech</vt:lpstr>
      <vt:lpstr>Changes in Modal Auxiliaries with Reported Speech</vt:lpstr>
      <vt:lpstr>Changes in pronouns, adjectives, and adverbials with Reported Speech</vt:lpstr>
      <vt:lpstr>Changes in pronouns, adjectives, and adverbials with Reported Speech</vt:lpstr>
      <vt:lpstr>Changes in pronouns, adjectives, and adverbials with Reported Speech</vt:lpstr>
      <vt:lpstr>Changes in pronouns, adjectives, and adverbials with Reported Speech</vt:lpstr>
      <vt:lpstr>Changing Commands to Reported Speech</vt:lpstr>
      <vt:lpstr>Changing Commands to Reported Speech</vt:lpstr>
      <vt:lpstr>Noun Clauses</vt:lpstr>
      <vt:lpstr>Clauses with Embedded Questions  </vt:lpstr>
      <vt:lpstr>Clauses with Embedded Questions</vt:lpstr>
      <vt:lpstr>Clauses with Embedded Questions</vt:lpstr>
      <vt:lpstr>Clauses with Embedded Questions</vt:lpstr>
      <vt:lpstr>Clauses with Embedded Questions</vt:lpstr>
      <vt:lpstr>Clauses with Embedded Questions</vt:lpstr>
      <vt:lpstr>Clauses with Embedded Questions</vt:lpstr>
      <vt:lpstr>Clauses with if / whether</vt:lpstr>
      <vt:lpstr>Clauses with if / whether</vt:lpstr>
      <vt:lpstr>Clauses with if / whether</vt:lpstr>
      <vt:lpstr>Clauses with if / whether</vt:lpstr>
      <vt:lpstr>Noun Clauses</vt:lpstr>
      <vt:lpstr>Statement of urgency with that</vt:lpstr>
      <vt:lpstr>Statement of urgency with that</vt:lpstr>
      <vt:lpstr>Statement of urgency with that</vt:lpstr>
      <vt:lpstr>Statement of urgency with that</vt:lpstr>
      <vt:lpstr>Statement of urgency with that</vt:lpstr>
      <vt:lpstr>Urgent Requests with that</vt:lpstr>
      <vt:lpstr>Urgent Requests with that</vt:lpstr>
      <vt:lpstr>Urgent Requests with that</vt:lpstr>
      <vt:lpstr>Urgent Requests with that</vt:lpstr>
      <vt:lpstr>Urgent Requests with that</vt:lpstr>
      <vt:lpstr>Urgent Requests with that</vt:lpstr>
      <vt:lpstr>Noun Clauses </vt:lpstr>
      <vt:lpstr>Clauses as subjects of sentences.</vt:lpstr>
      <vt:lpstr>Clauses as subjects of sentences.</vt:lpstr>
      <vt:lpstr>Clauses as subjects of sentences.</vt:lpstr>
      <vt:lpstr>Anticipatory it + Clauses with that</vt:lpstr>
      <vt:lpstr>Anticipatory it + Clauses with that</vt:lpstr>
      <vt:lpstr>Anticipatory it + Clauses with that</vt:lpstr>
      <vt:lpstr>Noun Clauses</vt:lpstr>
      <vt:lpstr>Reduction of Indirect Commands</vt:lpstr>
      <vt:lpstr>Reduction of Indirect Commands</vt:lpstr>
      <vt:lpstr>Reduction of Requests for Action</vt:lpstr>
      <vt:lpstr>Reduction of requests of Action</vt:lpstr>
      <vt:lpstr>Reduction of Requests for Permission</vt:lpstr>
      <vt:lpstr>Reduction of Requests for Permission</vt:lpstr>
      <vt:lpstr>Reduction of Requests for Permission</vt:lpstr>
      <vt:lpstr>Reduction of Embedded questions</vt:lpstr>
      <vt:lpstr>Reduction of Embedded questions</vt:lpstr>
      <vt:lpstr>Reduction of Embedded questions</vt:lpstr>
      <vt:lpstr>Reduction of Embedded questions</vt:lpstr>
      <vt:lpstr>Reduction of Statements of Urgency</vt:lpstr>
      <vt:lpstr>Reduction of Urgent Requests</vt:lpstr>
      <vt:lpstr>Reduction of Urgent Requests</vt:lpstr>
      <vt:lpstr>Reduction of Urgent Requests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 Clauses</dc:title>
  <dc:creator>Emanrk</dc:creator>
  <cp:lastModifiedBy>User</cp:lastModifiedBy>
  <cp:revision>175</cp:revision>
  <dcterms:created xsi:type="dcterms:W3CDTF">2011-09-29T11:54:17Z</dcterms:created>
  <dcterms:modified xsi:type="dcterms:W3CDTF">2013-02-26T06:45:39Z</dcterms:modified>
</cp:coreProperties>
</file>