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9" r:id="rId9"/>
    <p:sldId id="280" r:id="rId10"/>
    <p:sldId id="264" r:id="rId11"/>
    <p:sldId id="291" r:id="rId12"/>
    <p:sldId id="265" r:id="rId13"/>
    <p:sldId id="290" r:id="rId14"/>
    <p:sldId id="272" r:id="rId15"/>
    <p:sldId id="266" r:id="rId16"/>
    <p:sldId id="271" r:id="rId17"/>
    <p:sldId id="284" r:id="rId18"/>
    <p:sldId id="267" r:id="rId19"/>
    <p:sldId id="281" r:id="rId20"/>
    <p:sldId id="293" r:id="rId21"/>
    <p:sldId id="294" r:id="rId22"/>
    <p:sldId id="295" r:id="rId23"/>
    <p:sldId id="268" r:id="rId24"/>
    <p:sldId id="282" r:id="rId25"/>
    <p:sldId id="298" r:id="rId26"/>
    <p:sldId id="269" r:id="rId27"/>
    <p:sldId id="288" r:id="rId28"/>
    <p:sldId id="289" r:id="rId29"/>
    <p:sldId id="297" r:id="rId30"/>
    <p:sldId id="285" r:id="rId31"/>
    <p:sldId id="286" r:id="rId32"/>
    <p:sldId id="270" r:id="rId33"/>
    <p:sldId id="283" r:id="rId34"/>
    <p:sldId id="273" r:id="rId35"/>
    <p:sldId id="274" r:id="rId36"/>
    <p:sldId id="275" r:id="rId37"/>
    <p:sldId id="276" r:id="rId38"/>
    <p:sldId id="277" r:id="rId39"/>
    <p:sldId id="278" r:id="rId40"/>
    <p:sldId id="296" r:id="rId41"/>
    <p:sldId id="292" r:id="rId4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8" autoAdjust="0"/>
    <p:restoredTop sz="94615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A647817-831B-45E1-8E89-414C4DCE426A}" type="datetimeFigureOut">
              <a:rPr lang="ar-SA" smtClean="0"/>
              <a:pPr/>
              <a:t>23/03/1434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83259E-281D-4E49-B923-5B993D6A975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25377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74E922D-E7A6-419C-8AB3-F43C0A7D2653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9202-CB54-41C0-ADD7-58153963E1AB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88CD8-68BC-4ED0-B4AB-39500E6557BB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87C9-8994-41B7-9E05-9C9118557618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26391A-48C6-472E-BB0E-013EEE60230B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598-692B-4ED5-ACAF-E79B9F324817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56B4-EBC5-4C94-986E-70EC07467EBC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3FE271-0C6E-496B-A5FB-CA357FB6037F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640A-3B27-4399-B919-1A5D1F4AF27A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EA7EF0-575C-465C-BA47-1CC70B5E3063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AB9E8CC-63C5-4D53-9DA3-A7138980824D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0BE4B77F-A8E8-414E-89E0-4F12F2A5CBB7}" type="datetime1">
              <a:rPr lang="ar-SA" smtClean="0"/>
              <a:pPr/>
              <a:t>23/03/1434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Eman</a:t>
            </a:r>
            <a:r>
              <a:rPr lang="en-US" dirty="0" smtClean="0"/>
              <a:t> Al-</a:t>
            </a:r>
            <a:r>
              <a:rPr lang="en-US" dirty="0" err="1" smtClean="0"/>
              <a:t>Katheery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l" defTabSz="914400" rtl="1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r" defTabSz="914400" rtl="1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Grammar 3</a:t>
            </a:r>
          </a:p>
          <a:p>
            <a:r>
              <a:rPr lang="en-US" dirty="0" smtClean="0"/>
              <a:t>Lecture One</a:t>
            </a:r>
          </a:p>
          <a:p>
            <a:endParaRPr lang="en-US" dirty="0" smtClean="0"/>
          </a:p>
          <a:p>
            <a:pPr algn="r"/>
            <a:r>
              <a:rPr lang="en-US" dirty="0" smtClean="0"/>
              <a:t>By: </a:t>
            </a:r>
            <a:r>
              <a:rPr lang="en-US" dirty="0" err="1" smtClean="0"/>
              <a:t>Eman</a:t>
            </a:r>
            <a:r>
              <a:rPr lang="en-US" dirty="0" smtClean="0"/>
              <a:t> </a:t>
            </a:r>
            <a:r>
              <a:rPr lang="en-US" dirty="0" err="1" smtClean="0"/>
              <a:t>Alkatheery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Sentences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Eman</a:t>
            </a:r>
            <a:r>
              <a:rPr lang="en-US" sz="1200" dirty="0" smtClean="0"/>
              <a:t> Al-</a:t>
            </a:r>
            <a:r>
              <a:rPr lang="en-US" sz="1200" dirty="0" err="1" smtClean="0"/>
              <a:t>Katheery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xmlns="" val="7501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82960"/>
          </a:xfrm>
        </p:spPr>
        <p:txBody>
          <a:bodyPr/>
          <a:lstStyle/>
          <a:p>
            <a:pPr algn="ctr"/>
            <a:r>
              <a:rPr lang="en-US" b="1" dirty="0" smtClean="0"/>
              <a:t>Simple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05529" y="1196752"/>
            <a:ext cx="8342935" cy="46805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simple sentence can be made of one or twenty words. The length of a sentence does not determine which type it is, since a simple sentence can use many modifiers.</a:t>
            </a: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Lying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exposed without its blanket of snow, the ice on the river melts quickly under the warm March sun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6785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Simple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3528" y="1298448"/>
            <a:ext cx="8546152" cy="493776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Simple sentences are connected with transitions* such as </a:t>
            </a:r>
            <a:r>
              <a:rPr lang="en-US" sz="3200" i="1" u="sng" dirty="0">
                <a:latin typeface="Times New Roman" pitchFamily="18" charset="0"/>
                <a:cs typeface="Times New Roman" pitchFamily="18" charset="0"/>
              </a:rPr>
              <a:t>first, second, then, later, finally, however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 algn="l" rtl="0">
              <a:buNone/>
            </a:pPr>
            <a:endParaRPr lang="en-US" sz="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Canada is a rich country. However, it has many poor people.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r>
              <a:rPr lang="en-US" sz="2600" dirty="0" smtClean="0"/>
              <a:t>* </a:t>
            </a:r>
            <a:r>
              <a:rPr lang="en-US" sz="2600" dirty="0"/>
              <a:t>Supplementary booklet: appendix </a:t>
            </a:r>
            <a:r>
              <a:rPr lang="en-US" sz="2600" dirty="0" smtClean="0"/>
              <a:t>C</a:t>
            </a:r>
            <a:endParaRPr lang="en-US" sz="2600" dirty="0"/>
          </a:p>
          <a:p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266418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 Compound Sentences (P. 4)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712968" cy="468052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700" dirty="0" smtClean="0"/>
              <a:t>It contains two or more independent clauses.  They are joined in three ways.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(supplementary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booklet)</a:t>
            </a:r>
            <a:endParaRPr lang="en-US" sz="2700" dirty="0" smtClean="0"/>
          </a:p>
          <a:p>
            <a:pPr marL="0" indent="0" algn="l" rtl="0">
              <a:buNone/>
            </a:pPr>
            <a:endParaRPr lang="en-US" sz="2700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Sarah </a:t>
            </a:r>
            <a:r>
              <a:rPr lang="en-US" sz="2700" b="1" i="1" dirty="0"/>
              <a:t>went to </a:t>
            </a:r>
            <a:r>
              <a:rPr lang="en-US" sz="2700" b="1" i="1" dirty="0" smtClean="0"/>
              <a:t>school.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Her </a:t>
            </a:r>
            <a:r>
              <a:rPr lang="en-US" sz="2700" b="1" i="1" dirty="0"/>
              <a:t>sister went shopping</a:t>
            </a:r>
            <a:r>
              <a:rPr lang="en-US" sz="2700" b="1" i="1" dirty="0" smtClean="0"/>
              <a:t>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endParaRPr lang="en-US" sz="2700" u="sng" dirty="0" smtClean="0"/>
          </a:p>
          <a:p>
            <a:pPr marL="0" indent="0" algn="l" rtl="0">
              <a:buNone/>
            </a:pPr>
            <a:r>
              <a:rPr lang="en-US" sz="2700" u="sng" dirty="0" smtClean="0"/>
              <a:t>First method</a:t>
            </a:r>
            <a:r>
              <a:rPr lang="en-US" sz="2700" u="sng" dirty="0" smtClean="0"/>
              <a:t>: (</a:t>
            </a:r>
            <a:r>
              <a:rPr lang="en-US" sz="2700" b="1" u="sng" dirty="0" smtClean="0"/>
              <a:t>FAN BOYS</a:t>
            </a:r>
            <a:r>
              <a:rPr lang="en-US" sz="2700" u="sng" dirty="0" smtClean="0"/>
              <a:t>, for, and, nor, but, or, yet, so)</a:t>
            </a:r>
            <a:endParaRPr lang="en-US" sz="2700" u="sng" dirty="0" smtClean="0"/>
          </a:p>
          <a:p>
            <a:pPr marL="0" indent="0" algn="ctr" rtl="0">
              <a:buNone/>
            </a:pPr>
            <a:r>
              <a:rPr lang="en-US" sz="2700" u="sng" dirty="0" smtClean="0"/>
              <a:t>a coordinator ( coordinating conjunction)</a:t>
            </a:r>
          </a:p>
          <a:p>
            <a:pPr marL="0" indent="0" algn="ctr" rtl="0">
              <a:buNone/>
            </a:pPr>
            <a:r>
              <a:rPr lang="en-US" sz="2700" b="1" i="1" dirty="0"/>
              <a:t>Sarah went to school, </a:t>
            </a:r>
            <a:r>
              <a:rPr lang="en-US" sz="2700" b="1" i="1" u="sng" dirty="0"/>
              <a:t>and</a:t>
            </a:r>
            <a:r>
              <a:rPr lang="en-US" sz="2700" b="1" i="1" dirty="0"/>
              <a:t> her sister went shopping</a:t>
            </a:r>
            <a:r>
              <a:rPr lang="en-US" sz="2700" b="1" i="1" dirty="0" smtClean="0"/>
              <a:t>.</a:t>
            </a:r>
            <a:endParaRPr lang="en-US" sz="27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297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/>
              <a:t>Second method:</a:t>
            </a:r>
          </a:p>
          <a:p>
            <a:pPr marL="0" indent="0" algn="ctr" rtl="0">
              <a:buNone/>
            </a:pPr>
            <a:r>
              <a:rPr lang="en-US" sz="3200" u="sng" dirty="0"/>
              <a:t>a </a:t>
            </a:r>
            <a:r>
              <a:rPr lang="en-US" sz="3200" u="sng" dirty="0" smtClean="0"/>
              <a:t>semicolon</a:t>
            </a:r>
          </a:p>
          <a:p>
            <a:pPr marL="0" indent="0" algn="ctr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  <a:p>
            <a:pPr marL="0" indent="0" algn="l" rtl="0">
              <a:buNone/>
            </a:pPr>
            <a:r>
              <a:rPr lang="en-US" sz="3200" u="sng" dirty="0"/>
              <a:t>Third method: </a:t>
            </a:r>
          </a:p>
          <a:p>
            <a:pPr marL="0" indent="0" algn="ctr" rtl="0">
              <a:buNone/>
            </a:pPr>
            <a:r>
              <a:rPr lang="en-US" sz="3200" u="sng" dirty="0"/>
              <a:t>an adverbial </a:t>
            </a:r>
            <a:r>
              <a:rPr lang="en-US" sz="3200" u="sng" dirty="0" smtClean="0"/>
              <a:t>conjunction</a:t>
            </a:r>
          </a:p>
          <a:p>
            <a:pPr marL="0" indent="0" algn="l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</a:t>
            </a:r>
            <a:r>
              <a:rPr lang="en-US" sz="3200" b="1" i="1" u="sng" dirty="0" smtClean="0"/>
              <a:t>however</a:t>
            </a:r>
            <a:r>
              <a:rPr lang="en-US" sz="3200" b="1" i="1" dirty="0" smtClean="0"/>
              <a:t>,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58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595360" cy="540060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Coordinating conjunctions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:  Method 1 (FANBOYS + ,)     P. 4)</a:t>
            </a:r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Independent clauses are joined by a coordinator in order to form a compound sentence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are seven coordinators: 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for, and, nor, but, or, yet,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so.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(FANBOYS).* There is 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comma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placed before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coordinator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unless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sentence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VERY short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coordinator has a meaning and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choice of a coordinator depends on the relationship between the two clauses.</a:t>
            </a:r>
          </a:p>
          <a:p>
            <a:pPr marL="0" indent="0" algn="l" rtl="0">
              <a:buNone/>
            </a:pPr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 wanted to buy a new bag,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I started to save my money.</a:t>
            </a:r>
          </a:p>
          <a:p>
            <a:pPr marL="0" indent="0" algn="l" rtl="0">
              <a:buNone/>
            </a:pPr>
            <a:endParaRPr lang="en-US" sz="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/>
              <a:t>* </a:t>
            </a:r>
            <a:r>
              <a:rPr lang="en-US" sz="2000" dirty="0"/>
              <a:t>Supplementary booklet: appendix </a:t>
            </a:r>
            <a:r>
              <a:rPr lang="en-US" sz="2000" dirty="0" smtClean="0"/>
              <a:t>C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01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690168" cy="547260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Football is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popular game,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fans shriek with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excitement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Be quiet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listen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! (SHORT, no comma)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never visited Asia,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nor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I visited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Africa.*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little boy did not like to go to school,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he went anyway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Tracy went to the market,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forgot her money,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went back home.</a:t>
            </a:r>
          </a:p>
          <a:p>
            <a:pPr marL="0" indent="0" algn="l" rtl="0">
              <a:buNone/>
            </a:pPr>
            <a:endParaRPr lang="en-US" sz="7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*notice the structure of the second clause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(word order (syntax) like a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question not a statement).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151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980728"/>
            <a:ext cx="8595360" cy="5544616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Semicolon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: Method 2 (;)</a:t>
            </a: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Two independent clauses are joined with a semicolon. No words or extra punctuation marks are needed.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Noura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 works in Riyadh</a:t>
            </a:r>
            <a:r>
              <a:rPr lang="en-US" sz="3000" b="1" u="sng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 her husband works in </a:t>
            </a: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Kharj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335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Three hundred guests attended his wedding</a:t>
            </a:r>
            <a:r>
              <a:rPr lang="en-US" sz="3000" b="1" i="1" u="sng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 four attended his funeral</a:t>
            </a:r>
            <a:r>
              <a:rPr lang="en-US" sz="3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Motherhood causes many women to quit their jobs</a:t>
            </a:r>
            <a:r>
              <a:rPr lang="en-US" sz="3000" b="1" i="1" u="sng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others continue working despite having children to care for.</a:t>
            </a:r>
          </a:p>
          <a:p>
            <a:endParaRPr lang="ar-SA" sz="3000" dirty="0"/>
          </a:p>
        </p:txBody>
      </p:sp>
    </p:spTree>
    <p:extLst>
      <p:ext uri="{BB962C8B-B14F-4D97-AF65-F5344CB8AC3E}">
        <p14:creationId xmlns:p14="http://schemas.microsoft.com/office/powerpoint/2010/main" xmlns="" val="23120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4624"/>
            <a:ext cx="8591550" cy="824135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Compound </a:t>
            </a:r>
            <a:r>
              <a:rPr lang="en-US" sz="3500" b="1" dirty="0" smtClean="0"/>
              <a:t>Sentences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568952" cy="518457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Adverbial conjunction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: (Method 3)*</a:t>
            </a: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After the first independent clause, put a semicolon, an adverbial conjunction, and a comma.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Then write the second clause. Each adverb has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meaning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the choice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adverb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the relationship between the two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clauses e.g.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consequently, also, in addition, for instance, likewise, furthermore, in contrast………..</a:t>
            </a:r>
          </a:p>
          <a:p>
            <a:pPr marL="0" indent="0" algn="l" rtl="0">
              <a:buNone/>
            </a:pPr>
            <a:endParaRPr lang="en-US" sz="600" dirty="0" smtClean="0"/>
          </a:p>
          <a:p>
            <a:pPr marL="0" indent="0" algn="l" rtl="0">
              <a:buNone/>
            </a:pPr>
            <a:r>
              <a:rPr lang="en-US" sz="2000" dirty="0" smtClean="0"/>
              <a:t>* </a:t>
            </a:r>
            <a:r>
              <a:rPr lang="en-US" sz="2000" dirty="0"/>
              <a:t>Supplementary booklet: appendix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177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: Method 3 (; + adverb.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onj. + ,)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Players obey the rules; otherwise, they receive penalties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Football players are careful; however, they still get hurt often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We arrived early; consequently, we found a good place to sit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Tuitions at a community college are low; in contrast, tuitions at private schools are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33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What </a:t>
            </a:r>
            <a:r>
              <a:rPr lang="en-US" b="1" dirty="0" smtClean="0"/>
              <a:t>is a </a:t>
            </a:r>
            <a:r>
              <a:rPr lang="en-US" b="1" dirty="0" smtClean="0"/>
              <a:t>Clause</a:t>
            </a:r>
            <a:r>
              <a:rPr lang="en-US" b="1" dirty="0" smtClean="0"/>
              <a:t>?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280920" cy="5256584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/>
            <a:r>
              <a:rPr lang="en-US" sz="3000" dirty="0" smtClean="0"/>
              <a:t>A group of words which contains at least a subject and a verb.</a:t>
            </a:r>
          </a:p>
          <a:p>
            <a:pPr marL="0" indent="0" algn="l" rtl="0">
              <a:buNone/>
            </a:pPr>
            <a:endParaRPr lang="en-US" sz="3000" dirty="0" smtClean="0"/>
          </a:p>
          <a:p>
            <a:pPr marL="0" indent="0" algn="l" rtl="0">
              <a:buNone/>
            </a:pPr>
            <a:r>
              <a:rPr lang="en-US" sz="3000" dirty="0" smtClean="0"/>
              <a:t>For example: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Biology is an interesting science</a:t>
            </a:r>
            <a:r>
              <a:rPr lang="en-US" sz="3000" b="1" i="1" dirty="0" smtClean="0"/>
              <a:t>. (I)</a:t>
            </a:r>
            <a:endParaRPr lang="en-US" sz="3000" b="1" i="1" dirty="0" smtClean="0"/>
          </a:p>
          <a:p>
            <a:pPr marL="0" indent="0" algn="ctr" rtl="0">
              <a:buNone/>
            </a:pPr>
            <a:r>
              <a:rPr lang="en-US" sz="3000" b="1" i="1" dirty="0" smtClean="0"/>
              <a:t>Because the flight was cancelled</a:t>
            </a:r>
            <a:r>
              <a:rPr lang="en-US" sz="3000" b="1" i="1" dirty="0" smtClean="0"/>
              <a:t>, (D)</a:t>
            </a:r>
            <a:endParaRPr lang="en-US" sz="3000" b="1" i="1" dirty="0" smtClean="0"/>
          </a:p>
          <a:p>
            <a:pPr marL="0" indent="0" algn="ctr" rtl="0">
              <a:buNone/>
            </a:pPr>
            <a:r>
              <a:rPr lang="en-US" sz="3000" b="1" i="1" dirty="0" smtClean="0"/>
              <a:t>That earth revolves around the sun  </a:t>
            </a:r>
            <a:r>
              <a:rPr lang="en-US" sz="3000" b="1" i="1" dirty="0" smtClean="0"/>
              <a:t>(D)</a:t>
            </a:r>
            <a:endParaRPr lang="en-US" sz="3000" b="1" i="1" dirty="0" smtClean="0"/>
          </a:p>
          <a:p>
            <a:pPr marL="0" indent="0" algn="ctr" rtl="0">
              <a:buNone/>
            </a:pPr>
            <a:endParaRPr lang="en-US" sz="3000" dirty="0"/>
          </a:p>
          <a:p>
            <a:pPr marL="0" indent="0" algn="l" rtl="0">
              <a:buNone/>
            </a:pPr>
            <a:r>
              <a:rPr lang="en-US" sz="3000" dirty="0" smtClean="0"/>
              <a:t>There are two kinds of clauses:</a:t>
            </a:r>
          </a:p>
          <a:p>
            <a:pPr marL="457200" indent="-457200" algn="l" rtl="0"/>
            <a:r>
              <a:rPr lang="en-US" sz="3000" dirty="0" smtClean="0"/>
              <a:t>Independent clause</a:t>
            </a:r>
          </a:p>
          <a:p>
            <a:pPr marL="457200" indent="-457200" algn="l" rtl="0"/>
            <a:r>
              <a:rPr lang="en-US" sz="3000" dirty="0" smtClean="0"/>
              <a:t>Dependent clause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8269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14290"/>
            <a:ext cx="8591550" cy="866797"/>
          </a:xfrm>
        </p:spPr>
        <p:txBody>
          <a:bodyPr>
            <a:normAutofit/>
          </a:bodyPr>
          <a:lstStyle/>
          <a:p>
            <a:pPr algn="ctr" rtl="0"/>
            <a:r>
              <a:rPr lang="en-US" sz="3800" b="1" dirty="0" smtClean="0"/>
              <a:t>Compound </a:t>
            </a:r>
            <a:r>
              <a:rPr lang="en-US" sz="3800" b="1" dirty="0" smtClean="0"/>
              <a:t>Sentences</a:t>
            </a:r>
            <a:endParaRPr lang="ar-SA" sz="3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74320" y="1142984"/>
            <a:ext cx="8595360" cy="509322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Compare:</a:t>
            </a:r>
          </a:p>
          <a:p>
            <a:pPr marL="0" indent="0" algn="ctr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Simple vs. Compound Sentences</a:t>
            </a:r>
          </a:p>
          <a:p>
            <a:pPr marL="0" indent="0" algn="ctr" rtl="0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Both wind and sun are  clean energy sources.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Government and private agencies have spent millions to educate people about the effect of smoking.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Alicia cleaned the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house,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and her sister cooked lunch.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Oprah Winfrey is a famous African-American, and she is often called the queen of TV shows.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76187"/>
            <a:ext cx="8591550" cy="866797"/>
          </a:xfrm>
        </p:spPr>
        <p:txBody>
          <a:bodyPr/>
          <a:lstStyle/>
          <a:p>
            <a:pPr algn="ctr"/>
            <a:r>
              <a:rPr lang="en-US" b="1" dirty="0" smtClean="0"/>
              <a:t>Compound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74320" y="1193296"/>
            <a:ext cx="8595360" cy="53075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Both wind and sun are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clean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energy sources.</a:t>
            </a:r>
          </a:p>
          <a:p>
            <a:pPr marL="0" indent="0" algn="l" rtl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Simple sentence with a compound subject</a:t>
            </a:r>
            <a:endParaRPr lang="en-US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Government and private agencies have spent millions to educate people about the effect of smoking.</a:t>
            </a:r>
          </a:p>
          <a:p>
            <a:pPr marL="0" indent="0" algn="l" rtl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Simple sentence with a compound subject</a:t>
            </a:r>
            <a:endParaRPr lang="en-US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marL="0" indent="0" algn="l" rtl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Simple sentence with a compound verb</a:t>
            </a:r>
            <a:endParaRPr lang="en-US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Alicia cleaned the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house,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and her sister cooked lunch.</a:t>
            </a:r>
          </a:p>
          <a:p>
            <a:pPr marL="0" indent="0" algn="l" rtl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Compound sentence</a:t>
            </a:r>
            <a:endParaRPr lang="en-US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Oprah Winfrey is a famous African-American, and she is often called the queen of TV shows.</a:t>
            </a:r>
          </a:p>
          <a:p>
            <a:pPr marL="0" indent="0" algn="l" rtl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Compound sentence </a:t>
            </a:r>
            <a:endParaRPr lang="en-US" sz="24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Coordinators </a:t>
            </a:r>
            <a:endParaRPr lang="ar-S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can use coordinators to combine clauses, phrases, verbs , and nouns</a:t>
            </a:r>
            <a:r>
              <a:rPr lang="en-US" sz="25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For example: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Oprah Winfrey is a famous African-American, and she is often called the queen of TV shows.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Ali is young but smart.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Fatima and Sarah went shopping.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teacher spoke rapidly yet clearly.</a:t>
            </a:r>
          </a:p>
          <a:p>
            <a:pPr algn="l" rt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algn="l" rtl="0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76672"/>
            <a:ext cx="8591550" cy="674713"/>
          </a:xfrm>
        </p:spPr>
        <p:txBody>
          <a:bodyPr/>
          <a:lstStyle/>
          <a:p>
            <a:pPr algn="ctr" rtl="0"/>
            <a:r>
              <a:rPr lang="en-US" b="1" dirty="0" smtClean="0"/>
              <a:t>Complex 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9144000" cy="5328592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It has one or more dependent clauses (i.e. noun clauses, adverb clauses, and adjective clauses) joined to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independent clause by a subordinator or relative pronoun such as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although, when, before, that, since, who, if whether…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dirty="0" smtClean="0"/>
          </a:p>
          <a:p>
            <a:pPr marL="457200" indent="-457200" algn="l" rtl="0"/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Although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women in the USA could own property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they couldn't vote until 1920.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Men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are not married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are called bachelors.</a:t>
            </a:r>
          </a:p>
          <a:p>
            <a:pPr marL="457200" indent="-457200" algn="l" rtl="0"/>
            <a:r>
              <a:rPr lang="en-US" sz="3000" b="1" u="sng" dirty="0" smtClean="0">
                <a:solidFill>
                  <a:schemeClr val="tx1"/>
                </a:solidFill>
              </a:rPr>
              <a:t>When</a:t>
            </a:r>
            <a:r>
              <a:rPr lang="en-US" sz="3000" u="sng" dirty="0" smtClean="0"/>
              <a:t> you visit Seattle</a:t>
            </a:r>
            <a:r>
              <a:rPr lang="en-US" sz="3000" dirty="0" smtClean="0"/>
              <a:t>, you should bring a raincoat and umbrella.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900" dirty="0"/>
              <a:t>* Supplementary booklet: appendix </a:t>
            </a:r>
            <a:r>
              <a:rPr lang="en-US" sz="1900" dirty="0" smtClean="0"/>
              <a:t>C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156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695108"/>
            <a:ext cx="8595360" cy="4305660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Dependent clauses begin with subordinators.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Subordinators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have an interesting effect on words in a sentence. A clause (S +V) without a subordinator can stand alone as a complete statement.</a:t>
            </a:r>
          </a:p>
          <a:p>
            <a:pPr marL="0" indent="0" algn="ctr" rtl="0">
              <a:buNone/>
            </a:pP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I went to the store yesterday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When a subordinator is added, the statement seems incomplete.</a:t>
            </a:r>
          </a:p>
          <a:p>
            <a:pPr marL="0" indent="0" algn="ctr" rtl="0">
              <a:buNone/>
            </a:pP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When I went to the store yesterday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377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subordinating clause becomes dependent on something else to complete its meaning:</a:t>
            </a:r>
          </a:p>
          <a:p>
            <a:pPr algn="l" rtl="0"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When I went to the store yesterday, I saw an old friend. *</a:t>
            </a:r>
          </a:p>
          <a:p>
            <a:pPr marL="0" indent="0" algn="l" rtl="0">
              <a:buNone/>
            </a:pPr>
            <a:endParaRPr lang="en-US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I saw an old friend when I went to the store yesterday. *</a:t>
            </a:r>
            <a:endParaRPr lang="en-US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* Notice the punctuation.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645716"/>
          </a:xfrm>
        </p:spPr>
        <p:txBody>
          <a:bodyPr/>
          <a:lstStyle/>
          <a:p>
            <a:pPr marL="0" indent="0" algn="ctr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Punctuating complex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8676456" cy="594928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type of the dependent clause determines the way a sentence should be punctuated.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b="1" u="sng" dirty="0">
                <a:latin typeface="Times New Roman" pitchFamily="18" charset="0"/>
                <a:cs typeface="Times New Roman" pitchFamily="18" charset="0"/>
              </a:rPr>
              <a:t>Noun clauses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No punctuation marks are used to separate a noun clause from the independent clause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 don’t believe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that there is life on Mars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That there is a life on Mars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unbelievable.</a:t>
            </a: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assumption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that there is life on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Mars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sounds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silly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I don’t know </a:t>
            </a:r>
            <a:r>
              <a:rPr lang="en-US" sz="2800" u="sng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when </a:t>
            </a:r>
            <a:r>
              <a:rPr lang="en-US" sz="2800" u="sng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Sarah went to her </a:t>
            </a:r>
            <a:r>
              <a:rPr lang="en-US" sz="2800" u="sng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house.</a:t>
            </a:r>
            <a:r>
              <a:rPr lang="en-US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Whether she is going to the party or not</a:t>
            </a:r>
            <a:r>
              <a:rPr lang="en-US" sz="28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is not important.</a:t>
            </a:r>
            <a:endParaRPr lang="en-US" sz="28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6327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116632"/>
            <a:ext cx="8591550" cy="746721"/>
          </a:xfrm>
        </p:spPr>
        <p:txBody>
          <a:bodyPr/>
          <a:lstStyle/>
          <a:p>
            <a:pPr marL="0" indent="0" algn="ctr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Punctuating complex sentences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8595360" cy="493776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700" b="1" u="sng" dirty="0">
                <a:latin typeface="Times New Roman" pitchFamily="18" charset="0"/>
                <a:cs typeface="Times New Roman" pitchFamily="18" charset="0"/>
              </a:rPr>
              <a:t>Adverb clauses:</a:t>
            </a:r>
          </a:p>
          <a:p>
            <a:pPr marL="0" indent="0" algn="l" rtl="0">
              <a:buNone/>
            </a:pP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the sentence begins with an independent clause no punctuation is needed to separate it from the dependent clause.</a:t>
            </a:r>
          </a:p>
          <a:p>
            <a:pPr marL="0" indent="0" algn="ctr" rtl="0">
              <a:buNone/>
            </a:pP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Independent clause + dependent clause</a:t>
            </a:r>
          </a:p>
          <a:p>
            <a:pPr marL="0" indent="0" algn="ctr" rtl="0">
              <a:buNone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We will not go to the park if it rains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no punctuation marks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l" rtl="0">
              <a:buNone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the sentence begins with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 dependent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clause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 comma used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to separate it from the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independent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clause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Dependent </a:t>
            </a: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clause ,  independent clause</a:t>
            </a:r>
          </a:p>
          <a:p>
            <a:pPr marL="0" indent="0" algn="ctr" rtl="0">
              <a:buNone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If it rains, we will not go to the park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429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116632"/>
            <a:ext cx="8591550" cy="89073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Punctuating complex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500" b="1" u="sng" dirty="0" smtClean="0">
                <a:latin typeface="Times New Roman" pitchFamily="18" charset="0"/>
                <a:cs typeface="Times New Roman" pitchFamily="18" charset="0"/>
              </a:rPr>
              <a:t>Adjective clauses: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Punctuation depends on the type of the adjective clause.</a:t>
            </a: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1. Restrictive clauses: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No punctuation is needed.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Men </a:t>
            </a:r>
            <a:r>
              <a:rPr lang="en-US" sz="2500" u="sng" dirty="0" smtClean="0">
                <a:latin typeface="Times New Roman" pitchFamily="18" charset="0"/>
                <a:cs typeface="Times New Roman" pitchFamily="18" charset="0"/>
              </a:rPr>
              <a:t>who are not married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are called bachelors.</a:t>
            </a: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2. Nonrestrictive clauses: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adjective clause is written between two commas.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Ahmad, </a:t>
            </a:r>
            <a:r>
              <a:rPr lang="en-US" sz="2500" u="sng" dirty="0" smtClean="0">
                <a:latin typeface="Times New Roman" pitchFamily="18" charset="0"/>
                <a:cs typeface="Times New Roman" pitchFamily="18" charset="0"/>
              </a:rPr>
              <a:t>who is a doctor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is a hard worker.</a:t>
            </a:r>
          </a:p>
          <a:p>
            <a:pPr marL="0" indent="0" algn="l" rtl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I invited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Ahmad,</a:t>
            </a:r>
            <a:r>
              <a:rPr lang="en-US" sz="2500" u="sng" dirty="0" err="1" smtClean="0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en-US" sz="2500" u="sng" dirty="0" smtClean="0">
                <a:latin typeface="Times New Roman" pitchFamily="18" charset="0"/>
                <a:cs typeface="Times New Roman" pitchFamily="18" charset="0"/>
              </a:rPr>
              <a:t> is a doctor.</a:t>
            </a:r>
            <a:endParaRPr lang="ar-SA" sz="25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6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42844" y="1298448"/>
            <a:ext cx="8786874" cy="493776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When did Sarah go to her house? 	                  </a:t>
            </a:r>
            <a:r>
              <a:rPr lang="en-US" sz="2800" b="1" dirty="0" smtClean="0"/>
              <a:t>Question</a:t>
            </a:r>
          </a:p>
          <a:p>
            <a:pPr algn="l" rtl="0"/>
            <a:r>
              <a:rPr lang="en-US" sz="2800" b="1" dirty="0" smtClean="0"/>
              <a:t>When</a:t>
            </a:r>
            <a:r>
              <a:rPr lang="en-US" sz="2800" dirty="0" smtClean="0"/>
              <a:t> Sarah went to her house 	 </a:t>
            </a:r>
            <a:r>
              <a:rPr lang="en-US" sz="2800" b="1" dirty="0" smtClean="0"/>
              <a:t>Dependent</a:t>
            </a:r>
            <a:r>
              <a:rPr lang="en-US" sz="2800" dirty="0" smtClean="0"/>
              <a:t> </a:t>
            </a:r>
            <a:r>
              <a:rPr lang="en-US" sz="2800" b="1" dirty="0" smtClean="0"/>
              <a:t>Clause 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Did </a:t>
            </a:r>
            <a:r>
              <a:rPr lang="en-US" sz="2800" dirty="0" err="1" smtClean="0"/>
              <a:t>khalid</a:t>
            </a:r>
            <a:r>
              <a:rPr lang="en-US" sz="2800" dirty="0" smtClean="0"/>
              <a:t> go to the library?                                </a:t>
            </a:r>
            <a:r>
              <a:rPr lang="en-US" sz="2800" b="1" dirty="0" smtClean="0"/>
              <a:t>Question</a:t>
            </a:r>
          </a:p>
          <a:p>
            <a:pPr algn="l" rtl="0"/>
            <a:r>
              <a:rPr lang="en-US" sz="2800" b="1" dirty="0" smtClean="0"/>
              <a:t>If</a:t>
            </a:r>
            <a:r>
              <a:rPr lang="en-US" sz="2800" dirty="0" smtClean="0"/>
              <a:t> </a:t>
            </a:r>
            <a:r>
              <a:rPr lang="en-US" sz="2800" dirty="0" err="1" smtClean="0"/>
              <a:t>khalid</a:t>
            </a:r>
            <a:r>
              <a:rPr lang="en-US" sz="2800" dirty="0" smtClean="0"/>
              <a:t> went to the library               </a:t>
            </a:r>
            <a:r>
              <a:rPr lang="en-US" sz="2800" b="1" dirty="0" smtClean="0"/>
              <a:t>Dependent Clause</a:t>
            </a:r>
          </a:p>
          <a:p>
            <a:pPr algn="l" rtl="0"/>
            <a:r>
              <a:rPr lang="en-US" sz="2600" dirty="0" smtClean="0"/>
              <a:t>Whether he went to the library (or not)    </a:t>
            </a:r>
            <a:r>
              <a:rPr lang="en-US" sz="2400" b="1" dirty="0" smtClean="0"/>
              <a:t>Dependent Clause</a:t>
            </a:r>
            <a:endParaRPr lang="en-US" sz="2600" dirty="0" smtClean="0"/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The man wears reading glasses.                     </a:t>
            </a:r>
            <a:r>
              <a:rPr lang="en-US" sz="2800" b="1" dirty="0" smtClean="0"/>
              <a:t>Statement</a:t>
            </a:r>
          </a:p>
          <a:p>
            <a:pPr algn="l" rtl="0"/>
            <a:r>
              <a:rPr lang="en-US" sz="2800" dirty="0" smtClean="0"/>
              <a:t>Who wears reading glasses                </a:t>
            </a:r>
            <a:r>
              <a:rPr lang="en-US" sz="2800" b="1" dirty="0" smtClean="0"/>
              <a:t>Dependent</a:t>
            </a:r>
            <a:r>
              <a:rPr lang="en-US" sz="2800" dirty="0" smtClean="0"/>
              <a:t> </a:t>
            </a:r>
            <a:r>
              <a:rPr lang="en-US" sz="2800" b="1" dirty="0" smtClean="0"/>
              <a:t>Clause </a:t>
            </a:r>
          </a:p>
          <a:p>
            <a:pPr algn="l" rtl="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4857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200" b="1" dirty="0" smtClean="0"/>
              <a:t>Independent Clause</a:t>
            </a:r>
          </a:p>
          <a:p>
            <a:pPr marL="0" indent="0" algn="l" rtl="0">
              <a:buNone/>
            </a:pPr>
            <a:endParaRPr lang="en-US" sz="1700" b="1" dirty="0" smtClean="0"/>
          </a:p>
          <a:p>
            <a:pPr marL="0" indent="0" algn="l" rtl="0">
              <a:buNone/>
            </a:pPr>
            <a:r>
              <a:rPr lang="en-US" sz="3200" dirty="0" smtClean="0"/>
              <a:t>It contains a subject and a verb (</a:t>
            </a:r>
            <a:r>
              <a:rPr lang="en-US" sz="3200" dirty="0" smtClean="0"/>
              <a:t>and sometimes </a:t>
            </a:r>
            <a:r>
              <a:rPr lang="en-US" sz="3200" dirty="0" smtClean="0"/>
              <a:t>a complement). It expresses a complete thought, and can stand by itself. It is a simple sentence.</a:t>
            </a:r>
          </a:p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r>
              <a:rPr lang="en-US" sz="3200" dirty="0" smtClean="0"/>
              <a:t>Examples: </a:t>
            </a:r>
            <a:r>
              <a:rPr lang="en-US" sz="3200" b="1" i="1" dirty="0" smtClean="0"/>
              <a:t>The sun rose.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Fresh water boils at 100 C.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It has been raining all day.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Eman</a:t>
            </a:r>
            <a:r>
              <a:rPr lang="en-US" sz="1200" dirty="0" smtClean="0"/>
              <a:t> Al-</a:t>
            </a:r>
            <a:r>
              <a:rPr lang="en-US" sz="1200" dirty="0" err="1" smtClean="0"/>
              <a:t>Katheery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xmlns="" val="4071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/>
          <a:lstStyle/>
          <a:p>
            <a:pPr algn="ctr" rtl="0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Scientists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don’t know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what causes autism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That there is a hole in the Ozone layer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is well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known.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Ali handed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in his homework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he forgot to give the teacher the last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page.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students are studying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because they have a test tomorrow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73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24136"/>
          </a:xfrm>
        </p:spPr>
        <p:txBody>
          <a:bodyPr/>
          <a:lstStyle/>
          <a:p>
            <a:pPr algn="ctr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After they finished studying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Juan and Maria went shopping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 orphanage is a place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where orphans live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My computer ,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which I bought last week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stopped working.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We should ask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the bus arrives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 can’t remember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if I locked the door.</a:t>
            </a:r>
            <a:endParaRPr lang="ar-SA" sz="3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3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594047"/>
            <a:ext cx="8591550" cy="1034753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/>
              <a:t>Compound-Complex </a:t>
            </a:r>
            <a:r>
              <a:rPr lang="en-US" b="1" dirty="0"/>
              <a:t>S</a:t>
            </a:r>
            <a:r>
              <a:rPr lang="en-US" b="1" dirty="0" smtClean="0"/>
              <a:t>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808" y="1268760"/>
            <a:ext cx="8869680" cy="4967448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 It has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clauses.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of which are independent. Instead of joining two simple sentences, you combine a simple sentence with a complex one, or two complex sentences.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61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Compound-Complex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 rtl="0">
              <a:buNone/>
            </a:pP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package arrived in the morning,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the courier left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could check the content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I wanted to travel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college;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, I had to work immediately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college, I wanted to travel,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had to work immediately.</a:t>
            </a:r>
            <a:endParaRPr lang="ar-SA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3300" dirty="0"/>
          </a:p>
        </p:txBody>
      </p:sp>
    </p:spTree>
    <p:extLst>
      <p:ext uri="{BB962C8B-B14F-4D97-AF65-F5344CB8AC3E}">
        <p14:creationId xmlns:p14="http://schemas.microsoft.com/office/powerpoint/2010/main" xmlns="" val="7711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90286"/>
            <a:ext cx="8591550" cy="824136"/>
          </a:xfrm>
        </p:spPr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34312" y="1428736"/>
            <a:ext cx="7909654" cy="458057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Mary hasn’t read the chapter,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has she written the essay.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Fred is antisocial,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has few friends.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In rural areas of developing countries, women are often underfed, </a:t>
            </a:r>
            <a:r>
              <a:rPr lang="en-US" sz="2500" b="1" dirty="0" smtClean="0">
                <a:solidFill>
                  <a:srgbClr val="FF0000"/>
                </a:solidFill>
              </a:rPr>
              <a:t>and</a:t>
            </a:r>
            <a:r>
              <a:rPr lang="en-US" sz="2500" dirty="0" smtClean="0"/>
              <a:t> they are also overworked.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/>
              <a:t>Listen to me! </a:t>
            </a:r>
            <a:r>
              <a:rPr lang="en-US" sz="2400" dirty="0" smtClean="0">
                <a:solidFill>
                  <a:srgbClr val="FF0000"/>
                </a:solidFill>
              </a:rPr>
              <a:t>Simple sentence</a:t>
            </a:r>
          </a:p>
          <a:p>
            <a:pPr marL="0" indent="0" algn="l" rtl="0">
              <a:buNone/>
            </a:pP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084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78023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7148" y="1226440"/>
            <a:ext cx="8178256" cy="470289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500" dirty="0"/>
              <a:t>In very poor countries, girls often suffer from malnutrition; </a:t>
            </a:r>
            <a:r>
              <a:rPr lang="en-US" sz="2500" b="1" dirty="0">
                <a:solidFill>
                  <a:srgbClr val="FF0000"/>
                </a:solidFill>
              </a:rPr>
              <a:t>in</a:t>
            </a:r>
            <a:r>
              <a:rPr lang="en-US" sz="2500" dirty="0"/>
              <a:t> </a:t>
            </a:r>
            <a:r>
              <a:rPr lang="en-US" sz="2500" b="1" dirty="0">
                <a:solidFill>
                  <a:srgbClr val="FF0000"/>
                </a:solidFill>
              </a:rPr>
              <a:t>contrast</a:t>
            </a:r>
            <a:r>
              <a:rPr lang="en-US" sz="2500" dirty="0"/>
              <a:t>, their brothers do </a:t>
            </a:r>
            <a:r>
              <a:rPr lang="en-US" sz="2500" dirty="0" smtClean="0"/>
              <a:t>not,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they are more valued than their sisters.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/>
              <a:t>Sarah’s eyes are always sparkling with joy; </a:t>
            </a:r>
            <a:r>
              <a:rPr lang="en-US" sz="2500" b="1" dirty="0">
                <a:solidFill>
                  <a:srgbClr val="FF0000"/>
                </a:solidFill>
              </a:rPr>
              <a:t>still</a:t>
            </a:r>
            <a:r>
              <a:rPr lang="en-US" sz="2500" dirty="0"/>
              <a:t>, they hold a deep sadness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 smtClean="0"/>
              <a:t>The professor said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a man’s lung is larger than a woman’s; </a:t>
            </a:r>
            <a:r>
              <a:rPr lang="en-US" sz="2500" b="1" dirty="0" smtClean="0">
                <a:solidFill>
                  <a:srgbClr val="FF0000"/>
                </a:solidFill>
              </a:rPr>
              <a:t>as a result</a:t>
            </a:r>
            <a:r>
              <a:rPr lang="en-US" sz="2500" dirty="0" smtClean="0"/>
              <a:t>, men take fewer breaths per minute.       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435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58" y="1194472"/>
            <a:ext cx="8369646" cy="50920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Leaving his country was a big sacrifice,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it was a lifetime opportunity.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dirty="0" smtClean="0"/>
              <a:t>We should give Ann a raise, </a:t>
            </a:r>
            <a:r>
              <a:rPr lang="en-US" sz="2500" b="1" dirty="0" smtClean="0">
                <a:solidFill>
                  <a:srgbClr val="FF0000"/>
                </a:solidFill>
              </a:rPr>
              <a:t>or</a:t>
            </a:r>
            <a:r>
              <a:rPr lang="en-US" sz="2500" dirty="0" smtClean="0"/>
              <a:t> we should give her a vacation.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 smtClean="0"/>
          </a:p>
          <a:p>
            <a:pPr marL="0" indent="0" algn="l" rtl="0">
              <a:buNone/>
            </a:pPr>
            <a:r>
              <a:rPr lang="en-US" sz="2500" dirty="0"/>
              <a:t>We should give Ann a raise, or </a:t>
            </a:r>
            <a:r>
              <a:rPr lang="en-US" sz="2500" dirty="0" smtClean="0"/>
              <a:t>a vacation. </a:t>
            </a:r>
            <a:r>
              <a:rPr lang="en-US" sz="2500" dirty="0" smtClean="0">
                <a:solidFill>
                  <a:srgbClr val="FF0000"/>
                </a:solidFill>
              </a:rPr>
              <a:t>Simple sentence </a:t>
            </a:r>
            <a:endParaRPr lang="en-US" sz="2500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Ahmad loved the idea of studying abroad</a:t>
            </a:r>
            <a:r>
              <a:rPr lang="en-US" sz="2500" dirty="0" smtClean="0"/>
              <a:t>, his parents encouraged him; </a:t>
            </a:r>
            <a:r>
              <a:rPr lang="en-US" sz="2500" b="1" dirty="0" smtClean="0">
                <a:solidFill>
                  <a:srgbClr val="FF0000"/>
                </a:solidFill>
              </a:rPr>
              <a:t>in addition</a:t>
            </a:r>
            <a:r>
              <a:rPr lang="en-US" sz="2500" dirty="0" smtClean="0"/>
              <a:t>, his boss supported him.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87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50031"/>
            <a:ext cx="8591550" cy="674713"/>
          </a:xfrm>
        </p:spPr>
        <p:txBody>
          <a:bodyPr/>
          <a:lstStyle/>
          <a:p>
            <a:pPr algn="ctr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68760"/>
            <a:ext cx="8595360" cy="51125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After</a:t>
            </a:r>
            <a:r>
              <a:rPr lang="en-US" sz="2500" u="sng" dirty="0"/>
              <a:t> he arrived in New York</a:t>
            </a:r>
            <a:r>
              <a:rPr lang="en-US" sz="2500" dirty="0"/>
              <a:t>, he was excited yet  afraid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/>
              <a:t>Ahmad calls his mother everyday; </a:t>
            </a:r>
            <a:r>
              <a:rPr lang="en-US" sz="2500" b="1" dirty="0">
                <a:solidFill>
                  <a:srgbClr val="FF0000"/>
                </a:solidFill>
              </a:rPr>
              <a:t>otherwise</a:t>
            </a:r>
            <a:r>
              <a:rPr lang="en-US" sz="2500" dirty="0"/>
              <a:t>, she would think </a:t>
            </a:r>
            <a:r>
              <a:rPr lang="en-US" sz="2500" b="1" u="sng" dirty="0">
                <a:solidFill>
                  <a:srgbClr val="FF0000"/>
                </a:solidFill>
              </a:rPr>
              <a:t>that</a:t>
            </a:r>
            <a:r>
              <a:rPr lang="en-US" sz="2500" u="sng" dirty="0"/>
              <a:t> there is something wrong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 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500" dirty="0"/>
              <a:t>The dinner was delicious; </a:t>
            </a:r>
            <a:r>
              <a:rPr lang="en-US" sz="2500" b="1" dirty="0">
                <a:solidFill>
                  <a:srgbClr val="FF0000"/>
                </a:solidFill>
              </a:rPr>
              <a:t>nevertheless</a:t>
            </a:r>
            <a:r>
              <a:rPr lang="en-US" sz="2500" dirty="0"/>
              <a:t>, it was overpriced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Because</a:t>
            </a:r>
            <a:r>
              <a:rPr lang="en-US" sz="2500" u="sng" dirty="0"/>
              <a:t> the meal was expensive</a:t>
            </a:r>
            <a:r>
              <a:rPr lang="en-US" sz="2500" dirty="0"/>
              <a:t>, we decided not to dine here again, </a:t>
            </a:r>
            <a:r>
              <a:rPr lang="en-US" sz="2500" b="1" dirty="0">
                <a:solidFill>
                  <a:srgbClr val="FF0000"/>
                </a:solidFill>
              </a:rPr>
              <a:t>yet</a:t>
            </a:r>
            <a:r>
              <a:rPr lang="en-US" sz="2500" dirty="0"/>
              <a:t> we went there again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/>
          </a:p>
          <a:p>
            <a:pPr marL="0" indent="0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978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8271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After</a:t>
            </a:r>
            <a:r>
              <a:rPr lang="en-US" sz="2500" u="sng" dirty="0" smtClean="0"/>
              <a:t> we had lunch</a:t>
            </a:r>
            <a:r>
              <a:rPr lang="en-US" sz="2500" dirty="0" smtClean="0"/>
              <a:t>, we decided to go shopping, </a:t>
            </a:r>
            <a:r>
              <a:rPr lang="en-US" sz="2500" b="1" dirty="0" smtClean="0">
                <a:solidFill>
                  <a:srgbClr val="FF0000"/>
                </a:solidFill>
              </a:rPr>
              <a:t>but</a:t>
            </a:r>
            <a:r>
              <a:rPr lang="en-US" sz="2500" dirty="0" smtClean="0"/>
              <a:t> </a:t>
            </a:r>
            <a:r>
              <a:rPr lang="en-US" sz="2500" dirty="0" err="1" smtClean="0"/>
              <a:t>Noura</a:t>
            </a:r>
            <a:r>
              <a:rPr lang="en-US" sz="2500" dirty="0" smtClean="0"/>
              <a:t> forgot her wallet, </a:t>
            </a:r>
            <a:r>
              <a:rPr lang="en-US" sz="2500" b="1" dirty="0" smtClean="0">
                <a:solidFill>
                  <a:srgbClr val="FF0000"/>
                </a:solidFill>
              </a:rPr>
              <a:t>so</a:t>
            </a:r>
            <a:r>
              <a:rPr lang="en-US" sz="2500" dirty="0" smtClean="0"/>
              <a:t> we went back home.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When</a:t>
            </a:r>
            <a:r>
              <a:rPr lang="en-US" sz="2500" u="sng" dirty="0" smtClean="0"/>
              <a:t> you visit Seattle</a:t>
            </a:r>
            <a:r>
              <a:rPr lang="en-US" sz="2500" dirty="0" smtClean="0"/>
              <a:t>, you should bring a raincoat and umbrella.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My grandfather couldn’t read nor write 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was a wise person.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 smtClean="0"/>
              <a:t>I love my father </a:t>
            </a:r>
            <a:r>
              <a:rPr lang="en-US" sz="2500" b="1" u="sng" dirty="0" smtClean="0">
                <a:solidFill>
                  <a:srgbClr val="FF0000"/>
                </a:solidFill>
              </a:rPr>
              <a:t>though</a:t>
            </a:r>
            <a:r>
              <a:rPr lang="en-US" sz="2500" u="sng" dirty="0" smtClean="0"/>
              <a:t> we disagree a lot</a:t>
            </a:r>
            <a:r>
              <a:rPr lang="en-US" sz="2500" dirty="0" smtClean="0"/>
              <a:t>   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we are from different generations.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268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91550" cy="818729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5720" y="1337918"/>
            <a:ext cx="8595360" cy="473428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She took a physics class with the professor </a:t>
            </a:r>
            <a:r>
              <a:rPr lang="en-US" sz="2500" b="1" u="sng" dirty="0" smtClean="0">
                <a:solidFill>
                  <a:srgbClr val="FF0000"/>
                </a:solidFill>
              </a:rPr>
              <a:t>who</a:t>
            </a:r>
            <a:r>
              <a:rPr lang="en-US" sz="2500" u="sng" dirty="0" smtClean="0"/>
              <a:t> won the Noble prize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My father teaches algebra, </a:t>
            </a:r>
            <a:r>
              <a:rPr lang="en-US" sz="2500" b="1" u="sng" dirty="0" smtClean="0">
                <a:solidFill>
                  <a:srgbClr val="FF0000"/>
                </a:solidFill>
              </a:rPr>
              <a:t>which</a:t>
            </a:r>
            <a:r>
              <a:rPr lang="en-US" sz="2500" u="sng" dirty="0" smtClean="0"/>
              <a:t> I don’t enjoy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The subject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I really enjoy </a:t>
            </a:r>
            <a:r>
              <a:rPr lang="en-US" sz="2500" dirty="0" smtClean="0"/>
              <a:t>is  mathematics.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r>
              <a:rPr lang="en-US" sz="1500" dirty="0" smtClean="0"/>
              <a:t>  </a:t>
            </a:r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Since</a:t>
            </a:r>
            <a:r>
              <a:rPr lang="en-US" sz="2500" u="sng" dirty="0" smtClean="0"/>
              <a:t> electricity is expensive, </a:t>
            </a:r>
            <a:r>
              <a:rPr lang="en-US" sz="2500" dirty="0" smtClean="0"/>
              <a:t>my mother buys energy-saving appliances,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 she wants to save money and protect nature.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ar-SA" sz="25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301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784976" cy="5832648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Dependent Clause</a:t>
            </a:r>
            <a:endParaRPr lang="ar-SA" sz="3000" b="1" dirty="0" smtClean="0"/>
          </a:p>
          <a:p>
            <a:pPr marL="0" indent="0" algn="l" rtl="0">
              <a:buNone/>
            </a:pPr>
            <a:r>
              <a:rPr lang="en-US" sz="3100" dirty="0" smtClean="0"/>
              <a:t>It begins with </a:t>
            </a:r>
            <a:r>
              <a:rPr lang="en-US" sz="3100" b="1" dirty="0" smtClean="0"/>
              <a:t>a subordinator</a:t>
            </a:r>
            <a:r>
              <a:rPr lang="en-US" sz="3100" dirty="0" smtClean="0"/>
              <a:t>*; e.g., </a:t>
            </a:r>
            <a:r>
              <a:rPr lang="en-US" sz="3100" i="1" u="sng" dirty="0" smtClean="0"/>
              <a:t>because, after, since, as, where,</a:t>
            </a:r>
            <a:r>
              <a:rPr lang="en-US" sz="3100" i="1" dirty="0" smtClean="0"/>
              <a:t> …….; or a </a:t>
            </a:r>
            <a:r>
              <a:rPr lang="en-US" sz="3100" b="1" i="1" dirty="0" smtClean="0"/>
              <a:t>relative pronoun</a:t>
            </a:r>
            <a:r>
              <a:rPr lang="en-US" sz="3100" dirty="0"/>
              <a:t>; e.g</a:t>
            </a:r>
            <a:r>
              <a:rPr lang="en-US" sz="3100" dirty="0" smtClean="0"/>
              <a:t>.,</a:t>
            </a:r>
            <a:r>
              <a:rPr lang="en-US" sz="3100" i="1" dirty="0"/>
              <a:t> </a:t>
            </a:r>
            <a:r>
              <a:rPr lang="en-US" sz="3100" i="1" dirty="0" smtClean="0"/>
              <a:t>who, that</a:t>
            </a:r>
            <a:r>
              <a:rPr lang="en-US" sz="3100" i="1" dirty="0" smtClean="0"/>
              <a:t>, this, these, those </a:t>
            </a:r>
            <a:r>
              <a:rPr lang="en-US" sz="3100" i="1" dirty="0" smtClean="0"/>
              <a:t>….</a:t>
            </a:r>
          </a:p>
          <a:p>
            <a:pPr marL="0" indent="0" algn="l" rtl="0">
              <a:buNone/>
            </a:pPr>
            <a:endParaRPr lang="en-US" sz="2000" i="1" dirty="0" smtClean="0"/>
          </a:p>
          <a:p>
            <a:pPr marL="0" indent="0" algn="l" rtl="0">
              <a:buNone/>
            </a:pPr>
            <a:r>
              <a:rPr lang="en-US" sz="3100" dirty="0" smtClean="0"/>
              <a:t>It does </a:t>
            </a:r>
            <a:r>
              <a:rPr lang="en-US" sz="3100" u="sng" dirty="0" smtClean="0"/>
              <a:t>not</a:t>
            </a:r>
            <a:r>
              <a:rPr lang="en-US" sz="3100" dirty="0" smtClean="0"/>
              <a:t> express a </a:t>
            </a:r>
            <a:r>
              <a:rPr lang="en-US" sz="3100" u="sng" dirty="0" smtClean="0"/>
              <a:t>complete thought</a:t>
            </a:r>
            <a:r>
              <a:rPr lang="en-US" sz="3100" dirty="0" smtClean="0"/>
              <a:t>. It is </a:t>
            </a:r>
            <a:r>
              <a:rPr lang="en-US" sz="3100" dirty="0" smtClean="0"/>
              <a:t>also called </a:t>
            </a:r>
            <a:r>
              <a:rPr lang="en-US" sz="3100" dirty="0" smtClean="0"/>
              <a:t>a sentence fragment. A </a:t>
            </a:r>
            <a:r>
              <a:rPr lang="en-US" sz="3100" u="sng" dirty="0" smtClean="0"/>
              <a:t>dependent clause </a:t>
            </a:r>
            <a:r>
              <a:rPr lang="en-US" sz="3100" dirty="0" smtClean="0"/>
              <a:t>is formed with a </a:t>
            </a:r>
            <a:r>
              <a:rPr lang="en-US" sz="3100" u="sng" dirty="0" smtClean="0"/>
              <a:t>subordinator</a:t>
            </a:r>
            <a:r>
              <a:rPr lang="en-US" sz="3100" dirty="0" smtClean="0"/>
              <a:t> or a </a:t>
            </a:r>
            <a:r>
              <a:rPr lang="en-US" sz="3100" u="sng" dirty="0" smtClean="0"/>
              <a:t>relative pronoun</a:t>
            </a:r>
            <a:r>
              <a:rPr lang="en-US" sz="3100" dirty="0" smtClean="0"/>
              <a:t>, a </a:t>
            </a:r>
            <a:r>
              <a:rPr lang="en-US" sz="3100" u="sng" dirty="0" smtClean="0"/>
              <a:t>subject</a:t>
            </a:r>
            <a:r>
              <a:rPr lang="en-US" sz="3100" dirty="0" smtClean="0"/>
              <a:t>, and a </a:t>
            </a:r>
            <a:r>
              <a:rPr lang="en-US" sz="3100" u="sng" dirty="0" smtClean="0"/>
              <a:t>verb</a:t>
            </a:r>
            <a:r>
              <a:rPr lang="en-US" sz="3100" dirty="0" smtClean="0"/>
              <a:t>. </a:t>
            </a:r>
            <a:r>
              <a:rPr lang="en-US" sz="3100" b="1" dirty="0" smtClean="0"/>
              <a:t>It needs an independent clause to complete its meaning.</a:t>
            </a:r>
          </a:p>
          <a:p>
            <a:pPr marL="0" indent="0" algn="l" rtl="0">
              <a:buNone/>
            </a:pPr>
            <a:endParaRPr lang="en-US" sz="1500" b="1" i="1" dirty="0" smtClean="0"/>
          </a:p>
          <a:p>
            <a:pPr marL="0" indent="0" algn="l" rtl="0">
              <a:buNone/>
            </a:pPr>
            <a:r>
              <a:rPr lang="en-US" dirty="0" smtClean="0"/>
              <a:t>* Supplementary booklet: appendix C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883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14282" y="1298448"/>
            <a:ext cx="8715436" cy="493776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500" dirty="0" smtClean="0"/>
              <a:t>Men are more muscular than women; </a:t>
            </a:r>
            <a:r>
              <a:rPr lang="en-US" sz="2500" b="1" dirty="0" smtClean="0">
                <a:solidFill>
                  <a:srgbClr val="FF0000"/>
                </a:solidFill>
              </a:rPr>
              <a:t>however</a:t>
            </a:r>
            <a:r>
              <a:rPr lang="en-US" sz="2500" dirty="0" smtClean="0"/>
              <a:t>, women often do the hardest physical labor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they are considered inferior to men.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500" dirty="0" smtClean="0"/>
              <a:t>He had never been away from his family,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had he been out of Bahrain.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Jasmine left New York to India,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she wanted to meet her family.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In Canada, families </a:t>
            </a:r>
            <a:r>
              <a:rPr lang="en-US" sz="2500" b="1" u="sng" dirty="0" smtClean="0">
                <a:solidFill>
                  <a:srgbClr val="FF0000"/>
                </a:solidFill>
              </a:rPr>
              <a:t>whose</a:t>
            </a:r>
            <a:r>
              <a:rPr lang="en-US" sz="2500" u="sng" dirty="0" smtClean="0"/>
              <a:t> incomes are low </a:t>
            </a:r>
            <a:r>
              <a:rPr lang="en-US" sz="2500" dirty="0" smtClean="0"/>
              <a:t>do not pay taxes.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REFRENCES: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Mosaic 2, Grammar, Silver Edition. Patricia Werner and John Nelson.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Understanding and Using English Grammar. Betty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Azar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Focus on Grammar :an Integrated skills approach. Jay Maurer.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Writing Academic English.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Oshima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Grammar in Context.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Elbaum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0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4624"/>
            <a:ext cx="8591550" cy="602705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476672"/>
            <a:ext cx="8712968" cy="6192688"/>
          </a:xfrm>
        </p:spPr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sz="3600" dirty="0" smtClean="0"/>
              <a:t>Examples: 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</a:t>
            </a:r>
            <a:r>
              <a:rPr lang="en-US" sz="3600" b="1" i="1" dirty="0"/>
              <a:t>the sun rose,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If </a:t>
            </a:r>
            <a:r>
              <a:rPr lang="en-US" sz="3600" b="1" i="1" dirty="0"/>
              <a:t>the drought continues for another year,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</a:t>
            </a:r>
            <a:r>
              <a:rPr lang="en-US" sz="3600" b="1" i="1" dirty="0"/>
              <a:t>the phone rang,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Although </a:t>
            </a:r>
            <a:r>
              <a:rPr lang="en-US" sz="3600" b="1" i="1" dirty="0" err="1" smtClean="0"/>
              <a:t>Mah</a:t>
            </a:r>
            <a:r>
              <a:rPr lang="en-US" sz="3600" b="1" i="1" dirty="0" err="1" smtClean="0"/>
              <a:t>a</a:t>
            </a:r>
            <a:r>
              <a:rPr lang="en-US" sz="3600" b="1" i="1" dirty="0" smtClean="0"/>
              <a:t> </a:t>
            </a:r>
            <a:r>
              <a:rPr lang="en-US" sz="3600" b="1" i="1" dirty="0"/>
              <a:t>won the prize</a:t>
            </a:r>
            <a:r>
              <a:rPr lang="en-US" sz="3600" b="1" i="1" dirty="0" smtClean="0"/>
              <a:t>,</a:t>
            </a:r>
          </a:p>
          <a:p>
            <a:pPr marL="0" indent="0" algn="l" rtl="0">
              <a:buNone/>
            </a:pPr>
            <a:r>
              <a:rPr lang="en-US" sz="3600" b="1" i="1" dirty="0"/>
              <a:t>That earth revolves around the </a:t>
            </a:r>
            <a:r>
              <a:rPr lang="en-US" sz="3600" b="1" i="1" dirty="0" smtClean="0"/>
              <a:t>sun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Ahmad went to the library 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Who is wearing a red T-shirt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Whose book is interesting</a:t>
            </a:r>
            <a:endParaRPr lang="en-US" sz="3600" b="1" i="1" dirty="0"/>
          </a:p>
          <a:p>
            <a:pPr marL="0" indent="0" algn="l" rtl="0">
              <a:buNone/>
            </a:pPr>
            <a:r>
              <a:rPr lang="en-US" sz="3600" b="1" i="1" dirty="0" smtClean="0"/>
              <a:t>Whether Ahmad passed the exam (or not)</a:t>
            </a:r>
            <a:endParaRPr lang="en-US" sz="3600" b="1" i="1" dirty="0"/>
          </a:p>
          <a:p>
            <a:pPr marL="0" indent="0" algn="l" rtl="0">
              <a:buNone/>
            </a:pPr>
            <a:r>
              <a:rPr lang="en-US" sz="3600" b="1" i="1" dirty="0" smtClean="0"/>
              <a:t>If there is a warranty on the computer</a:t>
            </a:r>
            <a:endParaRPr lang="en-US" sz="3600" b="1" i="1" dirty="0"/>
          </a:p>
          <a:p>
            <a:pPr marL="0" indent="0" algn="l" rtl="0">
              <a:buNone/>
            </a:pPr>
            <a:endParaRPr lang="en-US" sz="3300" dirty="0" smtClean="0"/>
          </a:p>
          <a:p>
            <a:pPr algn="l" rtl="0"/>
            <a:r>
              <a:rPr lang="en-US" sz="3300" dirty="0" smtClean="0"/>
              <a:t>Exercise:</a:t>
            </a:r>
          </a:p>
          <a:p>
            <a:pPr marL="0" indent="0" algn="l" rtl="0">
              <a:buNone/>
            </a:pPr>
            <a:r>
              <a:rPr lang="en-US" sz="3300" dirty="0" smtClean="0"/>
              <a:t>Add an independent clause to the preceding dependent clauses.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619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Types of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u="sng" dirty="0" smtClean="0"/>
              <a:t>What is a sentence?</a:t>
            </a:r>
          </a:p>
          <a:p>
            <a:pPr marL="0" indent="0" algn="l" rtl="0">
              <a:buNone/>
            </a:pPr>
            <a:r>
              <a:rPr lang="en-US" sz="3000" dirty="0" smtClean="0"/>
              <a:t>It is a group of words which is made of one or more </a:t>
            </a:r>
            <a:r>
              <a:rPr lang="en-US" sz="3000" b="1" u="sng" dirty="0" smtClean="0"/>
              <a:t>clauses</a:t>
            </a:r>
            <a:r>
              <a:rPr lang="en-US" sz="3000" dirty="0" smtClean="0"/>
              <a:t>. It expresses a complete thought.</a:t>
            </a:r>
          </a:p>
          <a:p>
            <a:pPr marL="0" indent="0" algn="l" rtl="0">
              <a:buNone/>
            </a:pPr>
            <a:endParaRPr lang="en-US" sz="1800" dirty="0" smtClean="0"/>
          </a:p>
          <a:p>
            <a:pPr marL="0" indent="0" algn="l" rtl="0">
              <a:buNone/>
            </a:pPr>
            <a:r>
              <a:rPr lang="en-US" sz="3000" dirty="0" smtClean="0"/>
              <a:t>There are four types of sentences in English</a:t>
            </a:r>
            <a:r>
              <a:rPr lang="en-US" sz="3000" dirty="0" smtClean="0"/>
              <a:t>: (P. 3)</a:t>
            </a:r>
            <a:endParaRPr lang="en-US" sz="3000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Simple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Complex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Compound/complex sentences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2253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pPr algn="ctr" rtl="0"/>
            <a:r>
              <a:rPr lang="en-US" b="1" dirty="0" smtClean="0"/>
              <a:t>Simple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712968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the most basic type of a sentence. It is made of one independent clause, and expresses a complete thought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We bought tickets for the football match.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Run!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Rami works in a post office.</a:t>
            </a:r>
          </a:p>
          <a:p>
            <a:pPr marL="0" indent="0" algn="l" rtl="0">
              <a:buNone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The grading system at our college should be abolished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Ducks swim.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833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746721"/>
          </a:xfrm>
        </p:spPr>
        <p:txBody>
          <a:bodyPr/>
          <a:lstStyle/>
          <a:p>
            <a:pPr algn="ctr"/>
            <a:r>
              <a:rPr lang="en-US" b="1" dirty="0"/>
              <a:t>Simple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496" y="836712"/>
            <a:ext cx="9108504" cy="56886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York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ity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is very cosmopolitan with people from different backgrounds and nationalities.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Educational systems in the West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teach students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ndependence.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Printed newspapers will become out of date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in the next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decade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, online newspapers will be available for all readers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1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nglish speaking class is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made up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of Chinese,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Italian,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Vietnamese students.</a:t>
            </a:r>
            <a:endParaRPr lang="en-US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185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Simple </a:t>
            </a:r>
            <a:r>
              <a:rPr lang="en-US" b="1" dirty="0" smtClean="0"/>
              <a:t>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124744"/>
            <a:ext cx="8595360" cy="53285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wind and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sun are 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clean energy sources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Government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and private agencies have spent millions to educate people about the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effects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of smoking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first two sentences, there is a compound subject. However, the two sentences are simple. The third sentence has one subject and two verbs ( compound verb). It is also a simple sentence.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44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7102</TotalTime>
  <Words>2628</Words>
  <Application>Microsoft Office PowerPoint</Application>
  <PresentationFormat>On-screen Show (4:3)</PresentationFormat>
  <Paragraphs>388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Soho</vt:lpstr>
      <vt:lpstr>Types of Sentences</vt:lpstr>
      <vt:lpstr> What is a Clause?</vt:lpstr>
      <vt:lpstr>Kinds of Clauses</vt:lpstr>
      <vt:lpstr>Kinds of Clauses</vt:lpstr>
      <vt:lpstr>Kinds of Clauses</vt:lpstr>
      <vt:lpstr>Types of Sentences</vt:lpstr>
      <vt:lpstr>Simple Sentences</vt:lpstr>
      <vt:lpstr>Simple Sentences</vt:lpstr>
      <vt:lpstr>Simple Sentences</vt:lpstr>
      <vt:lpstr>Simple Sentences</vt:lpstr>
      <vt:lpstr>Simple Sentences</vt:lpstr>
      <vt:lpstr> Compound Sentences (P. 4)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Coordinators </vt:lpstr>
      <vt:lpstr>Complex Sentences</vt:lpstr>
      <vt:lpstr>Complex Sentences</vt:lpstr>
      <vt:lpstr>Complex Sentences</vt:lpstr>
      <vt:lpstr>Punctuating complex sentences</vt:lpstr>
      <vt:lpstr>Punctuating complex sentences</vt:lpstr>
      <vt:lpstr>Punctuating complex sentences</vt:lpstr>
      <vt:lpstr>Complex Sentences</vt:lpstr>
      <vt:lpstr>Complex sentences</vt:lpstr>
      <vt:lpstr>Complex sentences</vt:lpstr>
      <vt:lpstr>Compound-Complex Sentences</vt:lpstr>
      <vt:lpstr>Compound-Complex Sentences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REFRENCES: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Sentences</dc:title>
  <dc:creator>Emanrk</dc:creator>
  <cp:lastModifiedBy>User</cp:lastModifiedBy>
  <cp:revision>120</cp:revision>
  <dcterms:created xsi:type="dcterms:W3CDTF">2011-09-18T20:24:17Z</dcterms:created>
  <dcterms:modified xsi:type="dcterms:W3CDTF">2013-02-03T16:41:37Z</dcterms:modified>
</cp:coreProperties>
</file>