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2" r:id="rId6"/>
    <p:sldId id="264" r:id="rId7"/>
    <p:sldId id="270" r:id="rId8"/>
    <p:sldId id="271" r:id="rId9"/>
    <p:sldId id="266" r:id="rId10"/>
    <p:sldId id="268" r:id="rId11"/>
    <p:sldId id="27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43071412-67E5-4F96-9C0B-4A1075C0D78F}" type="datetimeFigureOut">
              <a:rPr lang="en-US" smtClean="0"/>
              <a:pPr/>
              <a:t>4/22/2012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CDF7D5F3-C698-485F-AC3E-B6A67A9FAA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71412-67E5-4F96-9C0B-4A1075C0D78F}" type="datetimeFigureOut">
              <a:rPr lang="en-US" smtClean="0"/>
              <a:pPr/>
              <a:t>4/22/2012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7D5F3-C698-485F-AC3E-B6A67A9FAA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71412-67E5-4F96-9C0B-4A1075C0D78F}" type="datetimeFigureOut">
              <a:rPr lang="en-US" smtClean="0"/>
              <a:pPr/>
              <a:t>4/22/2012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7D5F3-C698-485F-AC3E-B6A67A9FAA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71412-67E5-4F96-9C0B-4A1075C0D78F}" type="datetimeFigureOut">
              <a:rPr lang="en-US" smtClean="0"/>
              <a:pPr/>
              <a:t>4/22/2012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7D5F3-C698-485F-AC3E-B6A67A9FAA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71412-67E5-4F96-9C0B-4A1075C0D78F}" type="datetimeFigureOut">
              <a:rPr lang="en-US" smtClean="0"/>
              <a:pPr/>
              <a:t>4/22/2012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7D5F3-C698-485F-AC3E-B6A67A9FAA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71412-67E5-4F96-9C0B-4A1075C0D78F}" type="datetimeFigureOut">
              <a:rPr lang="en-US" smtClean="0"/>
              <a:pPr/>
              <a:t>4/22/2012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7D5F3-C698-485F-AC3E-B6A67A9FAA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3071412-67E5-4F96-9C0B-4A1075C0D78F}" type="datetimeFigureOut">
              <a:rPr lang="en-US" smtClean="0"/>
              <a:pPr/>
              <a:t>4/22/2012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DF7D5F3-C698-485F-AC3E-B6A67A9FAA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43071412-67E5-4F96-9C0B-4A1075C0D78F}" type="datetimeFigureOut">
              <a:rPr lang="en-US" smtClean="0"/>
              <a:pPr/>
              <a:t>4/22/2012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CDF7D5F3-C698-485F-AC3E-B6A67A9FAA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71412-67E5-4F96-9C0B-4A1075C0D78F}" type="datetimeFigureOut">
              <a:rPr lang="en-US" smtClean="0"/>
              <a:pPr/>
              <a:t>4/22/2012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7D5F3-C698-485F-AC3E-B6A67A9FAA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71412-67E5-4F96-9C0B-4A1075C0D78F}" type="datetimeFigureOut">
              <a:rPr lang="en-US" smtClean="0"/>
              <a:pPr/>
              <a:t>4/22/2012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7D5F3-C698-485F-AC3E-B6A67A9FAA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71412-67E5-4F96-9C0B-4A1075C0D78F}" type="datetimeFigureOut">
              <a:rPr lang="en-US" smtClean="0"/>
              <a:pPr/>
              <a:t>4/22/2012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7D5F3-C698-485F-AC3E-B6A67A9FAA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43071412-67E5-4F96-9C0B-4A1075C0D78F}" type="datetimeFigureOut">
              <a:rPr lang="en-US" smtClean="0"/>
              <a:pPr/>
              <a:t>4/22/2012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CDF7D5F3-C698-485F-AC3E-B6A67A9FAA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Gall Bladder and </a:t>
            </a:r>
            <a:r>
              <a:rPr lang="en-US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Biliary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System Procedures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91000"/>
            <a:ext cx="4953000" cy="1461538"/>
          </a:xfrm>
        </p:spPr>
        <p:txBody>
          <a:bodyPr/>
          <a:lstStyle/>
          <a:p>
            <a:r>
              <a:rPr lang="en-US" dirty="0" smtClean="0"/>
              <a:t>Manal </a:t>
            </a:r>
            <a:r>
              <a:rPr lang="en-US" dirty="0" err="1" smtClean="0"/>
              <a:t>AlOsaimi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4"/>
          <p:cNvGrpSpPr/>
          <p:nvPr/>
        </p:nvGrpSpPr>
        <p:grpSpPr>
          <a:xfrm>
            <a:off x="-15794" y="1817440"/>
            <a:ext cx="2859602" cy="3051720"/>
            <a:chOff x="-36512" y="1817440"/>
            <a:chExt cx="2859602" cy="3051720"/>
          </a:xfrm>
        </p:grpSpPr>
        <p:pic>
          <p:nvPicPr>
            <p:cNvPr id="2" name="Content Placeholder 3" descr="op_cholangiogram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817440"/>
              <a:ext cx="2823090" cy="3051720"/>
            </a:xfrm>
            <a:prstGeom prst="rect">
              <a:avLst/>
            </a:prstGeom>
          </p:spPr>
        </p:pic>
        <p:sp>
          <p:nvSpPr>
            <p:cNvPr id="5" name="Oval 4"/>
            <p:cNvSpPr/>
            <p:nvPr/>
          </p:nvSpPr>
          <p:spPr bwMode="auto">
            <a:xfrm rot="20326668">
              <a:off x="-13862" y="3326362"/>
              <a:ext cx="1043608" cy="357937"/>
            </a:xfrm>
            <a:prstGeom prst="ellipse">
              <a:avLst/>
            </a:prstGeom>
            <a:noFill/>
            <a:ln w="19050" cap="sq" cmpd="sng" algn="ctr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7" name="Straight Arrow Connector 6"/>
            <p:cNvCxnSpPr/>
            <p:nvPr/>
          </p:nvCxnSpPr>
          <p:spPr bwMode="auto">
            <a:xfrm rot="5400000" flipH="1" flipV="1">
              <a:off x="288318" y="3968266"/>
              <a:ext cx="360040" cy="1588"/>
            </a:xfrm>
            <a:prstGeom prst="straightConnector1">
              <a:avLst/>
            </a:prstGeom>
            <a:solidFill>
              <a:schemeClr val="accent1"/>
            </a:solidFill>
            <a:ln w="12700" cap="sq" cmpd="sng" algn="ctr">
              <a:solidFill>
                <a:srgbClr val="FF0000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sp>
          <p:nvSpPr>
            <p:cNvPr id="8" name="Rectangle 7"/>
            <p:cNvSpPr/>
            <p:nvPr/>
          </p:nvSpPr>
          <p:spPr>
            <a:xfrm>
              <a:off x="-36512" y="4109010"/>
              <a:ext cx="1051890" cy="40011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GB" sz="2000" dirty="0" smtClean="0">
                  <a:ln w="18415" cmpd="sng">
                    <a:noFill/>
                    <a:prstDash val="solid"/>
                  </a:ln>
                  <a:solidFill>
                    <a:srgbClr val="FF0000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Catheter</a:t>
              </a:r>
              <a:endParaRPr lang="en-US" sz="2000" b="0" cap="none" spc="0" dirty="0">
                <a:ln w="18415" cmpd="sng">
                  <a:noFill/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grpSp>
        <p:nvGrpSpPr>
          <p:cNvPr id="9" name="Group 15"/>
          <p:cNvGrpSpPr/>
          <p:nvPr/>
        </p:nvGrpSpPr>
        <p:grpSpPr>
          <a:xfrm>
            <a:off x="2920730" y="2762176"/>
            <a:ext cx="2947414" cy="3115096"/>
            <a:chOff x="2920730" y="2762176"/>
            <a:chExt cx="2947414" cy="3115096"/>
          </a:xfrm>
        </p:grpSpPr>
        <p:pic>
          <p:nvPicPr>
            <p:cNvPr id="3" name="Content Placeholder 3" descr="T-tube.jpg"/>
            <p:cNvPicPr>
              <a:picLocks noChangeAspect="1"/>
            </p:cNvPicPr>
            <p:nvPr/>
          </p:nvPicPr>
          <p:blipFill>
            <a:blip r:embed="rId3" cstate="print"/>
            <a:srcRect l="44929"/>
            <a:stretch>
              <a:fillRect/>
            </a:stretch>
          </p:blipFill>
          <p:spPr>
            <a:xfrm>
              <a:off x="2920730" y="2762176"/>
              <a:ext cx="2947414" cy="3115096"/>
            </a:xfrm>
            <a:prstGeom prst="rect">
              <a:avLst/>
            </a:prstGeom>
          </p:spPr>
        </p:pic>
        <p:cxnSp>
          <p:nvCxnSpPr>
            <p:cNvPr id="17" name="Straight Connector 16"/>
            <p:cNvCxnSpPr/>
            <p:nvPr/>
          </p:nvCxnSpPr>
          <p:spPr bwMode="auto">
            <a:xfrm>
              <a:off x="3995936" y="4221089"/>
              <a:ext cx="432048" cy="432047"/>
            </a:xfrm>
            <a:prstGeom prst="line">
              <a:avLst/>
            </a:prstGeom>
            <a:solidFill>
              <a:schemeClr val="accent1"/>
            </a:solidFill>
            <a:ln w="28575" cap="sq" cmpd="sng" algn="ctr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 rot="5400000" flipH="1" flipV="1">
              <a:off x="3779912" y="4509120"/>
              <a:ext cx="504056" cy="360040"/>
            </a:xfrm>
            <a:prstGeom prst="line">
              <a:avLst/>
            </a:prstGeom>
            <a:solidFill>
              <a:schemeClr val="accent1"/>
            </a:solidFill>
            <a:ln w="28575" cap="sq" cmpd="sng" algn="ctr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23" name="Straight Arrow Connector 22"/>
            <p:cNvCxnSpPr/>
            <p:nvPr/>
          </p:nvCxnSpPr>
          <p:spPr bwMode="auto">
            <a:xfrm rot="10800000">
              <a:off x="4067945" y="4941168"/>
              <a:ext cx="358452" cy="1588"/>
            </a:xfrm>
            <a:prstGeom prst="straightConnector1">
              <a:avLst/>
            </a:prstGeom>
            <a:solidFill>
              <a:schemeClr val="accent1"/>
            </a:solidFill>
            <a:ln w="12700" cap="sq" cmpd="sng" algn="ctr">
              <a:solidFill>
                <a:srgbClr val="FF0000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sp>
          <p:nvSpPr>
            <p:cNvPr id="26" name="Rectangle 25"/>
            <p:cNvSpPr/>
            <p:nvPr/>
          </p:nvSpPr>
          <p:spPr>
            <a:xfrm>
              <a:off x="4344805" y="4725144"/>
              <a:ext cx="986681" cy="40011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GB" sz="2000" dirty="0" smtClean="0">
                  <a:ln w="18415" cmpd="sng">
                    <a:noFill/>
                    <a:prstDash val="solid"/>
                  </a:ln>
                  <a:solidFill>
                    <a:srgbClr val="FF0000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T-shape</a:t>
              </a:r>
              <a:endParaRPr lang="en-US" sz="2000" b="0" cap="none" spc="0" dirty="0">
                <a:ln w="18415" cmpd="sng">
                  <a:noFill/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grpSp>
        <p:nvGrpSpPr>
          <p:cNvPr id="10" name="Group 17"/>
          <p:cNvGrpSpPr/>
          <p:nvPr/>
        </p:nvGrpSpPr>
        <p:grpSpPr>
          <a:xfrm>
            <a:off x="5904656" y="3414863"/>
            <a:ext cx="3203848" cy="3182489"/>
            <a:chOff x="5940152" y="3414863"/>
            <a:chExt cx="3203848" cy="3182489"/>
          </a:xfrm>
        </p:grpSpPr>
        <p:pic>
          <p:nvPicPr>
            <p:cNvPr id="4" name="Content Placeholder 3" descr="RTEmagicC_ERCP_Roentgen.jpg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940152" y="3414863"/>
              <a:ext cx="3203848" cy="3182489"/>
            </a:xfrm>
            <a:prstGeom prst="rect">
              <a:avLst/>
            </a:prstGeom>
          </p:spPr>
        </p:pic>
        <p:cxnSp>
          <p:nvCxnSpPr>
            <p:cNvPr id="27" name="Straight Arrow Connector 26"/>
            <p:cNvCxnSpPr/>
            <p:nvPr/>
          </p:nvCxnSpPr>
          <p:spPr bwMode="auto">
            <a:xfrm rot="10800000">
              <a:off x="7164288" y="6021288"/>
              <a:ext cx="360040" cy="1588"/>
            </a:xfrm>
            <a:prstGeom prst="straightConnector1">
              <a:avLst/>
            </a:prstGeom>
            <a:solidFill>
              <a:schemeClr val="accent1"/>
            </a:solidFill>
            <a:ln w="12700" cap="sq" cmpd="sng" algn="ctr">
              <a:solidFill>
                <a:srgbClr val="FF0000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sp>
          <p:nvSpPr>
            <p:cNvPr id="29" name="Rectangle 28"/>
            <p:cNvSpPr/>
            <p:nvPr/>
          </p:nvSpPr>
          <p:spPr>
            <a:xfrm>
              <a:off x="7236296" y="5805264"/>
              <a:ext cx="1814265" cy="4001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GB" sz="2000" dirty="0" smtClean="0">
                  <a:ln w="18415" cmpd="sng">
                    <a:noFill/>
                    <a:prstDash val="solid"/>
                  </a:ln>
                  <a:solidFill>
                    <a:srgbClr val="FF0000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Endoscope</a:t>
              </a:r>
              <a:endParaRPr lang="en-US" sz="2000" b="0" cap="none" spc="0" dirty="0">
                <a:ln w="18415" cmpd="sng">
                  <a:noFill/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sp>
        <p:nvSpPr>
          <p:cNvPr id="30" name="Title 1"/>
          <p:cNvSpPr txBox="1">
            <a:spLocks/>
          </p:cNvSpPr>
          <p:nvPr/>
        </p:nvSpPr>
        <p:spPr>
          <a:xfrm>
            <a:off x="1066800" y="762000"/>
            <a:ext cx="7391400" cy="10668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GB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Summery </a:t>
            </a:r>
            <a:endParaRPr kumimoji="1" lang="en-GB" sz="4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  <a:cs typeface="Aharoni" pitchFamily="2" charset="-79"/>
              </a:rPr>
              <a:t>Thank You</a:t>
            </a:r>
            <a:endParaRPr lang="en-US" dirty="0">
              <a:latin typeface="Algerian" pitchFamily="82" charset="0"/>
              <a:cs typeface="Aharoni" pitchFamily="2" charset="-79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8229600" cy="1066800"/>
          </a:xfrm>
        </p:spPr>
        <p:txBody>
          <a:bodyPr/>
          <a:lstStyle/>
          <a:p>
            <a:r>
              <a:rPr lang="en-GB" dirty="0" smtClean="0"/>
              <a:t>Anatomy</a:t>
            </a:r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447800" y="1447800"/>
            <a:ext cx="6858000" cy="4876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8229600" cy="1066800"/>
          </a:xfrm>
        </p:spPr>
        <p:txBody>
          <a:bodyPr/>
          <a:lstStyle/>
          <a:p>
            <a:r>
              <a:rPr lang="en-GB" dirty="0" smtClean="0"/>
              <a:t>Anatomy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867400"/>
            <a:ext cx="8229600" cy="707136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Content Placeholder 4" descr="cholesyctogram.2jpg.JPG"/>
          <p:cNvPicPr>
            <a:picLocks noChangeAspect="1"/>
          </p:cNvPicPr>
          <p:nvPr/>
        </p:nvPicPr>
        <p:blipFill>
          <a:blip r:embed="rId2" cstate="print"/>
          <a:srcRect l="719" t="3982" r="50286" b="3790"/>
          <a:stretch>
            <a:fillRect/>
          </a:stretch>
        </p:blipFill>
        <p:spPr>
          <a:xfrm>
            <a:off x="457200" y="1447800"/>
            <a:ext cx="3096344" cy="41490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Content Placeholder 5" descr="duct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5800" y="1524000"/>
            <a:ext cx="3650555" cy="39759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457200"/>
            <a:ext cx="8229600" cy="1066800"/>
          </a:xfrm>
        </p:spPr>
        <p:txBody>
          <a:bodyPr>
            <a:normAutofit fontScale="90000"/>
          </a:bodyPr>
          <a:lstStyle/>
          <a:p>
            <a:pPr lvl="0"/>
            <a:r>
              <a:rPr lang="en-GB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Operative (Immediate) </a:t>
            </a:r>
            <a:r>
              <a:rPr lang="en-GB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Cholangiogram</a:t>
            </a:r>
            <a:endParaRPr lang="en-GB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872952"/>
            <a:ext cx="7391400" cy="4724400"/>
          </a:xfrm>
        </p:spPr>
        <p:txBody>
          <a:bodyPr/>
          <a:lstStyle/>
          <a:p>
            <a:r>
              <a:rPr lang="en-GB" dirty="0" smtClean="0">
                <a:effectLst/>
              </a:rPr>
              <a:t>Definition</a:t>
            </a:r>
          </a:p>
          <a:p>
            <a:pPr lvl="1">
              <a:buNone/>
            </a:pPr>
            <a:r>
              <a:rPr lang="en-GB" dirty="0" smtClean="0">
                <a:solidFill>
                  <a:schemeClr val="accent2">
                    <a:lumMod val="75000"/>
                  </a:schemeClr>
                </a:solidFill>
                <a:effectLst/>
              </a:rPr>
              <a:t>During surgery, During </a:t>
            </a:r>
            <a:r>
              <a:rPr lang="en-GB" dirty="0" err="1" smtClean="0">
                <a:solidFill>
                  <a:schemeClr val="accent2">
                    <a:lumMod val="75000"/>
                  </a:schemeClr>
                </a:solidFill>
                <a:effectLst/>
              </a:rPr>
              <a:t>Cholecystectomy</a:t>
            </a:r>
            <a:endParaRPr lang="en-GB" dirty="0" smtClean="0">
              <a:solidFill>
                <a:schemeClr val="accent2">
                  <a:lumMod val="75000"/>
                </a:schemeClr>
              </a:solidFill>
              <a:effectLst/>
            </a:endParaRPr>
          </a:p>
          <a:p>
            <a:pPr lvl="1">
              <a:buNone/>
            </a:pPr>
            <a:r>
              <a:rPr lang="en-GB" dirty="0" smtClean="0">
                <a:solidFill>
                  <a:schemeClr val="bg2"/>
                </a:solidFill>
                <a:effectLst/>
              </a:rPr>
              <a:t> </a:t>
            </a:r>
          </a:p>
          <a:p>
            <a:r>
              <a:rPr lang="en-GB" dirty="0" smtClean="0">
                <a:effectLst/>
              </a:rPr>
              <a:t>Indication</a:t>
            </a:r>
          </a:p>
          <a:p>
            <a:pPr lvl="1">
              <a:buNone/>
            </a:pPr>
            <a:r>
              <a:rPr lang="en-GB" dirty="0" smtClean="0">
                <a:solidFill>
                  <a:schemeClr val="accent2">
                    <a:lumMod val="75000"/>
                  </a:schemeClr>
                </a:solidFill>
                <a:effectLst/>
              </a:rPr>
              <a:t>If the surgeon may suspect that residual stones are located in the </a:t>
            </a:r>
            <a:r>
              <a:rPr lang="en-GB" dirty="0" err="1" smtClean="0">
                <a:solidFill>
                  <a:schemeClr val="accent2">
                    <a:lumMod val="75000"/>
                  </a:schemeClr>
                </a:solidFill>
                <a:effectLst/>
              </a:rPr>
              <a:t>biliary</a:t>
            </a:r>
            <a:r>
              <a:rPr lang="en-GB" dirty="0" smtClean="0">
                <a:solidFill>
                  <a:schemeClr val="accent2">
                    <a:lumMod val="75000"/>
                  </a:schemeClr>
                </a:solidFill>
                <a:effectLst/>
              </a:rPr>
              <a:t> ducts . </a:t>
            </a:r>
            <a:endParaRPr lang="en-GB" dirty="0">
              <a:solidFill>
                <a:schemeClr val="accent2">
                  <a:lumMod val="75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8229600" cy="1066800"/>
          </a:xfrm>
        </p:spPr>
        <p:txBody>
          <a:bodyPr>
            <a:normAutofit fontScale="90000"/>
          </a:bodyPr>
          <a:lstStyle/>
          <a:p>
            <a:pPr lvl="0"/>
            <a:r>
              <a:rPr lang="en-GB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Operative (Immediate) Cholangiogram</a:t>
            </a:r>
            <a:endParaRPr lang="en-GB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Content Placeholder 3" descr="op_cholangiogra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55776" y="1916832"/>
            <a:ext cx="3796956" cy="4104456"/>
          </a:xfrm>
        </p:spPr>
      </p:pic>
      <p:cxnSp>
        <p:nvCxnSpPr>
          <p:cNvPr id="6" name="Straight Arrow Connector 5"/>
          <p:cNvCxnSpPr>
            <a:stCxn id="14" idx="1"/>
          </p:cNvCxnSpPr>
          <p:nvPr/>
        </p:nvCxnSpPr>
        <p:spPr bwMode="auto">
          <a:xfrm flipH="1">
            <a:off x="4716016" y="2219673"/>
            <a:ext cx="1872208" cy="129207"/>
          </a:xfrm>
          <a:prstGeom prst="straightConnector1">
            <a:avLst/>
          </a:prstGeom>
          <a:solidFill>
            <a:schemeClr val="accent1"/>
          </a:solidFill>
          <a:ln w="28575" cap="sq" cmpd="sng" algn="ctr">
            <a:solidFill>
              <a:srgbClr val="FFFF0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8" name="Straight Arrow Connector 7"/>
          <p:cNvCxnSpPr/>
          <p:nvPr/>
        </p:nvCxnSpPr>
        <p:spPr bwMode="auto">
          <a:xfrm flipV="1">
            <a:off x="2411760" y="2420888"/>
            <a:ext cx="1368152" cy="72008"/>
          </a:xfrm>
          <a:prstGeom prst="straightConnector1">
            <a:avLst/>
          </a:prstGeom>
          <a:solidFill>
            <a:schemeClr val="accent1"/>
          </a:solidFill>
          <a:ln w="28575" cap="sq" cmpd="sng" algn="ctr">
            <a:solidFill>
              <a:srgbClr val="FFFF0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0" name="Straight Arrow Connector 9"/>
          <p:cNvCxnSpPr>
            <a:stCxn id="15" idx="1"/>
          </p:cNvCxnSpPr>
          <p:nvPr/>
        </p:nvCxnSpPr>
        <p:spPr bwMode="auto">
          <a:xfrm flipH="1">
            <a:off x="4427984" y="2795737"/>
            <a:ext cx="1800200" cy="129207"/>
          </a:xfrm>
          <a:prstGeom prst="straightConnector1">
            <a:avLst/>
          </a:prstGeom>
          <a:solidFill>
            <a:schemeClr val="accent1"/>
          </a:solidFill>
          <a:ln w="28575" cap="sq" cmpd="sng" algn="ctr">
            <a:solidFill>
              <a:srgbClr val="FFFF0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2" name="Straight Arrow Connector 11"/>
          <p:cNvCxnSpPr>
            <a:stCxn id="16" idx="1"/>
          </p:cNvCxnSpPr>
          <p:nvPr/>
        </p:nvCxnSpPr>
        <p:spPr bwMode="auto">
          <a:xfrm flipH="1" flipV="1">
            <a:off x="5148064" y="3645024"/>
            <a:ext cx="1523784" cy="86817"/>
          </a:xfrm>
          <a:prstGeom prst="straightConnector1">
            <a:avLst/>
          </a:prstGeom>
          <a:solidFill>
            <a:schemeClr val="accent1"/>
          </a:solidFill>
          <a:ln w="28575" cap="sq" cmpd="sng" algn="ctr">
            <a:solidFill>
              <a:srgbClr val="FFFF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395536" y="2276872"/>
            <a:ext cx="2044149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err="1" smtClean="0"/>
              <a:t>Rt</a:t>
            </a:r>
            <a:r>
              <a:rPr lang="en-US" dirty="0" smtClean="0"/>
              <a:t> hepatic duct</a:t>
            </a:r>
            <a:endParaRPr lang="ar-SA" dirty="0"/>
          </a:p>
        </p:txBody>
      </p:sp>
      <p:sp>
        <p:nvSpPr>
          <p:cNvPr id="14" name="TextBox 13"/>
          <p:cNvSpPr txBox="1"/>
          <p:nvPr/>
        </p:nvSpPr>
        <p:spPr>
          <a:xfrm>
            <a:off x="6588224" y="1988840"/>
            <a:ext cx="2026517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Lt hepatic duct</a:t>
            </a:r>
            <a:endParaRPr lang="ar-SA" dirty="0"/>
          </a:p>
        </p:txBody>
      </p:sp>
      <p:sp>
        <p:nvSpPr>
          <p:cNvPr id="15" name="TextBox 14"/>
          <p:cNvSpPr txBox="1"/>
          <p:nvPr/>
        </p:nvSpPr>
        <p:spPr>
          <a:xfrm>
            <a:off x="6228184" y="2564904"/>
            <a:ext cx="291581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Common hepatic duct</a:t>
            </a:r>
            <a:endParaRPr lang="ar-SA" dirty="0"/>
          </a:p>
        </p:txBody>
      </p:sp>
      <p:sp>
        <p:nvSpPr>
          <p:cNvPr id="16" name="TextBox 15"/>
          <p:cNvSpPr txBox="1"/>
          <p:nvPr/>
        </p:nvSpPr>
        <p:spPr>
          <a:xfrm>
            <a:off x="6671848" y="3501008"/>
            <a:ext cx="2472152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Common bile duct</a:t>
            </a:r>
            <a:endParaRPr lang="ar-SA" dirty="0"/>
          </a:p>
        </p:txBody>
      </p:sp>
      <p:sp>
        <p:nvSpPr>
          <p:cNvPr id="27" name="Oval 26"/>
          <p:cNvSpPr/>
          <p:nvPr/>
        </p:nvSpPr>
        <p:spPr bwMode="auto">
          <a:xfrm>
            <a:off x="2123728" y="3645024"/>
            <a:ext cx="2016224" cy="792088"/>
          </a:xfrm>
          <a:prstGeom prst="ellipse">
            <a:avLst/>
          </a:prstGeom>
          <a:noFill/>
          <a:ln w="28575" cap="sq" cmpd="sng" algn="ctr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27584" y="3861048"/>
            <a:ext cx="1156086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catheter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8763000" cy="1066800"/>
          </a:xfrm>
        </p:spPr>
        <p:txBody>
          <a:bodyPr>
            <a:normAutofit fontScale="90000"/>
          </a:bodyPr>
          <a:lstStyle/>
          <a:p>
            <a:pPr lvl="0"/>
            <a:r>
              <a:rPr lang="en-GB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Post Operative (T-Tube) </a:t>
            </a:r>
            <a:r>
              <a:rPr lang="en-GB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Cholangiography</a:t>
            </a:r>
            <a:endParaRPr lang="en-GB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Content Placeholder 3" descr="T-tub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988840"/>
            <a:ext cx="7051870" cy="41044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10668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Post operative ( T-Tube ) </a:t>
            </a:r>
            <a:r>
              <a:rPr lang="en-US" b="1" dirty="0" err="1" smtClean="0"/>
              <a:t>cholangiography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2249424"/>
            <a:ext cx="4343400" cy="4325112"/>
          </a:xfrm>
        </p:spPr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The CM injected fractionated under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fluroscopic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control .</a:t>
            </a:r>
          </a:p>
          <a:p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Spot radiographs are taken in AP and varying degrees of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obliquety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10" descr="Post%20Operative%20T%20Tube%20Cholangiogram=%20Free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447800"/>
            <a:ext cx="4114800" cy="5334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0668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Endoscopic retrograde </a:t>
            </a:r>
            <a:r>
              <a:rPr lang="en-US" b="1" dirty="0" err="1" smtClean="0"/>
              <a:t>cholangiopancreaography</a:t>
            </a:r>
            <a:r>
              <a:rPr lang="en-US" b="1" dirty="0" smtClean="0"/>
              <a:t> ERCP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It is a combined radiological and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endoscopical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procedure aiming at obtaining radiographs on the bile and pancreatic ducts through a retrograde injection of contrast medium via the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ampula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of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Vater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066800"/>
          </a:xfrm>
        </p:spPr>
        <p:txBody>
          <a:bodyPr>
            <a:normAutofit fontScale="90000"/>
          </a:bodyPr>
          <a:lstStyle/>
          <a:p>
            <a:pPr lvl="0"/>
            <a:r>
              <a:rPr lang="en-GB" dirty="0" smtClean="0"/>
              <a:t>Endoscopic retrograde </a:t>
            </a:r>
            <a:r>
              <a:rPr lang="en-GB" dirty="0" err="1" smtClean="0"/>
              <a:t>cholangiopancreatography</a:t>
            </a:r>
            <a:r>
              <a:rPr lang="en-GB" dirty="0" smtClean="0"/>
              <a:t> (ERCP)</a:t>
            </a:r>
            <a:endParaRPr lang="en-GB" dirty="0"/>
          </a:p>
        </p:txBody>
      </p:sp>
      <p:pic>
        <p:nvPicPr>
          <p:cNvPr id="4" name="Content Placeholder 3" descr="RTEmagicC_ERCP_Roentgen.jp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67744" y="1772816"/>
            <a:ext cx="4573559" cy="454306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33</TotalTime>
  <Words>133</Words>
  <Application>Microsoft Office PowerPoint</Application>
  <PresentationFormat>On-screen Show (4:3)</PresentationFormat>
  <Paragraphs>29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Urban</vt:lpstr>
      <vt:lpstr>Gall Bladder and Biliary System Procedures</vt:lpstr>
      <vt:lpstr>Anatomy</vt:lpstr>
      <vt:lpstr>Anatomy</vt:lpstr>
      <vt:lpstr>Operative (Immediate) Cholangiogram</vt:lpstr>
      <vt:lpstr>Operative (Immediate) Cholangiogram</vt:lpstr>
      <vt:lpstr>Post Operative (T-Tube) Cholangiography</vt:lpstr>
      <vt:lpstr>Post operative ( T-Tube ) cholangiography</vt:lpstr>
      <vt:lpstr>Endoscopic retrograde cholangiopancreaography ERCP</vt:lpstr>
      <vt:lpstr>Endoscopic retrograde cholangiopancreatography (ERCP)</vt:lpstr>
      <vt:lpstr>Slide 10</vt:lpstr>
      <vt:lpstr>Thank You</vt:lpstr>
    </vt:vector>
  </TitlesOfParts>
  <Company>BEST FORUM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Gall Bladder and Biliary System Procedures</dc:title>
  <dc:creator>manal</dc:creator>
  <cp:lastModifiedBy>manal</cp:lastModifiedBy>
  <cp:revision>5</cp:revision>
  <dcterms:created xsi:type="dcterms:W3CDTF">2012-04-08T08:02:06Z</dcterms:created>
  <dcterms:modified xsi:type="dcterms:W3CDTF">2012-04-22T05:10:45Z</dcterms:modified>
</cp:coreProperties>
</file>