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9" r:id="rId1"/>
  </p:sldMasterIdLst>
  <p:notesMasterIdLst>
    <p:notesMasterId r:id="rId6"/>
  </p:notesMasterIdLst>
  <p:sldIdLst>
    <p:sldId id="256" r:id="rId2"/>
    <p:sldId id="295" r:id="rId3"/>
    <p:sldId id="293" r:id="rId4"/>
    <p:sldId id="296" r:id="rId5"/>
  </p:sldIdLst>
  <p:sldSz cx="9144000" cy="6858000" type="screen4x3"/>
  <p:notesSz cx="6858000" cy="91440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4E2"/>
    <a:srgbClr val="FFFD8D"/>
    <a:srgbClr val="E976FF"/>
    <a:srgbClr val="886215"/>
    <a:srgbClr val="1DB3EC"/>
    <a:srgbClr val="147AB2"/>
    <a:srgbClr val="CC00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1" d="100"/>
          <a:sy n="121" d="100"/>
        </p:scale>
        <p:origin x="-1160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hangingPunct="0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 eaLnBrk="0" hangingPunct="0">
              <a:defRPr sz="1200">
                <a:cs typeface="Arial" charset="0"/>
              </a:defRPr>
            </a:lvl1pPr>
          </a:lstStyle>
          <a:p>
            <a:pPr>
              <a:defRPr/>
            </a:pPr>
            <a:fld id="{1A85292E-C559-3740-B8E2-6BEED7256B54}" type="datetimeFigureOut">
              <a:rPr lang="en-GB"/>
              <a:pPr>
                <a:defRPr/>
              </a:pPr>
              <a:t>3/30/12</a:t>
            </a:fld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01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Cliquez pour modifier les styles du texte du masque</a:t>
            </a:r>
          </a:p>
          <a:p>
            <a:pPr lvl="1"/>
            <a:r>
              <a:rPr lang="en-GB" noProof="0"/>
              <a:t>Deuxième niveau</a:t>
            </a:r>
          </a:p>
          <a:p>
            <a:pPr lvl="2"/>
            <a:r>
              <a:rPr lang="en-GB" noProof="0"/>
              <a:t>Troisième niveau</a:t>
            </a:r>
          </a:p>
          <a:p>
            <a:pPr lvl="3"/>
            <a:r>
              <a:rPr lang="en-GB" noProof="0"/>
              <a:t>Quatrième niveau</a:t>
            </a:r>
          </a:p>
          <a:p>
            <a:pPr lvl="4"/>
            <a:r>
              <a:rPr lang="en-GB" noProof="0"/>
              <a:t>Cinquième niveau</a:t>
            </a:r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hangingPunct="0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 eaLnBrk="0" hangingPunct="0">
              <a:defRPr sz="1200">
                <a:cs typeface="Arial" charset="0"/>
              </a:defRPr>
            </a:lvl1pPr>
          </a:lstStyle>
          <a:p>
            <a:pPr>
              <a:defRPr/>
            </a:pPr>
            <a:fld id="{0FE73E90-E2BD-F244-A9BF-65CEFF36B1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3199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3A109-D08F-8142-A65E-60EC42D9F4C0}" type="datetimeFigureOut">
              <a:rPr lang="en-US"/>
              <a:pPr>
                <a:defRPr/>
              </a:pPr>
              <a:t>3/30/12</a:t>
            </a:fld>
            <a:endParaRPr 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B7BFA-EC3C-F845-B527-D98E45AB10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9677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000DD-E3E9-7948-8E32-25090A148675}" type="datetimeFigureOut">
              <a:rPr lang="en-US"/>
              <a:pPr>
                <a:defRPr/>
              </a:pPr>
              <a:t>3/30/12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DBC6F-07CE-6849-90AF-C93B72C795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764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702B9-9AFB-1145-B59C-80541E2E314D}" type="datetimeFigureOut">
              <a:rPr lang="en-US"/>
              <a:pPr>
                <a:defRPr/>
              </a:pPr>
              <a:t>3/30/12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C9688-E1A0-6841-BEDE-5CF87EFC89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750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CADE6-AB10-8B4F-AFCA-ADD8479CB145}" type="datetimeFigureOut">
              <a:rPr lang="en-US"/>
              <a:pPr>
                <a:defRPr/>
              </a:pPr>
              <a:t>3/30/12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80C37-3819-3E41-A01B-CFCCA3FAF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431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D82D2-BF58-F746-BAAC-3B1014DF99DD}" type="datetimeFigureOut">
              <a:rPr lang="en-US"/>
              <a:pPr>
                <a:defRPr/>
              </a:pPr>
              <a:t>3/30/12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C9FC7-C784-4B46-9EAD-D6D06296E6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5504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E97BC-C057-9A4C-9653-B58569CCD8F0}" type="datetimeFigureOut">
              <a:rPr lang="en-US"/>
              <a:pPr>
                <a:defRPr/>
              </a:pPr>
              <a:t>3/30/12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4B3FF-67EE-1547-9245-608D102D63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547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E5B33-A065-4042-9991-BBFE746D6D1B}" type="datetimeFigureOut">
              <a:rPr lang="en-US"/>
              <a:pPr>
                <a:defRPr/>
              </a:pPr>
              <a:t>3/30/12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25D48-EB1B-7245-8F66-A17CB6E642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659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50BC5-1167-EF47-BD72-84283D659D70}" type="datetimeFigureOut">
              <a:rPr lang="en-US"/>
              <a:pPr>
                <a:defRPr/>
              </a:pPr>
              <a:t>3/30/12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E8307-8604-AE48-8DE5-D5E96F4C39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798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86996-5E2E-7A44-940D-284216EFE694}" type="datetimeFigureOut">
              <a:rPr lang="en-US"/>
              <a:pPr>
                <a:defRPr/>
              </a:pPr>
              <a:t>3/30/12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DE6A5-B6F2-F441-A93B-1A6AD86249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558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601F4-9410-8E41-AA7C-6BF4ED0D979D}" type="datetimeFigureOut">
              <a:rPr lang="en-US"/>
              <a:pPr>
                <a:defRPr/>
              </a:pPr>
              <a:t>3/30/12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B46AA-398C-A140-8E61-40807A60EC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339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EF4C6-9B45-964E-B275-F841528C18CB}" type="datetimeFigureOut">
              <a:rPr lang="en-US"/>
              <a:pPr>
                <a:defRPr/>
              </a:pPr>
              <a:t>3/30/12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93660-5195-4242-B545-6A431E7481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71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rtl="0">
              <a:defRPr sz="1400">
                <a:solidFill>
                  <a:schemeClr val="tx2"/>
                </a:solidFill>
                <a:cs typeface="Arial" charset="0"/>
              </a:defRPr>
            </a:lvl1pPr>
          </a:lstStyle>
          <a:p>
            <a:pPr>
              <a:defRPr/>
            </a:pPr>
            <a:fld id="{054823F5-748D-CD47-830C-A0757F569912}" type="datetimeFigureOut">
              <a:rPr lang="en-US"/>
              <a:pPr>
                <a:defRPr/>
              </a:pPr>
              <a:t>3/30/12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algn="l" rtl="0" eaLnBrk="1" latinLnBrk="0" hangingPunct="1">
              <a:defRPr kumimoji="0" sz="1400">
                <a:solidFill>
                  <a:schemeClr val="tx2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algn="ctr" rtl="0">
              <a:defRPr sz="1400">
                <a:solidFill>
                  <a:srgbClr val="FFFFFF"/>
                </a:solidFill>
                <a:latin typeface="Franklin Gothic Book" charset="0"/>
                <a:cs typeface="Arial" charset="0"/>
              </a:defRPr>
            </a:lvl1pPr>
          </a:lstStyle>
          <a:p>
            <a:pPr>
              <a:defRPr/>
            </a:pPr>
            <a:fld id="{D08E6539-880D-6C4A-969B-C41BBB5815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8" r:id="rId1"/>
    <p:sldLayoutId id="2147484349" r:id="rId2"/>
    <p:sldLayoutId id="2147484350" r:id="rId3"/>
    <p:sldLayoutId id="2147484351" r:id="rId4"/>
    <p:sldLayoutId id="2147484352" r:id="rId5"/>
    <p:sldLayoutId id="2147484353" r:id="rId6"/>
    <p:sldLayoutId id="2147484354" r:id="rId7"/>
    <p:sldLayoutId id="2147484355" r:id="rId8"/>
    <p:sldLayoutId id="2147484356" r:id="rId9"/>
    <p:sldLayoutId id="2147484357" r:id="rId10"/>
    <p:sldLayoutId id="2147484358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  <a:ea typeface="ＭＳ Ｐゴシック" charset="0"/>
          <a:cs typeface="ＭＳ Ｐゴシック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  <a:ea typeface="ＭＳ Ｐゴシック" charset="0"/>
          <a:cs typeface="ＭＳ Ｐゴシック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  <a:ea typeface="ＭＳ Ｐゴシック" charset="0"/>
          <a:cs typeface="ＭＳ Ｐゴシック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  <a:ea typeface="ＭＳ Ｐゴシック" charset="0"/>
          <a:cs typeface="ＭＳ Ｐゴシック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r" rtl="1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charset="0"/>
        <a:buChar char=""/>
        <a:defRPr sz="26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47688" indent="-228600" algn="r" rtl="1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charset="0"/>
        <a:buChar char="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822325" indent="-228600" algn="r" rtl="1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charset="0"/>
        <a:buChar char="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096963" indent="-228600" algn="r" rtl="1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charset="0"/>
        <a:buChar char="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371600" indent="-228600" algn="r" rtl="1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362200"/>
            <a:ext cx="7772400" cy="14700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+mj-ea"/>
                <a:cs typeface="+mj-cs"/>
              </a:rPr>
              <a:t>Glyoxylate</a:t>
            </a:r>
            <a:r>
              <a:rPr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+mj-ea"/>
                <a:cs typeface="+mj-cs"/>
              </a:rPr>
              <a:t> Cycle</a:t>
            </a:r>
            <a:endParaRPr sz="600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12291" name="Rectangle 5"/>
          <p:cNvSpPr>
            <a:spLocks noChangeArrowheads="1"/>
          </p:cNvSpPr>
          <p:nvPr/>
        </p:nvSpPr>
        <p:spPr bwMode="auto">
          <a:xfrm>
            <a:off x="2133600" y="3962400"/>
            <a:ext cx="4572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>
              <a:lnSpc>
                <a:spcPct val="95000"/>
              </a:lnSpc>
              <a:spcBef>
                <a:spcPct val="10000"/>
              </a:spcBef>
              <a:defRPr/>
            </a:pPr>
            <a:r>
              <a:rPr lang="en-US" sz="2000">
                <a:solidFill>
                  <a:srgbClr val="CC00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mbria" charset="0"/>
                <a:cs typeface="Arial" charset="0"/>
              </a:rPr>
              <a:t>Dr. Sooad Al-Daihan</a:t>
            </a:r>
          </a:p>
          <a:p>
            <a:pPr algn="ctr" rtl="0">
              <a:lnSpc>
                <a:spcPct val="95000"/>
              </a:lnSpc>
              <a:spcBef>
                <a:spcPct val="10000"/>
              </a:spcBef>
              <a:defRPr/>
            </a:pPr>
            <a:r>
              <a:rPr lang="en-US" sz="2000">
                <a:solidFill>
                  <a:srgbClr val="CC00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mbria" charset="0"/>
                <a:cs typeface="Arial" charset="0"/>
              </a:rPr>
              <a:t>Biochemistry department </a:t>
            </a:r>
          </a:p>
        </p:txBody>
      </p:sp>
      <p:pic>
        <p:nvPicPr>
          <p:cNvPr id="14339" name="Picture 2" descr="BioLogo2sm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7463"/>
            <a:ext cx="1944688" cy="165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mbria" charset="0"/>
                <a:cs typeface="+mj-cs"/>
              </a:rPr>
              <a:t>Overview</a:t>
            </a:r>
            <a:endParaRPr lang="ar-sa" dirty="0">
              <a:latin typeface="Franklin Gothic Book" charset="0"/>
              <a:cs typeface="Tahom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229600" cy="4876800"/>
          </a:xfrm>
        </p:spPr>
        <p:txBody>
          <a:bodyPr/>
          <a:lstStyle/>
          <a:p>
            <a:pPr algn="just" rtl="0">
              <a:buFont typeface="Wingdings" charset="0"/>
              <a:buChar char="ü"/>
              <a:defRPr/>
            </a:pPr>
            <a:r>
              <a:rPr lang="en-US" sz="2400" dirty="0" smtClean="0">
                <a:cs typeface="+mn-cs"/>
              </a:rPr>
              <a:t>An anabolic metabolic pathway </a:t>
            </a:r>
            <a:r>
              <a:rPr lang="en-US" sz="2400" dirty="0" err="1" smtClean="0">
                <a:cs typeface="+mn-cs"/>
              </a:rPr>
              <a:t>occuring</a:t>
            </a:r>
            <a:r>
              <a:rPr lang="en-US" sz="2400" dirty="0" smtClean="0">
                <a:cs typeface="+mn-cs"/>
              </a:rPr>
              <a:t> in plants, and several </a:t>
            </a:r>
            <a:r>
              <a:rPr lang="en-US" sz="2400" dirty="0" err="1" smtClean="0">
                <a:cs typeface="+mn-cs"/>
              </a:rPr>
              <a:t>microoragnisms</a:t>
            </a:r>
            <a:r>
              <a:rPr lang="en-US" sz="2400" dirty="0" smtClean="0">
                <a:cs typeface="+mn-cs"/>
              </a:rPr>
              <a:t> , </a:t>
            </a:r>
            <a:r>
              <a:rPr lang="en-US" sz="2400" dirty="0" smtClean="0">
                <a:solidFill>
                  <a:srgbClr val="CC0099"/>
                </a:solidFill>
                <a:cs typeface="+mn-cs"/>
              </a:rPr>
              <a:t>BUT not animals</a:t>
            </a:r>
            <a:r>
              <a:rPr lang="en-US" sz="2400" dirty="0" smtClean="0">
                <a:cs typeface="+mn-cs"/>
              </a:rPr>
              <a:t>.</a:t>
            </a:r>
          </a:p>
          <a:p>
            <a:pPr algn="just" rtl="0">
              <a:buFont typeface="Wingdings" charset="2"/>
              <a:buChar char="ü"/>
              <a:defRPr/>
            </a:pPr>
            <a:r>
              <a:rPr lang="en-US" sz="2400" dirty="0" smtClean="0">
                <a:cs typeface="+mn-cs"/>
              </a:rPr>
              <a:t>Occurs in </a:t>
            </a:r>
            <a:r>
              <a:rPr lang="en-US" sz="2400" dirty="0" err="1" smtClean="0">
                <a:solidFill>
                  <a:srgbClr val="CC0099"/>
                </a:solidFill>
                <a:cs typeface="+mn-cs"/>
              </a:rPr>
              <a:t>glyoxysome</a:t>
            </a:r>
            <a:endParaRPr lang="en-US" sz="2400" dirty="0" smtClean="0">
              <a:solidFill>
                <a:srgbClr val="CC0099"/>
              </a:solidFill>
              <a:cs typeface="+mn-cs"/>
            </a:endParaRPr>
          </a:p>
          <a:p>
            <a:pPr algn="just" rtl="0">
              <a:buFont typeface="Wingdings" charset="2"/>
              <a:buChar char="ü"/>
              <a:defRPr/>
            </a:pPr>
            <a:r>
              <a:rPr lang="en-US" sz="2400" dirty="0" err="1"/>
              <a:t>Glyoxysomes</a:t>
            </a:r>
            <a:r>
              <a:rPr lang="en-US" sz="2400" dirty="0"/>
              <a:t> are not present in all plant tissues at all times. They </a:t>
            </a:r>
            <a:r>
              <a:rPr lang="en-US" sz="2400" dirty="0" smtClean="0"/>
              <a:t>develop </a:t>
            </a:r>
            <a:r>
              <a:rPr lang="en-US" sz="2400" dirty="0"/>
              <a:t>in lipid-rich seeds during </a:t>
            </a:r>
            <a:r>
              <a:rPr lang="en-US" sz="2400" dirty="0" smtClean="0"/>
              <a:t>germination. </a:t>
            </a:r>
            <a:endParaRPr lang="en-US" sz="2400" dirty="0"/>
          </a:p>
          <a:p>
            <a:pPr algn="just" rtl="0">
              <a:buFont typeface="Wingdings" charset="2"/>
              <a:buChar char="ü"/>
              <a:defRPr/>
            </a:pPr>
            <a:r>
              <a:rPr lang="en-US" sz="2400" dirty="0" smtClean="0">
                <a:cs typeface="+mn-cs"/>
              </a:rPr>
              <a:t>The enzymes common to the TCA cycle and the </a:t>
            </a:r>
            <a:r>
              <a:rPr lang="en-US" sz="2400" dirty="0" err="1" smtClean="0">
                <a:cs typeface="+mn-cs"/>
              </a:rPr>
              <a:t>glyoxylate</a:t>
            </a:r>
            <a:r>
              <a:rPr lang="en-US" sz="2400" dirty="0" smtClean="0">
                <a:cs typeface="+mn-cs"/>
              </a:rPr>
              <a:t> cycle are </a:t>
            </a:r>
            <a:r>
              <a:rPr lang="en-US" sz="2400" dirty="0" err="1" smtClean="0">
                <a:solidFill>
                  <a:srgbClr val="CC0099"/>
                </a:solidFill>
                <a:cs typeface="+mn-cs"/>
              </a:rPr>
              <a:t>isoenzymes</a:t>
            </a:r>
            <a:r>
              <a:rPr lang="en-US" sz="2400" dirty="0" smtClean="0">
                <a:solidFill>
                  <a:srgbClr val="CC0099"/>
                </a:solidFill>
                <a:cs typeface="+mn-cs"/>
              </a:rPr>
              <a:t>,</a:t>
            </a:r>
            <a:r>
              <a:rPr lang="en-US" sz="2400" dirty="0"/>
              <a:t> one specific to mitochondria, the other to </a:t>
            </a:r>
            <a:r>
              <a:rPr lang="en-US" sz="2400" dirty="0" err="1"/>
              <a:t>glyoxysomes</a:t>
            </a:r>
            <a:r>
              <a:rPr lang="en-US" sz="2400" dirty="0"/>
              <a:t>. </a:t>
            </a:r>
          </a:p>
          <a:p>
            <a:pPr algn="l">
              <a:buFont typeface="Wingdings" charset="2"/>
              <a:buChar char="ü"/>
              <a:defRPr/>
            </a:pPr>
            <a:r>
              <a:rPr lang="en-US" sz="2400" dirty="0" smtClean="0"/>
              <a:t>The </a:t>
            </a:r>
            <a:r>
              <a:rPr lang="en-US" sz="2400" dirty="0" err="1"/>
              <a:t>glyoxylate</a:t>
            </a:r>
            <a:r>
              <a:rPr lang="en-US" sz="2400" dirty="0"/>
              <a:t> cycle allows plants to use acetyl-CoA derived from β-oxidation of fatty acids for carbohydrate synthesis </a:t>
            </a:r>
            <a:endParaRPr lang="en-US" sz="2400" dirty="0" smtClean="0"/>
          </a:p>
        </p:txBody>
      </p:sp>
      <p:pic>
        <p:nvPicPr>
          <p:cNvPr id="15363" name="Picture 3" descr="Screen Shot 2012-03-18 at 6.48.4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76200"/>
            <a:ext cx="2795588" cy="1600200"/>
          </a:xfrm>
          <a:prstGeom prst="rect">
            <a:avLst/>
          </a:prstGeom>
          <a:noFill/>
          <a:ln w="28575">
            <a:solidFill>
              <a:srgbClr val="D3481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76200"/>
            <a:ext cx="7772400" cy="762000"/>
          </a:xfrm>
        </p:spPr>
        <p:txBody>
          <a:bodyPr/>
          <a:lstStyle/>
          <a:p>
            <a:pPr>
              <a:defRPr/>
            </a:pPr>
            <a:r>
              <a:rPr lang="en-US" sz="36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Glyoxylate</a:t>
            </a:r>
            <a:r>
              <a:rPr lang="en-US" sz="3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Cycle</a:t>
            </a:r>
            <a:endParaRPr lang="ar-sa" sz="3600" dirty="0">
              <a:solidFill>
                <a:srgbClr val="CC0099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ambria" charset="0"/>
              <a:cs typeface="Tahoma" charset="0"/>
            </a:endParaRPr>
          </a:p>
        </p:txBody>
      </p:sp>
      <p:sp>
        <p:nvSpPr>
          <p:cNvPr id="17410" name="Content Placeholder 3"/>
          <p:cNvSpPr>
            <a:spLocks noGrp="1"/>
          </p:cNvSpPr>
          <p:nvPr>
            <p:ph sz="quarter" idx="1"/>
          </p:nvPr>
        </p:nvSpPr>
        <p:spPr>
          <a:xfrm>
            <a:off x="76200" y="1066800"/>
            <a:ext cx="4419600" cy="5257800"/>
          </a:xfrm>
        </p:spPr>
        <p:txBody>
          <a:bodyPr/>
          <a:lstStyle/>
          <a:p>
            <a:pPr marL="457200" indent="-457200" algn="just">
              <a:buFont typeface="+mj-lt"/>
              <a:buAutoNum type="arabicPeriod"/>
              <a:defRPr/>
            </a:pPr>
            <a:r>
              <a:rPr lang="en-US" sz="2000" dirty="0" smtClean="0"/>
              <a:t>Acetyl CoA condenses with oxaloacetate to form citrate, which is catalyzed by citrate synthase.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US" sz="2000" dirty="0" smtClean="0"/>
              <a:t>Citrate </a:t>
            </a:r>
            <a:r>
              <a:rPr lang="en-US" sz="2000" dirty="0"/>
              <a:t>converted to </a:t>
            </a:r>
            <a:r>
              <a:rPr lang="en-US" sz="2000" dirty="0" err="1"/>
              <a:t>isocitrate</a:t>
            </a:r>
            <a:r>
              <a:rPr lang="en-US" sz="2000" dirty="0" err="1" smtClean="0"/>
              <a:t>,by</a:t>
            </a:r>
            <a:r>
              <a:rPr lang="en-US" sz="2000" dirty="0" smtClean="0"/>
              <a:t> </a:t>
            </a:r>
            <a:r>
              <a:rPr lang="en-US" sz="2000" dirty="0" err="1" smtClean="0"/>
              <a:t>aconitase</a:t>
            </a:r>
            <a:r>
              <a:rPr lang="en-US" sz="2000" dirty="0" smtClean="0"/>
              <a:t>.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US" sz="2000" dirty="0" err="1" smtClean="0"/>
              <a:t>Isocitrateis</a:t>
            </a:r>
            <a:r>
              <a:rPr lang="en-US" sz="2000" dirty="0" smtClean="0"/>
              <a:t> </a:t>
            </a:r>
            <a:r>
              <a:rPr lang="en-US" sz="2000" dirty="0"/>
              <a:t>cleaved by </a:t>
            </a:r>
            <a:r>
              <a:rPr lang="en-US" sz="2000" dirty="0" err="1"/>
              <a:t>isocitrate</a:t>
            </a:r>
            <a:r>
              <a:rPr lang="en-US" sz="2000" dirty="0"/>
              <a:t> </a:t>
            </a:r>
            <a:r>
              <a:rPr lang="en-US" sz="2000" dirty="0" err="1"/>
              <a:t>lyase</a:t>
            </a:r>
            <a:r>
              <a:rPr lang="en-US" sz="2000" dirty="0"/>
              <a:t> forming succinate and </a:t>
            </a:r>
            <a:r>
              <a:rPr lang="en-US" sz="2000" dirty="0" err="1"/>
              <a:t>glyoxylate</a:t>
            </a:r>
            <a:r>
              <a:rPr lang="en-US" sz="2000" dirty="0"/>
              <a:t> </a:t>
            </a:r>
            <a:endParaRPr lang="en-US" sz="2000" dirty="0" smtClean="0"/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US" sz="2000" dirty="0" smtClean="0"/>
              <a:t> </a:t>
            </a:r>
            <a:r>
              <a:rPr lang="en-US" sz="2000" dirty="0" err="1"/>
              <a:t>Glyoxylate</a:t>
            </a:r>
            <a:r>
              <a:rPr lang="en-US" sz="2000" dirty="0"/>
              <a:t> condenses with </a:t>
            </a:r>
            <a:r>
              <a:rPr lang="en-US" sz="2000" dirty="0" smtClean="0"/>
              <a:t>2nd </a:t>
            </a:r>
            <a:r>
              <a:rPr lang="en-US" sz="2000" dirty="0"/>
              <a:t>acetyl CoA to yield malate by malate synthase </a:t>
            </a:r>
            <a:endParaRPr lang="en-US" sz="2000" dirty="0" smtClean="0"/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US" sz="2000" dirty="0" smtClean="0"/>
              <a:t>Malate </a:t>
            </a:r>
            <a:r>
              <a:rPr lang="en-US" sz="2000" dirty="0"/>
              <a:t>is then oxidized to </a:t>
            </a:r>
            <a:r>
              <a:rPr lang="en-US" sz="2000" dirty="0" err="1"/>
              <a:t>oxloacetate</a:t>
            </a:r>
            <a:r>
              <a:rPr lang="en-US" sz="2000" dirty="0"/>
              <a:t> which will condense with another molecule of Acetyl CoA to start another turn </a:t>
            </a:r>
            <a:r>
              <a:rPr lang="en-US" sz="2000" dirty="0" smtClean="0"/>
              <a:t> </a:t>
            </a:r>
            <a:r>
              <a:rPr lang="en-US" sz="2000" b="1" u="sng" dirty="0">
                <a:solidFill>
                  <a:srgbClr val="CC0099"/>
                </a:solidFill>
              </a:rPr>
              <a:t>Or</a:t>
            </a:r>
            <a:r>
              <a:rPr lang="en-US" sz="2000" dirty="0"/>
              <a:t> enters the cytosol and oxidized to oxaloacetate (precursor of glucose via </a:t>
            </a:r>
            <a:r>
              <a:rPr lang="en-US" sz="2000" dirty="0" err="1"/>
              <a:t>gluconeogensis</a:t>
            </a:r>
            <a:r>
              <a:rPr lang="en-US" sz="2000" dirty="0"/>
              <a:t>) </a:t>
            </a:r>
            <a:endParaRPr lang="en-US" sz="2000" dirty="0" smtClean="0"/>
          </a:p>
          <a:p>
            <a:pPr marL="0" indent="0" algn="l">
              <a:buClrTx/>
              <a:buFont typeface="Wingdings 2" charset="0"/>
              <a:buNone/>
              <a:defRPr/>
            </a:pPr>
            <a:endParaRPr lang="en-US" sz="2000" b="1" dirty="0" smtClean="0">
              <a:solidFill>
                <a:srgbClr val="000000"/>
              </a:solidFill>
              <a:latin typeface="Cambria"/>
              <a:cs typeface="Cambria"/>
            </a:endParaRPr>
          </a:p>
          <a:p>
            <a:pPr marL="0" indent="0" algn="l">
              <a:buFont typeface="Wingdings 2" charset="0"/>
              <a:buNone/>
              <a:defRPr/>
            </a:pPr>
            <a:endParaRPr lang="en-US" sz="1800" b="1" u="sng" dirty="0" smtClean="0">
              <a:effectLst>
                <a:outerShdw blurRad="38100" dist="38100" dir="2700000" algn="tl">
                  <a:srgbClr val="000000"/>
                </a:outerShdw>
              </a:effectLst>
              <a:latin typeface="Cambria"/>
              <a:cs typeface="Cambria"/>
            </a:endParaRPr>
          </a:p>
        </p:txBody>
      </p:sp>
      <p:pic>
        <p:nvPicPr>
          <p:cNvPr id="16387" name="Picture 1" descr="Screen Shot 2012-03-18 at 6.47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609600"/>
            <a:ext cx="4343400" cy="5664200"/>
          </a:xfrm>
          <a:prstGeom prst="rect">
            <a:avLst/>
          </a:prstGeom>
          <a:noFill/>
          <a:ln w="28575">
            <a:solidFill>
              <a:srgbClr val="D3481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7696200" y="1600200"/>
            <a:ext cx="45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1</a:t>
            </a:r>
          </a:p>
        </p:txBody>
      </p:sp>
      <p:sp>
        <p:nvSpPr>
          <p:cNvPr id="16389" name="TextBox 6"/>
          <p:cNvSpPr txBox="1">
            <a:spLocks noChangeArrowheads="1"/>
          </p:cNvSpPr>
          <p:nvPr/>
        </p:nvSpPr>
        <p:spPr bwMode="auto">
          <a:xfrm>
            <a:off x="8610600" y="3276600"/>
            <a:ext cx="45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2</a:t>
            </a:r>
          </a:p>
        </p:txBody>
      </p:sp>
      <p:sp>
        <p:nvSpPr>
          <p:cNvPr id="16390" name="TextBox 7"/>
          <p:cNvSpPr txBox="1">
            <a:spLocks noChangeArrowheads="1"/>
          </p:cNvSpPr>
          <p:nvPr/>
        </p:nvSpPr>
        <p:spPr bwMode="auto">
          <a:xfrm>
            <a:off x="7467600" y="4953000"/>
            <a:ext cx="45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3</a:t>
            </a:r>
          </a:p>
        </p:txBody>
      </p:sp>
      <p:sp>
        <p:nvSpPr>
          <p:cNvPr id="16391" name="TextBox 8"/>
          <p:cNvSpPr txBox="1">
            <a:spLocks noChangeArrowheads="1"/>
          </p:cNvSpPr>
          <p:nvPr/>
        </p:nvSpPr>
        <p:spPr bwMode="auto">
          <a:xfrm>
            <a:off x="5257800" y="4648200"/>
            <a:ext cx="45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4</a:t>
            </a:r>
          </a:p>
        </p:txBody>
      </p:sp>
      <p:sp>
        <p:nvSpPr>
          <p:cNvPr id="16392" name="TextBox 9"/>
          <p:cNvSpPr txBox="1">
            <a:spLocks noChangeArrowheads="1"/>
          </p:cNvSpPr>
          <p:nvPr/>
        </p:nvSpPr>
        <p:spPr bwMode="auto">
          <a:xfrm>
            <a:off x="4800600" y="2438400"/>
            <a:ext cx="45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5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7772400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400" b="1" baseline="30000" dirty="0" smtClean="0">
                <a:solidFill>
                  <a:srgbClr val="0000FF"/>
                </a:solidFill>
                <a:latin typeface="+mn-lt"/>
              </a:rPr>
              <a:t>Relationship </a:t>
            </a:r>
            <a:r>
              <a:rPr lang="en-US" sz="4400" b="1" baseline="30000" dirty="0">
                <a:solidFill>
                  <a:srgbClr val="0000FF"/>
                </a:solidFill>
                <a:latin typeface="+mn-lt"/>
              </a:rPr>
              <a:t>between the </a:t>
            </a:r>
            <a:r>
              <a:rPr lang="en-US" sz="4400" b="1" baseline="30000" dirty="0" err="1">
                <a:solidFill>
                  <a:srgbClr val="0000FF"/>
                </a:solidFill>
                <a:latin typeface="+mn-lt"/>
              </a:rPr>
              <a:t>glyoxylate</a:t>
            </a:r>
            <a:r>
              <a:rPr lang="en-US" sz="4400" b="1" baseline="30000" dirty="0">
                <a:solidFill>
                  <a:srgbClr val="0000FF"/>
                </a:solidFill>
                <a:latin typeface="+mn-lt"/>
              </a:rPr>
              <a:t> and citric acid cycles. </a:t>
            </a:r>
            <a:endParaRPr lang="ar-sa" sz="4400" i="1" dirty="0">
              <a:solidFill>
                <a:srgbClr val="0000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+mn-lt"/>
              <a:cs typeface="Tahoma" charset="0"/>
            </a:endParaRPr>
          </a:p>
        </p:txBody>
      </p:sp>
      <p:pic>
        <p:nvPicPr>
          <p:cNvPr id="17410" name="Picture 6" descr="Screen Shot 2012-03-18 at 7.14.0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71600"/>
            <a:ext cx="4343400" cy="4724400"/>
          </a:xfrm>
          <a:prstGeom prst="rect">
            <a:avLst/>
          </a:prstGeom>
          <a:noFill/>
          <a:ln w="28575">
            <a:solidFill>
              <a:srgbClr val="D3481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4556038" y="1676400"/>
            <a:ext cx="4511762" cy="3886200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38100" dist="25400" dir="5400000" algn="t" rotWithShape="0">
              <a:srgbClr val="000000">
                <a:alpha val="50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just" rtl="0" eaLnBrk="1" hangingPunct="1">
              <a:buClr>
                <a:srgbClr val="0000FF"/>
              </a:buClr>
              <a:defRPr/>
            </a:pPr>
            <a:endParaRPr lang="en-US" sz="2000" dirty="0" smtClean="0">
              <a:solidFill>
                <a:srgbClr val="000000"/>
              </a:solidFill>
              <a:latin typeface="Perpetua" charset="0"/>
            </a:endParaRPr>
          </a:p>
          <a:p>
            <a:pPr algn="just" rtl="0" eaLnBrk="1" hangingPunct="1">
              <a:buClr>
                <a:srgbClr val="0000FF"/>
              </a:buClr>
              <a:buFont typeface="Wingdings" charset="0"/>
              <a:buChar char="ü"/>
              <a:defRPr/>
            </a:pPr>
            <a:r>
              <a:rPr lang="en-US" sz="2000" dirty="0" smtClean="0">
                <a:solidFill>
                  <a:srgbClr val="000000"/>
                </a:solidFill>
                <a:latin typeface="Perpetua" charset="0"/>
              </a:rPr>
              <a:t>Succinate </a:t>
            </a:r>
            <a:r>
              <a:rPr lang="en-US" sz="2000" dirty="0">
                <a:solidFill>
                  <a:srgbClr val="000000"/>
                </a:solidFill>
                <a:latin typeface="Perpetua" charset="0"/>
              </a:rPr>
              <a:t>returns to mitochondria , where it re-enters the TCA cycle and is transformed to oxaloacetate, which can again be exported (via aspartate) to the </a:t>
            </a:r>
            <a:r>
              <a:rPr lang="en-US" sz="2000" dirty="0" err="1">
                <a:solidFill>
                  <a:srgbClr val="000000"/>
                </a:solidFill>
                <a:latin typeface="Perpetua" charset="0"/>
              </a:rPr>
              <a:t>glyoxysome</a:t>
            </a:r>
            <a:r>
              <a:rPr lang="en-US" sz="2000" dirty="0">
                <a:solidFill>
                  <a:srgbClr val="000000"/>
                </a:solidFill>
                <a:latin typeface="Perpetua" charset="0"/>
              </a:rPr>
              <a:t> </a:t>
            </a:r>
          </a:p>
          <a:p>
            <a:pPr algn="just" rtl="0" eaLnBrk="1" hangingPunct="1">
              <a:buClr>
                <a:srgbClr val="0000FF"/>
              </a:buClr>
              <a:defRPr/>
            </a:pPr>
            <a:r>
              <a:rPr lang="en-US" sz="2000" b="1" i="1" dirty="0">
                <a:solidFill>
                  <a:srgbClr val="0000FF"/>
                </a:solidFill>
                <a:latin typeface="Perpetua" charset="0"/>
              </a:rPr>
              <a:t>Notes:</a:t>
            </a:r>
          </a:p>
          <a:p>
            <a:pPr algn="just" rtl="0" eaLnBrk="1" hangingPunct="1">
              <a:buClr>
                <a:srgbClr val="0000FF"/>
              </a:buClr>
              <a:buFont typeface="Wingdings" charset="0"/>
              <a:buChar char="ü"/>
              <a:defRPr/>
            </a:pPr>
            <a:r>
              <a:rPr lang="en-US" sz="2000" dirty="0">
                <a:solidFill>
                  <a:srgbClr val="000000"/>
                </a:solidFill>
                <a:latin typeface="Perpetua" charset="0"/>
              </a:rPr>
              <a:t>Each turn of this cycle consumes 2 molecules of Acetyl CoA and produce 1 molecule of succinate </a:t>
            </a:r>
          </a:p>
          <a:p>
            <a:pPr algn="just" rtl="0" eaLnBrk="1" hangingPunct="1">
              <a:buClr>
                <a:srgbClr val="0000FF"/>
              </a:buClr>
              <a:buFont typeface="Wingdings" charset="0"/>
              <a:buChar char="ü"/>
              <a:defRPr/>
            </a:pP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The </a:t>
            </a:r>
            <a:r>
              <a:rPr lang="en-US" sz="2000" dirty="0" err="1" smtClean="0">
                <a:solidFill>
                  <a:srgbClr val="000000"/>
                </a:solidFill>
                <a:latin typeface="+mn-lt"/>
              </a:rPr>
              <a:t>glyoxylate</a:t>
            </a: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+mn-lt"/>
              </a:rPr>
              <a:t>cycle, </a:t>
            </a:r>
            <a:r>
              <a:rPr lang="en-US" sz="2000" dirty="0" smtClean="0">
                <a:latin typeface="+mn-lt"/>
              </a:rPr>
              <a:t>shares </a:t>
            </a:r>
            <a:r>
              <a:rPr lang="en-US" sz="2000" dirty="0">
                <a:latin typeface="+mn-lt"/>
              </a:rPr>
              <a:t>three steps with the citric acid cycle but bypasses </a:t>
            </a: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the </a:t>
            </a:r>
            <a:r>
              <a:rPr lang="en-US" sz="2000" dirty="0">
                <a:solidFill>
                  <a:srgbClr val="000000"/>
                </a:solidFill>
                <a:latin typeface="+mn-lt"/>
              </a:rPr>
              <a:t>two decarboxylation </a:t>
            </a: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steps</a:t>
            </a:r>
            <a:endParaRPr lang="en-US" dirty="0">
              <a:solidFill>
                <a:srgbClr val="000000"/>
              </a:solidFill>
              <a:latin typeface="+mn-lt"/>
            </a:endParaRPr>
          </a:p>
          <a:p>
            <a:pPr algn="just" rtl="0" eaLnBrk="1" hangingPunct="1">
              <a:buClr>
                <a:srgbClr val="0000FF"/>
              </a:buClr>
              <a:buFont typeface="Wingdings" charset="0"/>
              <a:buChar char="ü"/>
              <a:defRPr/>
            </a:pPr>
            <a:endParaRPr lang="en-US" dirty="0">
              <a:solidFill>
                <a:srgbClr val="000000"/>
              </a:solidFill>
              <a:latin typeface="Perpetu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6633</TotalTime>
  <Words>261</Words>
  <Application>Microsoft Macintosh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Arial</vt:lpstr>
      <vt:lpstr>ＭＳ Ｐゴシック</vt:lpstr>
      <vt:lpstr>Franklin Gothic Book</vt:lpstr>
      <vt:lpstr>Perpetua</vt:lpstr>
      <vt:lpstr>Wingdings 2</vt:lpstr>
      <vt:lpstr>Calibri</vt:lpstr>
      <vt:lpstr>Cambria</vt:lpstr>
      <vt:lpstr>Wingdings</vt:lpstr>
      <vt:lpstr>Times New Roman</vt:lpstr>
      <vt:lpstr>Equity</vt:lpstr>
      <vt:lpstr>Glyoxylate Cycle</vt:lpstr>
      <vt:lpstr>Overview</vt:lpstr>
      <vt:lpstr>Glyoxylate Cycle</vt:lpstr>
      <vt:lpstr>Relationship between the glyoxylate and citric acid cycles.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aalghanouchi</dc:creator>
  <cp:lastModifiedBy>i Mac </cp:lastModifiedBy>
  <cp:revision>109</cp:revision>
  <dcterms:created xsi:type="dcterms:W3CDTF">2009-12-28T06:44:31Z</dcterms:created>
  <dcterms:modified xsi:type="dcterms:W3CDTF">2012-03-30T10:15:05Z</dcterms:modified>
</cp:coreProperties>
</file>