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0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D6A9BD2-E1D0-8E41-9564-D0502F11E42B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90D6041-BE41-9F45-ADA3-17B046487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</a:t>
            </a:r>
            <a:r>
              <a:rPr lang="en-US" dirty="0" smtClean="0"/>
              <a:t>. 156-178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Anticipatory it + </a:t>
            </a:r>
            <a:r>
              <a:rPr lang="en-US" dirty="0" err="1" smtClean="0"/>
              <a:t>adj</a:t>
            </a:r>
            <a:r>
              <a:rPr lang="en-US" dirty="0" smtClean="0"/>
              <a:t>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Anticipatory it + </a:t>
            </a:r>
            <a:r>
              <a:rPr lang="en-US" i="1" u="sng" dirty="0" err="1" smtClean="0"/>
              <a:t>adj</a:t>
            </a:r>
            <a:r>
              <a:rPr lang="en-US" i="1" u="sng" dirty="0" smtClean="0"/>
              <a:t> clause</a:t>
            </a:r>
          </a:p>
          <a:p>
            <a:r>
              <a:rPr lang="en-US" dirty="0" smtClean="0"/>
              <a:t>Hernando Cortez led the Spanish conquest of central America.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was </a:t>
            </a:r>
            <a:r>
              <a:rPr lang="en-US" dirty="0" smtClean="0"/>
              <a:t>Hernando Cortez </a:t>
            </a:r>
            <a:r>
              <a:rPr lang="en-US" dirty="0" smtClean="0">
                <a:solidFill>
                  <a:srgbClr val="FF0000"/>
                </a:solidFill>
              </a:rPr>
              <a:t>who</a:t>
            </a:r>
            <a:r>
              <a:rPr lang="en-US" dirty="0" smtClean="0"/>
              <a:t> led the Spanish conquest of central America.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an  environmental disaster cause the end of the Mayan empire?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Was it </a:t>
            </a:r>
            <a:r>
              <a:rPr lang="en-US" dirty="0" smtClean="0"/>
              <a:t>an  environmental disaster </a:t>
            </a:r>
            <a:r>
              <a:rPr lang="en-US" dirty="0" smtClean="0">
                <a:solidFill>
                  <a:srgbClr val="FF0000"/>
                </a:solidFill>
              </a:rPr>
              <a:t>that</a:t>
            </a:r>
            <a:r>
              <a:rPr lang="en-US" dirty="0" smtClean="0"/>
              <a:t> caused the end of the Mayan empire?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886200"/>
            <a:ext cx="7772400" cy="2209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The jalopy is a fast car.</a:t>
            </a:r>
          </a:p>
          <a:p>
            <a:pPr>
              <a:buFontTx/>
              <a:buNone/>
            </a:pPr>
            <a:r>
              <a:rPr lang="en-US" dirty="0"/>
              <a:t>The </a:t>
            </a:r>
            <a:r>
              <a:rPr lang="en-US" dirty="0" smtClean="0"/>
              <a:t>race car </a:t>
            </a:r>
            <a:r>
              <a:rPr lang="en-US" dirty="0"/>
              <a:t>is the faster car.</a:t>
            </a:r>
          </a:p>
          <a:p>
            <a:pPr>
              <a:buFontTx/>
              <a:buNone/>
            </a:pPr>
            <a:r>
              <a:rPr lang="en-US" dirty="0"/>
              <a:t>The dragster is the fastest car.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0"/>
            <a:ext cx="39020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81000"/>
            <a:ext cx="3276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828800"/>
            <a:ext cx="236220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9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2057400"/>
            <a:ext cx="49530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7391400" cy="1143000"/>
          </a:xfrm>
        </p:spPr>
        <p:txBody>
          <a:bodyPr>
            <a:normAutofit fontScale="90000"/>
          </a:bodyPr>
          <a:lstStyle/>
          <a:p>
            <a:r>
              <a:rPr lang="en-US">
                <a:ea typeface="Times New Roman" charset="0"/>
                <a:cs typeface="Times New Roman" charset="0"/>
              </a:rPr>
              <a:t>What is a “</a:t>
            </a:r>
            <a:r>
              <a:rPr lang="pl-PL"/>
              <a:t>c</a:t>
            </a:r>
            <a:r>
              <a:rPr lang="en-US">
                <a:ea typeface="Times New Roman" charset="0"/>
                <a:cs typeface="Times New Roman" charset="0"/>
              </a:rPr>
              <a:t>omparative form”?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7391400" cy="609600"/>
          </a:xfrm>
        </p:spPr>
        <p:txBody>
          <a:bodyPr/>
          <a:lstStyle/>
          <a:p>
            <a:pPr algn="ctr">
              <a:buClrTx/>
              <a:buFontTx/>
              <a:buNone/>
            </a:pPr>
            <a:r>
              <a:rPr lang="pl-PL" sz="2400">
                <a:solidFill>
                  <a:schemeClr val="accent2"/>
                </a:solidFill>
              </a:rPr>
              <a:t>Comaprative form expresses the idea of ‘more’</a:t>
            </a:r>
            <a:r>
              <a:rPr lang="en-US" sz="2400"/>
              <a:t> 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048000" y="2590800"/>
            <a:ext cx="1441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fast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3886200" y="2590800"/>
            <a:ext cx="121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-er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2419350" y="3962400"/>
            <a:ext cx="2933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l-PL" sz="32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My car is fast.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1857375" y="4800600"/>
            <a:ext cx="405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l-PL" sz="32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But his car is faster.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4419600" y="4724400"/>
            <a:ext cx="1295400" cy="685800"/>
          </a:xfrm>
          <a:prstGeom prst="rect">
            <a:avLst/>
          </a:prstGeom>
          <a:noFill/>
          <a:ln w="28575">
            <a:solidFill>
              <a:srgbClr val="FF33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5857" name="AutoShape 17"/>
          <p:cNvCxnSpPr>
            <a:cxnSpLocks noChangeShapeType="1"/>
            <a:stCxn id="35858" idx="3"/>
            <a:endCxn id="35856" idx="3"/>
          </p:cNvCxnSpPr>
          <p:nvPr/>
        </p:nvCxnSpPr>
        <p:spPr bwMode="auto">
          <a:xfrm>
            <a:off x="4967288" y="2933700"/>
            <a:ext cx="762000" cy="2133600"/>
          </a:xfrm>
          <a:prstGeom prst="bentConnector3">
            <a:avLst>
              <a:gd name="adj1" fmla="val 128125"/>
            </a:avLst>
          </a:prstGeom>
          <a:noFill/>
          <a:ln w="28575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2667000" y="2590800"/>
            <a:ext cx="2286000" cy="685800"/>
          </a:xfrm>
          <a:prstGeom prst="rect">
            <a:avLst/>
          </a:prstGeom>
          <a:noFill/>
          <a:ln w="28575">
            <a:solidFill>
              <a:srgbClr val="FF33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3" name="Line 33"/>
          <p:cNvSpPr>
            <a:spLocks noChangeShapeType="1"/>
          </p:cNvSpPr>
          <p:nvPr/>
        </p:nvSpPr>
        <p:spPr bwMode="auto">
          <a:xfrm>
            <a:off x="0" y="2714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4" name="Line 34"/>
          <p:cNvSpPr>
            <a:spLocks noChangeShapeType="1"/>
          </p:cNvSpPr>
          <p:nvPr/>
        </p:nvSpPr>
        <p:spPr bwMode="auto">
          <a:xfrm>
            <a:off x="0" y="65865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utoUpdateAnimBg="0"/>
      <p:bldP spid="35853" grpId="0" autoUpdateAnimBg="0"/>
      <p:bldP spid="35854" grpId="0" autoUpdateAnimBg="0"/>
      <p:bldP spid="35855" grpId="0" autoUpdateAnimBg="0"/>
      <p:bldP spid="35856" grpId="0" animBg="1"/>
      <p:bldP spid="358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3913188" y="5505450"/>
            <a:ext cx="1941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good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3875088" y="4386263"/>
            <a:ext cx="1941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modern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7391400" cy="1143000"/>
          </a:xfrm>
        </p:spPr>
        <p:txBody>
          <a:bodyPr/>
          <a:lstStyle/>
          <a:p>
            <a:r>
              <a:rPr lang="en-US">
                <a:ea typeface="Times New Roman" charset="0"/>
                <a:cs typeface="Times New Roman" charset="0"/>
              </a:rPr>
              <a:t>“Comparative form”?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7391400" cy="609600"/>
          </a:xfrm>
        </p:spPr>
        <p:txBody>
          <a:bodyPr/>
          <a:lstStyle/>
          <a:p>
            <a:pPr algn="ctr">
              <a:buClrTx/>
              <a:buFontTx/>
              <a:buNone/>
            </a:pPr>
            <a:r>
              <a:rPr lang="en-GB" sz="2800">
                <a:solidFill>
                  <a:schemeClr val="accent2"/>
                </a:solidFill>
              </a:rPr>
              <a:t>How is </a:t>
            </a:r>
            <a:r>
              <a:rPr lang="pl-PL" sz="2800">
                <a:solidFill>
                  <a:schemeClr val="accent2"/>
                </a:solidFill>
              </a:rPr>
              <a:t>a ‘</a:t>
            </a:r>
            <a:r>
              <a:rPr lang="en-GB" sz="2800">
                <a:solidFill>
                  <a:schemeClr val="accent2"/>
                </a:solidFill>
              </a:rPr>
              <a:t>comparative</a:t>
            </a:r>
            <a:r>
              <a:rPr lang="pl-PL" sz="2800">
                <a:solidFill>
                  <a:schemeClr val="accent2"/>
                </a:solidFill>
              </a:rPr>
              <a:t>’</a:t>
            </a:r>
            <a:r>
              <a:rPr lang="en-GB" sz="2800">
                <a:solidFill>
                  <a:schemeClr val="accent2"/>
                </a:solidFill>
              </a:rPr>
              <a:t> form built?</a:t>
            </a:r>
            <a:endParaRPr lang="en-GB" sz="2800"/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3617913" y="4471988"/>
            <a:ext cx="3422650" cy="654050"/>
          </a:xfrm>
          <a:prstGeom prst="rect">
            <a:avLst/>
          </a:prstGeom>
          <a:solidFill>
            <a:srgbClr val="2F5D8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857625" y="2424113"/>
            <a:ext cx="1441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long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838700" y="2424113"/>
            <a:ext cx="121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er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171450" y="25908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one syllable adjectives</a:t>
            </a:r>
            <a:endParaRPr lang="en-GB">
              <a:latin typeface="Trebuchet MS" charset="0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171450" y="3305175"/>
            <a:ext cx="3429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two syllable adjectives</a:t>
            </a:r>
          </a:p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ending in -ly</a:t>
            </a:r>
            <a:endParaRPr lang="en-GB">
              <a:latin typeface="Trebuchet MS" charset="0"/>
            </a:endParaRP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3317875" y="3367088"/>
            <a:ext cx="1722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funn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142875" y="4391025"/>
            <a:ext cx="34575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other two and three syllable adjectives</a:t>
            </a:r>
            <a:endParaRPr lang="en-GB">
              <a:solidFill>
                <a:schemeClr val="accent2"/>
              </a:solidFill>
              <a:latin typeface="Trebuchet MS" charset="0"/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119063" y="5481638"/>
            <a:ext cx="34575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irregular adjectives</a:t>
            </a:r>
          </a:p>
          <a:p>
            <a:pPr marL="342900" indent="-342900" algn="r">
              <a:spcBef>
                <a:spcPct val="20000"/>
              </a:spcBef>
            </a:pPr>
            <a:r>
              <a:rPr lang="pl-PL">
                <a:solidFill>
                  <a:schemeClr val="accent2"/>
                </a:solidFill>
                <a:latin typeface="Trebuchet MS" charset="0"/>
              </a:rPr>
              <a:t>for example ‘good’</a:t>
            </a:r>
            <a:endParaRPr lang="en-GB">
              <a:solidFill>
                <a:schemeClr val="accent2"/>
              </a:solidFill>
              <a:latin typeface="Trebuchet MS" charset="0"/>
            </a:endParaRPr>
          </a:p>
        </p:txBody>
      </p:sp>
      <p:sp>
        <p:nvSpPr>
          <p:cNvPr id="36889" name="Text Box 2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586413" y="3375025"/>
            <a:ext cx="560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FF00"/>
                </a:solidFill>
                <a:sym typeface="Webdings" charset="2"/>
              </a:rPr>
              <a:t></a:t>
            </a:r>
            <a:endParaRPr lang="en-US" sz="2800" b="1">
              <a:solidFill>
                <a:srgbClr val="FFFF00"/>
              </a:solidFill>
            </a:endParaRPr>
          </a:p>
        </p:txBody>
      </p:sp>
      <p:sp>
        <p:nvSpPr>
          <p:cNvPr id="36904" name="Line 40"/>
          <p:cNvSpPr>
            <a:spLocks noChangeShapeType="1"/>
          </p:cNvSpPr>
          <p:nvPr/>
        </p:nvSpPr>
        <p:spPr bwMode="auto">
          <a:xfrm>
            <a:off x="0" y="2714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05" name="Line 41"/>
          <p:cNvSpPr>
            <a:spLocks noChangeShapeType="1"/>
          </p:cNvSpPr>
          <p:nvPr/>
        </p:nvSpPr>
        <p:spPr bwMode="auto">
          <a:xfrm>
            <a:off x="0" y="65865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08" name="Text Box 44"/>
          <p:cNvSpPr txBox="1">
            <a:spLocks noChangeArrowheads="1"/>
          </p:cNvSpPr>
          <p:nvPr/>
        </p:nvSpPr>
        <p:spPr bwMode="auto">
          <a:xfrm>
            <a:off x="4835525" y="3367088"/>
            <a:ext cx="469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y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4943475" y="3506788"/>
            <a:ext cx="425450" cy="552450"/>
          </a:xfrm>
          <a:prstGeom prst="rect">
            <a:avLst/>
          </a:prstGeom>
          <a:solidFill>
            <a:srgbClr val="2F5D8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4854575" y="3367088"/>
            <a:ext cx="931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ier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911" name="Text Box 47"/>
          <p:cNvSpPr txBox="1">
            <a:spLocks noChangeArrowheads="1"/>
          </p:cNvSpPr>
          <p:nvPr/>
        </p:nvSpPr>
        <p:spPr bwMode="auto">
          <a:xfrm>
            <a:off x="5200650" y="4398963"/>
            <a:ext cx="1941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modern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912" name="Text Box 48"/>
          <p:cNvSpPr txBox="1">
            <a:spLocks noChangeArrowheads="1"/>
          </p:cNvSpPr>
          <p:nvPr/>
        </p:nvSpPr>
        <p:spPr bwMode="auto">
          <a:xfrm>
            <a:off x="3871913" y="4398963"/>
            <a:ext cx="1441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more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  <p:sp>
        <p:nvSpPr>
          <p:cNvPr id="36915" name="Rectangle 51"/>
          <p:cNvSpPr>
            <a:spLocks noChangeArrowheads="1"/>
          </p:cNvSpPr>
          <p:nvPr/>
        </p:nvSpPr>
        <p:spPr bwMode="auto">
          <a:xfrm>
            <a:off x="3838575" y="5553075"/>
            <a:ext cx="2774950" cy="654050"/>
          </a:xfrm>
          <a:prstGeom prst="rect">
            <a:avLst/>
          </a:prstGeom>
          <a:solidFill>
            <a:srgbClr val="2F5D8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3886200" y="5510213"/>
            <a:ext cx="1870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l-PL" sz="4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better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0" grpId="0" animBg="1"/>
      <p:bldP spid="36869" grpId="0" autoUpdateAnimBg="0"/>
      <p:bldP spid="36889" grpId="0" autoUpdateAnimBg="0"/>
      <p:bldP spid="36909" grpId="0" animBg="1"/>
      <p:bldP spid="36878" grpId="0" autoUpdateAnimBg="0"/>
      <p:bldP spid="36911" grpId="0" autoUpdateAnimBg="0"/>
      <p:bldP spid="36912" grpId="0" autoUpdateAnimBg="0"/>
      <p:bldP spid="36915" grpId="0" animBg="1"/>
      <p:bldP spid="3688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Adjective clauses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An adjective clause is a subordinate clause used as an adjective to modify a noun or a pronoun.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Adjective clauses begin with relative pronouns: </a:t>
            </a:r>
            <a:r>
              <a:rPr lang="en-US" sz="2400" i="1" dirty="0"/>
              <a:t>who, whose, that, whom, which</a:t>
            </a:r>
            <a:r>
              <a:rPr lang="en-US" sz="2400" dirty="0"/>
              <a:t> OR relative adverbs: </a:t>
            </a:r>
            <a:r>
              <a:rPr lang="en-US" sz="2400" i="1" dirty="0"/>
              <a:t>when, why, where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Note: Sometimes a relative pronoun is omitted.  The missing pronoun, however, is understood and still functions in the sentence.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Examples: </a:t>
            </a:r>
          </a:p>
          <a:p>
            <a:pPr lvl="1">
              <a:lnSpc>
                <a:spcPct val="9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The flowers (that) I bought for my mother are beautiful.</a:t>
            </a:r>
          </a:p>
          <a:p>
            <a:pPr lvl="1">
              <a:lnSpc>
                <a:spcPct val="9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The friends (whom) I visited are my cousins.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Adjective clause continued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990600" lvl="1" indent="-533400">
              <a:lnSpc>
                <a:spcPct val="80000"/>
              </a:lnSpc>
            </a:pPr>
            <a:r>
              <a:rPr lang="en-US" sz="2400" i="1" dirty="0">
                <a:solidFill>
                  <a:srgbClr val="FF0000"/>
                </a:solidFill>
              </a:rPr>
              <a:t>Example: The novel </a:t>
            </a:r>
            <a:r>
              <a:rPr lang="en-US" sz="2400" i="1" u="sng" dirty="0">
                <a:solidFill>
                  <a:srgbClr val="FF0000"/>
                </a:solidFill>
              </a:rPr>
              <a:t>that I read in class</a:t>
            </a:r>
            <a:r>
              <a:rPr lang="en-US" sz="2400" i="1" dirty="0">
                <a:solidFill>
                  <a:srgbClr val="FF0000"/>
                </a:solidFill>
              </a:rPr>
              <a:t> was very interesting. 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2400" dirty="0" smtClean="0"/>
              <a:t>When </a:t>
            </a:r>
            <a:r>
              <a:rPr lang="en-US" sz="2400" dirty="0"/>
              <a:t>combining two sentences, identify the less important sentence and join it with the other sentence by adding a relative pronoun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0600" lvl="1" indent="-533400">
              <a:lnSpc>
                <a:spcPct val="80000"/>
              </a:lnSpc>
            </a:pPr>
            <a:r>
              <a:rPr lang="en-US" sz="2400" dirty="0" smtClean="0"/>
              <a:t>[Add commas when you use the word which.]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Ex. The school has just been declared a landmark.  The school was renovated last year. 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dirty="0" smtClean="0"/>
              <a:t>When combining these two sentences using an adjective clause, it looks like this: 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i="1" dirty="0" smtClean="0">
                <a:solidFill>
                  <a:srgbClr val="FF0000"/>
                </a:solidFill>
              </a:rPr>
              <a:t> The school, </a:t>
            </a:r>
            <a:r>
              <a:rPr lang="en-US" sz="2000" i="1" u="sng" dirty="0" smtClean="0">
                <a:solidFill>
                  <a:srgbClr val="FF0000"/>
                </a:solidFill>
              </a:rPr>
              <a:t>which was renovated last year,</a:t>
            </a:r>
            <a:r>
              <a:rPr lang="en-US" sz="2000" i="1" dirty="0" smtClean="0">
                <a:solidFill>
                  <a:srgbClr val="FF0000"/>
                </a:solidFill>
              </a:rPr>
              <a:t> has just been declared a landmark.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Ex. I borrowed a novel from the library.  The novel is about the American Revolution.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dirty="0" smtClean="0"/>
              <a:t> When combining these two sentences using an adjective clause, it looks like this: 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000" i="1" dirty="0" smtClean="0">
                <a:solidFill>
                  <a:srgbClr val="FF0000"/>
                </a:solidFill>
              </a:rPr>
              <a:t>The novel </a:t>
            </a:r>
            <a:r>
              <a:rPr lang="en-US" sz="2000" i="1" u="sng" dirty="0" smtClean="0">
                <a:solidFill>
                  <a:srgbClr val="FF0000"/>
                </a:solidFill>
              </a:rPr>
              <a:t>that</a:t>
            </a:r>
            <a:r>
              <a:rPr lang="en-US" sz="2000" i="1" dirty="0" smtClean="0">
                <a:solidFill>
                  <a:srgbClr val="FF0000"/>
                </a:solidFill>
              </a:rPr>
              <a:t> I borrowed from the library is about the American Revolution.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0" y="0"/>
          <a:ext cx="9299575" cy="6718300"/>
        </p:xfrm>
        <a:graphic>
          <a:graphicData uri="http://schemas.openxmlformats.org/presentationml/2006/ole">
            <p:oleObj spid="_x0000_s17411" name="Document" r:id="rId3" imgW="8737600" imgH="6311900" progId="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Bradley Hand ITC" pitchFamily="66" charset="0"/>
              </a:rPr>
              <a:t>Relative Pronouns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English, the relative pronouns are </a:t>
            </a:r>
            <a:r>
              <a:rPr lang="en-US" i="1" dirty="0"/>
              <a:t>that, which, whichever, who, whoever, whom, whose, whosoever, whomever.</a:t>
            </a:r>
          </a:p>
          <a:p>
            <a:r>
              <a:rPr lang="en-US" dirty="0">
                <a:solidFill>
                  <a:schemeClr val="bg1"/>
                </a:solidFill>
              </a:rPr>
              <a:t>Ex:  </a:t>
            </a:r>
            <a:r>
              <a:rPr lang="en-US" dirty="0">
                <a:solidFill>
                  <a:srgbClr val="FFCC00"/>
                </a:solidFill>
              </a:rPr>
              <a:t>The boy</a:t>
            </a:r>
            <a:r>
              <a:rPr lang="en-US" dirty="0"/>
              <a:t> </a:t>
            </a:r>
            <a:r>
              <a:rPr lang="en-US" dirty="0">
                <a:solidFill>
                  <a:srgbClr val="FF3399"/>
                </a:solidFill>
              </a:rPr>
              <a:t>whom I love</a:t>
            </a:r>
            <a:r>
              <a:rPr lang="en-US" dirty="0"/>
              <a:t> </a:t>
            </a:r>
            <a:r>
              <a:rPr lang="en-US" dirty="0">
                <a:solidFill>
                  <a:srgbClr val="FFCC00"/>
                </a:solidFill>
              </a:rPr>
              <a:t>is named Jim.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Main clause: The boy is named Jim.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Subordinate clause: whom I love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Bradley Hand ITC" pitchFamily="66" charset="0"/>
              </a:rPr>
              <a:t>Relative Pronouns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Refer back to an antecedent in the main clause.  </a:t>
            </a:r>
          </a:p>
          <a:p>
            <a:r>
              <a:rPr lang="en-US" dirty="0">
                <a:solidFill>
                  <a:srgbClr val="000000"/>
                </a:solidFill>
              </a:rPr>
              <a:t>An antecedent is the noun or noun phrase to which a pronoun refers.</a:t>
            </a:r>
          </a:p>
          <a:p>
            <a:r>
              <a:rPr lang="en-US" dirty="0">
                <a:solidFill>
                  <a:srgbClr val="000000"/>
                </a:solidFill>
              </a:rPr>
              <a:t>Ex: The boy whom I love is named Jim.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Pronoun: whom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Antecedent: boy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Bradley Hand ITC" pitchFamily="66" charset="0"/>
              </a:rPr>
              <a:t>Relative Pronoun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Relative clause provides extra information about the antecedent that is not necessary for comprehension of the main clause.</a:t>
            </a:r>
          </a:p>
          <a:p>
            <a:pPr>
              <a:buFontTx/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Ex: The boy </a:t>
            </a:r>
            <a:r>
              <a:rPr lang="en-US" dirty="0">
                <a:solidFill>
                  <a:srgbClr val="FF3399"/>
                </a:solidFill>
              </a:rPr>
              <a:t>whom I love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is named Jim.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Without the relative clause: </a:t>
            </a:r>
          </a:p>
          <a:p>
            <a:pPr lvl="2">
              <a:buFontTx/>
              <a:buNone/>
            </a:pPr>
            <a:r>
              <a:rPr lang="en-US" sz="2800" dirty="0">
                <a:solidFill>
                  <a:srgbClr val="000000"/>
                </a:solidFill>
              </a:rPr>
              <a:t>The boy is named Jim.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Bradley Hand ITC" pitchFamily="66" charset="0"/>
              </a:rPr>
              <a:t>Relative Pronoun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Since it refers back to the antecedent, they agree in gender and number.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The relative pronoun gets its case from its function in the relative clause.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Ex: The boy </a:t>
            </a:r>
            <a:r>
              <a:rPr lang="en-US" dirty="0">
                <a:solidFill>
                  <a:srgbClr val="FF3399"/>
                </a:solidFill>
              </a:rPr>
              <a:t>whom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I love is named Jim.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Gender: masculine (refers back to the boy)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Number: singular (there’s only one boy)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Case: accusative (direct object of verb ‘love’ in the relative clause)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58</TotalTime>
  <Words>628</Words>
  <Application>Microsoft Macintosh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Studio</vt:lpstr>
      <vt:lpstr>Document</vt:lpstr>
      <vt:lpstr>Week 7</vt:lpstr>
      <vt:lpstr>Adjective clauses</vt:lpstr>
      <vt:lpstr>Adjective clause continued</vt:lpstr>
      <vt:lpstr>Slide 4</vt:lpstr>
      <vt:lpstr>Slide 5</vt:lpstr>
      <vt:lpstr>Relative Pronouns</vt:lpstr>
      <vt:lpstr>Relative Pronouns </vt:lpstr>
      <vt:lpstr>Relative Pronoun</vt:lpstr>
      <vt:lpstr>Relative Pronoun</vt:lpstr>
      <vt:lpstr>Anticipatory it + adj clause</vt:lpstr>
      <vt:lpstr>Slide 11</vt:lpstr>
      <vt:lpstr>Slide 12</vt:lpstr>
      <vt:lpstr>What is a “comparative form”?</vt:lpstr>
      <vt:lpstr>“Comparative form”?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</dc:title>
  <dc:creator>maitha al-husseini</dc:creator>
  <cp:lastModifiedBy>maitha al-husseini</cp:lastModifiedBy>
  <cp:revision>4</cp:revision>
  <dcterms:created xsi:type="dcterms:W3CDTF">2011-11-22T22:47:04Z</dcterms:created>
  <dcterms:modified xsi:type="dcterms:W3CDTF">2011-11-22T23:03:01Z</dcterms:modified>
</cp:coreProperties>
</file>