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1A2BD7DF-5FA5-4B0D-A66A-C789B2ED9B54}" type="datetimeFigureOut">
              <a:rPr lang="en-US" smtClean="0"/>
              <a:t>3/11/2012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0A2F20F-0753-47CF-9541-52EE77C050CF}" type="slidenum">
              <a:rPr lang="en-US" smtClean="0"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2"/>
          <p:cNvSpPr txBox="1">
            <a:spLocks/>
          </p:cNvSpPr>
          <p:nvPr/>
        </p:nvSpPr>
        <p:spPr>
          <a:xfrm>
            <a:off x="685800" y="1219200"/>
            <a:ext cx="7854696" cy="3914336"/>
          </a:xfrm>
          <a:prstGeom prst="rect">
            <a:avLst/>
          </a:prstGeom>
        </p:spPr>
        <p:txBody>
          <a:bodyPr vert="horz" lIns="0" rIns="18288">
            <a:normAutofit/>
          </a:bodyPr>
          <a:lstStyle/>
          <a:p>
            <a:pPr marL="0" marR="45720" lvl="0" indent="0" algn="ct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Growth Analysis</a:t>
            </a:r>
          </a:p>
          <a:p>
            <a:pPr marL="0" marR="45720" lvl="0" indent="0" algn="r" defTabSz="914400" rtl="1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 </a:t>
            </a:r>
          </a:p>
          <a:p>
            <a:pPr marL="0" marR="45720" lvl="0" indent="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Individual Plants</a:t>
            </a:r>
          </a:p>
          <a:p>
            <a:pPr marL="0" marR="45720" lvl="0" indent="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RGR, NAR, LAR, SLA, SLW, and S-R ratio</a:t>
            </a:r>
          </a:p>
          <a:p>
            <a:pPr marL="0" marR="45720" lvl="0" indent="0" algn="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 </a:t>
            </a:r>
          </a:p>
          <a:p>
            <a:pPr marL="0" marR="45720" lvl="0" indent="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Plant Communities</a:t>
            </a:r>
          </a:p>
          <a:p>
            <a:pPr marL="0" marR="45720" lvl="0" indent="0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LAI, LAD, CGR, NAR and HI</a:t>
            </a:r>
          </a:p>
          <a:p>
            <a:pPr marL="0" marR="45720" lvl="0" indent="0" algn="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endParaRPr kumimoji="0" lang="en-US" sz="2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2"/>
          <p:cNvSpPr txBox="1">
            <a:spLocks/>
          </p:cNvSpPr>
          <p:nvPr/>
        </p:nvSpPr>
        <p:spPr>
          <a:xfrm>
            <a:off x="685800" y="1219200"/>
            <a:ext cx="7854696" cy="3914336"/>
          </a:xfrm>
          <a:prstGeom prst="rect">
            <a:avLst/>
          </a:prstGeom>
        </p:spPr>
        <p:txBody>
          <a:bodyPr vert="horz" lIns="0" rIns="18288">
            <a:normAutofit/>
          </a:bodyPr>
          <a:lstStyle/>
          <a:p>
            <a:pPr marL="0" marR="45720" lvl="0" indent="0" algn="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endParaRPr kumimoji="0" lang="en-US" sz="2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 rot="10800000" flipV="1">
            <a:off x="304800" y="-280132"/>
            <a:ext cx="8534400" cy="63094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Calibri" pitchFamily="34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sz="2400" dirty="0">
              <a:latin typeface="Calibri" pitchFamily="34" charset="0"/>
              <a:ea typeface="Calibri" pitchFamily="34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Calibri" pitchFamily="34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RGR = ( In w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 – In w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)/(T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 – T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 = g.g</a:t>
            </a:r>
            <a:r>
              <a:rPr kumimoji="0" lang="en-US" sz="20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-1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. Day</a:t>
            </a:r>
            <a:r>
              <a:rPr kumimoji="0" lang="en-US" sz="20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-1</a:t>
            </a: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NAR = [(w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 – w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)/(T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 – T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)] X [(In LA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 – In LA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)/LA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 – LA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)] = g. cm</a:t>
            </a:r>
            <a:r>
              <a:rPr kumimoji="0" lang="en-US" sz="20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-2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. Day</a:t>
            </a:r>
            <a:r>
              <a:rPr kumimoji="0" lang="en-US" sz="20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-1</a:t>
            </a: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LAR = [ (LA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/w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 + (LA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/w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)]/2 = cm</a:t>
            </a:r>
            <a:r>
              <a:rPr kumimoji="0" lang="en-US" sz="20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. g</a:t>
            </a:r>
            <a:r>
              <a:rPr kumimoji="0" lang="en-US" sz="20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-1</a:t>
            </a: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SLA = [ (LA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/Lw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1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 + (LA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/Lw</a:t>
            </a:r>
            <a:r>
              <a:rPr kumimoji="0" lang="en-US" sz="20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)]2 = cm</a:t>
            </a:r>
            <a:r>
              <a:rPr kumimoji="0" lang="en-US" sz="20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. g</a:t>
            </a:r>
            <a:r>
              <a:rPr kumimoji="0" lang="en-US" sz="20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-1</a:t>
            </a: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SLW = 1/SLA = g cm-</a:t>
            </a:r>
            <a:r>
              <a:rPr kumimoji="0" lang="en-US" sz="20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2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 </a:t>
            </a: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S-R ratio =  </a:t>
            </a:r>
            <a:r>
              <a:rPr kumimoji="0" lang="en-US" sz="20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Sw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/</a:t>
            </a:r>
            <a:r>
              <a:rPr kumimoji="0" lang="en-US" sz="20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Rw</a:t>
            </a:r>
            <a:r>
              <a: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Arial" pitchFamily="34" charset="0"/>
              </a:rPr>
              <a:t> = % </a:t>
            </a: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57200" y="685800"/>
            <a:ext cx="5080289" cy="10402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45720" lvl="0">
              <a:spcBef>
                <a:spcPct val="20000"/>
              </a:spcBef>
              <a:buClr>
                <a:schemeClr val="accent3"/>
              </a:buClr>
              <a:buSzPct val="95000"/>
              <a:defRPr/>
            </a:pPr>
            <a:endParaRPr lang="en-US" sz="2800" dirty="0" smtClean="0">
              <a:solidFill>
                <a:srgbClr val="FFFF00"/>
              </a:solidFill>
            </a:endParaRPr>
          </a:p>
          <a:p>
            <a:pPr marR="45720" lvl="0">
              <a:spcBef>
                <a:spcPct val="20000"/>
              </a:spcBef>
              <a:buClr>
                <a:schemeClr val="accent3"/>
              </a:buClr>
              <a:buSzPct val="95000"/>
              <a:defRPr/>
            </a:pPr>
            <a:r>
              <a:rPr lang="en-US" sz="2800" dirty="0" smtClean="0">
                <a:solidFill>
                  <a:srgbClr val="FFFF00"/>
                </a:solidFill>
              </a:rPr>
              <a:t>Individual </a:t>
            </a:r>
            <a:r>
              <a:rPr lang="en-US" sz="2800" dirty="0">
                <a:solidFill>
                  <a:srgbClr val="FFFF00"/>
                </a:solidFill>
              </a:rPr>
              <a:t>Plants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2"/>
          <p:cNvSpPr txBox="1">
            <a:spLocks/>
          </p:cNvSpPr>
          <p:nvPr/>
        </p:nvSpPr>
        <p:spPr>
          <a:xfrm>
            <a:off x="304800" y="838200"/>
            <a:ext cx="8235696" cy="3962400"/>
          </a:xfrm>
          <a:prstGeom prst="rect">
            <a:avLst/>
          </a:prstGeom>
        </p:spPr>
        <p:txBody>
          <a:bodyPr vert="horz" lIns="0" rIns="18288">
            <a:normAutofit/>
          </a:bodyPr>
          <a:lstStyle/>
          <a:p>
            <a:pPr marL="0" marR="45720" lvl="0" indent="0" algn="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3"/>
              </a:buClr>
              <a:buSzPct val="95000"/>
              <a:buFont typeface="Wingdings 2"/>
              <a:buNone/>
              <a:tabLst/>
              <a:defRPr/>
            </a:pPr>
            <a:endParaRPr kumimoji="0" lang="en-US" sz="2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 rot="10800000" flipV="1">
            <a:off x="304800" y="1566528"/>
            <a:ext cx="8534400" cy="26161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Calibri" pitchFamily="34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sz="2400" dirty="0">
              <a:latin typeface="Calibri" pitchFamily="34" charset="0"/>
              <a:ea typeface="Calibri" pitchFamily="34" charset="0"/>
              <a:cs typeface="Arial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Calibri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57200" y="685800"/>
            <a:ext cx="5080289" cy="15573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45720" lvl="0">
              <a:spcBef>
                <a:spcPct val="20000"/>
              </a:spcBef>
              <a:buClr>
                <a:schemeClr val="accent3"/>
              </a:buClr>
              <a:buSzPct val="95000"/>
              <a:defRPr/>
            </a:pPr>
            <a:endParaRPr lang="en-US" sz="2800" dirty="0" smtClean="0">
              <a:solidFill>
                <a:srgbClr val="FFFF00"/>
              </a:solidFill>
            </a:endParaRPr>
          </a:p>
          <a:p>
            <a:pPr marR="45720" lvl="0">
              <a:spcBef>
                <a:spcPct val="20000"/>
              </a:spcBef>
              <a:buClr>
                <a:schemeClr val="accent3"/>
              </a:buClr>
              <a:buSzPct val="95000"/>
              <a:defRPr/>
            </a:pPr>
            <a:r>
              <a:rPr lang="en-US" sz="2800" dirty="0" smtClean="0">
                <a:solidFill>
                  <a:srgbClr val="FFFF00"/>
                </a:solidFill>
              </a:rPr>
              <a:t>Plant Communities</a:t>
            </a:r>
          </a:p>
          <a:p>
            <a:pPr marR="45720" lvl="0">
              <a:spcBef>
                <a:spcPct val="20000"/>
              </a:spcBef>
              <a:buClr>
                <a:schemeClr val="accent3"/>
              </a:buClr>
              <a:buSzPct val="95000"/>
              <a:defRPr/>
            </a:pPr>
            <a:endParaRPr lang="en-US" sz="2800" dirty="0">
              <a:solidFill>
                <a:srgbClr val="FFFF00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57200" y="2274838"/>
            <a:ext cx="6400800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LAI = [(LA</a:t>
            </a:r>
            <a:r>
              <a:rPr lang="en-US" baseline="-25000" dirty="0" smtClean="0"/>
              <a:t>1</a:t>
            </a:r>
            <a:r>
              <a:rPr lang="en-US" dirty="0" smtClean="0"/>
              <a:t> + LA</a:t>
            </a:r>
            <a:r>
              <a:rPr lang="en-US" baseline="-25000" dirty="0" smtClean="0"/>
              <a:t>2</a:t>
            </a:r>
            <a:r>
              <a:rPr lang="en-US" dirty="0" smtClean="0"/>
              <a:t>)/2]  X 1/GA =  cm</a:t>
            </a:r>
            <a:r>
              <a:rPr lang="en-US" baseline="30000" dirty="0" smtClean="0"/>
              <a:t>2</a:t>
            </a:r>
            <a:r>
              <a:rPr lang="en-US" dirty="0" smtClean="0"/>
              <a:t>/cm</a:t>
            </a:r>
            <a:r>
              <a:rPr lang="en-US" baseline="30000" dirty="0" smtClean="0"/>
              <a:t>2</a:t>
            </a:r>
            <a:r>
              <a:rPr lang="en-US" dirty="0" smtClean="0"/>
              <a:t> = -- </a:t>
            </a:r>
          </a:p>
          <a:p>
            <a:endParaRPr lang="en-US" dirty="0" smtClean="0"/>
          </a:p>
          <a:p>
            <a:r>
              <a:rPr lang="en-US" dirty="0" smtClean="0"/>
              <a:t>LAD = [(LA</a:t>
            </a:r>
            <a:r>
              <a:rPr lang="en-US" baseline="-25000" dirty="0" smtClean="0"/>
              <a:t>1</a:t>
            </a:r>
            <a:r>
              <a:rPr lang="en-US" dirty="0" smtClean="0"/>
              <a:t> + LA</a:t>
            </a:r>
            <a:r>
              <a:rPr lang="en-US" baseline="-25000" dirty="0" smtClean="0"/>
              <a:t>2</a:t>
            </a:r>
            <a:r>
              <a:rPr lang="en-US" dirty="0" smtClean="0"/>
              <a:t>)/2]  X (T</a:t>
            </a:r>
            <a:r>
              <a:rPr lang="en-US" baseline="-25000" dirty="0" smtClean="0"/>
              <a:t>2</a:t>
            </a:r>
            <a:r>
              <a:rPr lang="en-US" dirty="0" smtClean="0"/>
              <a:t>-T</a:t>
            </a:r>
            <a:r>
              <a:rPr lang="en-US" baseline="-25000" dirty="0" smtClean="0"/>
              <a:t>1</a:t>
            </a:r>
            <a:r>
              <a:rPr lang="en-US" dirty="0" smtClean="0"/>
              <a:t>) = cm</a:t>
            </a:r>
            <a:r>
              <a:rPr lang="en-US" baseline="30000" dirty="0" smtClean="0"/>
              <a:t>2</a:t>
            </a:r>
            <a:r>
              <a:rPr lang="en-US" dirty="0" smtClean="0"/>
              <a:t> . day</a:t>
            </a:r>
          </a:p>
          <a:p>
            <a:r>
              <a:rPr lang="en-US" dirty="0" smtClean="0"/>
              <a:t> </a:t>
            </a:r>
          </a:p>
          <a:p>
            <a:r>
              <a:rPr lang="en-US" dirty="0" smtClean="0"/>
              <a:t>CGR = [(w</a:t>
            </a:r>
            <a:r>
              <a:rPr lang="en-US" baseline="-25000" dirty="0" smtClean="0"/>
              <a:t>2</a:t>
            </a:r>
            <a:r>
              <a:rPr lang="en-US" dirty="0" smtClean="0"/>
              <a:t> – w</a:t>
            </a:r>
            <a:r>
              <a:rPr lang="en-US" baseline="-25000" dirty="0" smtClean="0"/>
              <a:t>1</a:t>
            </a:r>
            <a:r>
              <a:rPr lang="en-US" dirty="0" smtClean="0"/>
              <a:t>)/T</a:t>
            </a:r>
            <a:r>
              <a:rPr lang="en-US" baseline="-25000" dirty="0" smtClean="0"/>
              <a:t>2</a:t>
            </a:r>
            <a:r>
              <a:rPr lang="en-US" dirty="0" smtClean="0"/>
              <a:t> –T</a:t>
            </a:r>
            <a:r>
              <a:rPr lang="en-US" baseline="-25000" dirty="0" smtClean="0"/>
              <a:t>1</a:t>
            </a:r>
            <a:r>
              <a:rPr lang="en-US" dirty="0" smtClean="0"/>
              <a:t>)]/ GA = g. cm</a:t>
            </a:r>
            <a:r>
              <a:rPr lang="en-US" baseline="30000" dirty="0" smtClean="0"/>
              <a:t>-2</a:t>
            </a:r>
            <a:r>
              <a:rPr lang="en-US" dirty="0" smtClean="0"/>
              <a:t>. day</a:t>
            </a:r>
            <a:r>
              <a:rPr lang="en-US" baseline="30000" dirty="0" smtClean="0"/>
              <a:t>-1</a:t>
            </a:r>
            <a:endParaRPr lang="en-US" dirty="0" smtClean="0"/>
          </a:p>
          <a:p>
            <a:r>
              <a:rPr lang="en-US" dirty="0" smtClean="0"/>
              <a:t> </a:t>
            </a:r>
          </a:p>
          <a:p>
            <a:r>
              <a:rPr lang="en-US" dirty="0" smtClean="0"/>
              <a:t>HI = GY/BY  X 100 = %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14</TotalTime>
  <Words>109</Words>
  <Application>Microsoft Office PowerPoint</Application>
  <PresentationFormat>On-screen Show (4:3)</PresentationFormat>
  <Paragraphs>29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Flow</vt:lpstr>
      <vt:lpstr>Slide 1</vt:lpstr>
      <vt:lpstr>Slide 2</vt:lpstr>
      <vt:lpstr>Slide 3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user</cp:lastModifiedBy>
  <cp:revision>2</cp:revision>
  <dcterms:created xsi:type="dcterms:W3CDTF">2012-03-11T06:49:40Z</dcterms:created>
  <dcterms:modified xsi:type="dcterms:W3CDTF">2012-03-11T07:04:06Z</dcterms:modified>
</cp:coreProperties>
</file>

<file path=docProps/thumbnail.jpeg>
</file>