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5" r:id="rId3"/>
    <p:sldId id="267" r:id="rId4"/>
    <p:sldId id="268" r:id="rId5"/>
    <p:sldId id="270" r:id="rId6"/>
    <p:sldId id="271" r:id="rId7"/>
    <p:sldId id="264" r:id="rId8"/>
    <p:sldId id="257" r:id="rId9"/>
    <p:sldId id="258" r:id="rId10"/>
    <p:sldId id="259" r:id="rId11"/>
    <p:sldId id="260" r:id="rId12"/>
    <p:sldId id="261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A92A-BC7E-45BC-8F2E-D81D917FDD50}" type="datetimeFigureOut">
              <a:rPr lang="ar-SA" smtClean="0"/>
              <a:pPr/>
              <a:t>08/06/33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1B69-D3A7-4391-8AFE-04C18B0E52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A92A-BC7E-45BC-8F2E-D81D917FDD50}" type="datetimeFigureOut">
              <a:rPr lang="ar-SA" smtClean="0"/>
              <a:pPr/>
              <a:t>08/06/33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1B69-D3A7-4391-8AFE-04C18B0E52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A92A-BC7E-45BC-8F2E-D81D917FDD50}" type="datetimeFigureOut">
              <a:rPr lang="ar-SA" smtClean="0"/>
              <a:pPr/>
              <a:t>08/06/33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1B69-D3A7-4391-8AFE-04C18B0E52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A92A-BC7E-45BC-8F2E-D81D917FDD50}" type="datetimeFigureOut">
              <a:rPr lang="ar-SA" smtClean="0"/>
              <a:pPr/>
              <a:t>08/06/33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1B69-D3A7-4391-8AFE-04C18B0E52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A92A-BC7E-45BC-8F2E-D81D917FDD50}" type="datetimeFigureOut">
              <a:rPr lang="ar-SA" smtClean="0"/>
              <a:pPr/>
              <a:t>08/06/33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1B69-D3A7-4391-8AFE-04C18B0E52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A92A-BC7E-45BC-8F2E-D81D917FDD50}" type="datetimeFigureOut">
              <a:rPr lang="ar-SA" smtClean="0"/>
              <a:pPr/>
              <a:t>08/06/33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1B69-D3A7-4391-8AFE-04C18B0E52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A92A-BC7E-45BC-8F2E-D81D917FDD50}" type="datetimeFigureOut">
              <a:rPr lang="ar-SA" smtClean="0"/>
              <a:pPr/>
              <a:t>08/06/33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1B69-D3A7-4391-8AFE-04C18B0E52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A92A-BC7E-45BC-8F2E-D81D917FDD50}" type="datetimeFigureOut">
              <a:rPr lang="ar-SA" smtClean="0"/>
              <a:pPr/>
              <a:t>08/06/33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1B69-D3A7-4391-8AFE-04C18B0E52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A92A-BC7E-45BC-8F2E-D81D917FDD50}" type="datetimeFigureOut">
              <a:rPr lang="ar-SA" smtClean="0"/>
              <a:pPr/>
              <a:t>08/06/33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1B69-D3A7-4391-8AFE-04C18B0E52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A92A-BC7E-45BC-8F2E-D81D917FDD50}" type="datetimeFigureOut">
              <a:rPr lang="ar-SA" smtClean="0"/>
              <a:pPr/>
              <a:t>08/06/33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1B69-D3A7-4391-8AFE-04C18B0E52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A92A-BC7E-45BC-8F2E-D81D917FDD50}" type="datetimeFigureOut">
              <a:rPr lang="ar-SA" smtClean="0"/>
              <a:pPr/>
              <a:t>08/06/33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1B69-D3A7-4391-8AFE-04C18B0E52CD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2A92A-BC7E-45BC-8F2E-D81D917FDD50}" type="datetimeFigureOut">
              <a:rPr lang="ar-SA" smtClean="0"/>
              <a:pPr/>
              <a:t>08/06/33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41B69-D3A7-4391-8AFE-04C18B0E52CD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HUMAN TRAITS</a:t>
            </a:r>
            <a:endParaRPr lang="ar-SA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BLOOD </a:t>
            </a:r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GROUPS </a:t>
            </a:r>
            <a:endParaRPr lang="ar-SA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410445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88840"/>
            <a:ext cx="3960440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467544" y="404664"/>
            <a:ext cx="2952328" cy="100811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Tongue </a:t>
            </a:r>
            <a:r>
              <a:rPr lang="en-US" sz="32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Rollong</a:t>
            </a:r>
            <a:endParaRPr lang="en-US" sz="32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RR or </a:t>
            </a:r>
            <a:r>
              <a:rPr lang="en-US" sz="3200" b="1" dirty="0" err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Rr</a:t>
            </a:r>
            <a:endParaRPr lang="ar-SA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004048" y="476672"/>
            <a:ext cx="2952328" cy="100811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Tongue Folding</a:t>
            </a:r>
          </a:p>
          <a:p>
            <a:pPr algn="ctr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FF or Ff</a:t>
            </a:r>
            <a:endParaRPr lang="ar-SA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44824"/>
            <a:ext cx="2808312" cy="365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916832"/>
            <a:ext cx="3033762" cy="354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395536" y="404664"/>
            <a:ext cx="2880320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Right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Handeness</a:t>
            </a:r>
            <a:endParaRPr lang="en-U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RR 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or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Rr</a:t>
            </a:r>
            <a:endParaRPr lang="ar-S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436096" y="404664"/>
            <a:ext cx="2880320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Left  </a:t>
            </a:r>
            <a:r>
              <a:rPr lang="en-US" sz="28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Handeness</a:t>
            </a:r>
            <a:endParaRPr lang="en-U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  <a:p>
            <a:pPr algn="ctr"/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rr</a:t>
            </a:r>
            <a:endParaRPr lang="ar-S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492896"/>
            <a:ext cx="2232248" cy="2732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636912"/>
            <a:ext cx="227611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492896"/>
            <a:ext cx="219789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323528" y="908720"/>
            <a:ext cx="223224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Straight Hair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cc</a:t>
            </a:r>
            <a:endParaRPr lang="ar-S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63888" y="908720"/>
            <a:ext cx="208823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Curly Hair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CC</a:t>
            </a:r>
            <a:endParaRPr lang="ar-S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588224" y="836712"/>
            <a:ext cx="208823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Wavy Hair</a:t>
            </a:r>
          </a:p>
          <a:p>
            <a:pPr algn="ctr"/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Cc</a:t>
            </a:r>
            <a:endParaRPr lang="ar-SA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GB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GB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r>
              <a:rPr lang="en-GB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GB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r>
              <a:rPr lang="en-GB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GB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r>
              <a:rPr lang="en-GB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>What are the different blood groups?</a:t>
            </a:r>
            <a:br>
              <a:rPr lang="en-GB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r>
              <a:rPr lang="en-GB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GB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r>
              <a:rPr lang="en-GB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  <a:t/>
            </a:r>
            <a:br>
              <a:rPr lang="en-GB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Arabic Typesetting" pitchFamily="66" charset="-78"/>
              </a:rPr>
            </a:br>
            <a:endParaRPr lang="ar-SA" sz="4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424936" cy="4997152"/>
          </a:xfrm>
        </p:spPr>
        <p:txBody>
          <a:bodyPr>
            <a:noAutofit/>
          </a:bodyPr>
          <a:lstStyle/>
          <a:p>
            <a:pPr algn="l" rtl="0">
              <a:buFontTx/>
              <a:buChar char="•"/>
            </a:pP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+mj-cs"/>
              </a:rPr>
              <a:t>The differences in human blood are due to the presence or absence of certain protein molecules called </a:t>
            </a:r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+mj-cs"/>
              </a:rPr>
              <a:t>antigens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+mj-cs"/>
              </a:rPr>
              <a:t> and </a:t>
            </a:r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+mj-cs"/>
              </a:rPr>
              <a:t>antibodies.</a:t>
            </a: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+mj-cs"/>
              </a:rPr>
              <a:t> </a:t>
            </a:r>
          </a:p>
          <a:p>
            <a:pPr algn="l" rtl="0">
              <a:buFontTx/>
              <a:buChar char="•"/>
            </a:pP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+mj-cs"/>
              </a:rPr>
              <a:t>The antigens are located on the surface of the RBCs and the antibodies are in the blood plasma. </a:t>
            </a:r>
          </a:p>
          <a:p>
            <a:pPr algn="l" rtl="0">
              <a:buFontTx/>
              <a:buChar char="•"/>
            </a:pPr>
            <a:r>
              <a:rPr lang="en-GB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abic Typesetting" pitchFamily="66" charset="-78"/>
                <a:cs typeface="+mj-cs"/>
              </a:rPr>
              <a:t>The blood group you belong to depends on what you have inherited from your parents.</a:t>
            </a:r>
          </a:p>
          <a:p>
            <a:pPr algn="l" rtl="0"/>
            <a:endParaRPr lang="en-GB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+mj-cs"/>
            </a:endParaRPr>
          </a:p>
          <a:p>
            <a:pPr algn="l" rtl="0"/>
            <a:endParaRPr lang="en-GB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abic Typesetting" pitchFamily="66" charset="-78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309403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657600" y="2133600"/>
            <a:ext cx="518160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Verdana" pitchFamily="34" charset="0"/>
              </a:rPr>
              <a:t>According to the AB</a:t>
            </a:r>
            <a:r>
              <a:rPr lang="cy-GB" sz="2400">
                <a:latin typeface="Verdana" pitchFamily="34" charset="0"/>
              </a:rPr>
              <a:t>O</a:t>
            </a:r>
            <a:r>
              <a:rPr lang="en-GB" sz="2400">
                <a:latin typeface="Verdana" pitchFamily="34" charset="0"/>
              </a:rPr>
              <a:t> blood typing system there are four different kinds of blood types: A, B, AB or O (null).</a:t>
            </a:r>
            <a:r>
              <a:rPr lang="en-GB" sz="2400">
                <a:solidFill>
                  <a:srgbClr val="0062C8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GB" sz="2400">
                <a:solidFill>
                  <a:srgbClr val="0062C8"/>
                </a:solidFill>
                <a:latin typeface="Arial" pitchFamily="34" charset="0"/>
                <a:cs typeface="Arial" pitchFamily="34" charset="0"/>
              </a:rPr>
            </a:br>
            <a:r>
              <a:rPr lang="en-GB" sz="2400">
                <a:solidFill>
                  <a:srgbClr val="0062C8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2400">
                <a:solidFill>
                  <a:srgbClr val="0062C8"/>
                </a:solidFill>
                <a:latin typeface="Arial" pitchFamily="34" charset="0"/>
                <a:cs typeface="Arial" pitchFamily="34" charset="0"/>
              </a:rPr>
            </a:br>
            <a:endParaRPr lang="en-GB" sz="2400">
              <a:latin typeface="Verdana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2400">
                <a:latin typeface="Verdana" pitchFamily="34" charset="0"/>
              </a:rPr>
              <a:t> 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3733800" y="1295400"/>
            <a:ext cx="50085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8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AB</a:t>
            </a:r>
            <a:r>
              <a:rPr lang="cy-GB" sz="28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n-GB" sz="28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blood grouping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10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031875"/>
            <a:ext cx="2971800" cy="21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15" descr="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980728"/>
            <a:ext cx="3048000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21"/>
          <p:cNvSpPr>
            <a:spLocks noChangeArrowheads="1"/>
          </p:cNvSpPr>
          <p:nvPr/>
        </p:nvSpPr>
        <p:spPr bwMode="auto">
          <a:xfrm>
            <a:off x="685800" y="431800"/>
            <a:ext cx="3571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003366"/>
                </a:solidFill>
                <a:latin typeface="Arial" pitchFamily="34" charset="0"/>
                <a:cs typeface="Arial" pitchFamily="34" charset="0"/>
              </a:rPr>
              <a:t>AB0 blood grouping system</a:t>
            </a:r>
          </a:p>
        </p:txBody>
      </p:sp>
      <p:pic>
        <p:nvPicPr>
          <p:cNvPr id="21" name="Picture 59" descr="http://nobelprize.org/medicine/educational/landsteiner/images/fig4-a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717032"/>
            <a:ext cx="288032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1" descr="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717032"/>
            <a:ext cx="3027040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47675" y="457200"/>
            <a:ext cx="8516813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GB" sz="2800" b="1" dirty="0">
                <a:solidFill>
                  <a:srgbClr val="FF0000"/>
                </a:solidFill>
              </a:rPr>
              <a:t>The ABO blood </a:t>
            </a:r>
            <a:r>
              <a:rPr lang="en-GB" sz="2800" b="1" dirty="0" smtClean="0">
                <a:solidFill>
                  <a:srgbClr val="FF0000"/>
                </a:solidFill>
              </a:rPr>
              <a:t>groups</a:t>
            </a:r>
            <a:endParaRPr lang="en-GB" sz="2400" b="1" dirty="0">
              <a:solidFill>
                <a:srgbClr val="FF0000"/>
              </a:solidFill>
            </a:endParaRPr>
          </a:p>
          <a:p>
            <a:pPr algn="l" rtl="0" eaLnBrk="0" hangingPunct="0">
              <a:buFontTx/>
              <a:buChar char="•"/>
            </a:pPr>
            <a:r>
              <a:rPr lang="en-GB" sz="2400" dirty="0"/>
              <a:t> The most important in assuring </a:t>
            </a:r>
            <a:r>
              <a:rPr lang="cy-GB" sz="2400" dirty="0"/>
              <a:t>a </a:t>
            </a:r>
            <a:r>
              <a:rPr lang="en-GB" sz="2400" dirty="0"/>
              <a:t>safe blood transfusion. </a:t>
            </a:r>
          </a:p>
          <a:p>
            <a:pPr algn="l" rtl="0" eaLnBrk="0" hangingPunct="0">
              <a:buFontTx/>
              <a:buChar char="•"/>
            </a:pPr>
            <a:r>
              <a:rPr lang="en-GB" sz="2400" dirty="0"/>
              <a:t> The table shows the four ABO phenotypes ("blood groups") present in the human population and the genotypes that give rise to them. </a:t>
            </a:r>
          </a:p>
          <a:p>
            <a:pPr algn="l" rtl="0" eaLnBrk="0" hangingPunct="0"/>
            <a:endParaRPr lang="en-GB" sz="2400" dirty="0"/>
          </a:p>
        </p:txBody>
      </p:sp>
      <p:sp>
        <p:nvSpPr>
          <p:cNvPr id="3138" name="Rectangle 66"/>
          <p:cNvSpPr>
            <a:spLocks noChangeArrowheads="1"/>
          </p:cNvSpPr>
          <p:nvPr/>
        </p:nvSpPr>
        <p:spPr bwMode="auto">
          <a:xfrm>
            <a:off x="685800" y="2819400"/>
            <a:ext cx="7772400" cy="3810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685800" y="2819400"/>
            <a:ext cx="7772400" cy="3781425"/>
            <a:chOff x="-11" y="1389"/>
            <a:chExt cx="3656" cy="2382"/>
          </a:xfrm>
        </p:grpSpPr>
        <p:grpSp>
          <p:nvGrpSpPr>
            <p:cNvPr id="3" name="Group 63"/>
            <p:cNvGrpSpPr>
              <a:grpSpLocks/>
            </p:cNvGrpSpPr>
            <p:nvPr/>
          </p:nvGrpSpPr>
          <p:grpSpPr bwMode="auto">
            <a:xfrm>
              <a:off x="0" y="1400"/>
              <a:ext cx="3634" cy="2360"/>
              <a:chOff x="0" y="1400"/>
              <a:chExt cx="3634" cy="2360"/>
            </a:xfrm>
          </p:grpSpPr>
          <p:grpSp>
            <p:nvGrpSpPr>
              <p:cNvPr id="4" name="Group 24"/>
              <p:cNvGrpSpPr>
                <a:grpSpLocks/>
              </p:cNvGrpSpPr>
              <p:nvPr/>
            </p:nvGrpSpPr>
            <p:grpSpPr bwMode="auto">
              <a:xfrm>
                <a:off x="0" y="1400"/>
                <a:ext cx="504" cy="1208"/>
                <a:chOff x="0" y="1400"/>
                <a:chExt cx="504" cy="1208"/>
              </a:xfrm>
            </p:grpSpPr>
            <p:sp>
              <p:nvSpPr>
                <p:cNvPr id="16449" name="Rectangle 3"/>
                <p:cNvSpPr>
                  <a:spLocks noChangeArrowheads="1"/>
                </p:cNvSpPr>
                <p:nvPr/>
              </p:nvSpPr>
              <p:spPr bwMode="auto">
                <a:xfrm>
                  <a:off x="0" y="1400"/>
                  <a:ext cx="504" cy="1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en-GB" sz="2400" b="1">
                      <a:solidFill>
                        <a:schemeClr val="accent1"/>
                      </a:solidFill>
                    </a:rPr>
                    <a:t>Blood Group</a:t>
                  </a:r>
                  <a:endParaRPr lang="en-GB" sz="240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16450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1400"/>
                  <a:ext cx="504" cy="120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" name="Group 26"/>
              <p:cNvGrpSpPr>
                <a:grpSpLocks/>
              </p:cNvGrpSpPr>
              <p:nvPr/>
            </p:nvGrpSpPr>
            <p:grpSpPr bwMode="auto">
              <a:xfrm>
                <a:off x="504" y="1400"/>
                <a:ext cx="756" cy="1208"/>
                <a:chOff x="504" y="1400"/>
                <a:chExt cx="756" cy="1208"/>
              </a:xfrm>
            </p:grpSpPr>
            <p:sp>
              <p:nvSpPr>
                <p:cNvPr id="16447" name="Rectangle 4"/>
                <p:cNvSpPr>
                  <a:spLocks noChangeArrowheads="1"/>
                </p:cNvSpPr>
                <p:nvPr/>
              </p:nvSpPr>
              <p:spPr bwMode="auto">
                <a:xfrm>
                  <a:off x="504" y="1400"/>
                  <a:ext cx="756" cy="1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en-GB" sz="2400" b="1">
                      <a:solidFill>
                        <a:schemeClr val="accent1"/>
                      </a:solidFill>
                    </a:rPr>
                    <a:t>Antigens on RBCs</a:t>
                  </a:r>
                  <a:endParaRPr lang="en-GB" sz="240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16448" name="Rectangle 25"/>
                <p:cNvSpPr>
                  <a:spLocks noChangeArrowheads="1"/>
                </p:cNvSpPr>
                <p:nvPr/>
              </p:nvSpPr>
              <p:spPr bwMode="auto">
                <a:xfrm>
                  <a:off x="504" y="1400"/>
                  <a:ext cx="756" cy="120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" name="Group 28"/>
              <p:cNvGrpSpPr>
                <a:grpSpLocks/>
              </p:cNvGrpSpPr>
              <p:nvPr/>
            </p:nvGrpSpPr>
            <p:grpSpPr bwMode="auto">
              <a:xfrm>
                <a:off x="1260" y="1400"/>
                <a:ext cx="1512" cy="1208"/>
                <a:chOff x="1260" y="1400"/>
                <a:chExt cx="1512" cy="1208"/>
              </a:xfrm>
            </p:grpSpPr>
            <p:sp>
              <p:nvSpPr>
                <p:cNvPr id="16445" name="Rectangle 5"/>
                <p:cNvSpPr>
                  <a:spLocks noChangeArrowheads="1"/>
                </p:cNvSpPr>
                <p:nvPr/>
              </p:nvSpPr>
              <p:spPr bwMode="auto">
                <a:xfrm>
                  <a:off x="1260" y="1400"/>
                  <a:ext cx="1512" cy="1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en-GB" sz="2400" b="1">
                      <a:solidFill>
                        <a:schemeClr val="accent1"/>
                      </a:solidFill>
                    </a:rPr>
                    <a:t>Antibodies in Serum</a:t>
                  </a:r>
                  <a:endParaRPr lang="en-GB" sz="240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16446" name="Rectangle 27"/>
                <p:cNvSpPr>
                  <a:spLocks noChangeArrowheads="1"/>
                </p:cNvSpPr>
                <p:nvPr/>
              </p:nvSpPr>
              <p:spPr bwMode="auto">
                <a:xfrm>
                  <a:off x="1260" y="1400"/>
                  <a:ext cx="1512" cy="120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7" name="Group 30"/>
              <p:cNvGrpSpPr>
                <a:grpSpLocks/>
              </p:cNvGrpSpPr>
              <p:nvPr/>
            </p:nvGrpSpPr>
            <p:grpSpPr bwMode="auto">
              <a:xfrm>
                <a:off x="2772" y="1400"/>
                <a:ext cx="862" cy="1208"/>
                <a:chOff x="2772" y="1400"/>
                <a:chExt cx="862" cy="1208"/>
              </a:xfrm>
            </p:grpSpPr>
            <p:sp>
              <p:nvSpPr>
                <p:cNvPr id="16443" name="Rectangle 6"/>
                <p:cNvSpPr>
                  <a:spLocks noChangeArrowheads="1"/>
                </p:cNvSpPr>
                <p:nvPr/>
              </p:nvSpPr>
              <p:spPr bwMode="auto">
                <a:xfrm>
                  <a:off x="2772" y="1400"/>
                  <a:ext cx="862" cy="1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r>
                    <a:rPr lang="en-GB" sz="2400" b="1">
                      <a:solidFill>
                        <a:schemeClr val="accent1"/>
                      </a:solidFill>
                    </a:rPr>
                    <a:t>Genotypes</a:t>
                  </a:r>
                  <a:endParaRPr lang="en-GB" sz="240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16444" name="Rectangle 29"/>
                <p:cNvSpPr>
                  <a:spLocks noChangeArrowheads="1"/>
                </p:cNvSpPr>
                <p:nvPr/>
              </p:nvSpPr>
              <p:spPr bwMode="auto">
                <a:xfrm>
                  <a:off x="2772" y="1400"/>
                  <a:ext cx="862" cy="120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0" y="2608"/>
                <a:ext cx="504" cy="288"/>
                <a:chOff x="0" y="2608"/>
                <a:chExt cx="504" cy="288"/>
              </a:xfrm>
            </p:grpSpPr>
            <p:sp>
              <p:nvSpPr>
                <p:cNvPr id="16441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2608"/>
                  <a:ext cx="50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 b="1"/>
                    <a:t>A</a:t>
                  </a:r>
                  <a:endParaRPr lang="en-GB" sz="2400"/>
                </a:p>
              </p:txBody>
            </p:sp>
            <p:sp>
              <p:nvSpPr>
                <p:cNvPr id="16442" name="Rectangle 31"/>
                <p:cNvSpPr>
                  <a:spLocks noChangeArrowheads="1"/>
                </p:cNvSpPr>
                <p:nvPr/>
              </p:nvSpPr>
              <p:spPr bwMode="auto">
                <a:xfrm>
                  <a:off x="0" y="2608"/>
                  <a:ext cx="504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504" y="2608"/>
                <a:ext cx="756" cy="288"/>
                <a:chOff x="504" y="2608"/>
                <a:chExt cx="756" cy="288"/>
              </a:xfrm>
            </p:grpSpPr>
            <p:sp>
              <p:nvSpPr>
                <p:cNvPr id="16439" name="Rectangle 8"/>
                <p:cNvSpPr>
                  <a:spLocks noChangeArrowheads="1"/>
                </p:cNvSpPr>
                <p:nvPr/>
              </p:nvSpPr>
              <p:spPr bwMode="auto">
                <a:xfrm>
                  <a:off x="504" y="2608"/>
                  <a:ext cx="756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 b="1"/>
                    <a:t>A</a:t>
                  </a:r>
                  <a:endParaRPr lang="en-GB" sz="2400"/>
                </a:p>
              </p:txBody>
            </p:sp>
            <p:sp>
              <p:nvSpPr>
                <p:cNvPr id="16440" name="Rectangle 33"/>
                <p:cNvSpPr>
                  <a:spLocks noChangeArrowheads="1"/>
                </p:cNvSpPr>
                <p:nvPr/>
              </p:nvSpPr>
              <p:spPr bwMode="auto">
                <a:xfrm>
                  <a:off x="504" y="2608"/>
                  <a:ext cx="756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36"/>
              <p:cNvGrpSpPr>
                <a:grpSpLocks/>
              </p:cNvGrpSpPr>
              <p:nvPr/>
            </p:nvGrpSpPr>
            <p:grpSpPr bwMode="auto">
              <a:xfrm>
                <a:off x="1260" y="2608"/>
                <a:ext cx="1512" cy="288"/>
                <a:chOff x="1260" y="2608"/>
                <a:chExt cx="1512" cy="288"/>
              </a:xfrm>
            </p:grpSpPr>
            <p:sp>
              <p:nvSpPr>
                <p:cNvPr id="16437" name="Rectangle 9"/>
                <p:cNvSpPr>
                  <a:spLocks noChangeArrowheads="1"/>
                </p:cNvSpPr>
                <p:nvPr/>
              </p:nvSpPr>
              <p:spPr bwMode="auto">
                <a:xfrm>
                  <a:off x="1260" y="2608"/>
                  <a:ext cx="1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/>
                    <a:t>Anti-B</a:t>
                  </a:r>
                </a:p>
              </p:txBody>
            </p:sp>
            <p:sp>
              <p:nvSpPr>
                <p:cNvPr id="16438" name="Rectangle 35"/>
                <p:cNvSpPr>
                  <a:spLocks noChangeArrowheads="1"/>
                </p:cNvSpPr>
                <p:nvPr/>
              </p:nvSpPr>
              <p:spPr bwMode="auto">
                <a:xfrm>
                  <a:off x="1260" y="2608"/>
                  <a:ext cx="1512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" name="Group 38"/>
              <p:cNvGrpSpPr>
                <a:grpSpLocks/>
              </p:cNvGrpSpPr>
              <p:nvPr/>
            </p:nvGrpSpPr>
            <p:grpSpPr bwMode="auto">
              <a:xfrm>
                <a:off x="2772" y="2608"/>
                <a:ext cx="862" cy="288"/>
                <a:chOff x="2772" y="2608"/>
                <a:chExt cx="862" cy="288"/>
              </a:xfrm>
            </p:grpSpPr>
            <p:sp>
              <p:nvSpPr>
                <p:cNvPr id="16435" name="Rectangle 10"/>
                <p:cNvSpPr>
                  <a:spLocks noChangeArrowheads="1"/>
                </p:cNvSpPr>
                <p:nvPr/>
              </p:nvSpPr>
              <p:spPr bwMode="auto">
                <a:xfrm>
                  <a:off x="2772" y="2608"/>
                  <a:ext cx="86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 i="1"/>
                    <a:t>AA</a:t>
                  </a:r>
                  <a:r>
                    <a:rPr lang="en-GB" sz="2400"/>
                    <a:t> or </a:t>
                  </a:r>
                  <a:r>
                    <a:rPr lang="en-GB" sz="2400" i="1"/>
                    <a:t>AO</a:t>
                  </a:r>
                  <a:endParaRPr lang="en-GB" sz="2400"/>
                </a:p>
              </p:txBody>
            </p:sp>
            <p:sp>
              <p:nvSpPr>
                <p:cNvPr id="16436" name="Rectangle 37"/>
                <p:cNvSpPr>
                  <a:spLocks noChangeArrowheads="1"/>
                </p:cNvSpPr>
                <p:nvPr/>
              </p:nvSpPr>
              <p:spPr bwMode="auto">
                <a:xfrm>
                  <a:off x="2772" y="2608"/>
                  <a:ext cx="862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" name="Group 40"/>
              <p:cNvGrpSpPr>
                <a:grpSpLocks/>
              </p:cNvGrpSpPr>
              <p:nvPr/>
            </p:nvGrpSpPr>
            <p:grpSpPr bwMode="auto">
              <a:xfrm>
                <a:off x="0" y="2896"/>
                <a:ext cx="504" cy="288"/>
                <a:chOff x="0" y="2896"/>
                <a:chExt cx="504" cy="288"/>
              </a:xfrm>
            </p:grpSpPr>
            <p:sp>
              <p:nvSpPr>
                <p:cNvPr id="16433" name="Rectangle 11"/>
                <p:cNvSpPr>
                  <a:spLocks noChangeArrowheads="1"/>
                </p:cNvSpPr>
                <p:nvPr/>
              </p:nvSpPr>
              <p:spPr bwMode="auto">
                <a:xfrm>
                  <a:off x="0" y="2896"/>
                  <a:ext cx="50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 b="1"/>
                    <a:t>B</a:t>
                  </a:r>
                  <a:endParaRPr lang="en-GB" sz="2400"/>
                </a:p>
              </p:txBody>
            </p:sp>
            <p:sp>
              <p:nvSpPr>
                <p:cNvPr id="16434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2896"/>
                  <a:ext cx="504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42"/>
              <p:cNvGrpSpPr>
                <a:grpSpLocks/>
              </p:cNvGrpSpPr>
              <p:nvPr/>
            </p:nvGrpSpPr>
            <p:grpSpPr bwMode="auto">
              <a:xfrm>
                <a:off x="504" y="2896"/>
                <a:ext cx="756" cy="288"/>
                <a:chOff x="504" y="2896"/>
                <a:chExt cx="756" cy="288"/>
              </a:xfrm>
            </p:grpSpPr>
            <p:sp>
              <p:nvSpPr>
                <p:cNvPr id="16431" name="Rectangle 12"/>
                <p:cNvSpPr>
                  <a:spLocks noChangeArrowheads="1"/>
                </p:cNvSpPr>
                <p:nvPr/>
              </p:nvSpPr>
              <p:spPr bwMode="auto">
                <a:xfrm>
                  <a:off x="504" y="2896"/>
                  <a:ext cx="756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 b="1"/>
                    <a:t>B</a:t>
                  </a:r>
                  <a:endParaRPr lang="en-GB" sz="2400"/>
                </a:p>
              </p:txBody>
            </p:sp>
            <p:sp>
              <p:nvSpPr>
                <p:cNvPr id="16432" name="Rectangle 41"/>
                <p:cNvSpPr>
                  <a:spLocks noChangeArrowheads="1"/>
                </p:cNvSpPr>
                <p:nvPr/>
              </p:nvSpPr>
              <p:spPr bwMode="auto">
                <a:xfrm>
                  <a:off x="504" y="2896"/>
                  <a:ext cx="756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44"/>
              <p:cNvGrpSpPr>
                <a:grpSpLocks/>
              </p:cNvGrpSpPr>
              <p:nvPr/>
            </p:nvGrpSpPr>
            <p:grpSpPr bwMode="auto">
              <a:xfrm>
                <a:off x="1260" y="2896"/>
                <a:ext cx="1512" cy="288"/>
                <a:chOff x="1260" y="2896"/>
                <a:chExt cx="1512" cy="288"/>
              </a:xfrm>
            </p:grpSpPr>
            <p:sp>
              <p:nvSpPr>
                <p:cNvPr id="16429" name="Rectangle 13"/>
                <p:cNvSpPr>
                  <a:spLocks noChangeArrowheads="1"/>
                </p:cNvSpPr>
                <p:nvPr/>
              </p:nvSpPr>
              <p:spPr bwMode="auto">
                <a:xfrm>
                  <a:off x="1260" y="2896"/>
                  <a:ext cx="1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/>
                    <a:t>Anti-A</a:t>
                  </a:r>
                </a:p>
              </p:txBody>
            </p:sp>
            <p:sp>
              <p:nvSpPr>
                <p:cNvPr id="16430" name="Rectangle 43"/>
                <p:cNvSpPr>
                  <a:spLocks noChangeArrowheads="1"/>
                </p:cNvSpPr>
                <p:nvPr/>
              </p:nvSpPr>
              <p:spPr bwMode="auto">
                <a:xfrm>
                  <a:off x="1260" y="2896"/>
                  <a:ext cx="1512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46"/>
              <p:cNvGrpSpPr>
                <a:grpSpLocks/>
              </p:cNvGrpSpPr>
              <p:nvPr/>
            </p:nvGrpSpPr>
            <p:grpSpPr bwMode="auto">
              <a:xfrm>
                <a:off x="2772" y="2896"/>
                <a:ext cx="862" cy="288"/>
                <a:chOff x="2772" y="2896"/>
                <a:chExt cx="862" cy="288"/>
              </a:xfrm>
            </p:grpSpPr>
            <p:sp>
              <p:nvSpPr>
                <p:cNvPr id="16427" name="Rectangle 14"/>
                <p:cNvSpPr>
                  <a:spLocks noChangeArrowheads="1"/>
                </p:cNvSpPr>
                <p:nvPr/>
              </p:nvSpPr>
              <p:spPr bwMode="auto">
                <a:xfrm>
                  <a:off x="2772" y="2896"/>
                  <a:ext cx="86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 i="1"/>
                    <a:t>BB</a:t>
                  </a:r>
                  <a:r>
                    <a:rPr lang="en-GB" sz="2400"/>
                    <a:t> or </a:t>
                  </a:r>
                  <a:r>
                    <a:rPr lang="en-GB" sz="2400" i="1"/>
                    <a:t>BO</a:t>
                  </a:r>
                  <a:endParaRPr lang="en-GB" sz="2400"/>
                </a:p>
              </p:txBody>
            </p:sp>
            <p:sp>
              <p:nvSpPr>
                <p:cNvPr id="16428" name="Rectangle 45"/>
                <p:cNvSpPr>
                  <a:spLocks noChangeArrowheads="1"/>
                </p:cNvSpPr>
                <p:nvPr/>
              </p:nvSpPr>
              <p:spPr bwMode="auto">
                <a:xfrm>
                  <a:off x="2772" y="2896"/>
                  <a:ext cx="862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6" name="Group 48"/>
              <p:cNvGrpSpPr>
                <a:grpSpLocks/>
              </p:cNvGrpSpPr>
              <p:nvPr/>
            </p:nvGrpSpPr>
            <p:grpSpPr bwMode="auto">
              <a:xfrm>
                <a:off x="0" y="3184"/>
                <a:ext cx="504" cy="288"/>
                <a:chOff x="0" y="3184"/>
                <a:chExt cx="504" cy="288"/>
              </a:xfrm>
            </p:grpSpPr>
            <p:sp>
              <p:nvSpPr>
                <p:cNvPr id="16425" name="Rectangle 15"/>
                <p:cNvSpPr>
                  <a:spLocks noChangeArrowheads="1"/>
                </p:cNvSpPr>
                <p:nvPr/>
              </p:nvSpPr>
              <p:spPr bwMode="auto">
                <a:xfrm>
                  <a:off x="0" y="3184"/>
                  <a:ext cx="50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 b="1"/>
                    <a:t>AB</a:t>
                  </a:r>
                  <a:endParaRPr lang="en-GB" sz="2400"/>
                </a:p>
              </p:txBody>
            </p:sp>
            <p:sp>
              <p:nvSpPr>
                <p:cNvPr id="16426" name="Rectangle 47"/>
                <p:cNvSpPr>
                  <a:spLocks noChangeArrowheads="1"/>
                </p:cNvSpPr>
                <p:nvPr/>
              </p:nvSpPr>
              <p:spPr bwMode="auto">
                <a:xfrm>
                  <a:off x="0" y="3184"/>
                  <a:ext cx="504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50"/>
              <p:cNvGrpSpPr>
                <a:grpSpLocks/>
              </p:cNvGrpSpPr>
              <p:nvPr/>
            </p:nvGrpSpPr>
            <p:grpSpPr bwMode="auto">
              <a:xfrm>
                <a:off x="504" y="3184"/>
                <a:ext cx="756" cy="288"/>
                <a:chOff x="504" y="3184"/>
                <a:chExt cx="756" cy="288"/>
              </a:xfrm>
            </p:grpSpPr>
            <p:sp>
              <p:nvSpPr>
                <p:cNvPr id="16423" name="Rectangle 16"/>
                <p:cNvSpPr>
                  <a:spLocks noChangeArrowheads="1"/>
                </p:cNvSpPr>
                <p:nvPr/>
              </p:nvSpPr>
              <p:spPr bwMode="auto">
                <a:xfrm>
                  <a:off x="504" y="3184"/>
                  <a:ext cx="756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 b="1"/>
                    <a:t>A</a:t>
                  </a:r>
                  <a:r>
                    <a:rPr lang="en-GB" sz="2400"/>
                    <a:t> and </a:t>
                  </a:r>
                  <a:r>
                    <a:rPr lang="en-GB" sz="2400" b="1"/>
                    <a:t>B</a:t>
                  </a:r>
                  <a:endParaRPr lang="en-GB" sz="2400"/>
                </a:p>
              </p:txBody>
            </p:sp>
            <p:sp>
              <p:nvSpPr>
                <p:cNvPr id="16424" name="Rectangle 49"/>
                <p:cNvSpPr>
                  <a:spLocks noChangeArrowheads="1"/>
                </p:cNvSpPr>
                <p:nvPr/>
              </p:nvSpPr>
              <p:spPr bwMode="auto">
                <a:xfrm>
                  <a:off x="504" y="3184"/>
                  <a:ext cx="756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52"/>
              <p:cNvGrpSpPr>
                <a:grpSpLocks/>
              </p:cNvGrpSpPr>
              <p:nvPr/>
            </p:nvGrpSpPr>
            <p:grpSpPr bwMode="auto">
              <a:xfrm>
                <a:off x="1260" y="3184"/>
                <a:ext cx="1512" cy="288"/>
                <a:chOff x="1260" y="3184"/>
                <a:chExt cx="1512" cy="288"/>
              </a:xfrm>
            </p:grpSpPr>
            <p:sp>
              <p:nvSpPr>
                <p:cNvPr id="16421" name="Rectangle 17"/>
                <p:cNvSpPr>
                  <a:spLocks noChangeArrowheads="1"/>
                </p:cNvSpPr>
                <p:nvPr/>
              </p:nvSpPr>
              <p:spPr bwMode="auto">
                <a:xfrm>
                  <a:off x="1260" y="3184"/>
                  <a:ext cx="1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/>
                    <a:t>Neither</a:t>
                  </a:r>
                </a:p>
              </p:txBody>
            </p:sp>
            <p:sp>
              <p:nvSpPr>
                <p:cNvPr id="16422" name="Rectangle 51"/>
                <p:cNvSpPr>
                  <a:spLocks noChangeArrowheads="1"/>
                </p:cNvSpPr>
                <p:nvPr/>
              </p:nvSpPr>
              <p:spPr bwMode="auto">
                <a:xfrm>
                  <a:off x="1260" y="3184"/>
                  <a:ext cx="1512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54"/>
              <p:cNvGrpSpPr>
                <a:grpSpLocks/>
              </p:cNvGrpSpPr>
              <p:nvPr/>
            </p:nvGrpSpPr>
            <p:grpSpPr bwMode="auto">
              <a:xfrm>
                <a:off x="2772" y="3184"/>
                <a:ext cx="862" cy="288"/>
                <a:chOff x="2772" y="3184"/>
                <a:chExt cx="862" cy="288"/>
              </a:xfrm>
            </p:grpSpPr>
            <p:sp>
              <p:nvSpPr>
                <p:cNvPr id="16419" name="Rectangle 18"/>
                <p:cNvSpPr>
                  <a:spLocks noChangeArrowheads="1"/>
                </p:cNvSpPr>
                <p:nvPr/>
              </p:nvSpPr>
              <p:spPr bwMode="auto">
                <a:xfrm>
                  <a:off x="2772" y="3184"/>
                  <a:ext cx="86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 i="1"/>
                    <a:t>AB</a:t>
                  </a:r>
                  <a:endParaRPr lang="en-GB" sz="2400"/>
                </a:p>
              </p:txBody>
            </p:sp>
            <p:sp>
              <p:nvSpPr>
                <p:cNvPr id="16420" name="Rectangle 53"/>
                <p:cNvSpPr>
                  <a:spLocks noChangeArrowheads="1"/>
                </p:cNvSpPr>
                <p:nvPr/>
              </p:nvSpPr>
              <p:spPr bwMode="auto">
                <a:xfrm>
                  <a:off x="2772" y="3184"/>
                  <a:ext cx="862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56"/>
              <p:cNvGrpSpPr>
                <a:grpSpLocks/>
              </p:cNvGrpSpPr>
              <p:nvPr/>
            </p:nvGrpSpPr>
            <p:grpSpPr bwMode="auto">
              <a:xfrm>
                <a:off x="0" y="3472"/>
                <a:ext cx="504" cy="288"/>
                <a:chOff x="0" y="3472"/>
                <a:chExt cx="504" cy="288"/>
              </a:xfrm>
            </p:grpSpPr>
            <p:sp>
              <p:nvSpPr>
                <p:cNvPr id="16417" name="Rectangle 19"/>
                <p:cNvSpPr>
                  <a:spLocks noChangeArrowheads="1"/>
                </p:cNvSpPr>
                <p:nvPr/>
              </p:nvSpPr>
              <p:spPr bwMode="auto">
                <a:xfrm>
                  <a:off x="0" y="3472"/>
                  <a:ext cx="504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 b="1"/>
                    <a:t>O</a:t>
                  </a:r>
                  <a:endParaRPr lang="en-GB" sz="2400"/>
                </a:p>
              </p:txBody>
            </p:sp>
            <p:sp>
              <p:nvSpPr>
                <p:cNvPr id="16418" name="Rectangle 55"/>
                <p:cNvSpPr>
                  <a:spLocks noChangeArrowheads="1"/>
                </p:cNvSpPr>
                <p:nvPr/>
              </p:nvSpPr>
              <p:spPr bwMode="auto">
                <a:xfrm>
                  <a:off x="0" y="3472"/>
                  <a:ext cx="504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58"/>
              <p:cNvGrpSpPr>
                <a:grpSpLocks/>
              </p:cNvGrpSpPr>
              <p:nvPr/>
            </p:nvGrpSpPr>
            <p:grpSpPr bwMode="auto">
              <a:xfrm>
                <a:off x="504" y="3472"/>
                <a:ext cx="756" cy="288"/>
                <a:chOff x="504" y="3472"/>
                <a:chExt cx="756" cy="288"/>
              </a:xfrm>
            </p:grpSpPr>
            <p:sp>
              <p:nvSpPr>
                <p:cNvPr id="16415" name="Rectangle 20"/>
                <p:cNvSpPr>
                  <a:spLocks noChangeArrowheads="1"/>
                </p:cNvSpPr>
                <p:nvPr/>
              </p:nvSpPr>
              <p:spPr bwMode="auto">
                <a:xfrm>
                  <a:off x="504" y="3472"/>
                  <a:ext cx="756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/>
                    <a:t>Neither</a:t>
                  </a:r>
                </a:p>
              </p:txBody>
            </p:sp>
            <p:sp>
              <p:nvSpPr>
                <p:cNvPr id="16416" name="Rectangle 57"/>
                <p:cNvSpPr>
                  <a:spLocks noChangeArrowheads="1"/>
                </p:cNvSpPr>
                <p:nvPr/>
              </p:nvSpPr>
              <p:spPr bwMode="auto">
                <a:xfrm>
                  <a:off x="504" y="3472"/>
                  <a:ext cx="756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60"/>
              <p:cNvGrpSpPr>
                <a:grpSpLocks/>
              </p:cNvGrpSpPr>
              <p:nvPr/>
            </p:nvGrpSpPr>
            <p:grpSpPr bwMode="auto">
              <a:xfrm>
                <a:off x="1260" y="3472"/>
                <a:ext cx="1512" cy="288"/>
                <a:chOff x="1260" y="3472"/>
                <a:chExt cx="1512" cy="288"/>
              </a:xfrm>
            </p:grpSpPr>
            <p:sp>
              <p:nvSpPr>
                <p:cNvPr id="16413" name="Rectangle 21"/>
                <p:cNvSpPr>
                  <a:spLocks noChangeArrowheads="1"/>
                </p:cNvSpPr>
                <p:nvPr/>
              </p:nvSpPr>
              <p:spPr bwMode="auto">
                <a:xfrm>
                  <a:off x="1260" y="3472"/>
                  <a:ext cx="151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/>
                    <a:t>Anti-A and anti-B</a:t>
                  </a:r>
                </a:p>
              </p:txBody>
            </p:sp>
            <p:sp>
              <p:nvSpPr>
                <p:cNvPr id="16414" name="Rectangle 59"/>
                <p:cNvSpPr>
                  <a:spLocks noChangeArrowheads="1"/>
                </p:cNvSpPr>
                <p:nvPr/>
              </p:nvSpPr>
              <p:spPr bwMode="auto">
                <a:xfrm>
                  <a:off x="1260" y="3472"/>
                  <a:ext cx="1512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62"/>
              <p:cNvGrpSpPr>
                <a:grpSpLocks/>
              </p:cNvGrpSpPr>
              <p:nvPr/>
            </p:nvGrpSpPr>
            <p:grpSpPr bwMode="auto">
              <a:xfrm>
                <a:off x="2772" y="3472"/>
                <a:ext cx="862" cy="288"/>
                <a:chOff x="2772" y="3472"/>
                <a:chExt cx="862" cy="288"/>
              </a:xfrm>
            </p:grpSpPr>
            <p:sp>
              <p:nvSpPr>
                <p:cNvPr id="16411" name="Rectangle 22"/>
                <p:cNvSpPr>
                  <a:spLocks noChangeArrowheads="1"/>
                </p:cNvSpPr>
                <p:nvPr/>
              </p:nvSpPr>
              <p:spPr bwMode="auto">
                <a:xfrm>
                  <a:off x="2772" y="3472"/>
                  <a:ext cx="86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r>
                    <a:rPr lang="en-GB" sz="2400" i="1"/>
                    <a:t>OO</a:t>
                  </a:r>
                  <a:endParaRPr lang="en-GB" sz="2400"/>
                </a:p>
              </p:txBody>
            </p:sp>
            <p:sp>
              <p:nvSpPr>
                <p:cNvPr id="16412" name="Rectangle 61"/>
                <p:cNvSpPr>
                  <a:spLocks noChangeArrowheads="1"/>
                </p:cNvSpPr>
                <p:nvPr/>
              </p:nvSpPr>
              <p:spPr bwMode="auto">
                <a:xfrm>
                  <a:off x="2772" y="3472"/>
                  <a:ext cx="862" cy="28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6390" name="Rectangle 64"/>
            <p:cNvSpPr>
              <a:spLocks noChangeArrowheads="1"/>
            </p:cNvSpPr>
            <p:nvPr/>
          </p:nvSpPr>
          <p:spPr bwMode="auto">
            <a:xfrm>
              <a:off x="-11" y="1389"/>
              <a:ext cx="3656" cy="2382"/>
            </a:xfrm>
            <a:prstGeom prst="rect">
              <a:avLst/>
            </a:prstGeom>
            <a:noFill/>
            <a:ln w="349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1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2332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676400" y="2209800"/>
            <a:ext cx="5122863" cy="3581400"/>
            <a:chOff x="0" y="0"/>
            <a:chExt cx="2902" cy="1382"/>
          </a:xfrm>
        </p:grpSpPr>
        <p:sp>
          <p:nvSpPr>
            <p:cNvPr id="2048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092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GB" sz="2400" b="1">
                  <a:solidFill>
                    <a:schemeClr val="accent2"/>
                  </a:solidFill>
                </a:rPr>
                <a:t>Blood</a:t>
              </a:r>
              <a:br>
                <a:rPr lang="en-GB" sz="2400" b="1">
                  <a:solidFill>
                    <a:schemeClr val="accent2"/>
                  </a:solidFill>
                </a:rPr>
              </a:br>
              <a:r>
                <a:rPr lang="en-GB" sz="2400" b="1">
                  <a:solidFill>
                    <a:schemeClr val="accent2"/>
                  </a:solidFill>
                </a:rPr>
                <a:t>Type</a:t>
              </a:r>
              <a:endParaRPr lang="en-GB" sz="2400">
                <a:solidFill>
                  <a:schemeClr val="accent2"/>
                </a:solidFill>
              </a:endParaRPr>
            </a:p>
          </p:txBody>
        </p:sp>
        <p:sp>
          <p:nvSpPr>
            <p:cNvPr id="20490" name="Rectangle 4"/>
            <p:cNvSpPr>
              <a:spLocks noChangeArrowheads="1"/>
            </p:cNvSpPr>
            <p:nvPr/>
          </p:nvSpPr>
          <p:spPr bwMode="auto">
            <a:xfrm>
              <a:off x="1092" y="0"/>
              <a:ext cx="905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GB" sz="2400" b="1">
                  <a:solidFill>
                    <a:schemeClr val="accent2"/>
                  </a:solidFill>
                </a:rPr>
                <a:t>Genotype</a:t>
              </a:r>
              <a:endParaRPr lang="en-GB" sz="2400">
                <a:solidFill>
                  <a:schemeClr val="accent2"/>
                </a:solidFill>
              </a:endParaRPr>
            </a:p>
          </p:txBody>
        </p:sp>
        <p:sp>
          <p:nvSpPr>
            <p:cNvPr id="20491" name="Rectangle 5"/>
            <p:cNvSpPr>
              <a:spLocks noChangeArrowheads="1"/>
            </p:cNvSpPr>
            <p:nvPr/>
          </p:nvSpPr>
          <p:spPr bwMode="auto">
            <a:xfrm>
              <a:off x="1997" y="0"/>
              <a:ext cx="905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GB" sz="2400" b="1">
                  <a:solidFill>
                    <a:schemeClr val="accent2"/>
                  </a:solidFill>
                </a:rPr>
                <a:t>Alleles</a:t>
              </a:r>
              <a:br>
                <a:rPr lang="en-GB" sz="2400" b="1">
                  <a:solidFill>
                    <a:schemeClr val="accent2"/>
                  </a:solidFill>
                </a:rPr>
              </a:br>
              <a:r>
                <a:rPr lang="en-GB" sz="2400" b="1">
                  <a:solidFill>
                    <a:schemeClr val="accent2"/>
                  </a:solidFill>
                </a:rPr>
                <a:t>Produced</a:t>
              </a:r>
              <a:endParaRPr lang="en-GB" sz="2400">
                <a:solidFill>
                  <a:schemeClr val="accent2"/>
                </a:solidFill>
              </a:endParaRPr>
            </a:p>
          </p:txBody>
        </p:sp>
        <p:sp>
          <p:nvSpPr>
            <p:cNvPr id="20492" name="Rectangle 6"/>
            <p:cNvSpPr>
              <a:spLocks noChangeArrowheads="1"/>
            </p:cNvSpPr>
            <p:nvPr/>
          </p:nvSpPr>
          <p:spPr bwMode="auto">
            <a:xfrm>
              <a:off x="0" y="518"/>
              <a:ext cx="1092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2400" b="1"/>
                <a:t>Rh positive</a:t>
              </a:r>
              <a:endParaRPr lang="en-GB" sz="2400"/>
            </a:p>
          </p:txBody>
        </p:sp>
        <p:sp>
          <p:nvSpPr>
            <p:cNvPr id="20493" name="Rectangle 7"/>
            <p:cNvSpPr>
              <a:spLocks noChangeArrowheads="1"/>
            </p:cNvSpPr>
            <p:nvPr/>
          </p:nvSpPr>
          <p:spPr bwMode="auto">
            <a:xfrm>
              <a:off x="1092" y="518"/>
              <a:ext cx="90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2400" b="1"/>
                <a:t>RR</a:t>
              </a:r>
              <a:endParaRPr lang="en-GB" sz="2400"/>
            </a:p>
          </p:txBody>
        </p:sp>
        <p:sp>
          <p:nvSpPr>
            <p:cNvPr id="20494" name="Rectangle 8"/>
            <p:cNvSpPr>
              <a:spLocks noChangeArrowheads="1"/>
            </p:cNvSpPr>
            <p:nvPr/>
          </p:nvSpPr>
          <p:spPr bwMode="auto">
            <a:xfrm>
              <a:off x="1997" y="518"/>
              <a:ext cx="90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2400" b="1"/>
                <a:t>R</a:t>
              </a:r>
              <a:endParaRPr lang="en-GB" sz="2400"/>
            </a:p>
          </p:txBody>
        </p:sp>
        <p:sp>
          <p:nvSpPr>
            <p:cNvPr id="20495" name="Rectangle 9"/>
            <p:cNvSpPr>
              <a:spLocks noChangeArrowheads="1"/>
            </p:cNvSpPr>
            <p:nvPr/>
          </p:nvSpPr>
          <p:spPr bwMode="auto">
            <a:xfrm>
              <a:off x="1092" y="806"/>
              <a:ext cx="90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2400" b="1"/>
                <a:t>Rr</a:t>
              </a:r>
              <a:endParaRPr lang="en-GB" sz="2400"/>
            </a:p>
          </p:txBody>
        </p:sp>
        <p:sp>
          <p:nvSpPr>
            <p:cNvPr id="20496" name="Rectangle 10"/>
            <p:cNvSpPr>
              <a:spLocks noChangeArrowheads="1"/>
            </p:cNvSpPr>
            <p:nvPr/>
          </p:nvSpPr>
          <p:spPr bwMode="auto">
            <a:xfrm>
              <a:off x="1997" y="806"/>
              <a:ext cx="90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2400" b="1"/>
                <a:t>R</a:t>
              </a:r>
              <a:r>
                <a:rPr lang="en-GB" sz="2400"/>
                <a:t> or </a:t>
              </a:r>
              <a:r>
                <a:rPr lang="en-GB" sz="2400" b="1"/>
                <a:t>r</a:t>
              </a:r>
              <a:endParaRPr lang="en-GB" sz="2400"/>
            </a:p>
          </p:txBody>
        </p:sp>
        <p:sp>
          <p:nvSpPr>
            <p:cNvPr id="20497" name="Rectangle 11"/>
            <p:cNvSpPr>
              <a:spLocks noChangeArrowheads="1"/>
            </p:cNvSpPr>
            <p:nvPr/>
          </p:nvSpPr>
          <p:spPr bwMode="auto">
            <a:xfrm>
              <a:off x="0" y="1094"/>
              <a:ext cx="109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2400" b="1"/>
                <a:t>Rh negative</a:t>
              </a:r>
              <a:endParaRPr lang="en-GB" sz="2400"/>
            </a:p>
          </p:txBody>
        </p:sp>
        <p:sp>
          <p:nvSpPr>
            <p:cNvPr id="20498" name="Rectangle 12"/>
            <p:cNvSpPr>
              <a:spLocks noChangeArrowheads="1"/>
            </p:cNvSpPr>
            <p:nvPr/>
          </p:nvSpPr>
          <p:spPr bwMode="auto">
            <a:xfrm>
              <a:off x="1092" y="1094"/>
              <a:ext cx="90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2400" b="1"/>
                <a:t>rr</a:t>
              </a:r>
              <a:endParaRPr lang="en-GB" sz="2400"/>
            </a:p>
          </p:txBody>
        </p:sp>
        <p:sp>
          <p:nvSpPr>
            <p:cNvPr id="20499" name="Rectangle 13"/>
            <p:cNvSpPr>
              <a:spLocks noChangeArrowheads="1"/>
            </p:cNvSpPr>
            <p:nvPr/>
          </p:nvSpPr>
          <p:spPr bwMode="auto">
            <a:xfrm>
              <a:off x="1997" y="1094"/>
              <a:ext cx="90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GB" sz="2400" b="1"/>
                <a:t>r</a:t>
              </a:r>
              <a:endParaRPr lang="en-GB" sz="2400"/>
            </a:p>
          </p:txBody>
        </p:sp>
      </p:grpSp>
      <p:sp>
        <p:nvSpPr>
          <p:cNvPr id="20484" name="Rectangle 15"/>
          <p:cNvSpPr>
            <a:spLocks noChangeArrowheads="1"/>
          </p:cNvSpPr>
          <p:nvPr/>
        </p:nvSpPr>
        <p:spPr bwMode="auto">
          <a:xfrm>
            <a:off x="381000" y="609600"/>
            <a:ext cx="7620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800" b="1">
                <a:solidFill>
                  <a:srgbClr val="FF0000"/>
                </a:solidFill>
              </a:rPr>
              <a:t>Rh Blood Group and Rh Incompatibility</a:t>
            </a:r>
          </a:p>
          <a:p>
            <a:pPr eaLnBrk="0" hangingPunct="0"/>
            <a:endParaRPr lang="en-GB" sz="2800">
              <a:solidFill>
                <a:srgbClr val="FF0000"/>
              </a:solidFill>
            </a:endParaRPr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838200" y="1371600"/>
            <a:ext cx="6858000" cy="579438"/>
            <a:chOff x="0" y="0"/>
            <a:chExt cx="4320" cy="365"/>
          </a:xfrm>
        </p:grpSpPr>
        <p:sp>
          <p:nvSpPr>
            <p:cNvPr id="20487" name="Rectangle 16"/>
            <p:cNvSpPr>
              <a:spLocks noChangeArrowheads="1"/>
            </p:cNvSpPr>
            <p:nvPr/>
          </p:nvSpPr>
          <p:spPr bwMode="auto">
            <a:xfrm>
              <a:off x="0" y="0"/>
              <a:ext cx="432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488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4320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GB">
                  <a:latin typeface="Verdana" pitchFamily="34" charset="0"/>
                </a:rPr>
                <a:t>A person with Rh- blood does not have Rh antibodies naturally in the blood plasma </a:t>
              </a:r>
            </a:p>
            <a:p>
              <a:pPr eaLnBrk="0" hangingPunct="0"/>
              <a:endParaRPr lang="en-GB"/>
            </a:p>
          </p:txBody>
        </p:sp>
      </p:grpSp>
      <p:sp>
        <p:nvSpPr>
          <p:cNvPr id="20486" name="Line 19"/>
          <p:cNvSpPr>
            <a:spLocks noChangeShapeType="1"/>
          </p:cNvSpPr>
          <p:nvPr/>
        </p:nvSpPr>
        <p:spPr bwMode="auto">
          <a:xfrm>
            <a:off x="1828800" y="5029200"/>
            <a:ext cx="4648200" cy="0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TRAITS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878497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51520" y="332656"/>
            <a:ext cx="3312368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Widow's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Peak</a:t>
            </a:r>
          </a:p>
          <a:p>
            <a:pPr algn="ctr"/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WW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or 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Ww</a:t>
            </a:r>
            <a:endParaRPr lang="ar-SA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220072" y="332656"/>
            <a:ext cx="3312368" cy="108012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Strait Hair Line</a:t>
            </a:r>
          </a:p>
          <a:p>
            <a:pPr algn="ctr"/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ww</a:t>
            </a:r>
            <a:endParaRPr lang="ar-SA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8250329" cy="4498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539552" y="332656"/>
            <a:ext cx="3024336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Attached Earlobe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ff</a:t>
            </a:r>
            <a:endParaRPr lang="ar-SA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364088" y="404664"/>
            <a:ext cx="3024336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Free Earlobe</a:t>
            </a:r>
          </a:p>
          <a:p>
            <a:pPr algn="ctr"/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FF</a:t>
            </a:r>
            <a:r>
              <a:rPr lang="en-US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 or </a:t>
            </a:r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j-cs"/>
              </a:rPr>
              <a:t>Ff</a:t>
            </a:r>
            <a:endParaRPr lang="ar-SA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234</Words>
  <Application>Microsoft Office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HUMAN TRAITS</vt:lpstr>
      <vt:lpstr>   What are the different blood groups?   </vt:lpstr>
      <vt:lpstr>Slide 3</vt:lpstr>
      <vt:lpstr>Slide 4</vt:lpstr>
      <vt:lpstr>Slide 5</vt:lpstr>
      <vt:lpstr>Slide 6</vt:lpstr>
      <vt:lpstr>HUMAN TRAITS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hessa</dc:creator>
  <cp:lastModifiedBy>py</cp:lastModifiedBy>
  <cp:revision>19</cp:revision>
  <dcterms:created xsi:type="dcterms:W3CDTF">2012-04-28T07:46:35Z</dcterms:created>
  <dcterms:modified xsi:type="dcterms:W3CDTF">2012-04-29T05:08:51Z</dcterms:modified>
</cp:coreProperties>
</file>