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7" d="100"/>
          <a:sy n="67" d="100"/>
        </p:scale>
        <p:origin x="-10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EAE75B51-1CAD-4924-86DE-EC1C0BBB172A}" type="datetimeFigureOut">
              <a:rPr lang="ar-SA" smtClean="0"/>
              <a:t>11/05/1433</a:t>
            </a:fld>
            <a:endParaRPr lang="ar-SA"/>
          </a:p>
        </p:txBody>
      </p:sp>
      <p:sp>
        <p:nvSpPr>
          <p:cNvPr id="17" name="Footer Placeholder 16"/>
          <p:cNvSpPr>
            <a:spLocks noGrp="1"/>
          </p:cNvSpPr>
          <p:nvPr>
            <p:ph type="ftr" sz="quarter" idx="11"/>
          </p:nvPr>
        </p:nvSpPr>
        <p:spPr/>
        <p:txBody>
          <a:bodyPr/>
          <a:lstStyle/>
          <a:p>
            <a:endParaRPr lang="ar-SA"/>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E0E9FA68-DA35-4419-AAA8-FE8F723A26F3}" type="slidenum">
              <a:rPr lang="ar-SA" smtClean="0"/>
              <a:t>‹#›</a:t>
            </a:fld>
            <a:endParaRPr lang="ar-SA"/>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AE75B51-1CAD-4924-86DE-EC1C0BBB172A}" type="datetimeFigureOut">
              <a:rPr lang="ar-SA" smtClean="0"/>
              <a:t>11/05/1433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0E9FA68-DA35-4419-AAA8-FE8F723A26F3}"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AE75B51-1CAD-4924-86DE-EC1C0BBB172A}" type="datetimeFigureOut">
              <a:rPr lang="ar-SA" smtClean="0"/>
              <a:t>11/05/1433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0E9FA68-DA35-4419-AAA8-FE8F723A26F3}"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AE75B51-1CAD-4924-86DE-EC1C0BBB172A}" type="datetimeFigureOut">
              <a:rPr lang="ar-SA" smtClean="0"/>
              <a:t>11/05/1433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0E9FA68-DA35-4419-AAA8-FE8F723A26F3}" type="slidenum">
              <a:rPr lang="ar-SA" smtClean="0"/>
              <a:t>‹#›</a:t>
            </a:fld>
            <a:endParaRPr lang="ar-SA"/>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AE75B51-1CAD-4924-86DE-EC1C0BBB172A}" type="datetimeFigureOut">
              <a:rPr lang="ar-SA" smtClean="0"/>
              <a:t>11/05/1433</a:t>
            </a:fld>
            <a:endParaRPr lang="ar-SA"/>
          </a:p>
        </p:txBody>
      </p:sp>
      <p:sp>
        <p:nvSpPr>
          <p:cNvPr id="5" name="Footer Placeholder 4"/>
          <p:cNvSpPr>
            <a:spLocks noGrp="1"/>
          </p:cNvSpPr>
          <p:nvPr>
            <p:ph type="ftr" sz="quarter" idx="11"/>
          </p:nvPr>
        </p:nvSpPr>
        <p:spPr>
          <a:xfrm>
            <a:off x="800100" y="6172200"/>
            <a:ext cx="4000500" cy="457200"/>
          </a:xfrm>
        </p:spPr>
        <p:txBody>
          <a:bodyPr/>
          <a:lstStyle/>
          <a:p>
            <a:endParaRPr lang="ar-SA"/>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E0E9FA68-DA35-4419-AAA8-FE8F723A26F3}"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AE75B51-1CAD-4924-86DE-EC1C0BBB172A}" type="datetimeFigureOut">
              <a:rPr lang="ar-SA" smtClean="0"/>
              <a:t>11/05/1433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E0E9FA68-DA35-4419-AAA8-FE8F723A26F3}" type="slidenum">
              <a:rPr lang="ar-SA" smtClean="0"/>
              <a:t>‹#›</a:t>
            </a:fld>
            <a:endParaRPr lang="ar-SA"/>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EAE75B51-1CAD-4924-86DE-EC1C0BBB172A}" type="datetimeFigureOut">
              <a:rPr lang="ar-SA" smtClean="0"/>
              <a:t>11/05/1433</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E0E9FA68-DA35-4419-AAA8-FE8F723A26F3}" type="slidenum">
              <a:rPr lang="ar-SA" smtClean="0"/>
              <a:t>‹#›</a:t>
            </a:fld>
            <a:endParaRPr lang="ar-SA"/>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AE75B51-1CAD-4924-86DE-EC1C0BBB172A}" type="datetimeFigureOut">
              <a:rPr lang="ar-SA" smtClean="0"/>
              <a:t>11/05/1433</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E0E9FA68-DA35-4419-AAA8-FE8F723A26F3}"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E75B51-1CAD-4924-86DE-EC1C0BBB172A}" type="datetimeFigureOut">
              <a:rPr lang="ar-SA" smtClean="0"/>
              <a:t>11/05/1433</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E0E9FA68-DA35-4419-AAA8-FE8F723A26F3}"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AE75B51-1CAD-4924-86DE-EC1C0BBB172A}" type="datetimeFigureOut">
              <a:rPr lang="ar-SA" smtClean="0"/>
              <a:t>11/05/1433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E0E9FA68-DA35-4419-AAA8-FE8F723A26F3}" type="slidenum">
              <a:rPr lang="ar-SA" smtClean="0"/>
              <a:t>‹#›</a:t>
            </a:fld>
            <a:endParaRPr lang="ar-SA"/>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AE75B51-1CAD-4924-86DE-EC1C0BBB172A}" type="datetimeFigureOut">
              <a:rPr lang="ar-SA" smtClean="0"/>
              <a:t>11/05/1433</a:t>
            </a:fld>
            <a:endParaRPr lang="ar-SA"/>
          </a:p>
        </p:txBody>
      </p:sp>
      <p:sp>
        <p:nvSpPr>
          <p:cNvPr id="6" name="Footer Placeholder 5"/>
          <p:cNvSpPr>
            <a:spLocks noGrp="1"/>
          </p:cNvSpPr>
          <p:nvPr>
            <p:ph type="ftr" sz="quarter" idx="11"/>
          </p:nvPr>
        </p:nvSpPr>
        <p:spPr>
          <a:xfrm>
            <a:off x="914400" y="6172200"/>
            <a:ext cx="3886200" cy="457200"/>
          </a:xfrm>
        </p:spPr>
        <p:txBody>
          <a:bodyPr/>
          <a:lstStyle/>
          <a:p>
            <a:endParaRPr lang="ar-SA"/>
          </a:p>
        </p:txBody>
      </p:sp>
      <p:sp>
        <p:nvSpPr>
          <p:cNvPr id="7" name="Slide Number Placeholder 6"/>
          <p:cNvSpPr>
            <a:spLocks noGrp="1"/>
          </p:cNvSpPr>
          <p:nvPr>
            <p:ph type="sldNum" sz="quarter" idx="12"/>
          </p:nvPr>
        </p:nvSpPr>
        <p:spPr>
          <a:xfrm>
            <a:off x="146304" y="6208776"/>
            <a:ext cx="457200" cy="457200"/>
          </a:xfrm>
        </p:spPr>
        <p:txBody>
          <a:bodyPr/>
          <a:lstStyle/>
          <a:p>
            <a:fld id="{E0E9FA68-DA35-4419-AAA8-FE8F723A26F3}" type="slidenum">
              <a:rPr lang="ar-SA" smtClean="0"/>
              <a:t>‹#›</a:t>
            </a:fld>
            <a:endParaRPr lang="ar-SA"/>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EAE75B51-1CAD-4924-86DE-EC1C0BBB172A}" type="datetimeFigureOut">
              <a:rPr lang="ar-SA" smtClean="0"/>
              <a:t>11/05/1433</a:t>
            </a:fld>
            <a:endParaRPr lang="ar-SA"/>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ar-SA"/>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E0E9FA68-DA35-4419-AAA8-FE8F723A26F3}"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274320" indent="-274320" algn="r" rtl="1"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r" rtl="1"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r" rtl="1"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r" rtl="1"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r" rtl="1"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r" rtl="1"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r" rtl="1"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r" rtl="1"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ar-SA" dirty="0"/>
          </a:p>
        </p:txBody>
      </p:sp>
      <p:sp>
        <p:nvSpPr>
          <p:cNvPr id="2" name="Title 1"/>
          <p:cNvSpPr>
            <a:spLocks noGrp="1"/>
          </p:cNvSpPr>
          <p:nvPr>
            <p:ph type="ctrTitle"/>
          </p:nvPr>
        </p:nvSpPr>
        <p:spPr/>
        <p:txBody>
          <a:bodyPr/>
          <a:lstStyle/>
          <a:p>
            <a:r>
              <a:rPr b="1" smtClean="0"/>
              <a:t>Hallucinogens</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Adverse Effects </a:t>
            </a:r>
            <a:endParaRPr lang="ar-SA" dirty="0"/>
          </a:p>
        </p:txBody>
      </p:sp>
      <p:sp>
        <p:nvSpPr>
          <p:cNvPr id="3" name="Content Placeholder 2"/>
          <p:cNvSpPr>
            <a:spLocks noGrp="1"/>
          </p:cNvSpPr>
          <p:nvPr>
            <p:ph sz="quarter" idx="1"/>
          </p:nvPr>
        </p:nvSpPr>
        <p:spPr/>
        <p:txBody>
          <a:bodyPr/>
          <a:lstStyle/>
          <a:p>
            <a:pPr algn="l" rtl="0"/>
            <a:r>
              <a:rPr lang="en-US" dirty="0" smtClean="0"/>
              <a:t>The effects of LSD depend largely on the amount </a:t>
            </a:r>
            <a:r>
              <a:rPr lang="en-US" dirty="0" smtClean="0"/>
              <a:t>taken</a:t>
            </a:r>
          </a:p>
          <a:p>
            <a:pPr algn="l" rtl="0"/>
            <a:r>
              <a:rPr lang="en-US" dirty="0" smtClean="0"/>
              <a:t>LSD </a:t>
            </a:r>
            <a:r>
              <a:rPr lang="en-US" dirty="0" smtClean="0"/>
              <a:t>causes:</a:t>
            </a:r>
          </a:p>
          <a:p>
            <a:pPr algn="l" rtl="0"/>
            <a:r>
              <a:rPr lang="en-US" dirty="0" smtClean="0"/>
              <a:t> </a:t>
            </a:r>
            <a:r>
              <a:rPr lang="en-US" dirty="0" smtClean="0"/>
              <a:t>dilated pupils; </a:t>
            </a:r>
            <a:endParaRPr lang="en-US" dirty="0" smtClean="0"/>
          </a:p>
          <a:p>
            <a:pPr algn="l" rtl="0"/>
            <a:r>
              <a:rPr lang="en-US" dirty="0" smtClean="0"/>
              <a:t>can </a:t>
            </a:r>
            <a:r>
              <a:rPr lang="en-US" dirty="0" smtClean="0"/>
              <a:t>raise body temperature </a:t>
            </a:r>
            <a:endParaRPr lang="en-US" dirty="0" smtClean="0"/>
          </a:p>
          <a:p>
            <a:pPr algn="l" rtl="0"/>
            <a:r>
              <a:rPr lang="en-US" dirty="0" smtClean="0"/>
              <a:t>and </a:t>
            </a:r>
            <a:r>
              <a:rPr lang="en-US" dirty="0" smtClean="0"/>
              <a:t>increase heart rate and blood pressure; </a:t>
            </a:r>
            <a:endParaRPr lang="en-US" dirty="0" smtClean="0"/>
          </a:p>
          <a:p>
            <a:pPr algn="l" rtl="0"/>
            <a:r>
              <a:rPr lang="en-US" dirty="0" smtClean="0"/>
              <a:t>and </a:t>
            </a:r>
            <a:r>
              <a:rPr lang="en-US" dirty="0" smtClean="0"/>
              <a:t>can cause profuse sweating, </a:t>
            </a:r>
            <a:endParaRPr lang="en-US" dirty="0" smtClean="0"/>
          </a:p>
          <a:p>
            <a:pPr algn="l" rtl="0"/>
            <a:r>
              <a:rPr lang="en-US" dirty="0" smtClean="0"/>
              <a:t>loss </a:t>
            </a:r>
            <a:r>
              <a:rPr lang="en-US" dirty="0" smtClean="0"/>
              <a:t>of appetite</a:t>
            </a:r>
            <a:r>
              <a:rPr lang="en-US" dirty="0" smtClean="0"/>
              <a:t>,</a:t>
            </a:r>
          </a:p>
          <a:p>
            <a:pPr algn="l" rtl="0"/>
            <a:r>
              <a:rPr lang="en-US" dirty="0" smtClean="0"/>
              <a:t> </a:t>
            </a:r>
            <a:r>
              <a:rPr lang="en-US" dirty="0" smtClean="0"/>
              <a:t>sleeplessness, dry mouth</a:t>
            </a:r>
            <a:r>
              <a:rPr lang="en-US" dirty="0" smtClean="0"/>
              <a:t>,</a:t>
            </a:r>
          </a:p>
          <a:p>
            <a:pPr algn="l" rtl="0"/>
            <a:r>
              <a:rPr lang="en-US" dirty="0" smtClean="0"/>
              <a:t> </a:t>
            </a:r>
            <a:r>
              <a:rPr lang="en-US" dirty="0" smtClean="0"/>
              <a:t>and tremors</a:t>
            </a:r>
            <a:r>
              <a:rPr lang="en-US" dirty="0" smtClean="0"/>
              <a:t>.</a:t>
            </a:r>
          </a:p>
          <a:p>
            <a:pPr algn="l" rtl="0"/>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Treatment Options Exist?</a:t>
            </a:r>
            <a:endParaRPr lang="ar-SA" dirty="0"/>
          </a:p>
        </p:txBody>
      </p:sp>
      <p:sp>
        <p:nvSpPr>
          <p:cNvPr id="3" name="Content Placeholder 2"/>
          <p:cNvSpPr>
            <a:spLocks noGrp="1"/>
          </p:cNvSpPr>
          <p:nvPr>
            <p:ph sz="quarter" idx="1"/>
          </p:nvPr>
        </p:nvSpPr>
        <p:spPr/>
        <p:txBody>
          <a:bodyPr/>
          <a:lstStyle/>
          <a:p>
            <a:pPr algn="l" rtl="0"/>
            <a:r>
              <a:rPr lang="en-US" dirty="0" smtClean="0"/>
              <a:t>Treatment for alkaloid </a:t>
            </a:r>
            <a:r>
              <a:rPr lang="en-US" dirty="0" smtClean="0"/>
              <a:t>hallucinogen </a:t>
            </a:r>
            <a:r>
              <a:rPr lang="en-US" dirty="0" smtClean="0"/>
              <a:t>intoxication—which is mostly symptomatic—is often sought as a result of bad “trips,” during which a patient may, for example, hurt him- or </a:t>
            </a:r>
            <a:r>
              <a:rPr lang="en-US" dirty="0" smtClean="0"/>
              <a:t>herself</a:t>
            </a:r>
          </a:p>
          <a:p>
            <a:pPr algn="l" rtl="0"/>
            <a:endParaRPr lang="en-US" dirty="0" smtClean="0"/>
          </a:p>
          <a:p>
            <a:pPr algn="l" rtl="0"/>
            <a:r>
              <a:rPr lang="en-US" dirty="0" smtClean="0"/>
              <a:t>Treatment is usually supportive: provision of a quiet room with little sensory stimulation. Occasionally, benzodiazepines are used to control extreme agitation or seizures.</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t>Hallucinogens</a:t>
            </a:r>
            <a:endParaRPr lang="ar-SA" dirty="0"/>
          </a:p>
        </p:txBody>
      </p:sp>
      <p:sp>
        <p:nvSpPr>
          <p:cNvPr id="3" name="Content Placeholder 2"/>
          <p:cNvSpPr>
            <a:spLocks noGrp="1"/>
          </p:cNvSpPr>
          <p:nvPr>
            <p:ph sz="quarter" idx="1"/>
          </p:nvPr>
        </p:nvSpPr>
        <p:spPr/>
        <p:txBody>
          <a:bodyPr>
            <a:normAutofit fontScale="92500"/>
          </a:bodyPr>
          <a:lstStyle/>
          <a:p>
            <a:pPr algn="l" rtl="0"/>
            <a:r>
              <a:rPr lang="en-US" dirty="0" smtClean="0"/>
              <a:t>Hallucinogenic compounds found in some plants and mushrooms </a:t>
            </a:r>
            <a:endParaRPr lang="en-US" dirty="0" smtClean="0"/>
          </a:p>
          <a:p>
            <a:pPr algn="l" rtl="0"/>
            <a:endParaRPr lang="en-US" dirty="0" smtClean="0"/>
          </a:p>
          <a:p>
            <a:pPr algn="l" rtl="0"/>
            <a:r>
              <a:rPr lang="en-US" dirty="0" smtClean="0"/>
              <a:t>Almost all hallucinogens contain nitrogen and are classified as </a:t>
            </a:r>
            <a:r>
              <a:rPr lang="en-US" dirty="0" smtClean="0"/>
              <a:t>alkaloids</a:t>
            </a:r>
          </a:p>
          <a:p>
            <a:pPr algn="l" rtl="0"/>
            <a:endParaRPr lang="en-US" dirty="0" smtClean="0"/>
          </a:p>
          <a:p>
            <a:pPr algn="l" rtl="0"/>
            <a:r>
              <a:rPr lang="en-US" dirty="0" smtClean="0"/>
              <a:t>Many hallucinogens have chemical structures similar to those of natural neurotransmitters (e.g., acetylcholine-, serotonin-, or catecholamine-like). </a:t>
            </a:r>
            <a:endParaRPr lang="en-US" dirty="0" smtClean="0"/>
          </a:p>
          <a:p>
            <a:pPr algn="l" rtl="0"/>
            <a:r>
              <a:rPr lang="en-US" dirty="0" smtClean="0"/>
              <a:t>research suggests that these drugs work, at least partially, by temporarily interfering with neurotransmitter action or by binding to their receptor sites. </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LSD</a:t>
            </a:r>
            <a:r>
              <a:rPr lang="en-US" dirty="0" smtClean="0"/>
              <a:t> (d-lysergic acid diethylamide)</a:t>
            </a:r>
            <a:endParaRPr lang="ar-SA" dirty="0"/>
          </a:p>
        </p:txBody>
      </p:sp>
      <p:sp>
        <p:nvSpPr>
          <p:cNvPr id="3" name="Content Placeholder 2"/>
          <p:cNvSpPr>
            <a:spLocks noGrp="1"/>
          </p:cNvSpPr>
          <p:nvPr>
            <p:ph sz="quarter" idx="1"/>
          </p:nvPr>
        </p:nvSpPr>
        <p:spPr/>
        <p:txBody>
          <a:bodyPr/>
          <a:lstStyle/>
          <a:p>
            <a:pPr algn="l" rtl="0"/>
            <a:r>
              <a:rPr lang="en-US" b="1" dirty="0" smtClean="0"/>
              <a:t>LSD</a:t>
            </a:r>
            <a:r>
              <a:rPr lang="en-US" dirty="0" smtClean="0"/>
              <a:t> : is one of the most potent mood-changing </a:t>
            </a:r>
            <a:r>
              <a:rPr lang="en-US" dirty="0" smtClean="0"/>
              <a:t>chemicals</a:t>
            </a:r>
          </a:p>
          <a:p>
            <a:pPr algn="l" rtl="0"/>
            <a:r>
              <a:rPr lang="en-US" dirty="0" smtClean="0"/>
              <a:t>It was discovered in 1938 and is manufactured from lysergic acid, which is found in ergot, a fungus that grows on rye and other grains</a:t>
            </a:r>
            <a:r>
              <a:rPr lang="en-US" dirty="0" smtClean="0"/>
              <a:t>.</a:t>
            </a:r>
          </a:p>
          <a:p>
            <a:pPr algn="l" rtl="0"/>
            <a:endParaRPr lang="en-US" dirty="0" smtClean="0"/>
          </a:p>
          <a:p>
            <a:pPr algn="l" rtl="0"/>
            <a:r>
              <a:rPr lang="en-US" dirty="0" smtClean="0"/>
              <a:t>Importantly, and unlike most other drugs, the effects of hallucinogens are highly variable and unreliable, producing different effects in different people at different times.</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pPr algn="l" rtl="0"/>
            <a:r>
              <a:rPr lang="en-US" b="1" dirty="0" smtClean="0"/>
              <a:t>LSD</a:t>
            </a:r>
            <a:r>
              <a:rPr lang="en-US" dirty="0" smtClean="0"/>
              <a:t> is sold in tablets, capsules, and, occasionally, liquid form; thus, it is usually taken orally</a:t>
            </a:r>
            <a:r>
              <a:rPr lang="en-US" dirty="0" smtClean="0"/>
              <a:t>.</a:t>
            </a:r>
          </a:p>
          <a:p>
            <a:pPr algn="l" rtl="0"/>
            <a:endParaRPr lang="en-US" dirty="0" smtClean="0"/>
          </a:p>
          <a:p>
            <a:pPr algn="l" rtl="0"/>
            <a:r>
              <a:rPr lang="en-US" dirty="0" smtClean="0"/>
              <a:t>The experiences, often referred to as “trips,” are long; typically, they end after about 12 hours.</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How Do Hallucinogens Affect the Brain?</a:t>
            </a:r>
            <a:endParaRPr lang="ar-SA" dirty="0"/>
          </a:p>
        </p:txBody>
      </p:sp>
      <p:sp>
        <p:nvSpPr>
          <p:cNvPr id="3" name="Content Placeholder 2"/>
          <p:cNvSpPr>
            <a:spLocks noGrp="1"/>
          </p:cNvSpPr>
          <p:nvPr>
            <p:ph sz="quarter" idx="1"/>
          </p:nvPr>
        </p:nvSpPr>
        <p:spPr/>
        <p:txBody>
          <a:bodyPr/>
          <a:lstStyle/>
          <a:p>
            <a:pPr algn="l" rtl="0"/>
            <a:r>
              <a:rPr lang="en-US" dirty="0" smtClean="0"/>
              <a:t>LSD, peyote, psilocybin, and PCP are drugs that cause hallucinations, which are profound distortions in a person’s perception of reality. Under the influence of hallucinogens, people see images, hear sounds, and feel sensations that seem real but are </a:t>
            </a:r>
            <a:r>
              <a:rPr lang="en-US" dirty="0" smtClean="0"/>
              <a:t>not</a:t>
            </a:r>
          </a:p>
          <a:p>
            <a:pPr algn="l" rtl="0"/>
            <a:endParaRPr lang="en-US" dirty="0" smtClean="0"/>
          </a:p>
          <a:p>
            <a:pPr algn="l" rtl="0"/>
            <a:r>
              <a:rPr lang="en-US" dirty="0" smtClean="0"/>
              <a:t>Some hallucinogens also produce rapid, intense emotional swings, LSD  cause their effects by initially disrupting the interaction of nerve cells and the neurotransmitter serotonin</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pPr algn="l" rtl="0"/>
            <a:r>
              <a:rPr lang="en-US" dirty="0" smtClean="0"/>
              <a:t>Distributed throughout the brain and spinal cord, the serotonin system is involved in the control of behavioral, perceptual, and regulatory systems, including mood, hunger, body temperature, sexual behavior, muscle control, and sensory </a:t>
            </a:r>
            <a:r>
              <a:rPr lang="en-US" dirty="0" smtClean="0"/>
              <a:t>perception</a:t>
            </a:r>
          </a:p>
          <a:p>
            <a:pPr algn="l" rtl="0"/>
            <a:r>
              <a:rPr lang="en-US" dirty="0" smtClean="0"/>
              <a:t>The user may feel several different emotions at once or swing rapidly from one emotion to </a:t>
            </a:r>
            <a:r>
              <a:rPr lang="en-US" dirty="0" smtClean="0"/>
              <a:t>another</a:t>
            </a:r>
          </a:p>
          <a:p>
            <a:pPr algn="l" rtl="0"/>
            <a:r>
              <a:rPr lang="en-US" dirty="0" smtClean="0"/>
              <a:t>If taken in large enough doses, the drug produces delusions and visual hallucinations</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pPr algn="l" rtl="0"/>
            <a:r>
              <a:rPr lang="en-US" dirty="0" smtClean="0"/>
              <a:t>The user’s sense of time and self is </a:t>
            </a:r>
            <a:r>
              <a:rPr lang="en-US" dirty="0" smtClean="0"/>
              <a:t>altered</a:t>
            </a:r>
          </a:p>
          <a:p>
            <a:pPr algn="l" rtl="0"/>
            <a:r>
              <a:rPr lang="en-US" dirty="0" smtClean="0"/>
              <a:t>The user’s sense of time and self is altered. Experiences may seem to “cross over” different senses, giving the user the feeling of hearing colors and seeing </a:t>
            </a:r>
            <a:r>
              <a:rPr lang="en-US" dirty="0" smtClean="0"/>
              <a:t>sounds</a:t>
            </a:r>
          </a:p>
          <a:p>
            <a:pPr algn="l" rtl="0"/>
            <a:r>
              <a:rPr lang="en-US" dirty="0" smtClean="0"/>
              <a:t>These changes can be frightening and can cause panic</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pPr algn="l" rtl="0"/>
            <a:r>
              <a:rPr lang="en-US" dirty="0" smtClean="0"/>
              <a:t>LSD users can also experience </a:t>
            </a:r>
            <a:r>
              <a:rPr lang="en-US" dirty="0" smtClean="0"/>
              <a:t>flashbacks</a:t>
            </a:r>
          </a:p>
          <a:p>
            <a:pPr algn="l" rtl="0"/>
            <a:endParaRPr lang="en-US" dirty="0" smtClean="0"/>
          </a:p>
          <a:p>
            <a:pPr algn="l" rtl="0"/>
            <a:r>
              <a:rPr lang="en-US" dirty="0" smtClean="0"/>
              <a:t>Flashbacks occur suddenly, often without warning, and may do so within a few days or more than a year after LSD </a:t>
            </a:r>
            <a:r>
              <a:rPr lang="en-US" dirty="0" smtClean="0"/>
              <a:t>use</a:t>
            </a:r>
          </a:p>
          <a:p>
            <a:pPr algn="l" rtl="0"/>
            <a:endParaRPr lang="en-US" dirty="0" smtClean="0"/>
          </a:p>
          <a:p>
            <a:pPr algn="l" rtl="0"/>
            <a:r>
              <a:rPr lang="en-US" dirty="0" smtClean="0"/>
              <a:t>In some individuals, the flashbacks can persist and cause significant distress or impairment in social or occupational functioning, a condition known as hallucinogen-induced persisting perceptual disorder (HPPD).</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sz="quarter" idx="1"/>
          </p:nvPr>
        </p:nvSpPr>
        <p:spPr/>
        <p:txBody>
          <a:bodyPr/>
          <a:lstStyle/>
          <a:p>
            <a:pPr algn="l" rtl="0"/>
            <a:r>
              <a:rPr lang="en-US" dirty="0" smtClean="0"/>
              <a:t>Most users of LSD voluntarily decrease or stop its use over time. LSD is not considered an addictive drug since it does not produce compulsive drug-seeking behavior. </a:t>
            </a:r>
            <a:endParaRPr lang="en-US" dirty="0" smtClean="0"/>
          </a:p>
          <a:p>
            <a:pPr algn="l" rtl="0"/>
            <a:endParaRPr lang="en-US" dirty="0" smtClean="0"/>
          </a:p>
          <a:p>
            <a:pPr algn="l" rtl="0"/>
            <a:r>
              <a:rPr lang="en-US" dirty="0" smtClean="0"/>
              <a:t>However, LSD does produce tolerance, so some users who take the drug repeatedly must take progressively higher doses to achieve the state of intoxication that they had previously achieved</a:t>
            </a:r>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19</TotalTime>
  <Words>621</Words>
  <Application>Microsoft Office PowerPoint</Application>
  <PresentationFormat>On-screen Show (4:3)</PresentationFormat>
  <Paragraphs>48</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Equity</vt:lpstr>
      <vt:lpstr>Hallucinogens</vt:lpstr>
      <vt:lpstr>Hallucinogens</vt:lpstr>
      <vt:lpstr>LSD (d-lysergic acid diethylamide)</vt:lpstr>
      <vt:lpstr>Slide 4</vt:lpstr>
      <vt:lpstr>How Do Hallucinogens Affect the Brain?</vt:lpstr>
      <vt:lpstr>Slide 6</vt:lpstr>
      <vt:lpstr>Slide 7</vt:lpstr>
      <vt:lpstr>Slide 8</vt:lpstr>
      <vt:lpstr>Slide 9</vt:lpstr>
      <vt:lpstr>Adverse Effects </vt:lpstr>
      <vt:lpstr>What Treatment Options Exist?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Hallucinogens</dc:title>
  <dc:creator>ksu</dc:creator>
  <cp:lastModifiedBy>ksu</cp:lastModifiedBy>
  <cp:revision>7</cp:revision>
  <dcterms:created xsi:type="dcterms:W3CDTF">2012-04-02T08:42:13Z</dcterms:created>
  <dcterms:modified xsi:type="dcterms:W3CDTF">2012-04-02T09:01:20Z</dcterms:modified>
</cp:coreProperties>
</file>