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4"/>
  </p:notesMasterIdLst>
  <p:sldIdLst>
    <p:sldId id="256" r:id="rId2"/>
    <p:sldId id="257" r:id="rId3"/>
    <p:sldId id="259" r:id="rId4"/>
    <p:sldId id="265" r:id="rId5"/>
    <p:sldId id="260" r:id="rId6"/>
    <p:sldId id="261" r:id="rId7"/>
    <p:sldId id="3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354" r:id="rId27"/>
    <p:sldId id="355" r:id="rId28"/>
    <p:sldId id="356" r:id="rId29"/>
    <p:sldId id="357" r:id="rId30"/>
    <p:sldId id="358" r:id="rId31"/>
    <p:sldId id="359" r:id="rId32"/>
    <p:sldId id="360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>
      <p:cViewPr varScale="1">
        <p:scale>
          <a:sx n="106" d="100"/>
          <a:sy n="106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HARMONY</a:t>
            </a:r>
            <a:endParaRPr lang="en-GB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uernica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7500"/>
          <a:stretch>
            <a:fillRect/>
          </a:stretch>
        </p:blipFill>
        <p:spPr bwMode="auto">
          <a:xfrm>
            <a:off x="899592" y="2132856"/>
            <a:ext cx="7501305" cy="3760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Harmony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6147938" cy="408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972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1" y="1340768"/>
            <a:ext cx="6201477" cy="465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12776"/>
            <a:ext cx="6525554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052736"/>
            <a:ext cx="4090148" cy="546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502775" cy="448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268760"/>
            <a:ext cx="5472608" cy="493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484256" cy="491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268760"/>
            <a:ext cx="3405899" cy="511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15616" y="620688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Harmony definition</a:t>
            </a:r>
            <a:endParaRPr lang="en-GB" sz="3600" b="1" u="sng" dirty="0" smtClean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611560" y="1700808"/>
            <a:ext cx="784887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Low"/>
            <a:r>
              <a:rPr lang="en-US" sz="2000" dirty="0" smtClean="0"/>
              <a:t>This principle refers to the visual quality of </a:t>
            </a:r>
            <a:r>
              <a:rPr lang="en-US" sz="2000" b="1" u="sng" dirty="0" smtClean="0"/>
              <a:t>wholeness </a:t>
            </a:r>
            <a:r>
              <a:rPr lang="en-US" sz="2000" dirty="0" smtClean="0"/>
              <a:t>or </a:t>
            </a:r>
            <a:r>
              <a:rPr lang="en-US" sz="2000" b="1" u="sng" dirty="0" smtClean="0"/>
              <a:t>oneness</a:t>
            </a:r>
            <a:r>
              <a:rPr lang="en-US" sz="2000" dirty="0" smtClean="0"/>
              <a:t> that is achieved through effective use of the elements of art and principles of design.</a:t>
            </a:r>
          </a:p>
          <a:p>
            <a:pPr algn="justLow"/>
            <a:r>
              <a:rPr lang="en-US" sz="2000" dirty="0" smtClean="0"/>
              <a:t>As a principle of design, harmony refers to a </a:t>
            </a:r>
            <a:r>
              <a:rPr lang="en-US" sz="2000" b="1" u="sng" dirty="0" smtClean="0"/>
              <a:t>way of combining elements</a:t>
            </a:r>
            <a:r>
              <a:rPr lang="en-US" sz="2000" dirty="0" smtClean="0"/>
              <a:t> of </a:t>
            </a:r>
            <a:r>
              <a:rPr lang="en-US" sz="2000" b="1" u="sng" dirty="0" smtClean="0"/>
              <a:t>art</a:t>
            </a:r>
            <a:r>
              <a:rPr lang="en-US" sz="2000" dirty="0" smtClean="0"/>
              <a:t> to </a:t>
            </a:r>
            <a:r>
              <a:rPr lang="en-US" sz="2000" b="1" u="sng" dirty="0" smtClean="0"/>
              <a:t>accent their similarities </a:t>
            </a:r>
            <a:r>
              <a:rPr lang="en-US" sz="2000" dirty="0" smtClean="0"/>
              <a:t>and </a:t>
            </a:r>
            <a:r>
              <a:rPr lang="en-US" sz="2000" b="1" u="sng" dirty="0" smtClean="0"/>
              <a:t>bind</a:t>
            </a:r>
            <a:r>
              <a:rPr lang="en-US" sz="2000" dirty="0" smtClean="0"/>
              <a:t> the picture </a:t>
            </a:r>
            <a:r>
              <a:rPr lang="en-US" sz="2000" b="1" u="sng" dirty="0" smtClean="0"/>
              <a:t>parts into a whole</a:t>
            </a:r>
            <a:r>
              <a:rPr lang="en-US" sz="2000" dirty="0" smtClean="0"/>
              <a:t>. </a:t>
            </a:r>
          </a:p>
          <a:p>
            <a:pPr algn="justLow"/>
            <a:r>
              <a:rPr lang="en-US" sz="2000" dirty="0" smtClean="0"/>
              <a:t>"Harmony" in art results from a </a:t>
            </a:r>
            <a:r>
              <a:rPr lang="en-US" sz="2000" b="1" u="sng" dirty="0" smtClean="0"/>
              <a:t>combination of related Elements </a:t>
            </a:r>
            <a:r>
              <a:rPr lang="en-US" sz="2000" dirty="0" smtClean="0"/>
              <a:t>of Art creating a </a:t>
            </a:r>
            <a:r>
              <a:rPr lang="en-US" sz="2000" b="1" u="sng" dirty="0" smtClean="0"/>
              <a:t>pleasing work for the eye </a:t>
            </a:r>
            <a:r>
              <a:rPr lang="en-US" sz="2000" dirty="0" smtClean="0"/>
              <a:t>within the design in </a:t>
            </a:r>
            <a:r>
              <a:rPr lang="en-US" sz="2000" b="1" u="sng" dirty="0" smtClean="0"/>
              <a:t>color</a:t>
            </a:r>
            <a:r>
              <a:rPr lang="en-US" sz="2000" dirty="0" smtClean="0"/>
              <a:t>, </a:t>
            </a:r>
            <a:r>
              <a:rPr lang="en-US" sz="2000" b="1" u="sng" dirty="0" smtClean="0"/>
              <a:t>texture</a:t>
            </a:r>
            <a:r>
              <a:rPr lang="en-US" sz="2000" dirty="0" smtClean="0"/>
              <a:t>, </a:t>
            </a:r>
            <a:r>
              <a:rPr lang="en-US" sz="2000" b="1" u="sng" dirty="0" smtClean="0"/>
              <a:t>shape</a:t>
            </a:r>
            <a:r>
              <a:rPr lang="en-US" sz="2000" dirty="0" smtClean="0"/>
              <a:t>, </a:t>
            </a:r>
            <a:r>
              <a:rPr lang="en-US" sz="2000" b="1" u="sng" dirty="0" smtClean="0"/>
              <a:t>size</a:t>
            </a:r>
            <a:r>
              <a:rPr lang="en-US" sz="2000" dirty="0" smtClean="0"/>
              <a:t>, and </a:t>
            </a:r>
            <a:r>
              <a:rPr lang="en-US" sz="2000" b="1" u="sng" dirty="0" smtClean="0"/>
              <a:t>line</a:t>
            </a:r>
            <a:r>
              <a:rPr lang="en-US" sz="2000" dirty="0" smtClean="0"/>
              <a:t>.</a:t>
            </a:r>
            <a:endParaRPr lang="en-GB" sz="2000" dirty="0" smtClean="0"/>
          </a:p>
          <a:p>
            <a:pPr algn="justLow"/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5948939" cy="456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408712" cy="480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060848"/>
            <a:ext cx="6696744" cy="41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795548" cy="4749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7631292" cy="4217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913674" cy="460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787934" cy="453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768752" cy="47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268760"/>
            <a:ext cx="4580103" cy="524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28647" cy="482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04864"/>
            <a:ext cx="6984776" cy="246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63367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91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507499" cy="483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" name="Picture 4" descr="065Braque.jpg (38865 octets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196752"/>
            <a:ext cx="4304878" cy="522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51520" y="2708920"/>
            <a:ext cx="3851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use of similar lines, shapes, </a:t>
            </a:r>
            <a:r>
              <a:rPr lang="en-US" dirty="0" err="1" smtClean="0"/>
              <a:t>colours</a:t>
            </a:r>
            <a:r>
              <a:rPr lang="en-US" dirty="0" smtClean="0"/>
              <a:t> or textures can increase Harmony.</a:t>
            </a:r>
            <a:endParaRPr lang="en-GB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7" name="Content Placeholder 6" descr="large_lovecraft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964344" cy="429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Klimt%20Adelle%20424_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 contrast="24000"/>
          </a:blip>
          <a:srcRect/>
          <a:stretch>
            <a:fillRect/>
          </a:stretch>
        </p:blipFill>
        <p:spPr bwMode="auto">
          <a:xfrm>
            <a:off x="1907704" y="1340768"/>
            <a:ext cx="4962065" cy="519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Harmony</a:t>
            </a:r>
            <a:endParaRPr lang="en-GB" sz="2000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Harmony</a:t>
            </a:r>
            <a:endParaRPr lang="en-GB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6675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brigantine.atlnet.org/GigapaletteGALLERY/websites/ARTiculationFinal/artworkimages/harmonyandunity/cezanne%5B1%5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6"/>
            <a:ext cx="4608512" cy="362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899592" y="5301208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By using related colors, blues, yellows and greens. (remember blue and yellow make green), the piece appears to work as a whole.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67544" y="69269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67544" y="692696"/>
            <a:ext cx="15121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Harmony</a:t>
            </a:r>
            <a:endParaRPr lang="en-GB" sz="2000" dirty="0"/>
          </a:p>
        </p:txBody>
      </p:sp>
      <p:pic>
        <p:nvPicPr>
          <p:cNvPr id="4" name="Picture 7" descr="kle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340768"/>
            <a:ext cx="4320480" cy="5029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1719</TotalTime>
  <Words>177</Words>
  <Application>Microsoft Office PowerPoint</Application>
  <PresentationFormat>On-screen Show (4:3)</PresentationFormat>
  <Paragraphs>38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Flow</vt:lpstr>
      <vt:lpstr>HARMONY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196</cp:revision>
  <dcterms:created xsi:type="dcterms:W3CDTF">2010-10-17T19:06:26Z</dcterms:created>
  <dcterms:modified xsi:type="dcterms:W3CDTF">2012-02-13T20:55:56Z</dcterms:modified>
</cp:coreProperties>
</file>