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99" autoAdjust="0"/>
    <p:restoredTop sz="94660"/>
  </p:normalViewPr>
  <p:slideViewPr>
    <p:cSldViewPr>
      <p:cViewPr>
        <p:scale>
          <a:sx n="66" d="100"/>
          <a:sy n="66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6855EB78-49C4-4B99-B29B-07142CBB1BF7}" type="datetimeFigureOut">
              <a:rPr lang="en-US" smtClean="0"/>
              <a:pPr/>
              <a:t>4/17/2011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EB78-49C4-4B99-B29B-07142CBB1BF7}" type="datetimeFigureOut">
              <a:rPr lang="en-US" smtClean="0"/>
              <a:pPr/>
              <a:t>4/17/2011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EB78-49C4-4B99-B29B-07142CBB1BF7}" type="datetimeFigureOut">
              <a:rPr lang="en-US" smtClean="0"/>
              <a:pPr/>
              <a:t>4/17/2011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6855EB78-49C4-4B99-B29B-07142CBB1BF7}" type="datetimeFigureOut">
              <a:rPr lang="en-US" smtClean="0"/>
              <a:pPr/>
              <a:t>4/17/2011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6855EB78-49C4-4B99-B29B-07142CBB1BF7}" type="datetimeFigureOut">
              <a:rPr lang="en-US" smtClean="0"/>
              <a:pPr/>
              <a:t>4/17/2011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855EB78-49C4-4B99-B29B-07142CBB1BF7}" type="datetimeFigureOut">
              <a:rPr lang="en-US" smtClean="0"/>
              <a:pPr/>
              <a:t>4/17/2011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6855EB78-49C4-4B99-B29B-07142CBB1BF7}" type="datetimeFigureOut">
              <a:rPr lang="en-US" smtClean="0"/>
              <a:pPr/>
              <a:t>4/17/2011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5EB78-49C4-4B99-B29B-07142CBB1BF7}" type="datetimeFigureOut">
              <a:rPr lang="en-US" smtClean="0"/>
              <a:pPr/>
              <a:t>4/17/2011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855EB78-49C4-4B99-B29B-07142CBB1BF7}" type="datetimeFigureOut">
              <a:rPr lang="en-US" smtClean="0"/>
              <a:pPr/>
              <a:t>4/17/2011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6855EB78-49C4-4B99-B29B-07142CBB1BF7}" type="datetimeFigureOut">
              <a:rPr lang="en-US" smtClean="0"/>
              <a:pPr/>
              <a:t>4/17/2011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6855EB78-49C4-4B99-B29B-07142CBB1BF7}" type="datetimeFigureOut">
              <a:rPr lang="en-US" smtClean="0"/>
              <a:pPr/>
              <a:t>4/17/2011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6855EB78-49C4-4B99-B29B-07142CBB1BF7}" type="datetimeFigureOut">
              <a:rPr lang="en-US" smtClean="0"/>
              <a:pPr/>
              <a:t>4/17/2011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15BE829-381A-46A0-9155-9219E1C323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544" y="381000"/>
            <a:ext cx="8062912" cy="4267200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 smtClean="0"/>
              <a:t>Healing and Gangrene</a:t>
            </a:r>
            <a:endParaRPr lang="en-US" sz="7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flipV="1">
            <a:off x="540544" y="2204561"/>
            <a:ext cx="8062912" cy="45719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7- Repair after myocardial infarction:</a:t>
            </a:r>
            <a:endParaRPr lang="en-US" dirty="0"/>
          </a:p>
        </p:txBody>
      </p:sp>
      <p:pic>
        <p:nvPicPr>
          <p:cNvPr id="4" name="Content Placeholder 3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981200"/>
            <a:ext cx="7772400" cy="33528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533400" y="5715000"/>
            <a:ext cx="815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-the infarct area shows loss of details of the muscle fibers, the necrotic muscle fibers appear granular and pink with blue nuclear fragments.                                                        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Gangrene: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It’s a necrosis with putrefaction,.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It has 3 types: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1- </a:t>
            </a:r>
            <a:r>
              <a:rPr lang="en-US" u="sng" dirty="0" smtClean="0"/>
              <a:t>Dry or senile gangrene</a:t>
            </a:r>
            <a:r>
              <a:rPr lang="en-US" dirty="0" smtClean="0"/>
              <a:t>.</a:t>
            </a:r>
            <a:r>
              <a:rPr lang="en-US" sz="3200" dirty="0" smtClean="0"/>
              <a:t> Gradual arterial occlusion usually affect the extremities</a:t>
            </a:r>
            <a:endParaRPr 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2- </a:t>
            </a:r>
            <a:r>
              <a:rPr lang="en-US" u="sng" dirty="0" smtClean="0"/>
              <a:t>Moist gangrene</a:t>
            </a:r>
            <a:r>
              <a:rPr lang="en-US" dirty="0" smtClean="0"/>
              <a:t>.</a:t>
            </a:r>
            <a:r>
              <a:rPr lang="en-US" sz="2800" dirty="0" smtClean="0"/>
              <a:t> Sudden arterial and venous occlusion, Bacterial invasion , skin is black, moist and of foul </a:t>
            </a:r>
            <a:r>
              <a:rPr lang="en-US" sz="2800" dirty="0" err="1" smtClean="0"/>
              <a:t>odour</a:t>
            </a:r>
            <a:r>
              <a:rPr lang="en-US" sz="2800" dirty="0" smtClean="0"/>
              <a:t> </a:t>
            </a:r>
            <a:endParaRPr 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3-</a:t>
            </a:r>
            <a:r>
              <a:rPr lang="en-US" u="sng" dirty="0" smtClean="0"/>
              <a:t> Gas gangrene</a:t>
            </a:r>
            <a:r>
              <a:rPr lang="en-US" dirty="0" smtClean="0"/>
              <a:t>.</a:t>
            </a:r>
            <a:r>
              <a:rPr lang="en-US" sz="3200" dirty="0" smtClean="0"/>
              <a:t> Due to infection with gas producing organism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1- Dry gangrene “Gross”:</a:t>
            </a:r>
            <a:endParaRPr lang="en-US" dirty="0"/>
          </a:p>
        </p:txBody>
      </p:sp>
      <p:pic>
        <p:nvPicPr>
          <p:cNvPr id="4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74281" y="1676400"/>
            <a:ext cx="7783919" cy="36576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228600" y="5703838"/>
            <a:ext cx="876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en-US" b="1" dirty="0" smtClean="0">
                <a:solidFill>
                  <a:srgbClr val="C00000"/>
                </a:solidFill>
              </a:rPr>
              <a:t>Dry gangrene:</a:t>
            </a:r>
            <a:r>
              <a:rPr lang="en-US" dirty="0" smtClean="0"/>
              <a:t> Gradual arterial occlusion, usually affect the extremities. The skin is dark brown or black and dry.  There is a line of demarcation between the gangrenous area and the healthy tissues. e.g. senile gangrene of the lower limb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Healing: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Replacement of damaged tissue by new, healthy, living tissue.</a:t>
            </a:r>
          </a:p>
          <a:p>
            <a:pPr algn="just"/>
            <a:r>
              <a:rPr lang="en-US" dirty="0" smtClean="0"/>
              <a:t>Either by:</a:t>
            </a:r>
          </a:p>
          <a:p>
            <a:pPr algn="just">
              <a:buNone/>
            </a:pPr>
            <a:r>
              <a:rPr lang="en-US" dirty="0" smtClean="0"/>
              <a:t>1- Regeneration mechanism : Replacement of damaged cells by new cells of the same kind</a:t>
            </a:r>
          </a:p>
          <a:p>
            <a:pPr algn="just">
              <a:buNone/>
            </a:pPr>
            <a:r>
              <a:rPr lang="en-US" dirty="0" smtClean="0"/>
              <a:t>2- Scaring “fibrosis”: is the replacement of tissue by Granulation tissue which matures to fibrous tissue.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2- Granulation tissue:</a:t>
            </a:r>
            <a:endParaRPr lang="en-US" dirty="0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1447800"/>
            <a:ext cx="8077200" cy="36575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304800" y="5715000"/>
            <a:ext cx="830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The damage area is invaded by granulation tissue  that consist of:  new capillaries form, spindle shaped  fibroblasts,</a:t>
            </a:r>
          </a:p>
          <a:p>
            <a:r>
              <a:rPr lang="en-US" b="1" dirty="0" smtClean="0"/>
              <a:t>Homogenous pale pink ground substance showing few pink collagen fibers and </a:t>
            </a:r>
            <a:r>
              <a:rPr lang="en-US" b="1" dirty="0" err="1" smtClean="0"/>
              <a:t>and</a:t>
            </a:r>
            <a:r>
              <a:rPr lang="en-US" b="1" dirty="0" smtClean="0"/>
              <a:t> inflammatory cells 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 Granulation tissue:</a:t>
            </a:r>
            <a:endParaRPr lang="en-US" dirty="0"/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4164" y="1447800"/>
            <a:ext cx="8362636" cy="51816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4- Primary union of wounds:</a:t>
            </a:r>
            <a:endParaRPr lang="en-US" dirty="0"/>
          </a:p>
        </p:txBody>
      </p:sp>
      <p:pic>
        <p:nvPicPr>
          <p:cNvPr id="4" name="Content Placeholder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1600201"/>
            <a:ext cx="7772400" cy="36576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304800" y="5486400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dirty="0" smtClean="0"/>
              <a:t>Blood clot formation at the site of wound.</a:t>
            </a:r>
          </a:p>
          <a:p>
            <a:pPr>
              <a:defRPr/>
            </a:pPr>
            <a:r>
              <a:rPr lang="en-US" dirty="0" err="1" smtClean="0"/>
              <a:t>Phagocytic</a:t>
            </a:r>
            <a:r>
              <a:rPr lang="en-US" dirty="0" smtClean="0"/>
              <a:t> cells </a:t>
            </a:r>
            <a:r>
              <a:rPr lang="en-US" dirty="0" smtClean="0">
                <a:sym typeface="Symbol"/>
              </a:rPr>
              <a:t></a:t>
            </a:r>
            <a:r>
              <a:rPr lang="en-US" dirty="0" smtClean="0"/>
              <a:t> remove debris.</a:t>
            </a:r>
          </a:p>
          <a:p>
            <a:pPr>
              <a:defRPr/>
            </a:pPr>
            <a:r>
              <a:rPr lang="en-US" dirty="0" smtClean="0"/>
              <a:t>Granulation tissues </a:t>
            </a:r>
            <a:r>
              <a:rPr lang="en-US" dirty="0" smtClean="0">
                <a:sym typeface="Symbol"/>
              </a:rPr>
              <a:t></a:t>
            </a:r>
            <a:r>
              <a:rPr lang="en-US" dirty="0" smtClean="0"/>
              <a:t> fibrous tissues </a:t>
            </a:r>
            <a:r>
              <a:rPr lang="en-US" dirty="0" smtClean="0">
                <a:sym typeface="Symbol"/>
              </a:rPr>
              <a:t></a:t>
            </a:r>
            <a:r>
              <a:rPr lang="en-US" dirty="0" smtClean="0"/>
              <a:t> scar.</a:t>
            </a:r>
          </a:p>
          <a:p>
            <a:pPr>
              <a:defRPr/>
            </a:pPr>
            <a:r>
              <a:rPr lang="en-US" dirty="0" smtClean="0"/>
              <a:t>Epithelium regenerate and move toward the </a:t>
            </a:r>
            <a:r>
              <a:rPr lang="en-US" dirty="0" smtClean="0"/>
              <a:t>center</a:t>
            </a:r>
          </a:p>
          <a:p>
            <a:pPr>
              <a:defRPr/>
            </a:pPr>
            <a:endParaRPr lang="en-US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67494"/>
            <a:ext cx="8534400" cy="1399032"/>
          </a:xfrm>
        </p:spPr>
        <p:txBody>
          <a:bodyPr>
            <a:noAutofit/>
          </a:bodyPr>
          <a:lstStyle/>
          <a:p>
            <a:r>
              <a:rPr lang="en-US" sz="4000" dirty="0" smtClean="0"/>
              <a:t>5- Secondary union of wounds :</a:t>
            </a:r>
            <a:endParaRPr lang="en-US" sz="4000" dirty="0"/>
          </a:p>
        </p:txBody>
      </p:sp>
      <p:pic>
        <p:nvPicPr>
          <p:cNvPr id="4" name="Content Placeholder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752601"/>
            <a:ext cx="7848600" cy="36576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304800" y="5638800"/>
            <a:ext cx="6651468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 smtClean="0"/>
              <a:t>Large tissue defect</a:t>
            </a:r>
          </a:p>
          <a:p>
            <a:r>
              <a:rPr lang="en-US" dirty="0" smtClean="0"/>
              <a:t>More </a:t>
            </a:r>
            <a:r>
              <a:rPr lang="en-US" dirty="0" smtClean="0"/>
              <a:t>inflammation</a:t>
            </a:r>
          </a:p>
          <a:p>
            <a:r>
              <a:rPr lang="en-US" dirty="0" smtClean="0"/>
              <a:t>More granulation </a:t>
            </a:r>
            <a:r>
              <a:rPr lang="en-US" dirty="0" smtClean="0"/>
              <a:t>tissue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6- Myocardial scaring:</a:t>
            </a:r>
            <a:endParaRPr lang="en-US" dirty="0"/>
          </a:p>
        </p:txBody>
      </p:sp>
      <p:pic>
        <p:nvPicPr>
          <p:cNvPr id="4" name="Content Placeholder 3" descr="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600201"/>
            <a:ext cx="7543800" cy="37338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304800" y="5791200"/>
            <a:ext cx="815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Scar tissue appearing between cardiac muscles, it is appears homogenous, pink in color and new capillaries and fibroblast formed 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182</TotalTime>
  <Words>315</Words>
  <Application>Microsoft Office PowerPoint</Application>
  <PresentationFormat>عرض على الشاشة (3:4)‏</PresentationFormat>
  <Paragraphs>32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Verve</vt:lpstr>
      <vt:lpstr>Healing and Gangrene</vt:lpstr>
      <vt:lpstr>Gangrene:</vt:lpstr>
      <vt:lpstr>1- Dry gangrene “Gross”:</vt:lpstr>
      <vt:lpstr>Healing: </vt:lpstr>
      <vt:lpstr>2- Granulation tissue:</vt:lpstr>
      <vt:lpstr>3- Granulation tissue:</vt:lpstr>
      <vt:lpstr>4- Primary union of wounds:</vt:lpstr>
      <vt:lpstr>5- Secondary union of wounds :</vt:lpstr>
      <vt:lpstr>6- Myocardial scaring:</vt:lpstr>
      <vt:lpstr>7- Repair after myocardial infarction: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Healing and Gangrene</dc:title>
  <dc:creator>dell</dc:creator>
  <cp:lastModifiedBy>user</cp:lastModifiedBy>
  <cp:revision>19</cp:revision>
  <dcterms:created xsi:type="dcterms:W3CDTF">2010-10-08T07:36:21Z</dcterms:created>
  <dcterms:modified xsi:type="dcterms:W3CDTF">2011-04-17T21:15:18Z</dcterms:modified>
</cp:coreProperties>
</file>