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AD83418-1113-4657-B07F-C8F75A2549EE}" type="datetimeFigureOut">
              <a:rPr lang="ar-SA" smtClean="0"/>
              <a:pPr/>
              <a:t>29/11/33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7B98185-93E5-486C-B142-73E4FA2224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59632" y="2204864"/>
            <a:ext cx="7406640" cy="1472184"/>
          </a:xfrm>
        </p:spPr>
        <p:txBody>
          <a:bodyPr/>
          <a:lstStyle/>
          <a:p>
            <a:pPr algn="ctr"/>
            <a:r>
              <a:rPr lang="en-US" dirty="0" smtClean="0"/>
              <a:t>How to write an </a:t>
            </a:r>
            <a:r>
              <a:rPr lang="en-US" u="sng" dirty="0" smtClean="0"/>
              <a:t>Outline</a:t>
            </a:r>
            <a:r>
              <a:rPr lang="en-US" dirty="0" smtClean="0"/>
              <a:t> for the Classification Essay</a:t>
            </a: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628800"/>
            <a:ext cx="7818072" cy="4896544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3600" b="1" dirty="0" smtClean="0"/>
              <a:t>	Writing </a:t>
            </a:r>
            <a:r>
              <a:rPr lang="en-US" sz="3600" b="1" dirty="0"/>
              <a:t>a classification essay can be made easier when you have a clear outline because once you have that you can easily just add sentences and build from </a:t>
            </a:r>
            <a:r>
              <a:rPr lang="en-US" sz="3600" b="1" dirty="0" smtClean="0"/>
              <a:t>that.</a:t>
            </a:r>
          </a:p>
          <a:p>
            <a:pPr marL="596646" indent="-514350" algn="ctr" rtl="0">
              <a:buNone/>
            </a:pPr>
            <a:endParaRPr lang="ar-SA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 fontScale="55000" lnSpcReduction="20000"/>
          </a:bodyPr>
          <a:lstStyle/>
          <a:p>
            <a:pPr algn="ctr" rtl="0">
              <a:buNone/>
            </a:pPr>
            <a:r>
              <a:rPr lang="en-US" b="1" u="sng" dirty="0" smtClean="0"/>
              <a:t>The basic outline should include:</a:t>
            </a:r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Introduction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Background information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Sentences that raise the reader's interest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sentence, and </a:t>
            </a:r>
            <a:r>
              <a:rPr lang="en-US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 not forget to add a sentence stating the </a:t>
            </a:r>
            <a:r>
              <a:rPr lang="en-US" b="1" i="1" u="sng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purpose</a:t>
            </a:r>
            <a:r>
              <a:rPr lang="en-US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your principle of classification.</a:t>
            </a:r>
          </a:p>
          <a:p>
            <a:pPr marL="870966" lvl="1" indent="-514350" algn="l" rtl="0">
              <a:buNone/>
            </a:pPr>
            <a:endParaRPr lang="en-US" b="1" dirty="0" smtClean="0"/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Body paragraph (1): </a:t>
            </a:r>
            <a:r>
              <a:rPr lang="en-US" b="1" i="1" dirty="0" smtClean="0">
                <a:solidFill>
                  <a:srgbClr val="C00000"/>
                </a:solidFill>
              </a:rPr>
              <a:t>1st CATEGORY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Name your 1st category.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Describe the characteristics of the category.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</a:t>
            </a:r>
          </a:p>
          <a:p>
            <a:pPr marL="870966" lvl="1" indent="-514350" algn="l" rtl="0">
              <a:buNone/>
            </a:pPr>
            <a:endParaRPr lang="en-US" b="1" dirty="0" smtClean="0"/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Body paragraph (2): </a:t>
            </a:r>
            <a:r>
              <a:rPr lang="en-US" b="1" i="1" dirty="0" smtClean="0">
                <a:solidFill>
                  <a:srgbClr val="C00000"/>
                </a:solidFill>
              </a:rPr>
              <a:t>2nd CATEGORY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Name your 2</a:t>
            </a:r>
            <a:r>
              <a:rPr lang="en-US" b="1" baseline="300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nd</a:t>
            </a:r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category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Describe the characteristics of the category.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</a:t>
            </a:r>
          </a:p>
          <a:p>
            <a:pPr marL="870966" lvl="1" indent="-514350" algn="l" rtl="0"/>
            <a:endParaRPr lang="en-US" b="1" i="1" dirty="0" smtClean="0">
              <a:solidFill>
                <a:srgbClr val="C00000"/>
              </a:solidFill>
            </a:endParaRPr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Body paragraph (3) </a:t>
            </a:r>
            <a:r>
              <a:rPr lang="en-US" b="1" i="1" dirty="0" smtClean="0">
                <a:solidFill>
                  <a:srgbClr val="C00000"/>
                </a:solidFill>
              </a:rPr>
              <a:t>3rd CATEGORY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Name your 3</a:t>
            </a:r>
            <a:r>
              <a:rPr lang="en-US" b="1" baseline="300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rd</a:t>
            </a:r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category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Describe the characteristics of the category.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</a:t>
            </a:r>
          </a:p>
          <a:p>
            <a:pPr marL="870966" lvl="1" indent="-514350" algn="l" rtl="0"/>
            <a:endParaRPr lang="en-US" b="1" i="1" dirty="0" smtClean="0">
              <a:solidFill>
                <a:srgbClr val="C00000"/>
              </a:solidFill>
            </a:endParaRPr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Conclusion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SUMMARY OF CATEGORIES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Write your opinion</a:t>
            </a:r>
          </a:p>
          <a:p>
            <a:pPr algn="l" rtl="0"/>
            <a:endParaRPr lang="ar-SA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336704"/>
          </a:xfrm>
        </p:spPr>
        <p:txBody>
          <a:bodyPr/>
          <a:lstStyle/>
          <a:p>
            <a:pPr algn="ctr" rtl="0"/>
            <a:endParaRPr lang="en-US" dirty="0" smtClean="0"/>
          </a:p>
          <a:p>
            <a:pPr algn="ctr" rtl="0"/>
            <a:endParaRPr lang="en-US" dirty="0" smtClean="0"/>
          </a:p>
          <a:p>
            <a:pPr algn="ctr" rtl="0">
              <a:buNone/>
            </a:pPr>
            <a:r>
              <a:rPr lang="en-US" dirty="0" smtClean="0"/>
              <a:t>We have to determine the </a:t>
            </a:r>
            <a:r>
              <a:rPr lang="en-US" b="1" dirty="0" smtClean="0"/>
              <a:t>purpose</a:t>
            </a:r>
            <a:r>
              <a:rPr lang="en-US" dirty="0" smtClean="0"/>
              <a:t> of our classification essay.  For example,</a:t>
            </a:r>
          </a:p>
          <a:p>
            <a:pPr algn="ctr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Outdoor Hobbies for Men</a:t>
            </a:r>
          </a:p>
          <a:p>
            <a:pPr algn="l" rtl="0"/>
            <a:r>
              <a:rPr lang="en-US" dirty="0" smtClean="0"/>
              <a:t>Cool Hobbies for Teenagers</a:t>
            </a:r>
          </a:p>
          <a:p>
            <a:pPr algn="l" rtl="0"/>
            <a:r>
              <a:rPr lang="en-US" dirty="0" smtClean="0"/>
              <a:t>Top four Hobbies for Girls</a:t>
            </a:r>
          </a:p>
          <a:p>
            <a:pPr algn="l" rtl="0"/>
            <a:r>
              <a:rPr lang="en-US" dirty="0" smtClean="0"/>
              <a:t>Popular Hobbies for Woman</a:t>
            </a:r>
          </a:p>
          <a:p>
            <a:pPr algn="l" rtl="0">
              <a:buNone/>
            </a:pPr>
            <a:endParaRPr lang="en-US" dirty="0" smtClean="0"/>
          </a:p>
        </p:txBody>
      </p:sp>
      <p:sp>
        <p:nvSpPr>
          <p:cNvPr id="4" name="شكل بيضاوي 3"/>
          <p:cNvSpPr/>
          <p:nvPr/>
        </p:nvSpPr>
        <p:spPr>
          <a:xfrm>
            <a:off x="3779912" y="260648"/>
            <a:ext cx="280831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b="1" dirty="0" smtClean="0"/>
              <a:t>Hobbies</a:t>
            </a:r>
            <a:endParaRPr lang="ar-SA" sz="2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188640"/>
            <a:ext cx="8244408" cy="6669360"/>
          </a:xfrm>
        </p:spPr>
        <p:txBody>
          <a:bodyPr>
            <a:normAutofit fontScale="47500" lnSpcReduction="20000"/>
          </a:bodyPr>
          <a:lstStyle/>
          <a:p>
            <a:pPr marL="596646" indent="-514350" algn="ctr" rtl="0">
              <a:buNone/>
            </a:pPr>
            <a:r>
              <a:rPr lang="en-US" sz="3400" b="1" dirty="0" smtClean="0">
                <a:solidFill>
                  <a:srgbClr val="C00000"/>
                </a:solidFill>
              </a:rPr>
              <a:t>Outdoor Hobbies for Men</a:t>
            </a:r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Introduction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Background information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Sentences that raise the reader's interest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sentence, and </a:t>
            </a:r>
            <a:r>
              <a:rPr lang="en-US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 not forget to add a sentence stating the </a:t>
            </a:r>
            <a:r>
              <a:rPr lang="en-US" b="1" i="1" u="sng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purpose</a:t>
            </a:r>
            <a:r>
              <a:rPr lang="en-US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your principle of classification. = </a:t>
            </a:r>
            <a:r>
              <a:rPr lang="en-US" sz="3400" dirty="0" smtClean="0"/>
              <a:t>There are several different types of outdoor hobbies to help you narrow down what you are interested in doing with your spare time . Check out these three types of hobbies which are …</a:t>
            </a:r>
            <a:endParaRPr lang="en-US" i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>
              <a:buNone/>
            </a:pPr>
            <a:endParaRPr lang="en-US" b="1" dirty="0" smtClean="0"/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Body paragraph (1): </a:t>
            </a:r>
            <a:r>
              <a:rPr lang="en-US" b="1" i="1" dirty="0" smtClean="0">
                <a:solidFill>
                  <a:srgbClr val="C00000"/>
                </a:solidFill>
              </a:rPr>
              <a:t>1st CATEGORY= </a:t>
            </a:r>
            <a:r>
              <a:rPr lang="en-US" dirty="0" smtClean="0"/>
              <a:t>Nature Photography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Name your 1st category.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Describe the characteristics of the category.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</a:t>
            </a:r>
            <a:r>
              <a:rPr lang="en-US" sz="29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en-US" sz="2900" dirty="0" smtClean="0"/>
              <a:t>Black and white outdoor photography</a:t>
            </a:r>
            <a:endParaRPr lang="en-US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>
              <a:buNone/>
            </a:pPr>
            <a:endParaRPr lang="en-US" b="1" dirty="0" smtClean="0"/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Body paragraph (2): </a:t>
            </a:r>
            <a:r>
              <a:rPr lang="en-US" b="1" i="1" dirty="0" smtClean="0">
                <a:solidFill>
                  <a:srgbClr val="C00000"/>
                </a:solidFill>
              </a:rPr>
              <a:t>2nd CATEGORY= </a:t>
            </a:r>
            <a:r>
              <a:rPr lang="en-US" dirty="0" smtClean="0"/>
              <a:t>Travelling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Name your 2</a:t>
            </a:r>
            <a:r>
              <a:rPr lang="en-US" b="1" baseline="300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nd</a:t>
            </a:r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category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Describe the characteristics of the category.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</a:t>
            </a:r>
          </a:p>
          <a:p>
            <a:pPr marL="870966" lvl="1" indent="-514350" algn="l" rtl="0"/>
            <a:endParaRPr lang="en-US" b="1" i="1" dirty="0" smtClean="0">
              <a:solidFill>
                <a:srgbClr val="C00000"/>
              </a:solidFill>
            </a:endParaRPr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Body paragraph (3) </a:t>
            </a:r>
            <a:r>
              <a:rPr lang="en-US" b="1" i="1" dirty="0" smtClean="0">
                <a:solidFill>
                  <a:srgbClr val="C00000"/>
                </a:solidFill>
              </a:rPr>
              <a:t>3rd CATEGORY= </a:t>
            </a:r>
            <a:r>
              <a:rPr lang="en-US" dirty="0" smtClean="0"/>
              <a:t>Outdoor Sports/Activities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Name your 3</a:t>
            </a:r>
            <a:r>
              <a:rPr lang="en-US" b="1" baseline="300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rd</a:t>
            </a:r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category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Describe the characteristics of the category.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 = </a:t>
            </a:r>
            <a:r>
              <a:rPr lang="en-US" sz="2900" dirty="0" smtClean="0"/>
              <a:t>play golf, basketball, perfect your tennis skills…etc</a:t>
            </a:r>
            <a:endParaRPr lang="en-US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/>
            <a:endParaRPr lang="en-US" b="1" i="1" dirty="0" smtClean="0">
              <a:solidFill>
                <a:srgbClr val="C00000"/>
              </a:solidFill>
            </a:endParaRPr>
          </a:p>
          <a:p>
            <a:pPr marL="596646" indent="-514350" algn="l" rtl="0">
              <a:buFont typeface="+mj-lt"/>
              <a:buAutoNum type="alphaUcPeriod"/>
            </a:pPr>
            <a:r>
              <a:rPr lang="en-US" b="1" dirty="0" smtClean="0"/>
              <a:t>Conclusion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SUMMARY OF CATEGORIES</a:t>
            </a:r>
          </a:p>
          <a:p>
            <a:pPr marL="870966" lvl="1" indent="-514350" algn="l" rtl="0"/>
            <a:r>
              <a:rPr lang="en-US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Write your opinion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1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3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6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1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0"/>
            <a:ext cx="8244408" cy="6858000"/>
          </a:xfrm>
        </p:spPr>
        <p:txBody>
          <a:bodyPr>
            <a:noAutofit/>
          </a:bodyPr>
          <a:lstStyle/>
          <a:p>
            <a:pPr marL="596646" indent="-514350" algn="l" rtl="0">
              <a:buFont typeface="+mj-lt"/>
              <a:buAutoNum type="alphaUcPeriod"/>
            </a:pPr>
            <a:r>
              <a:rPr lang="en-US" sz="1400" dirty="0" smtClean="0"/>
              <a:t>Introduction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Sentences that raise the reader's interest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sentence, and </a:t>
            </a:r>
            <a:r>
              <a:rPr lang="en-US" sz="1400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 not forget to add a sentence stating the </a:t>
            </a:r>
            <a:r>
              <a:rPr lang="en-US" sz="1400" i="1" u="sng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purpose</a:t>
            </a:r>
            <a:r>
              <a:rPr lang="en-US" sz="1400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your principle of classification. = </a:t>
            </a:r>
            <a:r>
              <a:rPr lang="en-US" sz="1400" b="1" dirty="0" smtClean="0"/>
              <a:t>There are several different types of hobbies to help you narrow down what you are interested in doing with your spare time . Check out these three types of hobbies which are </a:t>
            </a:r>
            <a:r>
              <a:rPr lang="en-US" sz="1400" b="1" u="sng" dirty="0" smtClean="0"/>
              <a:t>reading, cooking</a:t>
            </a:r>
            <a:r>
              <a:rPr lang="en-US" sz="1400" b="1" dirty="0" smtClean="0"/>
              <a:t> and</a:t>
            </a:r>
            <a:r>
              <a:rPr lang="en-US" sz="1400" b="1" u="sng" dirty="0" smtClean="0"/>
              <a:t> Jewelry Making</a:t>
            </a:r>
            <a:endParaRPr lang="en-US" sz="1400" b="1" dirty="0" smtClean="0"/>
          </a:p>
          <a:p>
            <a:pPr marL="596646" indent="-514350" algn="l" rtl="0">
              <a:buFont typeface="+mj-lt"/>
              <a:buAutoNum type="alphaUcPeriod"/>
            </a:pPr>
            <a:r>
              <a:rPr lang="en-US" sz="1400" b="1" dirty="0" smtClean="0"/>
              <a:t>Reading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</a:t>
            </a:r>
            <a:r>
              <a:rPr lang="en-US" sz="1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first category is </a:t>
            </a:r>
            <a:r>
              <a:rPr lang="en-US" sz="1400" b="1" dirty="0" smtClean="0"/>
              <a:t>reading .It is acquisition of a language, developing communication skills, and refining your language</a:t>
            </a:r>
            <a:endParaRPr lang="en-US" sz="14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</a:t>
            </a:r>
            <a:r>
              <a:rPr lang="en-US" sz="1400" b="1" dirty="0" smtClean="0"/>
              <a:t>Reading is something that relaxes you after a long hectic day. Developing this as a hobby will never make you feel lonely; as you will always have a good companion in a "book“. </a:t>
            </a:r>
            <a:endParaRPr lang="en-US" sz="14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EXAMPLES= </a:t>
            </a:r>
            <a:r>
              <a:rPr lang="en-US" sz="1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poetry , novel, magazine …etc </a:t>
            </a:r>
            <a:endParaRPr lang="en-US" sz="1400" b="1" dirty="0" smtClean="0"/>
          </a:p>
          <a:p>
            <a:pPr marL="596646" indent="-514350" algn="l" rtl="0">
              <a:buFont typeface="+mj-lt"/>
              <a:buAutoNum type="alphaUcPeriod"/>
            </a:pPr>
            <a:r>
              <a:rPr lang="en-US" sz="1400" b="1" dirty="0" smtClean="0"/>
              <a:t>Cooking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Name your 2</a:t>
            </a:r>
            <a:r>
              <a:rPr lang="en-US" sz="1400" baseline="300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nd</a:t>
            </a:r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category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Describe the characteristics of the category.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EXAMPLES= </a:t>
            </a:r>
            <a:r>
              <a:rPr lang="en-US" sz="1400" b="1" dirty="0" smtClean="0"/>
              <a:t>baking, decorating a certain dish, topping or garnishing…etc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596646" indent="-514350" algn="l" rtl="0">
              <a:buFont typeface="+mj-lt"/>
              <a:buAutoNum type="alphaUcPeriod"/>
            </a:pPr>
            <a:r>
              <a:rPr lang="en-US" sz="1400" b="1" dirty="0" smtClean="0"/>
              <a:t>Jewelry Making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Name your 3</a:t>
            </a:r>
            <a:r>
              <a:rPr lang="en-US" sz="1400" baseline="300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rd</a:t>
            </a:r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category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Describe the characteristics of the category.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 = </a:t>
            </a:r>
            <a:r>
              <a:rPr lang="en-US" sz="1400" b="1" dirty="0" smtClean="0"/>
              <a:t>stones, shells, clay, and so on, into attractive neck pieces, earnings, bracelets, etc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596646" indent="-514350" algn="l" rtl="0">
              <a:buFont typeface="+mj-lt"/>
              <a:buAutoNum type="alphaUcPeriod"/>
            </a:pPr>
            <a:r>
              <a:rPr lang="en-US" sz="1400" dirty="0" smtClean="0"/>
              <a:t>Conclusion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SUMMARY OF CATEGORIES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Write your opinion</a:t>
            </a:r>
          </a:p>
        </p:txBody>
      </p:sp>
      <p:sp>
        <p:nvSpPr>
          <p:cNvPr id="4" name="شكل بيضاوي 3"/>
          <p:cNvSpPr/>
          <p:nvPr/>
        </p:nvSpPr>
        <p:spPr>
          <a:xfrm>
            <a:off x="5004048" y="0"/>
            <a:ext cx="3240360" cy="476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b="1" dirty="0" smtClean="0"/>
              <a:t>Top Three Hobbies for Girls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Class Activity 1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0">
              <a:buNone/>
            </a:pPr>
            <a:r>
              <a:rPr lang="en-US" sz="4000" dirty="0" smtClean="0"/>
              <a:t>Writ a classification essay about :</a:t>
            </a:r>
          </a:p>
          <a:p>
            <a:pPr algn="ctr" rtl="0">
              <a:buNone/>
            </a:pPr>
            <a:r>
              <a:rPr lang="en-US" sz="4000" b="1" dirty="0" smtClean="0"/>
              <a:t>“Types of Books”</a:t>
            </a:r>
          </a:p>
          <a:p>
            <a:pPr algn="ctr" rtl="0">
              <a:buNone/>
            </a:pPr>
            <a:r>
              <a:rPr lang="en-US" sz="4000" dirty="0" smtClean="0"/>
              <a:t>Also, write your </a:t>
            </a:r>
            <a:r>
              <a:rPr lang="en-US" sz="4000" u="sng" dirty="0" smtClean="0"/>
              <a:t>OUTLINE</a:t>
            </a:r>
          </a:p>
          <a:p>
            <a:pPr algn="ctr" rtl="0">
              <a:buNone/>
            </a:pPr>
            <a:endParaRPr lang="ar-SA" sz="4000" dirty="0"/>
          </a:p>
        </p:txBody>
      </p:sp>
      <p:pic>
        <p:nvPicPr>
          <p:cNvPr id="4" name="Picture 3" descr="C:\Users\vista-user\AppData\Local\Microsoft\Windows\Temporary Internet Files\Content.IE5\EIGV0VMI\MP90043849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573016"/>
            <a:ext cx="3672408" cy="30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88640"/>
            <a:ext cx="8106104" cy="6669360"/>
          </a:xfrm>
        </p:spPr>
        <p:txBody>
          <a:bodyPr>
            <a:normAutofit fontScale="92500" lnSpcReduction="20000"/>
          </a:bodyPr>
          <a:lstStyle/>
          <a:p>
            <a:pPr marL="596646" indent="-514350" algn="l" rtl="0">
              <a:buFont typeface="+mj-lt"/>
              <a:buAutoNum type="alphaUcPeriod"/>
            </a:pPr>
            <a:r>
              <a:rPr lang="en-US" sz="1400" dirty="0" smtClean="0"/>
              <a:t>Introduction</a:t>
            </a:r>
          </a:p>
          <a:p>
            <a:pPr marL="870966" lvl="1" indent="-514350" algn="l" rtl="0"/>
            <a:r>
              <a:rPr lang="en-US" sz="1400" dirty="0" smtClean="0"/>
              <a:t>Reading stories with children introduces them to the complex nature of language and helps them in acquiring important language skills.</a:t>
            </a:r>
            <a:endParaRPr lang="en-US" sz="140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sentence= </a:t>
            </a:r>
            <a:r>
              <a:rPr lang="en-US" sz="1400" b="1" dirty="0" smtClean="0">
                <a:solidFill>
                  <a:srgbClr val="C00000"/>
                </a:solidFill>
              </a:rPr>
              <a:t>Following is a brief discussion of various genre and types of books that </a:t>
            </a:r>
            <a:r>
              <a:rPr lang="en-US" sz="1400" b="1" u="sng" dirty="0" smtClean="0">
                <a:solidFill>
                  <a:srgbClr val="C00000"/>
                </a:solidFill>
              </a:rPr>
              <a:t>should be offered to young children </a:t>
            </a:r>
            <a:r>
              <a:rPr lang="en-US" sz="1400" b="1" dirty="0" smtClean="0">
                <a:solidFill>
                  <a:srgbClr val="C00000"/>
                </a:solidFill>
              </a:rPr>
              <a:t>which are Picture Storybooks, Rhyming Books and Alphabet Books</a:t>
            </a:r>
          </a:p>
          <a:p>
            <a:pPr marL="596646" indent="-514350" algn="l" rtl="0">
              <a:buFont typeface="+mj-lt"/>
              <a:buAutoNum type="alphaUcPeriod"/>
            </a:pPr>
            <a:r>
              <a:rPr lang="en-US" sz="1400" b="1" dirty="0" smtClean="0"/>
              <a:t>Picture Storybooks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</a:t>
            </a:r>
            <a:r>
              <a:rPr lang="en-US" sz="1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first type of books is the picture books which </a:t>
            </a:r>
            <a:r>
              <a:rPr lang="en-US" sz="1400" b="1" dirty="0" smtClean="0">
                <a:solidFill>
                  <a:srgbClr val="C00000"/>
                </a:solidFill>
              </a:rPr>
              <a:t>text and illustrations tell the story in picture story books</a:t>
            </a:r>
            <a:endParaRPr lang="en-US" sz="1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</a:t>
            </a:r>
            <a:r>
              <a:rPr lang="en-US" sz="1400" dirty="0" smtClean="0"/>
              <a:t>This type of book is especially appropriate for young children because the colorful and clear illustrations and artwork support a simple story line.</a:t>
            </a:r>
            <a:endParaRPr lang="en-US" sz="14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EXAMPLES= </a:t>
            </a:r>
            <a:r>
              <a:rPr lang="en-US" sz="1400" i="1" dirty="0" smtClean="0"/>
              <a:t>Flower Garden</a:t>
            </a:r>
            <a:r>
              <a:rPr lang="en-US" sz="1400" dirty="0" smtClean="0"/>
              <a:t> by Eve Bunting</a:t>
            </a:r>
            <a:endParaRPr lang="en-US" sz="1400" b="1" dirty="0" smtClean="0"/>
          </a:p>
          <a:p>
            <a:pPr marL="596646" indent="-514350" algn="l" rtl="0">
              <a:buFont typeface="+mj-lt"/>
              <a:buAutoNum type="alphaUcPeriod"/>
            </a:pPr>
            <a:r>
              <a:rPr lang="en-US" sz="1400" b="1" dirty="0" smtClean="0"/>
              <a:t>Rhyming Books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</a:t>
            </a:r>
            <a:r>
              <a:rPr lang="en-US" sz="1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second type of books is the </a:t>
            </a:r>
            <a:r>
              <a:rPr lang="en-US" sz="1400" b="1" dirty="0" smtClean="0">
                <a:solidFill>
                  <a:srgbClr val="C00000"/>
                </a:solidFill>
              </a:rPr>
              <a:t>Rhyming storybooks which are a great choice for young children.</a:t>
            </a:r>
            <a:endParaRPr lang="en-US" sz="1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</a:t>
            </a:r>
            <a:r>
              <a:rPr lang="en-US" sz="1400" dirty="0" smtClean="0"/>
              <a:t>They benefit from hearing rhyming language and repetitive sounds.  Hearing stories that contain rhymes prepare children for reading by helping them focus on the sounds in words</a:t>
            </a:r>
            <a:endParaRPr lang="en-US" sz="140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EXAMPLES= </a:t>
            </a:r>
            <a:r>
              <a:rPr lang="en-US" sz="1400" i="1" dirty="0" smtClean="0"/>
              <a:t>Is Your Mama a Llama?</a:t>
            </a:r>
            <a:r>
              <a:rPr lang="en-US" sz="1400" dirty="0" smtClean="0"/>
              <a:t> by Deborah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596646" indent="-514350" algn="l" rtl="0">
              <a:buFont typeface="+mj-lt"/>
              <a:buAutoNum type="alphaUcPeriod"/>
            </a:pPr>
            <a:r>
              <a:rPr lang="en-US" sz="1400" b="1" dirty="0" smtClean="0"/>
              <a:t> Alphabet Books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 SENTENCE : </a:t>
            </a:r>
            <a:r>
              <a:rPr lang="en-US" sz="1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third category is </a:t>
            </a:r>
            <a:r>
              <a:rPr lang="en-US" sz="1400" b="1" dirty="0" smtClean="0">
                <a:solidFill>
                  <a:srgbClr val="C00000"/>
                </a:solidFill>
              </a:rPr>
              <a:t>Alphabet or ABC books are used to help children recognize letters and realize that letters are used in language</a:t>
            </a:r>
            <a:endParaRPr lang="en-US" sz="1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GENERAL EXPLANATION: </a:t>
            </a:r>
            <a:r>
              <a:rPr lang="en-US" sz="1400" dirty="0" smtClean="0"/>
              <a:t>There are a wide range of alphabet books from the most </a:t>
            </a:r>
            <a:r>
              <a:rPr lang="en-US" sz="1400" dirty="0" err="1" smtClean="0"/>
              <a:t>bacis</a:t>
            </a:r>
            <a:r>
              <a:rPr lang="en-US" sz="1400" dirty="0" smtClean="0"/>
              <a:t> that show the letter and objects beginning with the letter to very sophisticated books that tell a story using the alphabet format</a:t>
            </a:r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SPECIFIC EXAMPLES = </a:t>
            </a:r>
            <a:r>
              <a:rPr lang="en-US" sz="1400" i="1" dirty="0" smtClean="0"/>
              <a:t>So Many Bunnies</a:t>
            </a:r>
            <a:r>
              <a:rPr lang="en-US" sz="1400" dirty="0" smtClean="0"/>
              <a:t> by Rick Walton</a:t>
            </a:r>
            <a:endParaRPr lang="en-US" sz="1400" b="1" i="1" dirty="0" smtClean="0">
              <a:solidFill>
                <a:srgbClr val="C00000"/>
              </a:solidFill>
            </a:endParaRPr>
          </a:p>
          <a:p>
            <a:pPr marL="596646" indent="-514350" algn="l" rtl="0">
              <a:buFont typeface="+mj-lt"/>
              <a:buAutoNum type="alphaUcPeriod"/>
            </a:pPr>
            <a:r>
              <a:rPr lang="en-US" sz="1400" dirty="0" smtClean="0"/>
              <a:t>Conclusion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SUMMARY OF CATEGORIES= </a:t>
            </a:r>
            <a:r>
              <a:rPr lang="en-US" sz="1400" dirty="0" smtClean="0"/>
              <a:t>Different types of genre books such as </a:t>
            </a:r>
            <a:r>
              <a:rPr lang="en-US" sz="1400" b="1" dirty="0" smtClean="0">
                <a:solidFill>
                  <a:srgbClr val="C00000"/>
                </a:solidFill>
              </a:rPr>
              <a:t>are Picture Storybooks, Rhyming Books and Alphabet Books </a:t>
            </a:r>
            <a:r>
              <a:rPr lang="en-US" sz="1400" dirty="0" smtClean="0"/>
              <a:t>are associated with different amounts and types of language and each will encourage a different dialog or conversation with children. </a:t>
            </a:r>
          </a:p>
          <a:p>
            <a:pPr marL="870966" lvl="1" indent="-514350" algn="l" rtl="0"/>
            <a:r>
              <a:rPr lang="en-US" sz="14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Write your opinion= </a:t>
            </a:r>
            <a:r>
              <a:rPr lang="en-US" sz="1400" dirty="0" smtClean="0"/>
              <a:t>Parents should try to include a variety of books in their read aloud experience</a:t>
            </a:r>
            <a:endParaRPr lang="en-US" sz="140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164</TotalTime>
  <Words>696</Words>
  <Application>Microsoft Office PowerPoint</Application>
  <PresentationFormat>عرض على الشاشة (3:4)‏</PresentationFormat>
  <Paragraphs>100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انقلاب</vt:lpstr>
      <vt:lpstr>How to write an Outline for the Classification Essay</vt:lpstr>
      <vt:lpstr>الشريحة 2</vt:lpstr>
      <vt:lpstr>الشريحة 3</vt:lpstr>
      <vt:lpstr>الشريحة 4</vt:lpstr>
      <vt:lpstr>الشريحة 5</vt:lpstr>
      <vt:lpstr>الشريحة 6</vt:lpstr>
      <vt:lpstr>Class Activity 1</vt:lpstr>
      <vt:lpstr>الشريحة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an Outline for the Classification Essay</dc:title>
  <dc:creator>vista-user</dc:creator>
  <cp:lastModifiedBy>vista-user</cp:lastModifiedBy>
  <cp:revision>36</cp:revision>
  <dcterms:created xsi:type="dcterms:W3CDTF">2012-10-05T20:44:38Z</dcterms:created>
  <dcterms:modified xsi:type="dcterms:W3CDTF">2012-10-13T22:03:26Z</dcterms:modified>
</cp:coreProperties>
</file>