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2"/>
  </p:notesMasterIdLst>
  <p:sldIdLst>
    <p:sldId id="382" r:id="rId2"/>
    <p:sldId id="343" r:id="rId3"/>
    <p:sldId id="345" r:id="rId4"/>
    <p:sldId id="344" r:id="rId5"/>
    <p:sldId id="346" r:id="rId6"/>
    <p:sldId id="347" r:id="rId7"/>
    <p:sldId id="348" r:id="rId8"/>
    <p:sldId id="349" r:id="rId9"/>
    <p:sldId id="350" r:id="rId10"/>
    <p:sldId id="351" r:id="rId11"/>
    <p:sldId id="352" r:id="rId12"/>
    <p:sldId id="353" r:id="rId13"/>
    <p:sldId id="354" r:id="rId14"/>
    <p:sldId id="355" r:id="rId15"/>
    <p:sldId id="356" r:id="rId16"/>
    <p:sldId id="357" r:id="rId17"/>
    <p:sldId id="358" r:id="rId18"/>
    <p:sldId id="359" r:id="rId19"/>
    <p:sldId id="360" r:id="rId20"/>
    <p:sldId id="361" r:id="rId21"/>
    <p:sldId id="362" r:id="rId22"/>
    <p:sldId id="363" r:id="rId23"/>
    <p:sldId id="364" r:id="rId24"/>
    <p:sldId id="365" r:id="rId25"/>
    <p:sldId id="380" r:id="rId26"/>
    <p:sldId id="366" r:id="rId27"/>
    <p:sldId id="367" r:id="rId28"/>
    <p:sldId id="368" r:id="rId29"/>
    <p:sldId id="369" r:id="rId30"/>
    <p:sldId id="370" r:id="rId31"/>
    <p:sldId id="371" r:id="rId32"/>
    <p:sldId id="372" r:id="rId33"/>
    <p:sldId id="373" r:id="rId34"/>
    <p:sldId id="374" r:id="rId35"/>
    <p:sldId id="375" r:id="rId36"/>
    <p:sldId id="376" r:id="rId37"/>
    <p:sldId id="377" r:id="rId38"/>
    <p:sldId id="378" r:id="rId39"/>
    <p:sldId id="379" r:id="rId40"/>
    <p:sldId id="383" r:id="rId41"/>
  </p:sldIdLst>
  <p:sldSz cx="9144000" cy="6858000" type="screen4x3"/>
  <p:notesSz cx="6858000" cy="9144000"/>
  <p:defaultTextStyle>
    <a:defPPr>
      <a:defRPr lang="en-US"/>
    </a:defPPr>
    <a:lvl1pPr algn="l" rtl="0" eaLnBrk="0" fontAlgn="base" hangingPunct="0">
      <a:spcBef>
        <a:spcPct val="0"/>
      </a:spcBef>
      <a:spcAft>
        <a:spcPct val="0"/>
      </a:spcAft>
      <a:defRPr sz="3600" b="1" kern="1200">
        <a:solidFill>
          <a:srgbClr val="FFFF00"/>
        </a:solidFill>
        <a:latin typeface="Arial" charset="0"/>
        <a:ea typeface="+mn-ea"/>
        <a:cs typeface="+mn-cs"/>
      </a:defRPr>
    </a:lvl1pPr>
    <a:lvl2pPr marL="457200" algn="l" rtl="0" eaLnBrk="0" fontAlgn="base" hangingPunct="0">
      <a:spcBef>
        <a:spcPct val="0"/>
      </a:spcBef>
      <a:spcAft>
        <a:spcPct val="0"/>
      </a:spcAft>
      <a:defRPr sz="3600" b="1" kern="1200">
        <a:solidFill>
          <a:srgbClr val="FFFF00"/>
        </a:solidFill>
        <a:latin typeface="Arial" charset="0"/>
        <a:ea typeface="+mn-ea"/>
        <a:cs typeface="+mn-cs"/>
      </a:defRPr>
    </a:lvl2pPr>
    <a:lvl3pPr marL="914400" algn="l" rtl="0" eaLnBrk="0" fontAlgn="base" hangingPunct="0">
      <a:spcBef>
        <a:spcPct val="0"/>
      </a:spcBef>
      <a:spcAft>
        <a:spcPct val="0"/>
      </a:spcAft>
      <a:defRPr sz="3600" b="1" kern="1200">
        <a:solidFill>
          <a:srgbClr val="FFFF00"/>
        </a:solidFill>
        <a:latin typeface="Arial" charset="0"/>
        <a:ea typeface="+mn-ea"/>
        <a:cs typeface="+mn-cs"/>
      </a:defRPr>
    </a:lvl3pPr>
    <a:lvl4pPr marL="1371600" algn="l" rtl="0" eaLnBrk="0" fontAlgn="base" hangingPunct="0">
      <a:spcBef>
        <a:spcPct val="0"/>
      </a:spcBef>
      <a:spcAft>
        <a:spcPct val="0"/>
      </a:spcAft>
      <a:defRPr sz="3600" b="1" kern="1200">
        <a:solidFill>
          <a:srgbClr val="FFFF00"/>
        </a:solidFill>
        <a:latin typeface="Arial" charset="0"/>
        <a:ea typeface="+mn-ea"/>
        <a:cs typeface="+mn-cs"/>
      </a:defRPr>
    </a:lvl4pPr>
    <a:lvl5pPr marL="1828800" algn="l" rtl="0" eaLnBrk="0" fontAlgn="base" hangingPunct="0">
      <a:spcBef>
        <a:spcPct val="0"/>
      </a:spcBef>
      <a:spcAft>
        <a:spcPct val="0"/>
      </a:spcAft>
      <a:defRPr sz="3600" b="1" kern="1200">
        <a:solidFill>
          <a:srgbClr val="FFFF00"/>
        </a:solidFill>
        <a:latin typeface="Arial" charset="0"/>
        <a:ea typeface="+mn-ea"/>
        <a:cs typeface="+mn-cs"/>
      </a:defRPr>
    </a:lvl5pPr>
    <a:lvl6pPr marL="2286000" algn="l" defTabSz="914400" rtl="0" eaLnBrk="1" latinLnBrk="0" hangingPunct="1">
      <a:defRPr sz="3600" b="1" kern="1200">
        <a:solidFill>
          <a:srgbClr val="FFFF00"/>
        </a:solidFill>
        <a:latin typeface="Arial" charset="0"/>
        <a:ea typeface="+mn-ea"/>
        <a:cs typeface="+mn-cs"/>
      </a:defRPr>
    </a:lvl6pPr>
    <a:lvl7pPr marL="2743200" algn="l" defTabSz="914400" rtl="0" eaLnBrk="1" latinLnBrk="0" hangingPunct="1">
      <a:defRPr sz="3600" b="1" kern="1200">
        <a:solidFill>
          <a:srgbClr val="FFFF00"/>
        </a:solidFill>
        <a:latin typeface="Arial" charset="0"/>
        <a:ea typeface="+mn-ea"/>
        <a:cs typeface="+mn-cs"/>
      </a:defRPr>
    </a:lvl7pPr>
    <a:lvl8pPr marL="3200400" algn="l" defTabSz="914400" rtl="0" eaLnBrk="1" latinLnBrk="0" hangingPunct="1">
      <a:defRPr sz="3600" b="1" kern="1200">
        <a:solidFill>
          <a:srgbClr val="FFFF00"/>
        </a:solidFill>
        <a:latin typeface="Arial" charset="0"/>
        <a:ea typeface="+mn-ea"/>
        <a:cs typeface="+mn-cs"/>
      </a:defRPr>
    </a:lvl8pPr>
    <a:lvl9pPr marL="3657600" algn="l" defTabSz="914400" rtl="0" eaLnBrk="1" latinLnBrk="0" hangingPunct="1">
      <a:defRPr sz="3600" b="1" kern="1200">
        <a:solidFill>
          <a:srgbClr val="FFFF00"/>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EA4446"/>
    <a:srgbClr val="3333CC"/>
    <a:srgbClr val="FF0000"/>
    <a:srgbClr val="FFFF00"/>
    <a:srgbClr val="FFFFB3"/>
    <a:srgbClr val="FFE957"/>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5216" autoAdjust="0"/>
    <p:restoredTop sz="77650" autoAdjust="0"/>
  </p:normalViewPr>
  <p:slideViewPr>
    <p:cSldViewPr>
      <p:cViewPr>
        <p:scale>
          <a:sx n="100" d="100"/>
          <a:sy n="100" d="100"/>
        </p:scale>
        <p:origin x="-564" y="210"/>
      </p:cViewPr>
      <p:guideLst>
        <p:guide orient="horz" pos="2160"/>
        <p:guide pos="2880"/>
      </p:guideLst>
    </p:cSldViewPr>
  </p:slideViewPr>
  <p:outlineViewPr>
    <p:cViewPr>
      <p:scale>
        <a:sx n="20" d="100"/>
        <a:sy n="20"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91" d="100"/>
          <a:sy n="91" d="100"/>
        </p:scale>
        <p:origin x="-1568" y="-104"/>
      </p:cViewPr>
      <p:guideLst>
        <p:guide orient="horz" pos="2880"/>
        <p:guide orient="horz" pos="480"/>
        <p:guide orient="horz" pos="3312"/>
        <p:guide pos="2160"/>
        <p:guide pos="4032"/>
        <p:guide pos="288"/>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bwMode="auto">
          <a:xfrm>
            <a:off x="455613" y="127000"/>
            <a:ext cx="5942012" cy="63023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ctr">
              <a:defRPr sz="1400" b="0" i="1">
                <a:solidFill>
                  <a:srgbClr val="000000"/>
                </a:solidFill>
              </a:defRPr>
            </a:lvl1pPr>
          </a:lstStyle>
          <a:p>
            <a:r>
              <a:rPr lang="en-US" sz="1100">
                <a:solidFill>
                  <a:schemeClr val="tx1"/>
                </a:solidFill>
              </a:rPr>
              <a:t>National Cancer Institute</a:t>
            </a:r>
          </a:p>
          <a:p>
            <a:r>
              <a:rPr lang="en-US" sz="1200">
                <a:solidFill>
                  <a:schemeClr val="tx1"/>
                </a:solidFill>
              </a:rPr>
              <a:t>Understanding Cancer and Related Topics  </a:t>
            </a:r>
          </a:p>
          <a:p>
            <a:r>
              <a:rPr lang="en-US"/>
              <a:t>Understanding the Immune System</a:t>
            </a:r>
          </a:p>
        </p:txBody>
      </p:sp>
      <p:sp>
        <p:nvSpPr>
          <p:cNvPr id="5325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solidFill>
                  <a:schemeClr val="tx1"/>
                </a:solidFill>
              </a:defRPr>
            </a:lvl1pPr>
          </a:lstStyle>
          <a:p>
            <a:endParaRPr lang="en-US"/>
          </a:p>
        </p:txBody>
      </p:sp>
      <p:sp>
        <p:nvSpPr>
          <p:cNvPr id="53252" name="Rectangle 4"/>
          <p:cNvSpPr>
            <a:spLocks noGrp="1" noRot="1" noChangeAspect="1" noChangeArrowheads="1" noTextEdit="1"/>
          </p:cNvSpPr>
          <p:nvPr>
            <p:ph type="sldImg" idx="2"/>
          </p:nvPr>
        </p:nvSpPr>
        <p:spPr bwMode="auto">
          <a:xfrm>
            <a:off x="457200" y="762000"/>
            <a:ext cx="5943600" cy="4457700"/>
          </a:xfrm>
          <a:prstGeom prst="rect">
            <a:avLst/>
          </a:prstGeom>
          <a:noFill/>
          <a:ln w="9525">
            <a:solidFill>
              <a:srgbClr val="000000"/>
            </a:solidFill>
            <a:miter lim="800000"/>
            <a:headEnd/>
            <a:tailEnd/>
          </a:ln>
          <a:effectLst/>
        </p:spPr>
      </p:sp>
      <p:sp>
        <p:nvSpPr>
          <p:cNvPr id="53253" name="Rectangle 5"/>
          <p:cNvSpPr>
            <a:spLocks noGrp="1" noChangeArrowheads="1"/>
          </p:cNvSpPr>
          <p:nvPr>
            <p:ph type="body" sz="quarter" idx="3"/>
          </p:nvPr>
        </p:nvSpPr>
        <p:spPr bwMode="auto">
          <a:xfrm>
            <a:off x="455613" y="5334000"/>
            <a:ext cx="5942012" cy="34274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3254" name="Rectangle 6"/>
          <p:cNvSpPr>
            <a:spLocks noGrp="1" noChangeArrowheads="1"/>
          </p:cNvSpPr>
          <p:nvPr>
            <p:ph type="ftr" sz="quarter" idx="4"/>
          </p:nvPr>
        </p:nvSpPr>
        <p:spPr bwMode="auto">
          <a:xfrm>
            <a:off x="455613" y="8737600"/>
            <a:ext cx="4497387" cy="301625"/>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defRPr sz="1200" b="0">
                <a:solidFill>
                  <a:schemeClr val="tx1"/>
                </a:solidFill>
                <a:latin typeface="Times" pitchFamily="52" charset="0"/>
              </a:defRPr>
            </a:lvl1pPr>
          </a:lstStyle>
          <a:p>
            <a:r>
              <a:rPr lang="en-US"/>
              <a:t>NCI Web site: http://cancer.gov/cancertopics/understandingcancer</a:t>
            </a:r>
          </a:p>
        </p:txBody>
      </p:sp>
      <p:sp>
        <p:nvSpPr>
          <p:cNvPr id="53255" name="Rectangle 7"/>
          <p:cNvSpPr>
            <a:spLocks noGrp="1" noChangeArrowheads="1"/>
          </p:cNvSpPr>
          <p:nvPr>
            <p:ph type="sldNum" sz="quarter" idx="5"/>
          </p:nvPr>
        </p:nvSpPr>
        <p:spPr bwMode="auto">
          <a:xfrm>
            <a:off x="4799013" y="8686800"/>
            <a:ext cx="1600200" cy="357188"/>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r">
              <a:defRPr sz="1200" b="0">
                <a:solidFill>
                  <a:schemeClr val="tx1"/>
                </a:solidFill>
                <a:latin typeface="Times" pitchFamily="52" charset="0"/>
              </a:defRPr>
            </a:lvl1pPr>
          </a:lstStyle>
          <a:p>
            <a:fld id="{C056AFD1-551A-406A-8DE2-9BDDBC8DC26A}" type="slidenum">
              <a:rPr lang="en-US"/>
              <a:pPr/>
              <a:t>‹#›</a:t>
            </a:fld>
            <a:endParaRPr lang="en-US"/>
          </a:p>
        </p:txBody>
      </p:sp>
    </p:spTree>
  </p:cSld>
  <p:clrMap bg1="lt1" tx1="dk1" bg2="lt2" tx2="dk2" accent1="accent1" accent2="accent2" accent3="accent3" accent4="accent4" accent5="accent5" accent6="accent6" hlink="hlink" folHlink="folHlink"/>
  <p:hf dt="0"/>
  <p:notesStyle>
    <a:lvl1pPr algn="l" rtl="0" fontAlgn="base">
      <a:lnSpc>
        <a:spcPts val="1300"/>
      </a:lnSpc>
      <a:spcBef>
        <a:spcPts val="300"/>
      </a:spcBef>
      <a:spcAft>
        <a:spcPct val="0"/>
      </a:spcAft>
      <a:defRPr sz="1200" kern="1200">
        <a:solidFill>
          <a:schemeClr val="tx1"/>
        </a:solidFill>
        <a:latin typeface="Times" pitchFamily="52" charset="0"/>
        <a:ea typeface="+mn-ea"/>
        <a:cs typeface="+mn-cs"/>
      </a:defRPr>
    </a:lvl1pPr>
    <a:lvl2pPr marL="457200" algn="l" rtl="0" fontAlgn="base">
      <a:lnSpc>
        <a:spcPts val="1300"/>
      </a:lnSpc>
      <a:spcBef>
        <a:spcPts val="300"/>
      </a:spcBef>
      <a:spcAft>
        <a:spcPct val="0"/>
      </a:spcAft>
      <a:defRPr sz="1200" kern="1200">
        <a:solidFill>
          <a:schemeClr val="tx1"/>
        </a:solidFill>
        <a:latin typeface="Times" pitchFamily="52" charset="0"/>
        <a:ea typeface="+mn-ea"/>
        <a:cs typeface="+mn-cs"/>
      </a:defRPr>
    </a:lvl2pPr>
    <a:lvl3pPr marL="914400" algn="l" rtl="0" fontAlgn="base">
      <a:lnSpc>
        <a:spcPts val="1300"/>
      </a:lnSpc>
      <a:spcBef>
        <a:spcPts val="300"/>
      </a:spcBef>
      <a:spcAft>
        <a:spcPct val="0"/>
      </a:spcAft>
      <a:defRPr sz="1200" kern="1200">
        <a:solidFill>
          <a:schemeClr val="tx1"/>
        </a:solidFill>
        <a:latin typeface="Times" pitchFamily="52" charset="0"/>
        <a:ea typeface="+mn-ea"/>
        <a:cs typeface="+mn-cs"/>
      </a:defRPr>
    </a:lvl3pPr>
    <a:lvl4pPr marL="1371600" algn="l" rtl="0" fontAlgn="base">
      <a:lnSpc>
        <a:spcPts val="1300"/>
      </a:lnSpc>
      <a:spcBef>
        <a:spcPts val="300"/>
      </a:spcBef>
      <a:spcAft>
        <a:spcPct val="0"/>
      </a:spcAft>
      <a:defRPr sz="1200" kern="1200">
        <a:solidFill>
          <a:schemeClr val="tx1"/>
        </a:solidFill>
        <a:latin typeface="Times" pitchFamily="52" charset="0"/>
        <a:ea typeface="+mn-ea"/>
        <a:cs typeface="+mn-cs"/>
      </a:defRPr>
    </a:lvl4pPr>
    <a:lvl5pPr marL="1828800" algn="l" rtl="0" fontAlgn="base">
      <a:lnSpc>
        <a:spcPts val="1300"/>
      </a:lnSpc>
      <a:spcBef>
        <a:spcPts val="300"/>
      </a:spcBef>
      <a:spcAft>
        <a:spcPct val="0"/>
      </a:spcAft>
      <a:defRPr sz="1200" kern="1200">
        <a:solidFill>
          <a:schemeClr val="tx1"/>
        </a:solidFill>
        <a:latin typeface="Times" pitchFamily="5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a:p>
            <a:r>
              <a:rPr lang="en-US" sz="1200" dirty="0" smtClean="0"/>
              <a:t>Presented</a:t>
            </a:r>
            <a:r>
              <a:rPr lang="en-US" sz="1200" baseline="0" dirty="0" smtClean="0"/>
              <a:t> for</a:t>
            </a:r>
          </a:p>
          <a:p>
            <a:r>
              <a:rPr lang="en-US" sz="1200" dirty="0" err="1" smtClean="0"/>
              <a:t>MICro</a:t>
            </a:r>
            <a:r>
              <a:rPr lang="en-US" sz="1200" dirty="0" smtClean="0"/>
              <a:t> 451 IMMUNOLOGY </a:t>
            </a:r>
          </a:p>
          <a:p>
            <a:r>
              <a:rPr lang="en-US" sz="1200" smtClean="0"/>
              <a:t>by</a:t>
            </a:r>
            <a:endParaRPr lang="en-US" sz="1200" dirty="0" smtClean="0"/>
          </a:p>
          <a:p>
            <a:r>
              <a:rPr lang="en-US" sz="1200" dirty="0" smtClean="0"/>
              <a:t>Prof. Nagwa Mohamed Amin Aref </a:t>
            </a:r>
          </a:p>
          <a:p>
            <a:endParaRPr lang="en-US" dirty="0"/>
          </a:p>
        </p:txBody>
      </p:sp>
      <p:sp>
        <p:nvSpPr>
          <p:cNvPr id="4" name="Header Placeholder 3"/>
          <p:cNvSpPr>
            <a:spLocks noGrp="1"/>
          </p:cNvSpPr>
          <p:nvPr>
            <p:ph type="hdr" sz="quarter" idx="10"/>
          </p:nvPr>
        </p:nvSpPr>
        <p:spPr/>
        <p:txBody>
          <a:bodyPr/>
          <a:lstStyle/>
          <a:p>
            <a:r>
              <a:rPr lang="en-US" sz="1100" smtClean="0">
                <a:solidFill>
                  <a:schemeClr val="tx1"/>
                </a:solidFill>
              </a:rPr>
              <a:t>National Cancer Institute</a:t>
            </a:r>
          </a:p>
          <a:p>
            <a:r>
              <a:rPr lang="en-US" sz="1200" smtClean="0">
                <a:solidFill>
                  <a:schemeClr val="tx1"/>
                </a:solidFill>
              </a:rPr>
              <a:t>Understanding Cancer and Related Topics  </a:t>
            </a:r>
          </a:p>
          <a:p>
            <a:r>
              <a:rPr lang="en-US" smtClean="0"/>
              <a:t>Understanding the Immune System</a:t>
            </a:r>
            <a:endParaRPr lang="en-US"/>
          </a:p>
        </p:txBody>
      </p:sp>
      <p:sp>
        <p:nvSpPr>
          <p:cNvPr id="5" name="Footer Placeholder 4"/>
          <p:cNvSpPr>
            <a:spLocks noGrp="1"/>
          </p:cNvSpPr>
          <p:nvPr>
            <p:ph type="ftr" sz="quarter" idx="11"/>
          </p:nvPr>
        </p:nvSpPr>
        <p:spPr/>
        <p:txBody>
          <a:bodyPr/>
          <a:lstStyle/>
          <a:p>
            <a:r>
              <a:rPr lang="en-US" smtClean="0"/>
              <a:t>NCI Web site: http://cancer.gov/cancertopics/understandingcancer</a:t>
            </a:r>
            <a:endParaRPr lang="en-US"/>
          </a:p>
        </p:txBody>
      </p:sp>
      <p:sp>
        <p:nvSpPr>
          <p:cNvPr id="6" name="Slide Number Placeholder 5"/>
          <p:cNvSpPr>
            <a:spLocks noGrp="1"/>
          </p:cNvSpPr>
          <p:nvPr>
            <p:ph type="sldNum" sz="quarter" idx="12"/>
          </p:nvPr>
        </p:nvSpPr>
        <p:spPr/>
        <p:txBody>
          <a:bodyPr/>
          <a:lstStyle/>
          <a:p>
            <a:fld id="{C056AFD1-551A-406A-8DE2-9BDDBC8DC26A}"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44B0F5A3-0E52-4FFD-A449-9A676E01AEB6}" type="slidenum">
              <a:rPr lang="en-US"/>
              <a:pPr/>
              <a:t>10</a:t>
            </a:fld>
            <a:endParaRPr lang="en-US"/>
          </a:p>
        </p:txBody>
      </p:sp>
      <p:sp>
        <p:nvSpPr>
          <p:cNvPr id="397314" name="Rectangle 2"/>
          <p:cNvSpPr>
            <a:spLocks noGrp="1" noRot="1" noChangeAspect="1" noChangeArrowheads="1" noTextEdit="1"/>
          </p:cNvSpPr>
          <p:nvPr>
            <p:ph type="sldImg"/>
          </p:nvPr>
        </p:nvSpPr>
        <p:spPr>
          <a:ln/>
        </p:spPr>
      </p:sp>
      <p:sp>
        <p:nvSpPr>
          <p:cNvPr id="397315" name="Rectangle 3"/>
          <p:cNvSpPr>
            <a:spLocks noGrp="1" noChangeArrowheads="1"/>
          </p:cNvSpPr>
          <p:nvPr>
            <p:ph type="body" idx="1"/>
          </p:nvPr>
        </p:nvSpPr>
        <p:spPr/>
        <p:txBody>
          <a:bodyPr/>
          <a:lstStyle/>
          <a:p>
            <a:r>
              <a:rPr lang="en-US">
                <a:solidFill>
                  <a:srgbClr val="000000"/>
                </a:solidFill>
                <a:cs typeface="Times New Roman" charset="0"/>
              </a:rPr>
              <a:t>B cells work chiefly by secreting soluble substances known as antibodies. They mill around a lymph node, waiting for a macrophage to bring an antigen or for an invader such as a bacteria to arrive. When an antigen-specific antibody on a B cell matches up with an antigen, a remarkable transformation occurs. </a:t>
            </a:r>
          </a:p>
          <a:p>
            <a:r>
              <a:rPr lang="en-US">
                <a:solidFill>
                  <a:srgbClr val="000000"/>
                </a:solidFill>
                <a:cs typeface="Times New Roman" charset="0"/>
              </a:rPr>
              <a:t>The antigen binds to the antibody receptor, the B cell engulfs it, and, after a special helper T cell joins the action, the B cell becomes a large plasma cell factory that produces identical copies of specific antibody molecules at an astonishing pace--up to 10 million copies an hour.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E106E58E-D33B-4D5F-8C89-47F9820F0C43}" type="slidenum">
              <a:rPr lang="en-US"/>
              <a:pPr/>
              <a:t>11</a:t>
            </a:fld>
            <a:endParaRPr lang="en-US"/>
          </a:p>
        </p:txBody>
      </p:sp>
      <p:sp>
        <p:nvSpPr>
          <p:cNvPr id="398338" name="Rectangle 2"/>
          <p:cNvSpPr>
            <a:spLocks noGrp="1" noRot="1" noChangeAspect="1" noChangeArrowheads="1" noTextEdit="1"/>
          </p:cNvSpPr>
          <p:nvPr>
            <p:ph type="sldImg"/>
          </p:nvPr>
        </p:nvSpPr>
        <p:spPr>
          <a:ln/>
        </p:spPr>
      </p:sp>
      <p:sp>
        <p:nvSpPr>
          <p:cNvPr id="398339" name="Rectangle 3"/>
          <p:cNvSpPr>
            <a:spLocks noGrp="1" noChangeArrowheads="1"/>
          </p:cNvSpPr>
          <p:nvPr>
            <p:ph type="body" idx="1"/>
          </p:nvPr>
        </p:nvSpPr>
        <p:spPr/>
        <p:txBody>
          <a:bodyPr/>
          <a:lstStyle/>
          <a:p>
            <a:r>
              <a:rPr lang="en-US">
                <a:solidFill>
                  <a:srgbClr val="000000"/>
                </a:solidFill>
                <a:cs typeface="Times New Roman" charset="0"/>
              </a:rPr>
              <a:t>Each antibody is made up of two identical heavy chains and two identical light chains, shaped to form a Y. </a:t>
            </a:r>
          </a:p>
          <a:p>
            <a:r>
              <a:rPr lang="en-US">
                <a:solidFill>
                  <a:srgbClr val="000000"/>
                </a:solidFill>
                <a:cs typeface="Times New Roman" charset="0"/>
              </a:rPr>
              <a:t>The sections that make up the tips of the Y’s arms vary greatly from one antibody to another; this is called the variable region. It is these unique contours in the antigen-binding site that allow the antibody to recognize a matching antigen, much as a lock matches a key. </a:t>
            </a:r>
          </a:p>
          <a:p>
            <a:r>
              <a:rPr lang="en-US">
                <a:solidFill>
                  <a:srgbClr val="000000"/>
                </a:solidFill>
                <a:cs typeface="Times New Roman" charset="0"/>
              </a:rPr>
              <a:t>The stem of the Y links the antibody to other participants in the immune defenses. This area is identical in all antibodies of the same class--for instance, all IgEs--and is called the constant region.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6BEF19D0-314E-44C6-92C1-CCAD36369BCD}" type="slidenum">
              <a:rPr lang="en-US"/>
              <a:pPr/>
              <a:t>12</a:t>
            </a:fld>
            <a:endParaRPr lang="en-US"/>
          </a:p>
        </p:txBody>
      </p:sp>
      <p:sp>
        <p:nvSpPr>
          <p:cNvPr id="399362" name="Rectangle 2"/>
          <p:cNvSpPr>
            <a:spLocks noGrp="1" noRot="1" noChangeAspect="1" noChangeArrowheads="1" noTextEdit="1"/>
          </p:cNvSpPr>
          <p:nvPr>
            <p:ph type="sldImg"/>
          </p:nvPr>
        </p:nvSpPr>
        <p:spPr>
          <a:ln/>
        </p:spPr>
      </p:sp>
      <p:sp>
        <p:nvSpPr>
          <p:cNvPr id="399363" name="Rectangle 3"/>
          <p:cNvSpPr>
            <a:spLocks noGrp="1" noChangeArrowheads="1"/>
          </p:cNvSpPr>
          <p:nvPr>
            <p:ph type="body" idx="1"/>
          </p:nvPr>
        </p:nvSpPr>
        <p:spPr/>
        <p:txBody>
          <a:bodyPr/>
          <a:lstStyle/>
          <a:p>
            <a:r>
              <a:rPr lang="en-US">
                <a:solidFill>
                  <a:srgbClr val="000000"/>
                </a:solidFill>
                <a:cs typeface="Times New Roman" charset="0"/>
              </a:rPr>
              <a:t>Antibodies belong to a family of large protein molecules known as immunoglobulins. </a:t>
            </a:r>
          </a:p>
          <a:p>
            <a:r>
              <a:rPr lang="en-US">
                <a:solidFill>
                  <a:srgbClr val="000000"/>
                </a:solidFill>
                <a:cs typeface="Times New Roman" charset="0"/>
              </a:rPr>
              <a:t>Scientists have identified nine chemically distinct classes of human immunoglobulins, four kinds of IgG and two kinds of IgA, plus IgM, IgE, and IgD. </a:t>
            </a:r>
          </a:p>
          <a:p>
            <a:r>
              <a:rPr lang="en-US">
                <a:solidFill>
                  <a:srgbClr val="000000"/>
                </a:solidFill>
                <a:cs typeface="Times New Roman" charset="0"/>
              </a:rPr>
              <a:t>Immunoglobulins G, D, and E are similar in appearance. IgG, the major immunoglobulin in the blood, is also able to enter tissue spaces; it works efficiently to coat microorganisms, speeding their destruction by other cells in the immune system. IgD is almost exclusively found inserted into the membrane of B cells, where it somehow regulates the cell’s activation. IgE is normally present in only trace amounts, but it is responsible for the symptoms of allergy. </a:t>
            </a:r>
          </a:p>
          <a:p>
            <a:r>
              <a:rPr lang="en-US">
                <a:solidFill>
                  <a:srgbClr val="000000"/>
                </a:solidFill>
                <a:cs typeface="Times New Roman" charset="0"/>
              </a:rPr>
              <a:t>IgA--a doublet--guards the entrance to the body. It concentrates in body fluids such as tears, saliva, and secretions of the respiratory and gastrointestinal tracts. </a:t>
            </a:r>
          </a:p>
          <a:p>
            <a:r>
              <a:rPr lang="en-US">
                <a:solidFill>
                  <a:srgbClr val="000000"/>
                </a:solidFill>
                <a:cs typeface="Times New Roman" charset="0"/>
              </a:rPr>
              <a:t>IgM usually combines in star-shaped clusters. It tends to remain in the bloodstream, where it is very effective in killing bacteria.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CD815994-A9A4-4593-82B1-0C2551345AE6}" type="slidenum">
              <a:rPr lang="en-US"/>
              <a:pPr/>
              <a:t>13</a:t>
            </a:fld>
            <a:endParaRPr lang="en-US"/>
          </a:p>
        </p:txBody>
      </p:sp>
      <p:sp>
        <p:nvSpPr>
          <p:cNvPr id="400386" name="Rectangle 2"/>
          <p:cNvSpPr>
            <a:spLocks noGrp="1" noRot="1" noChangeAspect="1" noChangeArrowheads="1" noTextEdit="1"/>
          </p:cNvSpPr>
          <p:nvPr>
            <p:ph type="sldImg"/>
          </p:nvPr>
        </p:nvSpPr>
        <p:spPr>
          <a:ln/>
        </p:spPr>
      </p:sp>
      <p:sp>
        <p:nvSpPr>
          <p:cNvPr id="400387" name="Rectangle 3"/>
          <p:cNvSpPr>
            <a:spLocks noGrp="1" noChangeArrowheads="1"/>
          </p:cNvSpPr>
          <p:nvPr>
            <p:ph type="body" idx="1"/>
          </p:nvPr>
        </p:nvSpPr>
        <p:spPr/>
        <p:txBody>
          <a:bodyPr/>
          <a:lstStyle/>
          <a:p>
            <a:r>
              <a:rPr lang="en-US">
                <a:solidFill>
                  <a:srgbClr val="000000"/>
                </a:solidFill>
                <a:cs typeface="Times New Roman" charset="0"/>
              </a:rPr>
              <a:t>Scientists long wondered how all the genetic information needed to make millions of different antibodies could fit in a limited number of genes. </a:t>
            </a:r>
          </a:p>
          <a:p>
            <a:r>
              <a:rPr lang="en-US">
                <a:solidFill>
                  <a:srgbClr val="000000"/>
                </a:solidFill>
                <a:cs typeface="Times New Roman" charset="0"/>
              </a:rPr>
              <a:t>The answer is that antibody genes are spliced together from widely scattered bits of DNA located in two different chromosomes. Each antibody molecule is made up of two separate chains, a heavy chain and a light chain. The heavy chain is where the binding of antigens occurs, so much genetic variation is involved in its assembly. For example, to form a heavy chain, 1 of 400 possible variable gene segments (V) combines with 1 out of 15 diversity segments (D) and 1 out of 4 joining (J) segments. This makes 24,000 possible combinations for the DNA encoding the heavy chain alone. As this part of the gene assembles, it joins the variable coding segments with those for the constant-C segments of the heavy-chain molecule.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8CE4ECB6-BC7B-4376-87AC-720EF94D6730}" type="slidenum">
              <a:rPr lang="en-US"/>
              <a:pPr/>
              <a:t>14</a:t>
            </a:fld>
            <a:endParaRPr lang="en-US"/>
          </a:p>
        </p:txBody>
      </p:sp>
      <p:sp>
        <p:nvSpPr>
          <p:cNvPr id="401410" name="Rectangle 2"/>
          <p:cNvSpPr>
            <a:spLocks noGrp="1" noRot="1" noChangeAspect="1" noChangeArrowheads="1" noTextEdit="1"/>
          </p:cNvSpPr>
          <p:nvPr>
            <p:ph type="sldImg"/>
          </p:nvPr>
        </p:nvSpPr>
        <p:spPr>
          <a:ln/>
        </p:spPr>
      </p:sp>
      <p:sp>
        <p:nvSpPr>
          <p:cNvPr id="401411" name="Rectangle 3"/>
          <p:cNvSpPr>
            <a:spLocks noGrp="1" noChangeArrowheads="1"/>
          </p:cNvSpPr>
          <p:nvPr>
            <p:ph type="body" idx="1"/>
          </p:nvPr>
        </p:nvSpPr>
        <p:spPr/>
        <p:txBody>
          <a:bodyPr/>
          <a:lstStyle/>
          <a:p>
            <a:r>
              <a:rPr lang="en-US">
                <a:solidFill>
                  <a:srgbClr val="000000"/>
                </a:solidFill>
                <a:cs typeface="Times New Roman" charset="0"/>
              </a:rPr>
              <a:t>T cells contribute to your immune defenses in two major ways. Some help regulate the complex workings of the overall immune response, while others are cytotoxic and directly contact infected cells and destroy them. </a:t>
            </a:r>
          </a:p>
          <a:p>
            <a:r>
              <a:rPr lang="en-US">
                <a:solidFill>
                  <a:srgbClr val="000000"/>
                </a:solidFill>
                <a:cs typeface="Times New Roman" charset="0"/>
              </a:rPr>
              <a:t>Chief among the regulatory T cells are helper T cells. They are needed to activate many immune cells, including B cells and other T cells. </a:t>
            </a:r>
          </a:p>
          <a:p>
            <a:r>
              <a:rPr lang="en-US">
                <a:solidFill>
                  <a:srgbClr val="000000"/>
                </a:solidFill>
                <a:cs typeface="Times New Roman" charset="0"/>
              </a:rPr>
              <a:t>Cytotoxic T cells (sometimes called killer T cells) help rid your body of cells that have been infected by viruses as well as cells that have been transformed by cancer but have not yet adapted to evade the immune detection system. They are also responsible for the rejection of tissue and organ grafts.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AE33BEEE-9721-443A-AE99-6ED478729D69}" type="slidenum">
              <a:rPr lang="en-US"/>
              <a:pPr/>
              <a:t>15</a:t>
            </a:fld>
            <a:endParaRPr lang="en-US"/>
          </a:p>
        </p:txBody>
      </p:sp>
      <p:sp>
        <p:nvSpPr>
          <p:cNvPr id="402434" name="Rectangle 2"/>
          <p:cNvSpPr>
            <a:spLocks noGrp="1" noRot="1" noChangeAspect="1" noChangeArrowheads="1" noTextEdit="1"/>
          </p:cNvSpPr>
          <p:nvPr>
            <p:ph type="sldImg"/>
          </p:nvPr>
        </p:nvSpPr>
        <p:spPr>
          <a:ln/>
        </p:spPr>
      </p:sp>
      <p:sp>
        <p:nvSpPr>
          <p:cNvPr id="402435" name="Rectangle 3"/>
          <p:cNvSpPr>
            <a:spLocks noGrp="1" noChangeArrowheads="1"/>
          </p:cNvSpPr>
          <p:nvPr>
            <p:ph type="body" idx="1"/>
          </p:nvPr>
        </p:nvSpPr>
        <p:spPr/>
        <p:txBody>
          <a:bodyPr/>
          <a:lstStyle/>
          <a:p>
            <a:r>
              <a:rPr lang="en-US">
                <a:solidFill>
                  <a:srgbClr val="000000"/>
                </a:solidFill>
                <a:cs typeface="Times New Roman" charset="0"/>
              </a:rPr>
              <a:t>Cytokines are diverse and potent chemical messengers secreted by the cells of your immune system.  They are the chief communication signals of your T cells. Cytokines include interleukins, growth factors, and interferons.</a:t>
            </a:r>
          </a:p>
          <a:p>
            <a:r>
              <a:rPr lang="en-US">
                <a:solidFill>
                  <a:srgbClr val="000000"/>
                </a:solidFill>
                <a:cs typeface="Times New Roman" charset="0"/>
              </a:rPr>
              <a:t>Lymphocytes, including both T cells and B cells, secrete cytokines called lymphokines, while the cytokines of monocytes and macrophages are dubbed monokines. Many of these cytokines are also known as interleukins because they serve as a messenger between white cells, or leukocytes.</a:t>
            </a:r>
          </a:p>
          <a:p>
            <a:r>
              <a:rPr lang="en-US">
                <a:solidFill>
                  <a:srgbClr val="000000"/>
                </a:solidFill>
                <a:cs typeface="Times New Roman" charset="0"/>
              </a:rPr>
              <a:t>Interferons are naturally occurring cytokines that may boost the immune system’s ability to recognize cancer as a foreign invader.</a:t>
            </a:r>
            <a:endParaRPr lang="en-US" b="1">
              <a:solidFill>
                <a:srgbClr val="000000"/>
              </a:solidFill>
              <a:cs typeface="Times New Roman" charset="0"/>
            </a:endParaRPr>
          </a:p>
          <a:p>
            <a:r>
              <a:rPr lang="en-US">
                <a:solidFill>
                  <a:srgbClr val="000000"/>
                </a:solidFill>
                <a:cs typeface="Times New Roman" charset="0"/>
              </a:rPr>
              <a:t>Binding to specific receptors on target cells, cytokines recruit many other cells and substances to the field of action. Cytokines encourage cell growth, promote cell activation, direct cellular traffic, and destroy target cells--including cancer cells. </a:t>
            </a:r>
          </a:p>
          <a:p>
            <a:r>
              <a:rPr lang="en-US">
                <a:solidFill>
                  <a:srgbClr val="000000"/>
                </a:solidFill>
                <a:cs typeface="Times New Roman" charset="0"/>
              </a:rPr>
              <a:t>When cytokines attract specific cell types to an area, they are called chemokines. These are released at the site of injury or infection and call other immune cells to the region to help repair damage and defend against infection.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4FB1B382-3043-4A3B-A1A8-F676D23DF35F}" type="slidenum">
              <a:rPr lang="en-US"/>
              <a:pPr/>
              <a:t>16</a:t>
            </a:fld>
            <a:endParaRPr lang="en-US"/>
          </a:p>
        </p:txBody>
      </p:sp>
      <p:sp>
        <p:nvSpPr>
          <p:cNvPr id="403458" name="Rectangle 2"/>
          <p:cNvSpPr>
            <a:spLocks noGrp="1" noRot="1" noChangeAspect="1" noChangeArrowheads="1" noTextEdit="1"/>
          </p:cNvSpPr>
          <p:nvPr>
            <p:ph type="sldImg"/>
          </p:nvPr>
        </p:nvSpPr>
        <p:spPr>
          <a:ln/>
        </p:spPr>
      </p:sp>
      <p:sp>
        <p:nvSpPr>
          <p:cNvPr id="403459" name="Rectangle 3"/>
          <p:cNvSpPr>
            <a:spLocks noGrp="1" noChangeArrowheads="1"/>
          </p:cNvSpPr>
          <p:nvPr>
            <p:ph type="body" idx="1"/>
          </p:nvPr>
        </p:nvSpPr>
        <p:spPr/>
        <p:txBody>
          <a:bodyPr/>
          <a:lstStyle/>
          <a:p>
            <a:r>
              <a:rPr lang="en-US">
                <a:solidFill>
                  <a:srgbClr val="000000"/>
                </a:solidFill>
                <a:cs typeface="Times New Roman" charset="0"/>
              </a:rPr>
              <a:t>At least two types of lymphocytes are killer cells--cytotoxic T cells and natural killer cells. Both types contain granules filled with potent chemicals. Both types kill on contact. They bind their targets, aim their weapons, and deliver bursts of lethal chemicals.</a:t>
            </a:r>
          </a:p>
          <a:p>
            <a:r>
              <a:rPr lang="en-US">
                <a:solidFill>
                  <a:srgbClr val="000000"/>
                </a:solidFill>
                <a:cs typeface="Times New Roman" charset="0"/>
              </a:rPr>
              <a:t>To attack, cytotoxic T cells need to recognize a specific antigen bound to self-MHC markers, whereas natural killer (NK) cells will recognize and attack cells lacking these. This gives NK cells the potential to attack many types of foreign cells.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CA144136-FC90-4D64-B0BD-699ED8DC50DC}" type="slidenum">
              <a:rPr lang="en-US"/>
              <a:pPr/>
              <a:t>17</a:t>
            </a:fld>
            <a:endParaRPr lang="en-US"/>
          </a:p>
        </p:txBody>
      </p:sp>
      <p:sp>
        <p:nvSpPr>
          <p:cNvPr id="404482" name="Rectangle 2"/>
          <p:cNvSpPr>
            <a:spLocks noGrp="1" noRot="1" noChangeAspect="1" noChangeArrowheads="1" noTextEdit="1"/>
          </p:cNvSpPr>
          <p:nvPr>
            <p:ph type="sldImg"/>
          </p:nvPr>
        </p:nvSpPr>
        <p:spPr>
          <a:ln/>
        </p:spPr>
      </p:sp>
      <p:sp>
        <p:nvSpPr>
          <p:cNvPr id="404483" name="Rectangle 3"/>
          <p:cNvSpPr>
            <a:spLocks noGrp="1" noChangeArrowheads="1"/>
          </p:cNvSpPr>
          <p:nvPr>
            <p:ph type="body" idx="1"/>
          </p:nvPr>
        </p:nvSpPr>
        <p:spPr/>
        <p:txBody>
          <a:bodyPr/>
          <a:lstStyle/>
          <a:p>
            <a:r>
              <a:rPr lang="en-US">
                <a:solidFill>
                  <a:srgbClr val="000000"/>
                </a:solidFill>
                <a:cs typeface="Times New Roman" charset="0"/>
              </a:rPr>
              <a:t>Some immune cells have more than one name. For example, the name “phagocytes” is given to the large immune cells that can engulf and digest foreign invaders, and the name “granulocytes” refers to immune cells that carry granules laden with killer chemicals. </a:t>
            </a:r>
          </a:p>
          <a:p>
            <a:r>
              <a:rPr lang="en-US">
                <a:solidFill>
                  <a:srgbClr val="000000"/>
                </a:solidFill>
                <a:cs typeface="Times New Roman" charset="0"/>
              </a:rPr>
              <a:t>Phagocytes include monocytes, which circulate in the blood; macrophages, which are found in tissues throughout the body; dendritic cells, which are more stationary, monitoring their environment from one spot such as the skin; and neutrophils, cells that circulate in the blood but move into tissues when they are needed. </a:t>
            </a:r>
          </a:p>
          <a:p>
            <a:r>
              <a:rPr lang="en-US">
                <a:solidFill>
                  <a:srgbClr val="000000"/>
                </a:solidFill>
                <a:cs typeface="Times New Roman" charset="0"/>
              </a:rPr>
              <a:t>Macrophages are versatile cells; besides acting as phagocytic scavengers, they secrete a wide variety of signaling cytokines (called monokines) that are vital to the immune response. </a:t>
            </a:r>
          </a:p>
          <a:p>
            <a:r>
              <a:rPr lang="en-US">
                <a:solidFill>
                  <a:srgbClr val="000000"/>
                </a:solidFill>
                <a:cs typeface="Times New Roman" charset="0"/>
              </a:rPr>
              <a:t>Neutrophils are both phagocytes and granulocytes: they contain granules filled with potent chemicals. These chemicals, in addition to destroying microorganisms, play a key role in acute inflammatory reactions. Other types of granulocytes are eosinophils and basophils, which degranulate by spraying their chemicals onto harmful cells or microbes. The mast cell is a twin of the basophil, except it is not a blood cell. Rather, it is responsible for allergy symptoms in the lungs, skin, and linings of the nose and intestinal tract.</a:t>
            </a:r>
          </a:p>
          <a:p>
            <a:r>
              <a:rPr lang="en-US">
                <a:solidFill>
                  <a:srgbClr val="000000"/>
                </a:solidFill>
                <a:cs typeface="Times New Roman" charset="0"/>
              </a:rPr>
              <a:t>A related structure, the blood platelet, is a cell fragment. Platelets, too, contain granules. They promote blood clotting and wound repair, and activate some immune defenses.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01FD721D-5541-444A-9835-F9B0ABE55AE5}" type="slidenum">
              <a:rPr lang="en-US"/>
              <a:pPr/>
              <a:t>18</a:t>
            </a:fld>
            <a:endParaRPr lang="en-US"/>
          </a:p>
        </p:txBody>
      </p:sp>
      <p:sp>
        <p:nvSpPr>
          <p:cNvPr id="405506" name="Rectangle 2"/>
          <p:cNvSpPr>
            <a:spLocks noGrp="1" noRot="1" noChangeAspect="1" noChangeArrowheads="1" noTextEdit="1"/>
          </p:cNvSpPr>
          <p:nvPr>
            <p:ph type="sldImg"/>
          </p:nvPr>
        </p:nvSpPr>
        <p:spPr>
          <a:ln/>
        </p:spPr>
      </p:sp>
      <p:sp>
        <p:nvSpPr>
          <p:cNvPr id="405507" name="Rectangle 3"/>
          <p:cNvSpPr>
            <a:spLocks noGrp="1" noChangeArrowheads="1"/>
          </p:cNvSpPr>
          <p:nvPr>
            <p:ph type="body" idx="1"/>
          </p:nvPr>
        </p:nvSpPr>
        <p:spPr/>
        <p:txBody>
          <a:bodyPr/>
          <a:lstStyle/>
          <a:p>
            <a:r>
              <a:rPr lang="en-US">
                <a:solidFill>
                  <a:srgbClr val="000000"/>
                </a:solidFill>
                <a:cs typeface="Times New Roman" charset="0"/>
              </a:rPr>
              <a:t>If foreign invaders succeed in getting past your skin barriers and manage to reach body tissues, they are usually recognized, ingested, and killed by phagocytes strategically positioned throughout the body. Macrophages and neutrophils are the main phagocytes involved, with macrophages as the first line of defense. Monocytes stop circulating in the blood and mature into specialized macrophages that migrate into the tissues of the body and prepare for invasion. Large numbers of mature macrophages reside in connective tissue, along the digestive tract, in the lungs, in the spleen, and even along certain blood vessels in the liver, where they are known as Kupffer cells. </a:t>
            </a:r>
          </a:p>
          <a:p>
            <a:r>
              <a:rPr lang="en-US">
                <a:solidFill>
                  <a:srgbClr val="000000"/>
                </a:solidFill>
                <a:cs typeface="Times New Roman" charset="0"/>
              </a:rPr>
              <a:t>Neutrophils are short-lived immune cells that remain circulating in the blood. When tissue-based macrophages encounter an invader, neutrophils soon reinforce their immune response by coming to the site of infection in large numbers.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FE38D362-A8F3-48CD-A227-642A8BDE79F0}" type="slidenum">
              <a:rPr lang="en-US"/>
              <a:pPr/>
              <a:t>19</a:t>
            </a:fld>
            <a:endParaRPr lang="en-US"/>
          </a:p>
        </p:txBody>
      </p:sp>
      <p:sp>
        <p:nvSpPr>
          <p:cNvPr id="406530" name="Rectangle 2"/>
          <p:cNvSpPr>
            <a:spLocks noGrp="1" noRot="1" noChangeAspect="1" noChangeArrowheads="1" noTextEdit="1"/>
          </p:cNvSpPr>
          <p:nvPr>
            <p:ph type="sldImg"/>
          </p:nvPr>
        </p:nvSpPr>
        <p:spPr>
          <a:ln/>
        </p:spPr>
      </p:sp>
      <p:sp>
        <p:nvSpPr>
          <p:cNvPr id="406531" name="Rectangle 3"/>
          <p:cNvSpPr>
            <a:spLocks noGrp="1" noChangeArrowheads="1"/>
          </p:cNvSpPr>
          <p:nvPr>
            <p:ph type="body" idx="1"/>
          </p:nvPr>
        </p:nvSpPr>
        <p:spPr/>
        <p:txBody>
          <a:bodyPr/>
          <a:lstStyle/>
          <a:p>
            <a:r>
              <a:rPr lang="en-US">
                <a:solidFill>
                  <a:srgbClr val="000000"/>
                </a:solidFill>
                <a:cs typeface="Times New Roman" charset="0"/>
              </a:rPr>
              <a:t>The complement system consists of a series of about 25 proteins that work to “complement” the work of antibodies in destroying bacteria. Complement also helps rid the body of antigen-antibody complexes. Complement proteins are the culprits that cause blood vessels to become dilated and leaky, causing redness and swelling during an inflammatory response. </a:t>
            </a:r>
          </a:p>
          <a:p>
            <a:r>
              <a:rPr lang="en-US">
                <a:solidFill>
                  <a:srgbClr val="000000"/>
                </a:solidFill>
                <a:cs typeface="Times New Roman" charset="0"/>
              </a:rPr>
              <a:t>Complement proteins circulate in the blood in an inactive form. The so-called “complement cascade” is set off when the first complement molecule, C1, encounters antibody bound to antigen in an antigen-antibody complex. Each of the complement proteins performs its specialized job, acting, in turn, on the molecule next in line. The end product is a cylinder that punctures the cell membrane and, by allowing fluids and molecules to flow in and out, dooms the target cell.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402E551B-335E-477D-9D65-4ADF4BF4ACA0}" type="slidenum">
              <a:rPr lang="en-US"/>
              <a:pPr/>
              <a:t>2</a:t>
            </a:fld>
            <a:endParaRPr lang="en-US"/>
          </a:p>
        </p:txBody>
      </p:sp>
      <p:sp>
        <p:nvSpPr>
          <p:cNvPr id="219138" name="Rectangle 2"/>
          <p:cNvSpPr>
            <a:spLocks noGrp="1" noRot="1" noChangeAspect="1" noChangeArrowheads="1" noTextEdit="1"/>
          </p:cNvSpPr>
          <p:nvPr>
            <p:ph type="sldImg"/>
          </p:nvPr>
        </p:nvSpPr>
        <p:spPr>
          <a:ln/>
        </p:spPr>
      </p:sp>
      <p:sp>
        <p:nvSpPr>
          <p:cNvPr id="219139" name="Rectangle 3"/>
          <p:cNvSpPr>
            <a:spLocks noGrp="1" noChangeArrowheads="1"/>
          </p:cNvSpPr>
          <p:nvPr>
            <p:ph type="body" idx="1"/>
          </p:nvPr>
        </p:nvSpPr>
        <p:spPr/>
        <p:txBody>
          <a:bodyPr/>
          <a:lstStyle/>
          <a:p>
            <a:r>
              <a:rPr lang="en-US" dirty="0">
                <a:solidFill>
                  <a:srgbClr val="000000"/>
                </a:solidFill>
              </a:rPr>
              <a:t>Because the human body provides an ideal environment for many microbes, they try to pass your skin barrier and enter. Your immune system is a </a:t>
            </a:r>
            <a:r>
              <a:rPr lang="en-US" dirty="0" err="1">
                <a:solidFill>
                  <a:srgbClr val="000000"/>
                </a:solidFill>
              </a:rPr>
              <a:t>bodywide</a:t>
            </a:r>
            <a:r>
              <a:rPr lang="en-US" dirty="0">
                <a:solidFill>
                  <a:srgbClr val="000000"/>
                </a:solidFill>
              </a:rPr>
              <a:t> network of cells, tissues, and organs that has evolved to defend you against such “foreign” invasions.</a:t>
            </a:r>
          </a:p>
          <a:p>
            <a:r>
              <a:rPr lang="en-US" dirty="0">
                <a:solidFill>
                  <a:srgbClr val="000000"/>
                </a:solidFill>
              </a:rPr>
              <a:t>The proper targets of your immune system are infectious organisms--bacteria such as these streptococci; fungi (this one happens to be </a:t>
            </a:r>
            <a:r>
              <a:rPr lang="en-US" i="1" dirty="0">
                <a:solidFill>
                  <a:srgbClr val="000000"/>
                </a:solidFill>
              </a:rPr>
              <a:t>Candida</a:t>
            </a:r>
            <a:r>
              <a:rPr lang="en-US" dirty="0">
                <a:solidFill>
                  <a:srgbClr val="000000"/>
                </a:solidFill>
              </a:rPr>
              <a:t>, the cause of yeast infections); parasites, including these worm-like microbes that cause malaria; and viruses such as this SARS virus.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8B08A4AF-1FE3-45DC-A50E-B1A25031439B}" type="slidenum">
              <a:rPr lang="en-US"/>
              <a:pPr/>
              <a:t>20</a:t>
            </a:fld>
            <a:endParaRPr lang="en-US"/>
          </a:p>
        </p:txBody>
      </p:sp>
      <p:sp>
        <p:nvSpPr>
          <p:cNvPr id="407554" name="Rectangle 2"/>
          <p:cNvSpPr>
            <a:spLocks noGrp="1" noRot="1" noChangeAspect="1" noChangeArrowheads="1" noTextEdit="1"/>
          </p:cNvSpPr>
          <p:nvPr>
            <p:ph type="sldImg"/>
          </p:nvPr>
        </p:nvSpPr>
        <p:spPr>
          <a:ln/>
        </p:spPr>
      </p:sp>
      <p:sp>
        <p:nvSpPr>
          <p:cNvPr id="407555" name="Rectangle 3"/>
          <p:cNvSpPr>
            <a:spLocks noGrp="1" noChangeArrowheads="1"/>
          </p:cNvSpPr>
          <p:nvPr>
            <p:ph type="body" idx="1"/>
          </p:nvPr>
        </p:nvSpPr>
        <p:spPr/>
        <p:txBody>
          <a:bodyPr/>
          <a:lstStyle/>
          <a:p>
            <a:r>
              <a:rPr lang="en-US">
                <a:solidFill>
                  <a:srgbClr val="000000"/>
                </a:solidFill>
                <a:cs typeface="Times New Roman" charset="0"/>
              </a:rPr>
              <a:t>Microbes attempting to get into your body must first get past your skin and mucous membranes, which not only pose a physical barrier but are rich in scavenger cells and IgA antibodies. </a:t>
            </a:r>
          </a:p>
          <a:p>
            <a:r>
              <a:rPr lang="en-US">
                <a:solidFill>
                  <a:srgbClr val="000000"/>
                </a:solidFill>
                <a:cs typeface="Times New Roman" charset="0"/>
              </a:rPr>
              <a:t>Next, they must elude a series of nonspecific defenses--and substances that attack all invaders regardless of the epitopes they carry. These include patrolling phagocytes, granulocytes, NK cells, and complement. </a:t>
            </a:r>
          </a:p>
          <a:p>
            <a:r>
              <a:rPr lang="en-US">
                <a:solidFill>
                  <a:srgbClr val="000000"/>
                </a:solidFill>
                <a:cs typeface="Times New Roman" charset="0"/>
              </a:rPr>
              <a:t>Infectious agents that get past these nonspecific barriers must finally confront specific weapons tailored just for them. These include both antibodies and cytotoxic T cells.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972B3D8A-6290-4803-93EE-82C6893D568E}" type="slidenum">
              <a:rPr lang="en-US"/>
              <a:pPr/>
              <a:t>21</a:t>
            </a:fld>
            <a:endParaRPr lang="en-US"/>
          </a:p>
        </p:txBody>
      </p:sp>
      <p:sp>
        <p:nvSpPr>
          <p:cNvPr id="408578" name="Rectangle 2"/>
          <p:cNvSpPr>
            <a:spLocks noGrp="1" noRot="1" noChangeAspect="1" noChangeArrowheads="1" noTextEdit="1"/>
          </p:cNvSpPr>
          <p:nvPr>
            <p:ph type="sldImg"/>
          </p:nvPr>
        </p:nvSpPr>
        <p:spPr>
          <a:ln/>
        </p:spPr>
      </p:sp>
      <p:sp>
        <p:nvSpPr>
          <p:cNvPr id="408579" name="Rectangle 3"/>
          <p:cNvSpPr>
            <a:spLocks noGrp="1" noChangeArrowheads="1"/>
          </p:cNvSpPr>
          <p:nvPr>
            <p:ph type="body" idx="1"/>
          </p:nvPr>
        </p:nvSpPr>
        <p:spPr/>
        <p:txBody>
          <a:bodyPr/>
          <a:lstStyle/>
          <a:p>
            <a:r>
              <a:rPr lang="en-US">
                <a:solidFill>
                  <a:srgbClr val="000000"/>
                </a:solidFill>
                <a:cs typeface="Times New Roman" charset="0"/>
              </a:rPr>
              <a:t>Both B cells and T cells carry customized receptor molecules that allow them to recognize and respond to their specific targets. </a:t>
            </a:r>
          </a:p>
          <a:p>
            <a:r>
              <a:rPr lang="en-US">
                <a:solidFill>
                  <a:srgbClr val="000000"/>
                </a:solidFill>
                <a:cs typeface="Times New Roman" charset="0"/>
              </a:rPr>
              <a:t>The B cell’s antigen-specific receptor that sits on its outer surface is also a sample of the antibody it is prepared to manufacture; this antibody-receptor recognizes antigen in its natural state. </a:t>
            </a:r>
          </a:p>
          <a:p>
            <a:r>
              <a:rPr lang="en-US">
                <a:solidFill>
                  <a:srgbClr val="000000"/>
                </a:solidFill>
                <a:cs typeface="Times New Roman" charset="0"/>
              </a:rPr>
              <a:t>The T cell’s receptor systems are more complex. T cells can recognize an antigen only after the antigen is processed and presented in combination with a special type of major histocompatibility complex (MHC) marker. Killer T cells only recognize antigens in the grasp of Class I MHC markers, while helper T cells only recognize antigens in the grasp of Class II MHC markers. This complicated arrangement assures that T cells act only on precise targets and at close range.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F27D0D7B-F0BB-4649-AF64-2A37395E893D}" type="slidenum">
              <a:rPr lang="en-US"/>
              <a:pPr/>
              <a:t>22</a:t>
            </a:fld>
            <a:endParaRPr lang="en-US"/>
          </a:p>
        </p:txBody>
      </p:sp>
      <p:sp>
        <p:nvSpPr>
          <p:cNvPr id="409602" name="Rectangle 2"/>
          <p:cNvSpPr>
            <a:spLocks noGrp="1" noRot="1" noChangeAspect="1" noChangeArrowheads="1" noTextEdit="1"/>
          </p:cNvSpPr>
          <p:nvPr>
            <p:ph type="sldImg"/>
          </p:nvPr>
        </p:nvSpPr>
        <p:spPr>
          <a:ln/>
        </p:spPr>
      </p:sp>
      <p:sp>
        <p:nvSpPr>
          <p:cNvPr id="409603" name="Rectangle 3"/>
          <p:cNvSpPr>
            <a:spLocks noGrp="1" noChangeArrowheads="1"/>
          </p:cNvSpPr>
          <p:nvPr>
            <p:ph type="body" idx="1"/>
          </p:nvPr>
        </p:nvSpPr>
        <p:spPr/>
        <p:txBody>
          <a:bodyPr/>
          <a:lstStyle/>
          <a:p>
            <a:r>
              <a:rPr lang="en-US">
                <a:solidFill>
                  <a:srgbClr val="000000"/>
                </a:solidFill>
                <a:cs typeface="Times New Roman" charset="0"/>
              </a:rPr>
              <a:t>The B cell uses its antibody-receptor to bind a matching antigen, which it then engulfs and processes. This triggers the B cell to become a large plasma cell producing millions of copies of the same specific antibody. These antibodies then circulate in the bloodstream in search of more matching antigens. B cell antibodies cannot themselves kill an invading organism, but they can use their antibodies to mark invaders for destruction by other immune cells and by complement.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71D45FB3-EBF9-458E-ACF7-894586F83719}" type="slidenum">
              <a:rPr lang="en-US"/>
              <a:pPr/>
              <a:t>23</a:t>
            </a:fld>
            <a:endParaRPr lang="en-US"/>
          </a:p>
        </p:txBody>
      </p:sp>
      <p:sp>
        <p:nvSpPr>
          <p:cNvPr id="410626" name="Rectangle 2"/>
          <p:cNvSpPr>
            <a:spLocks noGrp="1" noRot="1" noChangeAspect="1" noChangeArrowheads="1" noTextEdit="1"/>
          </p:cNvSpPr>
          <p:nvPr>
            <p:ph type="sldImg"/>
          </p:nvPr>
        </p:nvSpPr>
        <p:spPr>
          <a:ln/>
        </p:spPr>
      </p:sp>
      <p:sp>
        <p:nvSpPr>
          <p:cNvPr id="410627" name="Rectangle 3"/>
          <p:cNvSpPr>
            <a:spLocks noGrp="1" noChangeArrowheads="1"/>
          </p:cNvSpPr>
          <p:nvPr>
            <p:ph type="body" idx="1"/>
          </p:nvPr>
        </p:nvSpPr>
        <p:spPr/>
        <p:txBody>
          <a:bodyPr/>
          <a:lstStyle/>
          <a:p>
            <a:r>
              <a:rPr lang="en-US">
                <a:solidFill>
                  <a:srgbClr val="000000"/>
                </a:solidFill>
                <a:cs typeface="Times New Roman" charset="0"/>
              </a:rPr>
              <a:t>Helper T cells only recognize antigen in the grasp of Class II MHC markers. An antigen-presenting cell--such as a macrophage or a dendritic cell--breaks down the antigen it devours, then it places small pieces (peptides) on its surface along with a Class II MHC marker. By exhibiting its catch in this way, antigen-presenting cells enable specific receptors on helper T cells to bind the antigen and confirm (via CD4 protein) that an invasion has occurred. </a:t>
            </a:r>
          </a:p>
          <a:p>
            <a:r>
              <a:rPr lang="en-US">
                <a:solidFill>
                  <a:srgbClr val="000000"/>
                </a:solidFill>
                <a:cs typeface="Times New Roman" charset="0"/>
              </a:rPr>
              <a:t>After binding, a resting helper T cell quickly becomes an activated helper T. It assumes command of the immune response, giving orders to increase the number of specific antibody-producing plasma cells and the cytotoxic killer cells needed to quell the attack.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277FEBF6-32DA-4C0C-BC55-B9EA0C49BAD1}" type="slidenum">
              <a:rPr lang="en-US"/>
              <a:pPr/>
              <a:t>24</a:t>
            </a:fld>
            <a:endParaRPr lang="en-US"/>
          </a:p>
        </p:txBody>
      </p:sp>
      <p:sp>
        <p:nvSpPr>
          <p:cNvPr id="411650" name="Rectangle 2"/>
          <p:cNvSpPr>
            <a:spLocks noGrp="1" noRot="1" noChangeAspect="1" noChangeArrowheads="1" noTextEdit="1"/>
          </p:cNvSpPr>
          <p:nvPr>
            <p:ph type="sldImg"/>
          </p:nvPr>
        </p:nvSpPr>
        <p:spPr>
          <a:ln/>
        </p:spPr>
      </p:sp>
      <p:sp>
        <p:nvSpPr>
          <p:cNvPr id="411651" name="Rectangle 3"/>
          <p:cNvSpPr>
            <a:spLocks noGrp="1" noChangeArrowheads="1"/>
          </p:cNvSpPr>
          <p:nvPr>
            <p:ph type="body" idx="1"/>
          </p:nvPr>
        </p:nvSpPr>
        <p:spPr/>
        <p:txBody>
          <a:bodyPr/>
          <a:lstStyle/>
          <a:p>
            <a:r>
              <a:rPr lang="en-US">
                <a:solidFill>
                  <a:srgbClr val="000000"/>
                </a:solidFill>
                <a:cs typeface="Times New Roman" charset="0"/>
              </a:rPr>
              <a:t>Killer T cells only recognize antigen in the grasp of Class I MHC markers. Here a resting cytotoxic T cell recognizes virus fragments, which are displayed by a macrophage in combination with a Class I MHC marker. A receptor on a circulating, resting cytotoxic T cell (and CD8 protein) recognizes the antigen-protein complex and binds to it. The binding process and an activated helper T cell activate the cytotoxic T cell. Because the surfaces of other infected cells bear the same virus fragments in combination with Class I MHC markers, the activated cytotoxic T cells can quickly recognize, attack, and destroy the diseased cell.</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A63A6288-EF01-471F-988F-0B5935682762}" type="slidenum">
              <a:rPr lang="en-US"/>
              <a:pPr/>
              <a:t>25</a:t>
            </a:fld>
            <a:endParaRPr lang="en-US"/>
          </a:p>
        </p:txBody>
      </p:sp>
      <p:sp>
        <p:nvSpPr>
          <p:cNvPr id="430082" name="Rectangle 2"/>
          <p:cNvSpPr>
            <a:spLocks noGrp="1" noRot="1" noChangeAspect="1" noChangeArrowheads="1" noTextEdit="1"/>
          </p:cNvSpPr>
          <p:nvPr>
            <p:ph type="sldImg"/>
          </p:nvPr>
        </p:nvSpPr>
        <p:spPr>
          <a:ln/>
        </p:spPr>
      </p:sp>
      <p:sp>
        <p:nvSpPr>
          <p:cNvPr id="430083" name="Rectangle 3"/>
          <p:cNvSpPr>
            <a:spLocks noGrp="1" noChangeArrowheads="1"/>
          </p:cNvSpPr>
          <p:nvPr>
            <p:ph type="body" idx="1"/>
          </p:nvPr>
        </p:nvSpPr>
        <p:spPr/>
        <p:txBody>
          <a:bodyPr/>
          <a:lstStyle/>
          <a:p>
            <a:r>
              <a:rPr lang="en-US">
                <a:solidFill>
                  <a:srgbClr val="000000"/>
                </a:solidFill>
              </a:rPr>
              <a:t>Your immune system also has a braking mechanism, a checkpoint to prevent immune responses to self. Without this checkpoint, autoimmune disease could flourish. An additional type of immune cells--regulatory T cells--are these critical braking agents.</a:t>
            </a:r>
          </a:p>
          <a:p>
            <a:r>
              <a:rPr lang="en-US">
                <a:solidFill>
                  <a:srgbClr val="000000"/>
                </a:solidFill>
              </a:rPr>
              <a:t>Researchers don’t yet know exactly how regulatory T cells operate. Some think these T cells recognize and compete for the same antigens as those that activate helper and cytotoxic T cells, but that regulatory T cells zero in on a different epitope. Another possibility is that cytotoxic or helper T cells only multiply when regulatory T cells are absent.</a:t>
            </a:r>
          </a:p>
          <a:p>
            <a:r>
              <a:rPr lang="en-US">
                <a:solidFill>
                  <a:srgbClr val="000000"/>
                </a:solidFill>
              </a:rPr>
              <a:t>Regulatory T cells have become important to researchers who are trying to increase the efficacy of vaccines for cancer and AIDS. In addition to increasing the antigenicity of the immunizing element, a better understanding of regulatory T cells will permit scientists to reduce the immune system’s brake activity, which often limits the effectiveness of vaccines.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0538EBCB-EEB4-430A-80A0-BD7E83A3885F}" type="slidenum">
              <a:rPr lang="en-US"/>
              <a:pPr/>
              <a:t>26</a:t>
            </a:fld>
            <a:endParaRPr lang="en-US"/>
          </a:p>
        </p:txBody>
      </p:sp>
      <p:sp>
        <p:nvSpPr>
          <p:cNvPr id="412674" name="Rectangle 2"/>
          <p:cNvSpPr>
            <a:spLocks noGrp="1" noRot="1" noChangeAspect="1" noChangeArrowheads="1" noTextEdit="1"/>
          </p:cNvSpPr>
          <p:nvPr>
            <p:ph type="sldImg"/>
          </p:nvPr>
        </p:nvSpPr>
        <p:spPr>
          <a:ln/>
        </p:spPr>
      </p:sp>
      <p:sp>
        <p:nvSpPr>
          <p:cNvPr id="412675" name="Rectangle 3"/>
          <p:cNvSpPr>
            <a:spLocks noGrp="1" noChangeArrowheads="1"/>
          </p:cNvSpPr>
          <p:nvPr>
            <p:ph type="body" idx="1"/>
          </p:nvPr>
        </p:nvSpPr>
        <p:spPr/>
        <p:txBody>
          <a:bodyPr/>
          <a:lstStyle/>
          <a:p>
            <a:r>
              <a:rPr lang="en-US">
                <a:solidFill>
                  <a:srgbClr val="000000"/>
                </a:solidFill>
                <a:cs typeface="Times New Roman" charset="0"/>
              </a:rPr>
              <a:t>Whenever T cells and B cells are activated, some become “memory” cells. The next time that an individual encounters that same antigen, the immune system is primed to destroy it quickly. This is active immunity because the body’s immune system prepares itself for future challenges. Long-term active immunity can be naturally acquired by infection or artificially acquired by vaccines made from infectious agents that have been inactivated or, more commonly, from minute portions of the microbe. </a:t>
            </a:r>
          </a:p>
          <a:p>
            <a:r>
              <a:rPr lang="en-US">
                <a:solidFill>
                  <a:srgbClr val="000000"/>
                </a:solidFill>
                <a:cs typeface="Times New Roman" charset="0"/>
              </a:rPr>
              <a:t>Short-term passive immunity can be transferred artificially from one individual to another via antibody-rich serum; similarly, a mother enables an infant to naturally acquire protection while growing within her by donating her antibodies and certain immune cells. This is passive immunity because the infant who is protected does not produce antibodies, but borrows them.</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0330889B-78D1-422A-886E-0B8B14EEB3C6}" type="slidenum">
              <a:rPr lang="en-US"/>
              <a:pPr/>
              <a:t>27</a:t>
            </a:fld>
            <a:endParaRPr lang="en-US"/>
          </a:p>
        </p:txBody>
      </p:sp>
      <p:sp>
        <p:nvSpPr>
          <p:cNvPr id="413698" name="Rectangle 2"/>
          <p:cNvSpPr>
            <a:spLocks noGrp="1" noRot="1" noChangeAspect="1" noChangeArrowheads="1" noTextEdit="1"/>
          </p:cNvSpPr>
          <p:nvPr>
            <p:ph type="sldImg"/>
          </p:nvPr>
        </p:nvSpPr>
        <p:spPr>
          <a:ln/>
        </p:spPr>
      </p:sp>
      <p:sp>
        <p:nvSpPr>
          <p:cNvPr id="413699" name="Rectangle 3"/>
          <p:cNvSpPr>
            <a:spLocks noGrp="1" noChangeArrowheads="1"/>
          </p:cNvSpPr>
          <p:nvPr>
            <p:ph type="body" idx="1"/>
          </p:nvPr>
        </p:nvSpPr>
        <p:spPr/>
        <p:txBody>
          <a:bodyPr/>
          <a:lstStyle/>
          <a:p>
            <a:r>
              <a:rPr lang="en-US">
                <a:solidFill>
                  <a:srgbClr val="000000"/>
                </a:solidFill>
                <a:cs typeface="Times New Roman" charset="0"/>
              </a:rPr>
              <a:t>When your immune system malfunctions, it can unleash a torrent of disorders and diseases. </a:t>
            </a:r>
          </a:p>
          <a:p>
            <a:r>
              <a:rPr lang="en-US">
                <a:solidFill>
                  <a:srgbClr val="000000"/>
                </a:solidFill>
                <a:cs typeface="Times New Roman" charset="0"/>
              </a:rPr>
              <a:t>One of the most familiar is allergy. Allergies such as hay fever and hives are related to the antibody known as IgE. The first time an allergy-prone person is exposed to an allergen--for instance, grass pollen--the individual’s B cells make large amounts of grass pollen IgE antibody. These IgE molecules attach to granule-containing cells known as mast cells, which are plentiful in the lungs, skin, tongue, and linings of the nose and gastrointestinal tract. The next time that person encounters grass pollen, the IgE-primed mast cell releases powerful chemicals that cause the wheezing, sneezing, and other symptoms of allergy.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57017400-8964-4812-96AF-D2CB0CFF3746}" type="slidenum">
              <a:rPr lang="en-US"/>
              <a:pPr/>
              <a:t>28</a:t>
            </a:fld>
            <a:endParaRPr lang="en-US"/>
          </a:p>
        </p:txBody>
      </p:sp>
      <p:sp>
        <p:nvSpPr>
          <p:cNvPr id="414722" name="Rectangle 2"/>
          <p:cNvSpPr>
            <a:spLocks noGrp="1" noRot="1" noChangeAspect="1" noChangeArrowheads="1" noTextEdit="1"/>
          </p:cNvSpPr>
          <p:nvPr>
            <p:ph type="sldImg"/>
          </p:nvPr>
        </p:nvSpPr>
        <p:spPr>
          <a:ln/>
        </p:spPr>
      </p:sp>
      <p:sp>
        <p:nvSpPr>
          <p:cNvPr id="414723" name="Rectangle 3"/>
          <p:cNvSpPr>
            <a:spLocks noGrp="1" noChangeArrowheads="1"/>
          </p:cNvSpPr>
          <p:nvPr>
            <p:ph type="body" idx="1"/>
          </p:nvPr>
        </p:nvSpPr>
        <p:spPr/>
        <p:txBody>
          <a:bodyPr/>
          <a:lstStyle/>
          <a:p>
            <a:r>
              <a:rPr lang="en-US">
                <a:solidFill>
                  <a:srgbClr val="000000"/>
                </a:solidFill>
                <a:cs typeface="Times New Roman" charset="0"/>
              </a:rPr>
              <a:t>Sometimes the immune system’s recognition apparatus breaks down, and the body begins to manufacture antibodies and T cells directed against the body’s own cells and organs. </a:t>
            </a:r>
          </a:p>
          <a:p>
            <a:r>
              <a:rPr lang="en-US">
                <a:solidFill>
                  <a:srgbClr val="000000"/>
                </a:solidFill>
                <a:cs typeface="Times New Roman" charset="0"/>
              </a:rPr>
              <a:t>Such cells and autoantibodies, as they are known, contribute to many diseases. For instance, T cells that attack pancreas cells contribute to diabetes, while an autoantibody known as rheumatoid factor is common in persons with rheumatoid arthritis. </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E4A548EF-96DE-4BFA-A1AA-2C2330AB8514}" type="slidenum">
              <a:rPr lang="en-US"/>
              <a:pPr/>
              <a:t>29</a:t>
            </a:fld>
            <a:endParaRPr lang="en-US"/>
          </a:p>
        </p:txBody>
      </p:sp>
      <p:sp>
        <p:nvSpPr>
          <p:cNvPr id="415746" name="Rectangle 2"/>
          <p:cNvSpPr>
            <a:spLocks noGrp="1" noRot="1" noChangeAspect="1" noChangeArrowheads="1" noTextEdit="1"/>
          </p:cNvSpPr>
          <p:nvPr>
            <p:ph type="sldImg"/>
          </p:nvPr>
        </p:nvSpPr>
        <p:spPr>
          <a:ln/>
        </p:spPr>
      </p:sp>
      <p:sp>
        <p:nvSpPr>
          <p:cNvPr id="415747" name="Rectangle 3"/>
          <p:cNvSpPr>
            <a:spLocks noGrp="1" noChangeArrowheads="1"/>
          </p:cNvSpPr>
          <p:nvPr>
            <p:ph type="body" idx="1"/>
          </p:nvPr>
        </p:nvSpPr>
        <p:spPr/>
        <p:txBody>
          <a:bodyPr/>
          <a:lstStyle/>
          <a:p>
            <a:r>
              <a:rPr lang="en-US">
                <a:solidFill>
                  <a:srgbClr val="000000"/>
                </a:solidFill>
                <a:cs typeface="Times New Roman" charset="0"/>
              </a:rPr>
              <a:t>Immune complexes are clusters of interlocking antigens and antibodies. </a:t>
            </a:r>
          </a:p>
          <a:p>
            <a:r>
              <a:rPr lang="en-US">
                <a:solidFill>
                  <a:srgbClr val="000000"/>
                </a:solidFill>
                <a:cs typeface="Times New Roman" charset="0"/>
              </a:rPr>
              <a:t>Normally they are rapidly removed from the bloodstream. In some circumstances, however, they continue to circulate, and eventually they become trapped in, and damage, the tissues of the kidneys, as seen here, or the lungs, skin, joints, or blood vessels.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9A66FE72-C292-466E-90C1-5B8DFDF22878}" type="slidenum">
              <a:rPr lang="en-US"/>
              <a:pPr/>
              <a:t>3</a:t>
            </a:fld>
            <a:endParaRPr lang="en-US"/>
          </a:p>
        </p:txBody>
      </p:sp>
      <p:sp>
        <p:nvSpPr>
          <p:cNvPr id="379906" name="Rectangle 2"/>
          <p:cNvSpPr>
            <a:spLocks noGrp="1" noRot="1" noChangeAspect="1" noChangeArrowheads="1" noTextEdit="1"/>
          </p:cNvSpPr>
          <p:nvPr>
            <p:ph type="sldImg"/>
          </p:nvPr>
        </p:nvSpPr>
        <p:spPr>
          <a:ln/>
        </p:spPr>
      </p:sp>
      <p:sp>
        <p:nvSpPr>
          <p:cNvPr id="379907" name="Rectangle 3"/>
          <p:cNvSpPr>
            <a:spLocks noGrp="1" noChangeArrowheads="1"/>
          </p:cNvSpPr>
          <p:nvPr>
            <p:ph type="body" idx="1"/>
          </p:nvPr>
        </p:nvSpPr>
        <p:spPr/>
        <p:txBody>
          <a:bodyPr/>
          <a:lstStyle/>
          <a:p>
            <a:r>
              <a:rPr lang="en-US">
                <a:solidFill>
                  <a:srgbClr val="000000"/>
                </a:solidFill>
              </a:rPr>
              <a:t>At the heart of the immune response is the ability to distinguish between “self” and “non-self.” Every cell in your body carries the same set of distinctive surface proteins that distinguish you as “self.” Normally your immune cells do not attack your own body tissues, which all carry the same pattern of self-markers; rather, your immune system coexists peaceably with your other body cells in a state known as self-tolerance. </a:t>
            </a:r>
          </a:p>
          <a:p>
            <a:r>
              <a:rPr lang="en-US">
                <a:solidFill>
                  <a:srgbClr val="000000"/>
                </a:solidFill>
              </a:rPr>
              <a:t>This set of unique markers on human cells is called the major histocompatibility complex (MHC) proteins. There are two classes: MHC Class I proteins, which are on all cells, and MHC Class II proteins, which are only on certain specialized cells.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B34AFC82-5EDD-4352-B8A5-8441E5D9C32E}" type="slidenum">
              <a:rPr lang="en-US"/>
              <a:pPr/>
              <a:t>30</a:t>
            </a:fld>
            <a:endParaRPr lang="en-US"/>
          </a:p>
        </p:txBody>
      </p:sp>
      <p:sp>
        <p:nvSpPr>
          <p:cNvPr id="416770" name="Rectangle 2"/>
          <p:cNvSpPr>
            <a:spLocks noGrp="1" noRot="1" noChangeAspect="1" noChangeArrowheads="1" noTextEdit="1"/>
          </p:cNvSpPr>
          <p:nvPr>
            <p:ph type="sldImg"/>
          </p:nvPr>
        </p:nvSpPr>
        <p:spPr>
          <a:ln/>
        </p:spPr>
      </p:sp>
      <p:sp>
        <p:nvSpPr>
          <p:cNvPr id="416771" name="Rectangle 3"/>
          <p:cNvSpPr>
            <a:spLocks noGrp="1" noChangeArrowheads="1"/>
          </p:cNvSpPr>
          <p:nvPr>
            <p:ph type="body" idx="1"/>
          </p:nvPr>
        </p:nvSpPr>
        <p:spPr/>
        <p:txBody>
          <a:bodyPr/>
          <a:lstStyle/>
          <a:p>
            <a:r>
              <a:rPr lang="en-US">
                <a:solidFill>
                  <a:srgbClr val="000000"/>
                </a:solidFill>
                <a:cs typeface="Times New Roman" charset="0"/>
              </a:rPr>
              <a:t>When the immune system is lacking one or more of its components, the result is an immunodeficiency disorder. </a:t>
            </a:r>
          </a:p>
          <a:p>
            <a:r>
              <a:rPr lang="en-US">
                <a:solidFill>
                  <a:srgbClr val="000000"/>
                </a:solidFill>
                <a:cs typeface="Times New Roman" charset="0"/>
              </a:rPr>
              <a:t>These disorders can be inherited, acquired through infection, or produced as an inadvertent side effect of drugs such as those used to treat cancer or transplant patients. </a:t>
            </a:r>
          </a:p>
          <a:p>
            <a:r>
              <a:rPr lang="en-US">
                <a:solidFill>
                  <a:srgbClr val="000000"/>
                </a:solidFill>
                <a:cs typeface="Times New Roman" charset="0"/>
              </a:rPr>
              <a:t>AIDS is an immunodeficiency disorder caused by a virus that destroys helper T cells. The virus copies itself incessantly and invades helper T cells and macrophages, the very cells needed to organize an immune defense. The AIDS virus splices its DNA into the DNA of the cell it infects; the cell is thereafter directed to churn out new viruses. </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F34CAB9E-2FE2-4A5B-A11B-74DE05FAF58C}" type="slidenum">
              <a:rPr lang="en-US"/>
              <a:pPr/>
              <a:t>31</a:t>
            </a:fld>
            <a:endParaRPr lang="en-US"/>
          </a:p>
        </p:txBody>
      </p:sp>
      <p:sp>
        <p:nvSpPr>
          <p:cNvPr id="417794" name="Rectangle 2"/>
          <p:cNvSpPr>
            <a:spLocks noGrp="1" noRot="1" noChangeAspect="1" noChangeArrowheads="1" noTextEdit="1"/>
          </p:cNvSpPr>
          <p:nvPr>
            <p:ph type="sldImg"/>
          </p:nvPr>
        </p:nvSpPr>
        <p:spPr>
          <a:ln/>
        </p:spPr>
      </p:sp>
      <p:sp>
        <p:nvSpPr>
          <p:cNvPr id="417795" name="Rectangle 3"/>
          <p:cNvSpPr>
            <a:spLocks noGrp="1" noChangeArrowheads="1"/>
          </p:cNvSpPr>
          <p:nvPr>
            <p:ph type="body" idx="1"/>
          </p:nvPr>
        </p:nvSpPr>
        <p:spPr/>
        <p:txBody>
          <a:bodyPr/>
          <a:lstStyle/>
          <a:p>
            <a:r>
              <a:rPr lang="en-US">
                <a:solidFill>
                  <a:srgbClr val="000000"/>
                </a:solidFill>
              </a:rPr>
              <a:t>Although MHC proteins are required for T cell responses against foreign invaders, they can pose difficulty during transplantation. Every cell in the body is covered with MHC self-markers, and each person bears a slightly unique set. If a T lymphocyte recognizes a non-self MHC scaffold, it will rally immune cells to destroy the cell that bears it. For successful organ or blood stem cell transplantations, doctors must pair organ recipients with donors whose MHC sets match as closely as possible. Otherwise, the recipient’s T cells will likely attack the transplant, leading to </a:t>
            </a:r>
            <a:r>
              <a:rPr lang="en-US" i="1">
                <a:solidFill>
                  <a:srgbClr val="000000"/>
                </a:solidFill>
              </a:rPr>
              <a:t>graft rejection</a:t>
            </a:r>
            <a:r>
              <a:rPr lang="en-US">
                <a:solidFill>
                  <a:srgbClr val="000000"/>
                </a:solidFill>
              </a:rPr>
              <a:t>.</a:t>
            </a:r>
          </a:p>
          <a:p>
            <a:r>
              <a:rPr lang="en-US">
                <a:solidFill>
                  <a:srgbClr val="000000"/>
                </a:solidFill>
                <a:cs typeface="Times New Roman" charset="0"/>
              </a:rPr>
              <a:t>To find good matches, tissue typing is usually done on white blood cells, or leukocytes. In this case, the MHC-self-markers are called human leukocyte antigens, or HLA. Each cell has a double set of six major HLA markers, HLA-A, B, and C, and three types of HLA-D. Since each of these antigens exists, in different individuals, in as many as 20 varieties, the number of possible HLA types is about 10,000. The genes that encode the HLA antigens are located on chromosome 6.</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DCDB174F-4AF5-41D6-BC8B-2FCFDEB27D41}" type="slidenum">
              <a:rPr lang="en-US"/>
              <a:pPr/>
              <a:t>32</a:t>
            </a:fld>
            <a:endParaRPr lang="en-US"/>
          </a:p>
        </p:txBody>
      </p:sp>
      <p:sp>
        <p:nvSpPr>
          <p:cNvPr id="418818" name="Rectangle 2"/>
          <p:cNvSpPr>
            <a:spLocks noGrp="1" noRot="1" noChangeAspect="1" noChangeArrowheads="1" noTextEdit="1"/>
          </p:cNvSpPr>
          <p:nvPr>
            <p:ph type="sldImg"/>
          </p:nvPr>
        </p:nvSpPr>
        <p:spPr>
          <a:ln/>
        </p:spPr>
      </p:sp>
      <p:sp>
        <p:nvSpPr>
          <p:cNvPr id="418819" name="Rectangle 3"/>
          <p:cNvSpPr>
            <a:spLocks noGrp="1" noChangeArrowheads="1"/>
          </p:cNvSpPr>
          <p:nvPr>
            <p:ph type="body" idx="1"/>
          </p:nvPr>
        </p:nvSpPr>
        <p:spPr/>
        <p:txBody>
          <a:bodyPr/>
          <a:lstStyle/>
          <a:p>
            <a:r>
              <a:rPr lang="en-US">
                <a:solidFill>
                  <a:srgbClr val="000000"/>
                </a:solidFill>
                <a:cs typeface="Times New Roman" charset="0"/>
              </a:rPr>
              <a:t>A child in the womb carries foreign antigens from the father as well as immunologically compatible self-antigens from the mother. </a:t>
            </a:r>
          </a:p>
          <a:p>
            <a:r>
              <a:rPr lang="en-US">
                <a:solidFill>
                  <a:srgbClr val="000000"/>
                </a:solidFill>
                <a:cs typeface="Times New Roman" charset="0"/>
              </a:rPr>
              <a:t>One might expect this condition to trigger a graft rejection, but it does not because the uterus is an “immunologically privileged” site where immune responses are somehow subdued.</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A7A2DFFB-8189-4C90-B728-64496F9081E1}" type="slidenum">
              <a:rPr lang="en-US"/>
              <a:pPr/>
              <a:t>33</a:t>
            </a:fld>
            <a:endParaRPr lang="en-US"/>
          </a:p>
        </p:txBody>
      </p:sp>
      <p:sp>
        <p:nvSpPr>
          <p:cNvPr id="419842" name="Rectangle 2"/>
          <p:cNvSpPr>
            <a:spLocks noGrp="1" noRot="1" noChangeAspect="1" noChangeArrowheads="1" noTextEdit="1"/>
          </p:cNvSpPr>
          <p:nvPr>
            <p:ph type="sldImg"/>
          </p:nvPr>
        </p:nvSpPr>
        <p:spPr>
          <a:ln/>
        </p:spPr>
      </p:sp>
      <p:sp>
        <p:nvSpPr>
          <p:cNvPr id="419843" name="Rectangle 3"/>
          <p:cNvSpPr>
            <a:spLocks noGrp="1" noChangeArrowheads="1"/>
          </p:cNvSpPr>
          <p:nvPr>
            <p:ph type="body" idx="1"/>
          </p:nvPr>
        </p:nvSpPr>
        <p:spPr/>
        <p:txBody>
          <a:bodyPr/>
          <a:lstStyle/>
          <a:p>
            <a:r>
              <a:rPr lang="en-US">
                <a:solidFill>
                  <a:srgbClr val="000000"/>
                </a:solidFill>
                <a:cs typeface="Times New Roman" charset="0"/>
              </a:rPr>
              <a:t>When normal cells turn into cancer cells, some of the antigens on their surface change. These cells, like many body cells, constantly shed bits of protein from their surface into the circulatory system. Often, tumor antigens are among the shed proteins. </a:t>
            </a:r>
          </a:p>
          <a:p>
            <a:r>
              <a:rPr lang="en-US">
                <a:solidFill>
                  <a:srgbClr val="000000"/>
                </a:solidFill>
                <a:cs typeface="Times New Roman" charset="0"/>
              </a:rPr>
              <a:t>These shed antigens prompt action from immune defenders, including cytotoxic T cells, natural killer cells, and macrophages. According to one theory, patrolling cells of the immune system provide continuous bodywide surveillance, catching and eliminating cells that undergo malignant transformation. Tumors develop when this immune surveillance breaks down or is overwhelmed. </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ACE19316-50BD-4A70-B759-F8E84DF5F5F2}" type="slidenum">
              <a:rPr lang="en-US"/>
              <a:pPr/>
              <a:t>34</a:t>
            </a:fld>
            <a:endParaRPr lang="en-US"/>
          </a:p>
        </p:txBody>
      </p:sp>
      <p:sp>
        <p:nvSpPr>
          <p:cNvPr id="420866" name="Rectangle 2"/>
          <p:cNvSpPr>
            <a:spLocks noGrp="1" noRot="1" noChangeAspect="1" noChangeArrowheads="1" noTextEdit="1"/>
          </p:cNvSpPr>
          <p:nvPr>
            <p:ph type="sldImg"/>
          </p:nvPr>
        </p:nvSpPr>
        <p:spPr>
          <a:ln/>
        </p:spPr>
      </p:sp>
      <p:sp>
        <p:nvSpPr>
          <p:cNvPr id="420867" name="Rectangle 3"/>
          <p:cNvSpPr>
            <a:spLocks noGrp="1" noChangeArrowheads="1"/>
          </p:cNvSpPr>
          <p:nvPr>
            <p:ph type="body" idx="1"/>
          </p:nvPr>
        </p:nvSpPr>
        <p:spPr/>
        <p:txBody>
          <a:bodyPr/>
          <a:lstStyle/>
          <a:p>
            <a:r>
              <a:rPr lang="en-US">
                <a:solidFill>
                  <a:srgbClr val="000000"/>
                </a:solidFill>
                <a:cs typeface="Times New Roman" charset="0"/>
              </a:rPr>
              <a:t>A new approach to cancer therapy uses antibodies that have been specially made to recognize specific cancers. </a:t>
            </a:r>
          </a:p>
          <a:p>
            <a:r>
              <a:rPr lang="en-US">
                <a:solidFill>
                  <a:srgbClr val="000000"/>
                </a:solidFill>
                <a:cs typeface="Times New Roman" charset="0"/>
              </a:rPr>
              <a:t>When coupled with natural toxins, drugs, or radioactive substances, the antibodies seek out their target cancer cells and deliver their lethal load. Alternatively, toxins can be linked to a lymphokine and routed to cells equipped with receptors for the lymphokine.</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76B1E675-1C1D-4099-90DF-451DA46B1CB2}" type="slidenum">
              <a:rPr lang="en-US"/>
              <a:pPr/>
              <a:t>35</a:t>
            </a:fld>
            <a:endParaRPr lang="en-US"/>
          </a:p>
        </p:txBody>
      </p:sp>
      <p:sp>
        <p:nvSpPr>
          <p:cNvPr id="421890" name="Rectangle 2"/>
          <p:cNvSpPr>
            <a:spLocks noGrp="1" noRot="1" noChangeAspect="1" noChangeArrowheads="1" noTextEdit="1"/>
          </p:cNvSpPr>
          <p:nvPr>
            <p:ph type="sldImg"/>
          </p:nvPr>
        </p:nvSpPr>
        <p:spPr>
          <a:ln/>
        </p:spPr>
      </p:sp>
      <p:sp>
        <p:nvSpPr>
          <p:cNvPr id="421891" name="Rectangle 3"/>
          <p:cNvSpPr>
            <a:spLocks noGrp="1" noChangeArrowheads="1"/>
          </p:cNvSpPr>
          <p:nvPr>
            <p:ph type="body" idx="1"/>
          </p:nvPr>
        </p:nvSpPr>
        <p:spPr/>
        <p:txBody>
          <a:bodyPr/>
          <a:lstStyle/>
          <a:p>
            <a:r>
              <a:rPr lang="en-US">
                <a:solidFill>
                  <a:srgbClr val="000000"/>
                </a:solidFill>
                <a:cs typeface="Times New Roman" charset="0"/>
              </a:rPr>
              <a:t>Another approach to cancer therapy takes advantage of the normal role of the dendritic cell as an immune educator. Dendritic cells grab antigens from viruses, bacteria, or other organisms and wave them at T cells to recruit their help in an initial T cell immune response. This works well against foreign cells that enter the body, but cancer cells often evade the self/non-self detection system. By modifying dendritic cells, researchers are able to trigger a special kind of autoimmune response that includes a T cell attack of the cancer cells. Because a cancer antigen alone is not enough to rally the immune troops, scientists first fuse a cytokine to a tumor antigen with the hope that this will send a strong antigenic signal. Next, they grow a patient’s dendritic cells in the incubator and let them take up this fused cytokine-tumor antigen. This enables the dendritic cells to mature and eventually display the same tumor antigens as appear on the patient’s cancer cells. When these special mature dendritic cells are given back to the patient, they wave their newly acquired tumor antigens at the patient’s immune system, and those T cells that can respond mount an attack on the patient’s cancer cells. </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20056992-F21A-43ED-9BB3-CCEF04C1CB5A}" type="slidenum">
              <a:rPr lang="en-US"/>
              <a:pPr/>
              <a:t>36</a:t>
            </a:fld>
            <a:endParaRPr lang="en-US"/>
          </a:p>
        </p:txBody>
      </p:sp>
      <p:sp>
        <p:nvSpPr>
          <p:cNvPr id="422914" name="Rectangle 2"/>
          <p:cNvSpPr>
            <a:spLocks noGrp="1" noRot="1" noChangeAspect="1" noChangeArrowheads="1" noTextEdit="1"/>
          </p:cNvSpPr>
          <p:nvPr>
            <p:ph type="sldImg"/>
          </p:nvPr>
        </p:nvSpPr>
        <p:spPr>
          <a:ln/>
        </p:spPr>
      </p:sp>
      <p:sp>
        <p:nvSpPr>
          <p:cNvPr id="422915" name="Rectangle 3"/>
          <p:cNvSpPr>
            <a:spLocks noGrp="1" noChangeArrowheads="1"/>
          </p:cNvSpPr>
          <p:nvPr>
            <p:ph type="body" idx="1"/>
          </p:nvPr>
        </p:nvSpPr>
        <p:spPr/>
        <p:txBody>
          <a:bodyPr/>
          <a:lstStyle/>
          <a:p>
            <a:r>
              <a:rPr lang="en-US">
                <a:solidFill>
                  <a:srgbClr val="000000"/>
                </a:solidFill>
                <a:cs typeface="Times New Roman" charset="0"/>
              </a:rPr>
              <a:t>Biological links between the immune system and the central nervous system exist at several levels. </a:t>
            </a:r>
          </a:p>
          <a:p>
            <a:r>
              <a:rPr lang="en-US">
                <a:solidFill>
                  <a:srgbClr val="000000"/>
                </a:solidFill>
                <a:cs typeface="Times New Roman" charset="0"/>
              </a:rPr>
              <a:t>Hormones and other chemicals such as neuropeptides, which convey messages among nerve cells, have been found also to “speak” to cells of the immune system--and some immune cells even manufacture typical neuropeptides. In addition, networks of nerve fibers have been found to connect directly to the lymphoid organs. </a:t>
            </a:r>
          </a:p>
          <a:p>
            <a:r>
              <a:rPr lang="en-US">
                <a:solidFill>
                  <a:srgbClr val="000000"/>
                </a:solidFill>
                <a:cs typeface="Times New Roman" charset="0"/>
              </a:rPr>
              <a:t>The picture that is emerging is of closely interlocked systems facilitating a two-way flow of information. Immune cells, it has been suggested, may function in a sensory capacity, detecting the arrival of foreign invaders and relaying chemical signals to alert the brain. The brain, for its part, may send signals that guide the traffic of cells through the lymphoid organs.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7D34F838-2AAE-4BFB-B1AE-787D1C4011E4}" type="slidenum">
              <a:rPr lang="en-US"/>
              <a:pPr/>
              <a:t>37</a:t>
            </a:fld>
            <a:endParaRPr lang="en-US"/>
          </a:p>
        </p:txBody>
      </p:sp>
      <p:sp>
        <p:nvSpPr>
          <p:cNvPr id="423938" name="Rectangle 2"/>
          <p:cNvSpPr>
            <a:spLocks noGrp="1" noRot="1" noChangeAspect="1" noChangeArrowheads="1" noTextEdit="1"/>
          </p:cNvSpPr>
          <p:nvPr>
            <p:ph type="sldImg"/>
          </p:nvPr>
        </p:nvSpPr>
        <p:spPr>
          <a:ln/>
        </p:spPr>
      </p:sp>
      <p:sp>
        <p:nvSpPr>
          <p:cNvPr id="423939" name="Rectangle 3"/>
          <p:cNvSpPr>
            <a:spLocks noGrp="1" noChangeArrowheads="1"/>
          </p:cNvSpPr>
          <p:nvPr>
            <p:ph type="body" idx="1"/>
          </p:nvPr>
        </p:nvSpPr>
        <p:spPr/>
        <p:txBody>
          <a:bodyPr/>
          <a:lstStyle/>
          <a:p>
            <a:r>
              <a:rPr lang="en-US">
                <a:solidFill>
                  <a:srgbClr val="000000"/>
                </a:solidFill>
                <a:cs typeface="Times New Roman" charset="0"/>
              </a:rPr>
              <a:t>A hybridoma is a hybrid cell produced by injecting a specific antigen into a mouse, collecting an antibody-producing cell from the mouse’s spleen, and fusing it with a long-lived cancerous immune cell called a myeloma cell. Individual hybridoma cells are cloned and tested to find those that produce the desired antibody. Their many identical daughter clones will secrete, over a long period of time, millions of identical copies of made-to-order “monoclonal” antibodies.</a:t>
            </a:r>
          </a:p>
          <a:p>
            <a:r>
              <a:rPr lang="en-US">
                <a:solidFill>
                  <a:srgbClr val="000000"/>
                </a:solidFill>
                <a:cs typeface="Times New Roman" charset="0"/>
              </a:rPr>
              <a:t>Thanks to hybridoma technology, scientists are now able to make large quantities of specific antibodies. </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8B7DCC60-66F7-43CB-B301-57806BACB512}" type="slidenum">
              <a:rPr lang="en-US"/>
              <a:pPr/>
              <a:t>38</a:t>
            </a:fld>
            <a:endParaRPr lang="en-US"/>
          </a:p>
        </p:txBody>
      </p:sp>
      <p:sp>
        <p:nvSpPr>
          <p:cNvPr id="424962" name="Rectangle 2"/>
          <p:cNvSpPr>
            <a:spLocks noGrp="1" noRot="1" noChangeAspect="1" noChangeArrowheads="1" noTextEdit="1"/>
          </p:cNvSpPr>
          <p:nvPr>
            <p:ph type="sldImg"/>
          </p:nvPr>
        </p:nvSpPr>
        <p:spPr>
          <a:ln/>
        </p:spPr>
      </p:sp>
      <p:sp>
        <p:nvSpPr>
          <p:cNvPr id="424963" name="Rectangle 3"/>
          <p:cNvSpPr>
            <a:spLocks noGrp="1" noChangeArrowheads="1"/>
          </p:cNvSpPr>
          <p:nvPr>
            <p:ph type="body" idx="1"/>
          </p:nvPr>
        </p:nvSpPr>
        <p:spPr/>
        <p:txBody>
          <a:bodyPr/>
          <a:lstStyle/>
          <a:p>
            <a:r>
              <a:rPr lang="en-US">
                <a:solidFill>
                  <a:srgbClr val="000000"/>
                </a:solidFill>
                <a:cs typeface="Times New Roman" charset="0"/>
              </a:rPr>
              <a:t>Genetic engineering allows scientists to pluck genes--segments of DNA--from one type of organism and to combine them with genes of a second organism. </a:t>
            </a:r>
          </a:p>
          <a:p>
            <a:r>
              <a:rPr lang="en-US">
                <a:solidFill>
                  <a:srgbClr val="000000"/>
                </a:solidFill>
                <a:cs typeface="Times New Roman" charset="0"/>
              </a:rPr>
              <a:t>In this way, relatively simple organisms such as bacteria or yeast can be induced to make quantities of human proteins, including interferons and interleukins. They can also manufacture proteins from infectious agents, such as the hepatitis virus or the AIDS virus, for use in vaccines. </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29563315-971C-4B7F-A500-8DBD606441EC}" type="slidenum">
              <a:rPr lang="en-US"/>
              <a:pPr/>
              <a:t>39</a:t>
            </a:fld>
            <a:endParaRPr lang="en-US"/>
          </a:p>
        </p:txBody>
      </p:sp>
      <p:sp>
        <p:nvSpPr>
          <p:cNvPr id="427010" name="Rectangle 2"/>
          <p:cNvSpPr>
            <a:spLocks noGrp="1" noRot="1" noChangeAspect="1" noChangeArrowheads="1" noTextEdit="1"/>
          </p:cNvSpPr>
          <p:nvPr>
            <p:ph type="sldImg"/>
          </p:nvPr>
        </p:nvSpPr>
        <p:spPr>
          <a:ln/>
        </p:spPr>
      </p:sp>
      <p:sp>
        <p:nvSpPr>
          <p:cNvPr id="427011" name="Rectangle 3"/>
          <p:cNvSpPr>
            <a:spLocks noGrp="1" noChangeArrowheads="1"/>
          </p:cNvSpPr>
          <p:nvPr>
            <p:ph type="body" idx="1"/>
          </p:nvPr>
        </p:nvSpPr>
        <p:spPr/>
        <p:txBody>
          <a:bodyPr/>
          <a:lstStyle/>
          <a:p>
            <a:r>
              <a:rPr lang="en-US"/>
              <a:t>The severe combined immunodeficiency disease (SCID) mouse, which lacks a functioning immune system of its own, is helpless to fight infection or reject transplanted tissue. Such mice, like patients with SCID, have severe defects in T cell production and function, with defects in B-lymphocytes as a primary or secondary problem and, in some cases, in NK cell production as well.</a:t>
            </a:r>
          </a:p>
          <a:p>
            <a:r>
              <a:rPr lang="en-US"/>
              <a:t>By transplanting immature human immune tissues and/or immune cells into these mice, scientists have created an in vivo model that promises to be of immense value in advancing our understanding of the immune system.</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76D5738A-86D7-4448-96CB-24F2CE683C82}" type="slidenum">
              <a:rPr lang="en-US"/>
              <a:pPr/>
              <a:t>4</a:t>
            </a:fld>
            <a:endParaRPr lang="en-US"/>
          </a:p>
        </p:txBody>
      </p:sp>
      <p:sp>
        <p:nvSpPr>
          <p:cNvPr id="391170" name="Rectangle 2"/>
          <p:cNvSpPr>
            <a:spLocks noGrp="1" noRot="1" noChangeAspect="1" noChangeArrowheads="1" noTextEdit="1"/>
          </p:cNvSpPr>
          <p:nvPr>
            <p:ph type="sldImg"/>
          </p:nvPr>
        </p:nvSpPr>
        <p:spPr>
          <a:ln/>
        </p:spPr>
      </p:sp>
      <p:sp>
        <p:nvSpPr>
          <p:cNvPr id="391171" name="Rectangle 3"/>
          <p:cNvSpPr>
            <a:spLocks noGrp="1" noChangeArrowheads="1"/>
          </p:cNvSpPr>
          <p:nvPr>
            <p:ph type="body" idx="1"/>
          </p:nvPr>
        </p:nvSpPr>
        <p:spPr/>
        <p:txBody>
          <a:bodyPr/>
          <a:lstStyle/>
          <a:p>
            <a:r>
              <a:rPr lang="en-US">
                <a:solidFill>
                  <a:srgbClr val="000000"/>
                </a:solidFill>
              </a:rPr>
              <a:t>Any non-self substance capable of triggering an immune response is known as an antigen. An antigen can be  a whole non-self cell, a bacterium, a virus, an MHC marker protein or even a portion of a protein from a foreign organism.</a:t>
            </a:r>
          </a:p>
          <a:p>
            <a:r>
              <a:rPr lang="en-US">
                <a:solidFill>
                  <a:srgbClr val="000000"/>
                </a:solidFill>
              </a:rPr>
              <a:t>The distinctive markers on antigens that trigger an immune response are called epitopes. When tissues or cells from another individual enter your body carrying  such antigenic non-self epitopes, your immune cells react. This explains why transplanted tissues may be rejected as foreign and why antibodies will bind to them.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0D3A54AB-2EBF-47DA-B8EF-7666F3E767AC}" type="slidenum">
              <a:rPr lang="en-US"/>
              <a:pPr/>
              <a:t>5</a:t>
            </a:fld>
            <a:endParaRPr lang="en-US"/>
          </a:p>
        </p:txBody>
      </p:sp>
      <p:sp>
        <p:nvSpPr>
          <p:cNvPr id="392194" name="Rectangle 2"/>
          <p:cNvSpPr>
            <a:spLocks noGrp="1" noRot="1" noChangeAspect="1" noChangeArrowheads="1" noTextEdit="1"/>
          </p:cNvSpPr>
          <p:nvPr>
            <p:ph type="sldImg"/>
          </p:nvPr>
        </p:nvSpPr>
        <p:spPr>
          <a:ln/>
        </p:spPr>
      </p:sp>
      <p:sp>
        <p:nvSpPr>
          <p:cNvPr id="392195" name="Rectangle 3"/>
          <p:cNvSpPr>
            <a:spLocks noGrp="1" noChangeArrowheads="1"/>
          </p:cNvSpPr>
          <p:nvPr>
            <p:ph type="body" idx="1"/>
          </p:nvPr>
        </p:nvSpPr>
        <p:spPr/>
        <p:txBody>
          <a:bodyPr/>
          <a:lstStyle/>
          <a:p>
            <a:r>
              <a:rPr lang="en-US">
                <a:solidFill>
                  <a:srgbClr val="000000"/>
                </a:solidFill>
              </a:rPr>
              <a:t>Your immune cells recognize major histocompatibility complex proteins(MHC)  when they distinguish between self and non-self. An MHC protein serves as a recognizable scaffold that presents pieces (peptides) of a foreign protein (antigenic) to immune cells.</a:t>
            </a:r>
          </a:p>
          <a:p>
            <a:r>
              <a:rPr lang="en-US">
                <a:solidFill>
                  <a:srgbClr val="000000"/>
                </a:solidFill>
              </a:rPr>
              <a:t>An empty “foreign” MHC scaffold itself can act as an antigen when donor organs or cells are introduced into a patient’s body. These MHC self-marker scaffolds are also known as a patient’s “tissue type” or as human leukocyte antigens (HLA) when a patient’s white blood cells are being characterized.</a:t>
            </a:r>
            <a:r>
              <a:rPr lang="en-US" b="1">
                <a:solidFill>
                  <a:srgbClr val="000000"/>
                </a:solidFill>
              </a:rPr>
              <a:t> </a:t>
            </a:r>
          </a:p>
          <a:p>
            <a:r>
              <a:rPr lang="en-US">
                <a:solidFill>
                  <a:srgbClr val="000000"/>
                </a:solidFill>
              </a:rPr>
              <a:t>For example, when the immune system of a patient receiving a kidney transplant detects a non-self “tissue type,” the patient’s body may rally its own immune cells to attack.</a:t>
            </a:r>
          </a:p>
          <a:p>
            <a:r>
              <a:rPr lang="en-US">
                <a:solidFill>
                  <a:srgbClr val="000000"/>
                </a:solidFill>
              </a:rPr>
              <a:t>Every cell in your body is covered with these MHC self-marker proteins, and—except for identical twins—individuals carry different sets. MHC marker proteins are as distinct as blood types and come in two categories—MHC Class I: humans bear 6 markers out of 200 possible variations; and MHC Class II: humans display 8 out of about 230 possibilities.</a:t>
            </a:r>
          </a:p>
          <a:p>
            <a:endParaRPr lang="en-US" b="1">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BDABDE19-10DE-40C3-A5DC-BC860AFE22A1}" type="slidenum">
              <a:rPr lang="en-US"/>
              <a:pPr/>
              <a:t>6</a:t>
            </a:fld>
            <a:endParaRPr lang="en-US"/>
          </a:p>
        </p:txBody>
      </p:sp>
      <p:sp>
        <p:nvSpPr>
          <p:cNvPr id="393218" name="Rectangle 2"/>
          <p:cNvSpPr>
            <a:spLocks noGrp="1" noRot="1" noChangeAspect="1" noChangeArrowheads="1" noTextEdit="1"/>
          </p:cNvSpPr>
          <p:nvPr>
            <p:ph type="sldImg"/>
          </p:nvPr>
        </p:nvSpPr>
        <p:spPr>
          <a:ln/>
        </p:spPr>
      </p:sp>
      <p:sp>
        <p:nvSpPr>
          <p:cNvPr id="393219" name="Rectangle 3"/>
          <p:cNvSpPr>
            <a:spLocks noGrp="1" noChangeArrowheads="1"/>
          </p:cNvSpPr>
          <p:nvPr>
            <p:ph type="body" idx="1"/>
          </p:nvPr>
        </p:nvSpPr>
        <p:spPr/>
        <p:txBody>
          <a:bodyPr/>
          <a:lstStyle/>
          <a:p>
            <a:r>
              <a:rPr lang="en-US">
                <a:solidFill>
                  <a:srgbClr val="000000"/>
                </a:solidFill>
                <a:cs typeface="Times New Roman" charset="0"/>
              </a:rPr>
              <a:t>The organs of your immune system are positioned throughout your body. </a:t>
            </a:r>
          </a:p>
          <a:p>
            <a:r>
              <a:rPr lang="en-US">
                <a:solidFill>
                  <a:srgbClr val="000000"/>
                </a:solidFill>
              </a:rPr>
              <a:t>They are called lymphoid organs because they are home to lymphocytes--the white blood cells that are key operatives of the immune system. Within these organs, the lymphocytes grow, develop, and are deployed. </a:t>
            </a:r>
          </a:p>
          <a:p>
            <a:r>
              <a:rPr lang="en-US" i="1">
                <a:solidFill>
                  <a:srgbClr val="000000"/>
                </a:solidFill>
              </a:rPr>
              <a:t>Bone marrow</a:t>
            </a:r>
            <a:r>
              <a:rPr lang="en-US">
                <a:solidFill>
                  <a:srgbClr val="000000"/>
                </a:solidFill>
              </a:rPr>
              <a:t>, the soft tissue in the hollow center of bones, is the ultimate source of all blood cells, including the immune cells. </a:t>
            </a:r>
          </a:p>
          <a:p>
            <a:r>
              <a:rPr lang="en-US">
                <a:solidFill>
                  <a:srgbClr val="000000"/>
                </a:solidFill>
              </a:rPr>
              <a:t>The </a:t>
            </a:r>
            <a:r>
              <a:rPr lang="en-US" i="1">
                <a:solidFill>
                  <a:srgbClr val="000000"/>
                </a:solidFill>
              </a:rPr>
              <a:t>thymus </a:t>
            </a:r>
            <a:r>
              <a:rPr lang="en-US">
                <a:solidFill>
                  <a:srgbClr val="000000"/>
                </a:solidFill>
              </a:rPr>
              <a:t>is an organ that lies behind the breastbone; lymphocytes known as </a:t>
            </a:r>
            <a:r>
              <a:rPr lang="en-US" i="1">
                <a:solidFill>
                  <a:srgbClr val="000000"/>
                </a:solidFill>
              </a:rPr>
              <a:t>T lymphocytes</a:t>
            </a:r>
            <a:r>
              <a:rPr lang="en-US">
                <a:solidFill>
                  <a:srgbClr val="000000"/>
                </a:solidFill>
              </a:rPr>
              <a:t>, or just </a:t>
            </a:r>
            <a:r>
              <a:rPr lang="en-US" i="1">
                <a:solidFill>
                  <a:srgbClr val="000000"/>
                </a:solidFill>
              </a:rPr>
              <a:t>T cells</a:t>
            </a:r>
            <a:r>
              <a:rPr lang="en-US">
                <a:solidFill>
                  <a:srgbClr val="000000"/>
                </a:solidFill>
              </a:rPr>
              <a:t>, mature there. </a:t>
            </a:r>
          </a:p>
          <a:p>
            <a:r>
              <a:rPr lang="en-US">
                <a:solidFill>
                  <a:srgbClr val="000000"/>
                </a:solidFill>
              </a:rPr>
              <a:t>The </a:t>
            </a:r>
            <a:r>
              <a:rPr lang="en-US" i="1">
                <a:solidFill>
                  <a:srgbClr val="000000"/>
                </a:solidFill>
              </a:rPr>
              <a:t>spleen </a:t>
            </a:r>
            <a:r>
              <a:rPr lang="en-US">
                <a:solidFill>
                  <a:srgbClr val="000000"/>
                </a:solidFill>
              </a:rPr>
              <a:t>is a flattened organ at the upper left of the abdomen. Like the lymph nodes, the spleen contains specialized compartments where immune cells gather and confront antigens. </a:t>
            </a:r>
          </a:p>
          <a:p>
            <a:r>
              <a:rPr lang="en-US">
                <a:solidFill>
                  <a:srgbClr val="000000"/>
                </a:solidFill>
              </a:rPr>
              <a:t>In addition to these organs, clumps of lymphoid tissue are found in many parts of the body, especially in the linings of the digestive tract and the airways and lungs--gateways to the body. These tissues include the </a:t>
            </a:r>
            <a:r>
              <a:rPr lang="en-US" i="1">
                <a:solidFill>
                  <a:srgbClr val="000000"/>
                </a:solidFill>
              </a:rPr>
              <a:t>tonsils</a:t>
            </a:r>
            <a:r>
              <a:rPr lang="en-US">
                <a:solidFill>
                  <a:srgbClr val="000000"/>
                </a:solidFill>
              </a:rPr>
              <a:t>, </a:t>
            </a:r>
            <a:r>
              <a:rPr lang="en-US" i="1">
                <a:solidFill>
                  <a:srgbClr val="000000"/>
                </a:solidFill>
              </a:rPr>
              <a:t>adenoids</a:t>
            </a:r>
            <a:r>
              <a:rPr lang="en-US">
                <a:solidFill>
                  <a:srgbClr val="000000"/>
                </a:solidFill>
              </a:rPr>
              <a:t>, and </a:t>
            </a:r>
            <a:r>
              <a:rPr lang="en-US" i="1">
                <a:solidFill>
                  <a:srgbClr val="000000"/>
                </a:solidFill>
              </a:rPr>
              <a:t>appendix</a:t>
            </a:r>
            <a:r>
              <a:rPr lang="en-US">
                <a:solidFill>
                  <a:srgbClr val="000000"/>
                </a:solidFill>
              </a:rPr>
              <a:t>.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0A6C3316-7C0F-456F-B82B-C9EF0DAF59A5}" type="slidenum">
              <a:rPr lang="en-US"/>
              <a:pPr/>
              <a:t>7</a:t>
            </a:fld>
            <a:endParaRPr lang="en-US"/>
          </a:p>
        </p:txBody>
      </p:sp>
      <p:sp>
        <p:nvSpPr>
          <p:cNvPr id="394242" name="Rectangle 2"/>
          <p:cNvSpPr>
            <a:spLocks noGrp="1" noRot="1" noChangeAspect="1" noChangeArrowheads="1" noTextEdit="1"/>
          </p:cNvSpPr>
          <p:nvPr>
            <p:ph type="sldImg"/>
          </p:nvPr>
        </p:nvSpPr>
        <p:spPr>
          <a:ln/>
        </p:spPr>
      </p:sp>
      <p:sp>
        <p:nvSpPr>
          <p:cNvPr id="394243" name="Rectangle 3"/>
          <p:cNvSpPr>
            <a:spLocks noGrp="1" noChangeArrowheads="1"/>
          </p:cNvSpPr>
          <p:nvPr>
            <p:ph type="body" idx="1"/>
          </p:nvPr>
        </p:nvSpPr>
        <p:spPr/>
        <p:txBody>
          <a:bodyPr/>
          <a:lstStyle/>
          <a:p>
            <a:r>
              <a:rPr lang="en-US">
                <a:solidFill>
                  <a:srgbClr val="000000"/>
                </a:solidFill>
                <a:cs typeface="Times New Roman" charset="0"/>
              </a:rPr>
              <a:t>The organs of your immune system are connected with one another and with other organs of the body by a network of lymphatic vessels. </a:t>
            </a:r>
          </a:p>
          <a:p>
            <a:r>
              <a:rPr lang="en-US">
                <a:solidFill>
                  <a:srgbClr val="000000"/>
                </a:solidFill>
              </a:rPr>
              <a:t>Lymphocytes can travel throughout the body using the </a:t>
            </a:r>
            <a:r>
              <a:rPr lang="en-US" i="1">
                <a:solidFill>
                  <a:srgbClr val="000000"/>
                </a:solidFill>
              </a:rPr>
              <a:t>blood vessels</a:t>
            </a:r>
            <a:r>
              <a:rPr lang="en-US">
                <a:solidFill>
                  <a:srgbClr val="000000"/>
                </a:solidFill>
              </a:rPr>
              <a:t>. The cells can also travel through a system of </a:t>
            </a:r>
            <a:r>
              <a:rPr lang="en-US" i="1">
                <a:solidFill>
                  <a:srgbClr val="000000"/>
                </a:solidFill>
              </a:rPr>
              <a:t>lymphatic vessels </a:t>
            </a:r>
            <a:r>
              <a:rPr lang="en-US">
                <a:solidFill>
                  <a:srgbClr val="000000"/>
                </a:solidFill>
              </a:rPr>
              <a:t>that closely parallels the body’s veins and arteries. Cells and fluids are exchanged between blood and lymphatic vessels, enabling the lymphatic system to monitor the body for invading microbes. The lymphatic vessels carry </a:t>
            </a:r>
            <a:r>
              <a:rPr lang="en-US" i="1">
                <a:solidFill>
                  <a:srgbClr val="000000"/>
                </a:solidFill>
              </a:rPr>
              <a:t>lymph</a:t>
            </a:r>
            <a:r>
              <a:rPr lang="en-US">
                <a:solidFill>
                  <a:srgbClr val="000000"/>
                </a:solidFill>
              </a:rPr>
              <a:t>, a clear fluid that bathes the body’s tissues.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AEAB947A-CEF4-4999-A0D0-17B3DD457A24}" type="slidenum">
              <a:rPr lang="en-US"/>
              <a:pPr/>
              <a:t>8</a:t>
            </a:fld>
            <a:endParaRPr lang="en-US"/>
          </a:p>
        </p:txBody>
      </p:sp>
      <p:sp>
        <p:nvSpPr>
          <p:cNvPr id="395266" name="Rectangle 2"/>
          <p:cNvSpPr>
            <a:spLocks noGrp="1" noRot="1" noChangeAspect="1" noChangeArrowheads="1" noTextEdit="1"/>
          </p:cNvSpPr>
          <p:nvPr>
            <p:ph type="sldImg"/>
          </p:nvPr>
        </p:nvSpPr>
        <p:spPr>
          <a:ln/>
        </p:spPr>
      </p:sp>
      <p:sp>
        <p:nvSpPr>
          <p:cNvPr id="395267" name="Rectangle 3"/>
          <p:cNvSpPr>
            <a:spLocks noGrp="1" noChangeArrowheads="1"/>
          </p:cNvSpPr>
          <p:nvPr>
            <p:ph type="body" idx="1"/>
          </p:nvPr>
        </p:nvSpPr>
        <p:spPr/>
        <p:txBody>
          <a:bodyPr/>
          <a:lstStyle/>
          <a:p>
            <a:r>
              <a:rPr lang="en-US">
                <a:solidFill>
                  <a:srgbClr val="000000"/>
                </a:solidFill>
              </a:rPr>
              <a:t>Small, bean-shaped </a:t>
            </a:r>
            <a:r>
              <a:rPr lang="en-US" i="1">
                <a:solidFill>
                  <a:srgbClr val="000000"/>
                </a:solidFill>
              </a:rPr>
              <a:t>lymph nodes </a:t>
            </a:r>
            <a:r>
              <a:rPr lang="en-US">
                <a:solidFill>
                  <a:srgbClr val="000000"/>
                </a:solidFill>
              </a:rPr>
              <a:t>sit along the lymphatic vessels, with clusters in the neck, armpits, abdomen, and groin. Each lymph node contains specialized compartments where immune cells congregate and encounter antigens. </a:t>
            </a:r>
          </a:p>
          <a:p>
            <a:r>
              <a:rPr lang="en-US">
                <a:solidFill>
                  <a:srgbClr val="000000"/>
                </a:solidFill>
              </a:rPr>
              <a:t>Immune cells and foreign particles enter the lymph nodes via incoming lymphatic vessels or the lymph nodes’ tiny blood vessels. All lymphocytes exit lymph nodes through outgoing lymphatic vessels. Once in the bloodstream, they are transported to tissues throughout the body. They patrol everywhere for foreign antigens, then gradually drift back into the lymphatic system to begin the cycle all over again.</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sz="1100" i="0">
                <a:solidFill>
                  <a:schemeClr val="tx1"/>
                </a:solidFill>
              </a:rPr>
              <a:t>National Cancer Institute</a:t>
            </a:r>
            <a:endParaRPr lang="en-US" sz="1100" b="1">
              <a:solidFill>
                <a:schemeClr val="tx1"/>
              </a:solidFill>
            </a:endParaRPr>
          </a:p>
          <a:p>
            <a:r>
              <a:rPr lang="en-US" sz="1200" b="1">
                <a:solidFill>
                  <a:schemeClr val="tx1"/>
                </a:solidFill>
              </a:rPr>
              <a:t>Understanding Cancer and Related Topics  </a:t>
            </a:r>
          </a:p>
          <a:p>
            <a:r>
              <a:rPr lang="en-US" b="1" i="0"/>
              <a:t>Understanding the Immune System</a:t>
            </a:r>
          </a:p>
        </p:txBody>
      </p:sp>
      <p:sp>
        <p:nvSpPr>
          <p:cNvPr id="6" name="Rectangle 6"/>
          <p:cNvSpPr>
            <a:spLocks noGrp="1" noChangeArrowheads="1"/>
          </p:cNvSpPr>
          <p:nvPr>
            <p:ph type="ftr" sz="quarter" idx="4"/>
          </p:nvPr>
        </p:nvSpPr>
        <p:spPr>
          <a:ln/>
        </p:spPr>
        <p:txBody>
          <a:bodyPr/>
          <a:lstStyle/>
          <a:p>
            <a:r>
              <a:rPr lang="en-US"/>
              <a:t>NCI Web site: http://cancer.gov/cancertopics/understandingcancer</a:t>
            </a:r>
          </a:p>
        </p:txBody>
      </p:sp>
      <p:sp>
        <p:nvSpPr>
          <p:cNvPr id="7" name="Rectangle 7"/>
          <p:cNvSpPr>
            <a:spLocks noGrp="1" noChangeArrowheads="1"/>
          </p:cNvSpPr>
          <p:nvPr>
            <p:ph type="sldNum" sz="quarter" idx="5"/>
          </p:nvPr>
        </p:nvSpPr>
        <p:spPr>
          <a:ln/>
        </p:spPr>
        <p:txBody>
          <a:bodyPr/>
          <a:lstStyle/>
          <a:p>
            <a:fld id="{3C875997-B49B-46B6-95C6-3D9160DF2CF8}" type="slidenum">
              <a:rPr lang="en-US"/>
              <a:pPr/>
              <a:t>9</a:t>
            </a:fld>
            <a:endParaRPr lang="en-US"/>
          </a:p>
        </p:txBody>
      </p:sp>
      <p:sp>
        <p:nvSpPr>
          <p:cNvPr id="396290" name="Rectangle 2"/>
          <p:cNvSpPr>
            <a:spLocks noGrp="1" noRot="1" noChangeAspect="1" noChangeArrowheads="1" noTextEdit="1"/>
          </p:cNvSpPr>
          <p:nvPr>
            <p:ph type="sldImg"/>
          </p:nvPr>
        </p:nvSpPr>
        <p:spPr>
          <a:ln/>
        </p:spPr>
      </p:sp>
      <p:sp>
        <p:nvSpPr>
          <p:cNvPr id="396291" name="Rectangle 3"/>
          <p:cNvSpPr>
            <a:spLocks noGrp="1" noChangeArrowheads="1"/>
          </p:cNvSpPr>
          <p:nvPr>
            <p:ph type="body" idx="1"/>
          </p:nvPr>
        </p:nvSpPr>
        <p:spPr/>
        <p:txBody>
          <a:bodyPr/>
          <a:lstStyle/>
          <a:p>
            <a:r>
              <a:rPr lang="en-US">
                <a:solidFill>
                  <a:srgbClr val="000000"/>
                </a:solidFill>
                <a:cs typeface="Times New Roman" charset="0"/>
              </a:rPr>
              <a:t>Cells destined to become immune cells, like all blood cells, arise in your body’s bone marrow from stem cells. Some develop into myeloid progenitor cells while others become lymphoid progenitor cells. </a:t>
            </a:r>
          </a:p>
          <a:p>
            <a:r>
              <a:rPr lang="en-US">
                <a:solidFill>
                  <a:srgbClr val="000000"/>
                </a:solidFill>
                <a:cs typeface="Times New Roman" charset="0"/>
              </a:rPr>
              <a:t>The myeloid progenitors develop into the cells that respond early and nonspecifically to infection. Neutrophils engulf bacteria upon contact and send out warning signals. Monocytes turn into macrophages in body tissues and gobble up foreign invaders. Granule-containing cells such as eosinophils attack parasites, while basophils release granules containing histamine and other allergy-related molecules. </a:t>
            </a:r>
          </a:p>
          <a:p>
            <a:r>
              <a:rPr lang="en-US">
                <a:solidFill>
                  <a:srgbClr val="000000"/>
                </a:solidFill>
                <a:cs typeface="Times New Roman" charset="0"/>
              </a:rPr>
              <a:t>Lymphoid precursors develop into the small white blood cells called lymphocytes. Lymphocytes respond later in infection. They mount a more specifically tailored attack after antigen-presenting cells such as dendritic cells (or macrophages) display their catch in the form of antigen fragments. The B cell turns into a plasma cell that produces and releases into the bloodstream thousands of specific antibodies. The T cells coordinate the entire immune response and eliminate the viruses hiding in infected cells.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gradFill rotWithShape="0">
          <a:gsLst>
            <a:gs pos="0">
              <a:srgbClr val="3333CC"/>
            </a:gs>
            <a:gs pos="100000">
              <a:srgbClr val="3333CC">
                <a:gamma/>
                <a:shade val="15686"/>
                <a:invGamma/>
              </a:srgbClr>
            </a:gs>
          </a:gsLst>
          <a:path path="shape">
            <a:fillToRect l="50000" t="50000" r="50000" b="50000"/>
          </a:path>
        </a:gradFill>
        <a:effectLst/>
      </p:bgPr>
    </p:bg>
    <p:spTree>
      <p:nvGrpSpPr>
        <p:cNvPr id="1" name=""/>
        <p:cNvGrpSpPr/>
        <p:nvPr/>
      </p:nvGrpSpPr>
      <p:grpSpPr>
        <a:xfrm>
          <a:off x="0" y="0"/>
          <a:ext cx="0" cy="0"/>
          <a:chOff x="0" y="0"/>
          <a:chExt cx="0" cy="0"/>
        </a:xfrm>
      </p:grpSpPr>
      <p:pic>
        <p:nvPicPr>
          <p:cNvPr id="1031" name="Picture 7"/>
          <p:cNvPicPr>
            <a:picLocks noChangeAspect="1" noChangeArrowheads="1"/>
          </p:cNvPicPr>
          <p:nvPr userDrawn="1"/>
        </p:nvPicPr>
        <p:blipFill>
          <a:blip r:embed="rId13" cstate="print"/>
          <a:srcRect/>
          <a:stretch>
            <a:fillRect/>
          </a:stretch>
        </p:blipFill>
        <p:spPr bwMode="auto">
          <a:xfrm>
            <a:off x="8232775" y="6300788"/>
            <a:ext cx="911225" cy="557212"/>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pitchFamily="52" charset="0"/>
        </a:defRPr>
      </a:lvl2pPr>
      <a:lvl3pPr algn="ctr" rtl="0" fontAlgn="base">
        <a:spcBef>
          <a:spcPct val="0"/>
        </a:spcBef>
        <a:spcAft>
          <a:spcPct val="0"/>
        </a:spcAft>
        <a:defRPr sz="4400">
          <a:solidFill>
            <a:schemeClr val="tx2"/>
          </a:solidFill>
          <a:latin typeface="Times" pitchFamily="52" charset="0"/>
        </a:defRPr>
      </a:lvl3pPr>
      <a:lvl4pPr algn="ctr" rtl="0" fontAlgn="base">
        <a:spcBef>
          <a:spcPct val="0"/>
        </a:spcBef>
        <a:spcAft>
          <a:spcPct val="0"/>
        </a:spcAft>
        <a:defRPr sz="4400">
          <a:solidFill>
            <a:schemeClr val="tx2"/>
          </a:solidFill>
          <a:latin typeface="Times" pitchFamily="52" charset="0"/>
        </a:defRPr>
      </a:lvl4pPr>
      <a:lvl5pPr algn="ctr" rtl="0" fontAlgn="base">
        <a:spcBef>
          <a:spcPct val="0"/>
        </a:spcBef>
        <a:spcAft>
          <a:spcPct val="0"/>
        </a:spcAft>
        <a:defRPr sz="4400">
          <a:solidFill>
            <a:schemeClr val="tx2"/>
          </a:solidFill>
          <a:latin typeface="Times" pitchFamily="52" charset="0"/>
        </a:defRPr>
      </a:lvl5pPr>
      <a:lvl6pPr marL="457200" algn="ctr" rtl="0" fontAlgn="base">
        <a:spcBef>
          <a:spcPct val="0"/>
        </a:spcBef>
        <a:spcAft>
          <a:spcPct val="0"/>
        </a:spcAft>
        <a:defRPr sz="4400">
          <a:solidFill>
            <a:schemeClr val="tx2"/>
          </a:solidFill>
          <a:latin typeface="Times" pitchFamily="52" charset="0"/>
        </a:defRPr>
      </a:lvl6pPr>
      <a:lvl7pPr marL="914400" algn="ctr" rtl="0" fontAlgn="base">
        <a:spcBef>
          <a:spcPct val="0"/>
        </a:spcBef>
        <a:spcAft>
          <a:spcPct val="0"/>
        </a:spcAft>
        <a:defRPr sz="4400">
          <a:solidFill>
            <a:schemeClr val="tx2"/>
          </a:solidFill>
          <a:latin typeface="Times" pitchFamily="52" charset="0"/>
        </a:defRPr>
      </a:lvl7pPr>
      <a:lvl8pPr marL="1371600" algn="ctr" rtl="0" fontAlgn="base">
        <a:spcBef>
          <a:spcPct val="0"/>
        </a:spcBef>
        <a:spcAft>
          <a:spcPct val="0"/>
        </a:spcAft>
        <a:defRPr sz="4400">
          <a:solidFill>
            <a:schemeClr val="tx2"/>
          </a:solidFill>
          <a:latin typeface="Times" pitchFamily="52" charset="0"/>
        </a:defRPr>
      </a:lvl8pPr>
      <a:lvl9pPr marL="1828800" algn="ctr" rtl="0" fontAlgn="base">
        <a:spcBef>
          <a:spcPct val="0"/>
        </a:spcBef>
        <a:spcAft>
          <a:spcPct val="0"/>
        </a:spcAft>
        <a:defRPr sz="4400">
          <a:solidFill>
            <a:schemeClr val="tx2"/>
          </a:solidFill>
          <a:latin typeface="Times" pitchFamily="52"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Rectangle 2"/>
          <p:cNvSpPr>
            <a:spLocks noChangeArrowheads="1"/>
          </p:cNvSpPr>
          <p:nvPr/>
        </p:nvSpPr>
        <p:spPr bwMode="auto">
          <a:xfrm>
            <a:off x="0" y="26988"/>
            <a:ext cx="9144000" cy="1136650"/>
          </a:xfrm>
          <a:prstGeom prst="rect">
            <a:avLst/>
          </a:prstGeom>
          <a:noFill/>
          <a:ln w="9525">
            <a:noFill/>
            <a:miter lim="800000"/>
            <a:headEnd/>
            <a:tailEnd/>
          </a:ln>
          <a:effectLst/>
        </p:spPr>
        <p:txBody>
          <a:bodyPr/>
          <a:lstStyle/>
          <a:p>
            <a:pPr algn="ctr" eaLnBrk="1" hangingPunct="1">
              <a:spcBef>
                <a:spcPct val="30000"/>
              </a:spcBef>
            </a:pPr>
            <a:endParaRPr lang="en-US" sz="2400" i="1" dirty="0">
              <a:cs typeface="Times New Roman" charset="0"/>
            </a:endParaRPr>
          </a:p>
        </p:txBody>
      </p:sp>
      <p:sp>
        <p:nvSpPr>
          <p:cNvPr id="435206" name="Rectangle 6"/>
          <p:cNvSpPr>
            <a:spLocks noChangeArrowheads="1"/>
          </p:cNvSpPr>
          <p:nvPr/>
        </p:nvSpPr>
        <p:spPr bwMode="auto">
          <a:xfrm>
            <a:off x="725488" y="5343525"/>
            <a:ext cx="7656512" cy="1143000"/>
          </a:xfrm>
          <a:prstGeom prst="rect">
            <a:avLst/>
          </a:prstGeom>
          <a:noFill/>
          <a:ln w="9525">
            <a:noFill/>
            <a:miter lim="800000"/>
            <a:headEnd/>
            <a:tailEnd/>
          </a:ln>
          <a:effectLst/>
        </p:spPr>
        <p:txBody>
          <a:bodyPr/>
          <a:lstStyle/>
          <a:p>
            <a:pPr>
              <a:lnSpc>
                <a:spcPts val="1400"/>
              </a:lnSpc>
              <a:spcBef>
                <a:spcPts val="400"/>
              </a:spcBef>
            </a:pPr>
            <a:r>
              <a:rPr lang="en-US" sz="1300" b="0" i="1">
                <a:solidFill>
                  <a:schemeClr val="bg1"/>
                </a:solidFill>
              </a:rPr>
              <a:t>These PowerPoint slides are not locked files. You can mix and match slides from different tutorials as you prepare your own lectures. In the Notes section, you will find explanations of the graphics. </a:t>
            </a:r>
          </a:p>
          <a:p>
            <a:pPr>
              <a:lnSpc>
                <a:spcPts val="1400"/>
              </a:lnSpc>
              <a:spcBef>
                <a:spcPts val="400"/>
              </a:spcBef>
            </a:pPr>
            <a:r>
              <a:rPr lang="en-US" sz="1300" b="0" i="1">
                <a:solidFill>
                  <a:schemeClr val="bg1"/>
                </a:solidFill>
              </a:rPr>
              <a:t>The art in this tutorial is copyrighted and</a:t>
            </a:r>
            <a:r>
              <a:rPr lang="en-US" sz="1300" i="1">
                <a:solidFill>
                  <a:schemeClr val="bg1"/>
                </a:solidFill>
              </a:rPr>
              <a:t> may not</a:t>
            </a:r>
            <a:r>
              <a:rPr lang="en-US" sz="1300" b="0" i="1">
                <a:solidFill>
                  <a:schemeClr val="bg1"/>
                </a:solidFill>
              </a:rPr>
              <a:t> be reused for commercial gain.</a:t>
            </a:r>
            <a:br>
              <a:rPr lang="en-US" sz="1300" b="0" i="1">
                <a:solidFill>
                  <a:schemeClr val="bg1"/>
                </a:solidFill>
              </a:rPr>
            </a:br>
            <a:r>
              <a:rPr lang="en-US" sz="1300" b="0" i="1">
                <a:solidFill>
                  <a:schemeClr val="bg1"/>
                </a:solidFill>
              </a:rPr>
              <a:t>Please do not remove the NCI logo or the copyright mark from any slide. </a:t>
            </a:r>
            <a:br>
              <a:rPr lang="en-US" sz="1300" b="0" i="1">
                <a:solidFill>
                  <a:schemeClr val="bg1"/>
                </a:solidFill>
              </a:rPr>
            </a:br>
            <a:r>
              <a:rPr lang="en-US" sz="1300" b="0" i="1">
                <a:solidFill>
                  <a:schemeClr val="bg1"/>
                </a:solidFill>
              </a:rPr>
              <a:t>These tutorials may be copied only if they are distributed free of charge for educational purposes.</a:t>
            </a:r>
          </a:p>
        </p:txBody>
      </p:sp>
      <p:pic>
        <p:nvPicPr>
          <p:cNvPr id="435207" name="Picture 7" descr="19"/>
          <p:cNvPicPr>
            <a:picLocks noChangeAspect="1" noChangeArrowheads="1"/>
          </p:cNvPicPr>
          <p:nvPr/>
        </p:nvPicPr>
        <p:blipFill>
          <a:blip r:embed="rId3" cstate="print"/>
          <a:srcRect/>
          <a:stretch>
            <a:fillRect/>
          </a:stretch>
        </p:blipFill>
        <p:spPr bwMode="auto">
          <a:xfrm>
            <a:off x="0" y="1052736"/>
            <a:ext cx="4355976" cy="4032448"/>
          </a:xfrm>
          <a:prstGeom prst="rect">
            <a:avLst/>
          </a:prstGeom>
          <a:noFill/>
        </p:spPr>
      </p:pic>
      <p:sp>
        <p:nvSpPr>
          <p:cNvPr id="435208" name="Text Box 8"/>
          <p:cNvSpPr txBox="1">
            <a:spLocks noChangeArrowheads="1"/>
          </p:cNvSpPr>
          <p:nvPr/>
        </p:nvSpPr>
        <p:spPr bwMode="auto">
          <a:xfrm>
            <a:off x="5067300" y="2586038"/>
            <a:ext cx="3390900" cy="2301875"/>
          </a:xfrm>
          <a:prstGeom prst="rect">
            <a:avLst/>
          </a:prstGeom>
          <a:noFill/>
          <a:ln w="25400">
            <a:noFill/>
            <a:miter lim="800000"/>
            <a:headEnd/>
            <a:tailEnd type="none" w="sm" len="sm"/>
          </a:ln>
          <a:effectLst/>
        </p:spPr>
        <p:txBody>
          <a:bodyPr>
            <a:spAutoFit/>
          </a:bodyPr>
          <a:lstStyle/>
          <a:p>
            <a:pPr>
              <a:lnSpc>
                <a:spcPts val="1400"/>
              </a:lnSpc>
              <a:spcBef>
                <a:spcPts val="400"/>
              </a:spcBef>
            </a:pPr>
            <a:r>
              <a:rPr lang="en-US" sz="1300" b="0" i="1" dirty="0">
                <a:solidFill>
                  <a:srgbClr val="C00000"/>
                </a:solidFill>
              </a:rPr>
              <a:t>Developed by: </a:t>
            </a:r>
          </a:p>
          <a:p>
            <a:pPr>
              <a:lnSpc>
                <a:spcPts val="1400"/>
              </a:lnSpc>
              <a:spcBef>
                <a:spcPts val="200"/>
              </a:spcBef>
            </a:pPr>
            <a:r>
              <a:rPr lang="en-US" sz="1300" b="0" i="1" dirty="0">
                <a:solidFill>
                  <a:schemeClr val="bg1"/>
                </a:solidFill>
              </a:rPr>
              <a:t>Lydia Schindler</a:t>
            </a:r>
            <a:br>
              <a:rPr lang="en-US" sz="1300" b="0" i="1" dirty="0">
                <a:solidFill>
                  <a:schemeClr val="bg1"/>
                </a:solidFill>
              </a:rPr>
            </a:br>
            <a:r>
              <a:rPr lang="en-US" sz="1300" b="0" i="1" dirty="0">
                <a:solidFill>
                  <a:schemeClr val="bg1"/>
                </a:solidFill>
              </a:rPr>
              <a:t>Donna Kerrigan, M.S. </a:t>
            </a:r>
            <a:br>
              <a:rPr lang="en-US" sz="1300" b="0" i="1" dirty="0">
                <a:solidFill>
                  <a:schemeClr val="bg1"/>
                </a:solidFill>
              </a:rPr>
            </a:br>
            <a:r>
              <a:rPr lang="en-US" sz="1300" b="0" i="1" dirty="0">
                <a:solidFill>
                  <a:schemeClr val="bg1"/>
                </a:solidFill>
              </a:rPr>
              <a:t>Jeanne Kelly</a:t>
            </a:r>
            <a:br>
              <a:rPr lang="en-US" sz="1300" b="0" i="1" dirty="0">
                <a:solidFill>
                  <a:schemeClr val="bg1"/>
                </a:solidFill>
              </a:rPr>
            </a:br>
            <a:r>
              <a:rPr lang="en-US" sz="1300" b="0" i="1" dirty="0">
                <a:solidFill>
                  <a:schemeClr val="bg1"/>
                </a:solidFill>
              </a:rPr>
              <a:t>Brian </a:t>
            </a:r>
            <a:r>
              <a:rPr lang="en-US" sz="1300" b="0" i="1" dirty="0" err="1">
                <a:solidFill>
                  <a:schemeClr val="bg1"/>
                </a:solidFill>
              </a:rPr>
              <a:t>Hollen</a:t>
            </a:r>
            <a:endParaRPr lang="en-US" sz="1300" b="0" i="1" dirty="0">
              <a:solidFill>
                <a:schemeClr val="bg1"/>
              </a:solidFill>
            </a:endParaRPr>
          </a:p>
          <a:p>
            <a:pPr>
              <a:lnSpc>
                <a:spcPts val="1400"/>
              </a:lnSpc>
              <a:spcBef>
                <a:spcPts val="400"/>
              </a:spcBef>
            </a:pPr>
            <a:r>
              <a:rPr lang="en-US" sz="1300" b="0" dirty="0">
                <a:solidFill>
                  <a:schemeClr val="bg1"/>
                </a:solidFill>
              </a:rPr>
              <a:t>Illustrates the immune system, a complex network of specialized cells and organs that distinguishes between self and foreign molecules inside the body. Explains that a malfunctioning immune system can cause allergies or arthritis and can fail to stop the growth of cancer cells.</a:t>
            </a:r>
          </a:p>
        </p:txBody>
      </p:sp>
      <p:sp>
        <p:nvSpPr>
          <p:cNvPr id="7" name="Rectangle 6"/>
          <p:cNvSpPr/>
          <p:nvPr/>
        </p:nvSpPr>
        <p:spPr>
          <a:xfrm>
            <a:off x="3491880" y="332656"/>
            <a:ext cx="5292080" cy="2608406"/>
          </a:xfrm>
          <a:prstGeom prst="rect">
            <a:avLst/>
          </a:prstGeom>
        </p:spPr>
        <p:txBody>
          <a:bodyPr wrap="square">
            <a:spAutoFit/>
          </a:bodyPr>
          <a:lstStyle/>
          <a:p>
            <a:pPr algn="ctr" eaLnBrk="1" hangingPunct="1">
              <a:lnSpc>
                <a:spcPts val="3900"/>
              </a:lnSpc>
            </a:pPr>
            <a:r>
              <a:rPr lang="en-US" dirty="0" smtClean="0">
                <a:cs typeface="Times New Roman" charset="0"/>
              </a:rPr>
              <a:t>Understanding The </a:t>
            </a:r>
            <a:r>
              <a:rPr lang="en-US" dirty="0" smtClean="0">
                <a:cs typeface="Times New Roman" charset="0"/>
              </a:rPr>
              <a:t>Immune System</a:t>
            </a:r>
          </a:p>
          <a:p>
            <a:pPr algn="ctr"/>
            <a:r>
              <a:rPr lang="en-US" sz="1400" dirty="0" smtClean="0">
                <a:solidFill>
                  <a:srgbClr val="C00000"/>
                </a:solidFill>
              </a:rPr>
              <a:t>Presented by</a:t>
            </a:r>
          </a:p>
          <a:p>
            <a:r>
              <a:rPr lang="en-US" sz="1600" dirty="0" err="1" smtClean="0">
                <a:solidFill>
                  <a:srgbClr val="00FF00"/>
                </a:solidFill>
              </a:rPr>
              <a:t>MICro</a:t>
            </a:r>
            <a:r>
              <a:rPr lang="en-US" sz="1600" dirty="0" smtClean="0">
                <a:solidFill>
                  <a:srgbClr val="00FF00"/>
                </a:solidFill>
              </a:rPr>
              <a:t> </a:t>
            </a:r>
            <a:r>
              <a:rPr lang="en-US" sz="1600" dirty="0" smtClean="0">
                <a:solidFill>
                  <a:srgbClr val="00FF00"/>
                </a:solidFill>
              </a:rPr>
              <a:t>451 </a:t>
            </a:r>
          </a:p>
          <a:p>
            <a:r>
              <a:rPr lang="en-US" sz="1600" dirty="0" smtClean="0">
                <a:solidFill>
                  <a:srgbClr val="00FF00"/>
                </a:solidFill>
              </a:rPr>
              <a:t>IMMUNOLOGY </a:t>
            </a:r>
          </a:p>
          <a:p>
            <a:r>
              <a:rPr lang="en-US" sz="2000" dirty="0" smtClean="0"/>
              <a:t>Prof. Nagwa Mohamed Amin Aref </a:t>
            </a:r>
          </a:p>
          <a:p>
            <a:pPr algn="ctr" eaLnBrk="1" hangingPunct="1">
              <a:lnSpc>
                <a:spcPts val="3900"/>
              </a:lnSpc>
            </a:pPr>
            <a:endParaRPr lang="en-US" dirty="0">
              <a:cs typeface="Times New Roman"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1496" name="Picture 24" descr="9"/>
          <p:cNvPicPr>
            <a:picLocks noChangeAspect="1" noChangeArrowheads="1"/>
          </p:cNvPicPr>
          <p:nvPr/>
        </p:nvPicPr>
        <p:blipFill>
          <a:blip r:embed="rId3" cstate="print"/>
          <a:srcRect/>
          <a:stretch>
            <a:fillRect/>
          </a:stretch>
        </p:blipFill>
        <p:spPr bwMode="auto">
          <a:xfrm>
            <a:off x="438150" y="2159000"/>
            <a:ext cx="8070850" cy="2665413"/>
          </a:xfrm>
          <a:prstGeom prst="rect">
            <a:avLst/>
          </a:prstGeom>
          <a:noFill/>
          <a:ln w="9525">
            <a:noFill/>
            <a:miter lim="800000"/>
            <a:headEnd/>
            <a:tailEnd/>
          </a:ln>
        </p:spPr>
      </p:pic>
      <p:sp>
        <p:nvSpPr>
          <p:cNvPr id="361476" name="Rectangle 4"/>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B Cells </a:t>
            </a:r>
          </a:p>
        </p:txBody>
      </p:sp>
      <p:sp>
        <p:nvSpPr>
          <p:cNvPr id="361478" name="Rectangle 6"/>
          <p:cNvSpPr>
            <a:spLocks noChangeArrowheads="1"/>
          </p:cNvSpPr>
          <p:nvPr/>
        </p:nvSpPr>
        <p:spPr bwMode="auto">
          <a:xfrm>
            <a:off x="5715000" y="4940300"/>
            <a:ext cx="14287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Plasma cell</a:t>
            </a:r>
          </a:p>
        </p:txBody>
      </p:sp>
      <p:sp>
        <p:nvSpPr>
          <p:cNvPr id="361479" name="Rectangle 7"/>
          <p:cNvSpPr>
            <a:spLocks noChangeArrowheads="1"/>
          </p:cNvSpPr>
          <p:nvPr/>
        </p:nvSpPr>
        <p:spPr bwMode="auto">
          <a:xfrm>
            <a:off x="3865563" y="1333500"/>
            <a:ext cx="2286000" cy="815975"/>
          </a:xfrm>
          <a:prstGeom prst="rect">
            <a:avLst/>
          </a:prstGeom>
          <a:noFill/>
          <a:ln w="25400">
            <a:noFill/>
            <a:miter lim="800000"/>
            <a:headEnd/>
            <a:tailEnd/>
          </a:ln>
          <a:effectLst/>
        </p:spPr>
        <p:txBody>
          <a:bodyPr>
            <a:spAutoFit/>
          </a:bodyPr>
          <a:lstStyle/>
          <a:p>
            <a:pPr>
              <a:lnSpc>
                <a:spcPts val="1900"/>
              </a:lnSpc>
            </a:pPr>
            <a:r>
              <a:rPr lang="en-US" sz="1800">
                <a:solidFill>
                  <a:schemeClr val="bg1"/>
                </a:solidFill>
              </a:rPr>
              <a:t>Class II MHC and processed antigen are displayed</a:t>
            </a:r>
          </a:p>
        </p:txBody>
      </p:sp>
      <p:sp>
        <p:nvSpPr>
          <p:cNvPr id="361480" name="Rectangle 8"/>
          <p:cNvSpPr>
            <a:spLocks noChangeArrowheads="1"/>
          </p:cNvSpPr>
          <p:nvPr/>
        </p:nvSpPr>
        <p:spPr bwMode="auto">
          <a:xfrm>
            <a:off x="369888" y="5429250"/>
            <a:ext cx="2343150" cy="5746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Antigen-presenting </a:t>
            </a:r>
          </a:p>
          <a:p>
            <a:pPr>
              <a:lnSpc>
                <a:spcPts val="1900"/>
              </a:lnSpc>
            </a:pPr>
            <a:r>
              <a:rPr lang="en-US" sz="1800">
                <a:solidFill>
                  <a:schemeClr val="bg1"/>
                </a:solidFill>
              </a:rPr>
              <a:t>bacteria</a:t>
            </a:r>
          </a:p>
        </p:txBody>
      </p:sp>
      <p:sp>
        <p:nvSpPr>
          <p:cNvPr id="361482" name="Rectangle 10"/>
          <p:cNvSpPr>
            <a:spLocks noChangeArrowheads="1"/>
          </p:cNvSpPr>
          <p:nvPr/>
        </p:nvSpPr>
        <p:spPr bwMode="auto">
          <a:xfrm>
            <a:off x="171450" y="2276475"/>
            <a:ext cx="10350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Antigen</a:t>
            </a:r>
          </a:p>
        </p:txBody>
      </p:sp>
      <p:sp>
        <p:nvSpPr>
          <p:cNvPr id="361483" name="Rectangle 11"/>
          <p:cNvSpPr>
            <a:spLocks noChangeArrowheads="1"/>
          </p:cNvSpPr>
          <p:nvPr/>
        </p:nvSpPr>
        <p:spPr bwMode="auto">
          <a:xfrm>
            <a:off x="952500" y="1333500"/>
            <a:ext cx="2057400" cy="574675"/>
          </a:xfrm>
          <a:prstGeom prst="rect">
            <a:avLst/>
          </a:prstGeom>
          <a:noFill/>
          <a:ln w="25400">
            <a:noFill/>
            <a:miter lim="800000"/>
            <a:headEnd/>
            <a:tailEnd/>
          </a:ln>
          <a:effectLst/>
        </p:spPr>
        <p:txBody>
          <a:bodyPr>
            <a:spAutoFit/>
          </a:bodyPr>
          <a:lstStyle/>
          <a:p>
            <a:pPr>
              <a:lnSpc>
                <a:spcPts val="1900"/>
              </a:lnSpc>
            </a:pPr>
            <a:r>
              <a:rPr lang="en-US" sz="1800">
                <a:solidFill>
                  <a:schemeClr val="bg1"/>
                </a:solidFill>
              </a:rPr>
              <a:t>Antigen-specific B cell receptor</a:t>
            </a:r>
          </a:p>
        </p:txBody>
      </p:sp>
      <p:sp>
        <p:nvSpPr>
          <p:cNvPr id="361484" name="Rectangle 12"/>
          <p:cNvSpPr>
            <a:spLocks noChangeArrowheads="1"/>
          </p:cNvSpPr>
          <p:nvPr/>
        </p:nvSpPr>
        <p:spPr bwMode="auto">
          <a:xfrm>
            <a:off x="7010400" y="4362450"/>
            <a:ext cx="13652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Antibodies</a:t>
            </a:r>
          </a:p>
        </p:txBody>
      </p:sp>
      <p:sp>
        <p:nvSpPr>
          <p:cNvPr id="361485" name="Rectangle 13"/>
          <p:cNvSpPr>
            <a:spLocks noChangeArrowheads="1"/>
          </p:cNvSpPr>
          <p:nvPr/>
        </p:nvSpPr>
        <p:spPr bwMode="auto">
          <a:xfrm>
            <a:off x="2251075" y="4454525"/>
            <a:ext cx="7937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B cell</a:t>
            </a:r>
          </a:p>
        </p:txBody>
      </p:sp>
      <p:sp>
        <p:nvSpPr>
          <p:cNvPr id="361486" name="Line 14"/>
          <p:cNvSpPr>
            <a:spLocks noChangeShapeType="1"/>
          </p:cNvSpPr>
          <p:nvPr/>
        </p:nvSpPr>
        <p:spPr bwMode="auto">
          <a:xfrm flipV="1">
            <a:off x="685800" y="2620963"/>
            <a:ext cx="0" cy="989012"/>
          </a:xfrm>
          <a:prstGeom prst="line">
            <a:avLst/>
          </a:prstGeom>
          <a:noFill/>
          <a:ln w="25400">
            <a:solidFill>
              <a:schemeClr val="bg1"/>
            </a:solidFill>
            <a:round/>
            <a:headEnd/>
            <a:tailEnd/>
          </a:ln>
          <a:effectLst/>
        </p:spPr>
        <p:txBody>
          <a:bodyPr wrap="none" anchor="ctr"/>
          <a:lstStyle/>
          <a:p>
            <a:endParaRPr lang="en-US"/>
          </a:p>
        </p:txBody>
      </p:sp>
      <p:sp>
        <p:nvSpPr>
          <p:cNvPr id="361487" name="Line 15"/>
          <p:cNvSpPr>
            <a:spLocks noChangeShapeType="1"/>
          </p:cNvSpPr>
          <p:nvPr/>
        </p:nvSpPr>
        <p:spPr bwMode="auto">
          <a:xfrm flipV="1">
            <a:off x="1943100" y="1878013"/>
            <a:ext cx="0" cy="1144587"/>
          </a:xfrm>
          <a:prstGeom prst="line">
            <a:avLst/>
          </a:prstGeom>
          <a:noFill/>
          <a:ln w="25400">
            <a:solidFill>
              <a:schemeClr val="bg1"/>
            </a:solidFill>
            <a:round/>
            <a:headEnd/>
            <a:tailEnd/>
          </a:ln>
          <a:effectLst/>
        </p:spPr>
        <p:txBody>
          <a:bodyPr wrap="none" anchor="ctr"/>
          <a:lstStyle/>
          <a:p>
            <a:endParaRPr lang="en-US"/>
          </a:p>
        </p:txBody>
      </p:sp>
      <p:sp>
        <p:nvSpPr>
          <p:cNvPr id="361488" name="Line 16"/>
          <p:cNvSpPr>
            <a:spLocks noChangeShapeType="1"/>
          </p:cNvSpPr>
          <p:nvPr/>
        </p:nvSpPr>
        <p:spPr bwMode="auto">
          <a:xfrm flipV="1">
            <a:off x="1485900" y="4724400"/>
            <a:ext cx="0" cy="727075"/>
          </a:xfrm>
          <a:prstGeom prst="line">
            <a:avLst/>
          </a:prstGeom>
          <a:noFill/>
          <a:ln w="25400">
            <a:solidFill>
              <a:schemeClr val="bg1"/>
            </a:solidFill>
            <a:round/>
            <a:headEnd/>
            <a:tailEnd/>
          </a:ln>
          <a:effectLst/>
        </p:spPr>
        <p:txBody>
          <a:bodyPr wrap="none" anchor="ctr"/>
          <a:lstStyle/>
          <a:p>
            <a:endParaRPr lang="en-US"/>
          </a:p>
        </p:txBody>
      </p:sp>
      <p:sp>
        <p:nvSpPr>
          <p:cNvPr id="361489" name="Line 17"/>
          <p:cNvSpPr>
            <a:spLocks noChangeShapeType="1"/>
          </p:cNvSpPr>
          <p:nvPr/>
        </p:nvSpPr>
        <p:spPr bwMode="auto">
          <a:xfrm flipV="1">
            <a:off x="2647950" y="3609975"/>
            <a:ext cx="0" cy="876300"/>
          </a:xfrm>
          <a:prstGeom prst="line">
            <a:avLst/>
          </a:prstGeom>
          <a:noFill/>
          <a:ln w="25400">
            <a:solidFill>
              <a:schemeClr val="bg1"/>
            </a:solidFill>
            <a:round/>
            <a:headEnd/>
            <a:tailEnd/>
          </a:ln>
          <a:effectLst/>
        </p:spPr>
        <p:txBody>
          <a:bodyPr wrap="none" anchor="ctr"/>
          <a:lstStyle/>
          <a:p>
            <a:endParaRPr lang="en-US"/>
          </a:p>
        </p:txBody>
      </p:sp>
      <p:sp>
        <p:nvSpPr>
          <p:cNvPr id="361490" name="Line 18"/>
          <p:cNvSpPr>
            <a:spLocks noChangeShapeType="1"/>
          </p:cNvSpPr>
          <p:nvPr/>
        </p:nvSpPr>
        <p:spPr bwMode="auto">
          <a:xfrm flipV="1">
            <a:off x="4886325" y="2163763"/>
            <a:ext cx="0" cy="1312862"/>
          </a:xfrm>
          <a:prstGeom prst="line">
            <a:avLst/>
          </a:prstGeom>
          <a:noFill/>
          <a:ln w="25400">
            <a:solidFill>
              <a:schemeClr val="bg1"/>
            </a:solidFill>
            <a:round/>
            <a:headEnd/>
            <a:tailEnd/>
          </a:ln>
          <a:effectLst/>
        </p:spPr>
        <p:txBody>
          <a:bodyPr wrap="none" anchor="ctr"/>
          <a:lstStyle/>
          <a:p>
            <a:endParaRPr lang="en-US"/>
          </a:p>
        </p:txBody>
      </p:sp>
      <p:sp>
        <p:nvSpPr>
          <p:cNvPr id="361491" name="Line 19"/>
          <p:cNvSpPr>
            <a:spLocks noChangeShapeType="1"/>
          </p:cNvSpPr>
          <p:nvPr/>
        </p:nvSpPr>
        <p:spPr bwMode="auto">
          <a:xfrm flipV="1">
            <a:off x="6434138" y="3825875"/>
            <a:ext cx="0" cy="1131888"/>
          </a:xfrm>
          <a:prstGeom prst="line">
            <a:avLst/>
          </a:prstGeom>
          <a:noFill/>
          <a:ln w="25400">
            <a:solidFill>
              <a:schemeClr val="bg1"/>
            </a:solidFill>
            <a:round/>
            <a:headEnd/>
            <a:tailEnd/>
          </a:ln>
          <a:effectLst/>
        </p:spPr>
        <p:txBody>
          <a:bodyPr wrap="none" anchor="ctr"/>
          <a:lstStyle/>
          <a:p>
            <a:endParaRPr lang="en-US"/>
          </a:p>
        </p:txBody>
      </p:sp>
      <p:sp>
        <p:nvSpPr>
          <p:cNvPr id="361494" name="Line 22"/>
          <p:cNvSpPr>
            <a:spLocks noChangeShapeType="1"/>
          </p:cNvSpPr>
          <p:nvPr/>
        </p:nvSpPr>
        <p:spPr bwMode="auto">
          <a:xfrm>
            <a:off x="5243513" y="3162300"/>
            <a:ext cx="52070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61495" name="Line 23"/>
          <p:cNvSpPr>
            <a:spLocks noChangeShapeType="1"/>
          </p:cNvSpPr>
          <p:nvPr/>
        </p:nvSpPr>
        <p:spPr bwMode="auto">
          <a:xfrm>
            <a:off x="3276600" y="3162300"/>
            <a:ext cx="52070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61497" name="Rectangle 25"/>
          <p:cNvSpPr>
            <a:spLocks noChangeArrowheads="1"/>
          </p:cNvSpPr>
          <p:nvPr/>
        </p:nvSpPr>
        <p:spPr bwMode="auto">
          <a:xfrm>
            <a:off x="4654550" y="5429250"/>
            <a:ext cx="1800225" cy="574675"/>
          </a:xfrm>
          <a:prstGeom prst="rect">
            <a:avLst/>
          </a:prstGeom>
          <a:noFill/>
          <a:ln w="25400">
            <a:noFill/>
            <a:miter lim="800000"/>
            <a:headEnd/>
            <a:tailEnd/>
          </a:ln>
          <a:effectLst/>
        </p:spPr>
        <p:txBody>
          <a:bodyPr>
            <a:spAutoFit/>
          </a:bodyPr>
          <a:lstStyle/>
          <a:p>
            <a:pPr>
              <a:lnSpc>
                <a:spcPts val="1900"/>
              </a:lnSpc>
            </a:pPr>
            <a:r>
              <a:rPr lang="en-US" sz="1800">
                <a:solidFill>
                  <a:schemeClr val="bg1"/>
                </a:solidFill>
              </a:rPr>
              <a:t>Activated helper T cell</a:t>
            </a:r>
          </a:p>
        </p:txBody>
      </p:sp>
      <p:sp>
        <p:nvSpPr>
          <p:cNvPr id="361498" name="Line 26"/>
          <p:cNvSpPr>
            <a:spLocks noChangeShapeType="1"/>
          </p:cNvSpPr>
          <p:nvPr/>
        </p:nvSpPr>
        <p:spPr bwMode="auto">
          <a:xfrm flipV="1">
            <a:off x="5376863" y="4508500"/>
            <a:ext cx="0" cy="919163"/>
          </a:xfrm>
          <a:prstGeom prst="line">
            <a:avLst/>
          </a:prstGeom>
          <a:noFill/>
          <a:ln w="25400">
            <a:solidFill>
              <a:schemeClr val="bg1"/>
            </a:solidFill>
            <a:round/>
            <a:headEnd/>
            <a:tailEnd/>
          </a:ln>
          <a:effectLst/>
        </p:spPr>
        <p:txBody>
          <a:bodyPr wrap="none" anchor="ctr"/>
          <a:lstStyle/>
          <a:p>
            <a:endParaRPr lang="en-US"/>
          </a:p>
        </p:txBody>
      </p:sp>
      <p:sp>
        <p:nvSpPr>
          <p:cNvPr id="361499" name="Rectangle 27"/>
          <p:cNvSpPr>
            <a:spLocks noChangeArrowheads="1"/>
          </p:cNvSpPr>
          <p:nvPr/>
        </p:nvSpPr>
        <p:spPr bwMode="auto">
          <a:xfrm>
            <a:off x="3209925" y="4940300"/>
            <a:ext cx="16573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Lymphokines</a:t>
            </a:r>
          </a:p>
        </p:txBody>
      </p:sp>
      <p:sp>
        <p:nvSpPr>
          <p:cNvPr id="361500" name="Line 28"/>
          <p:cNvSpPr>
            <a:spLocks noChangeShapeType="1"/>
          </p:cNvSpPr>
          <p:nvPr/>
        </p:nvSpPr>
        <p:spPr bwMode="auto">
          <a:xfrm flipV="1">
            <a:off x="4038600" y="3849688"/>
            <a:ext cx="382588" cy="1027112"/>
          </a:xfrm>
          <a:prstGeom prst="line">
            <a:avLst/>
          </a:prstGeom>
          <a:noFill/>
          <a:ln w="25400">
            <a:solidFill>
              <a:schemeClr val="bg1"/>
            </a:solidFill>
            <a:round/>
            <a:headEnd/>
            <a:tailEnd type="none" w="sm" len="sm"/>
          </a:ln>
          <a:effectLst/>
        </p:spPr>
        <p:txBody>
          <a:bodyPr wrap="none" anchor="ctr"/>
          <a:lstStyle/>
          <a:p>
            <a:endParaRPr lang="en-US"/>
          </a:p>
        </p:txBody>
      </p:sp>
      <p:sp>
        <p:nvSpPr>
          <p:cNvPr id="361501" name="Line 29"/>
          <p:cNvSpPr>
            <a:spLocks noChangeShapeType="1"/>
          </p:cNvSpPr>
          <p:nvPr/>
        </p:nvSpPr>
        <p:spPr bwMode="auto">
          <a:xfrm flipV="1">
            <a:off x="4038600" y="4281488"/>
            <a:ext cx="679450" cy="595312"/>
          </a:xfrm>
          <a:prstGeom prst="line">
            <a:avLst/>
          </a:prstGeom>
          <a:noFill/>
          <a:ln w="25400">
            <a:solidFill>
              <a:schemeClr val="bg1"/>
            </a:solidFill>
            <a:round/>
            <a:headEnd/>
            <a:tailEnd type="none" w="sm" len="sm"/>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500" name="Rectangle 4"/>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Antibody </a:t>
            </a:r>
          </a:p>
        </p:txBody>
      </p:sp>
      <p:pic>
        <p:nvPicPr>
          <p:cNvPr id="362501" name="Picture 5" descr="10"/>
          <p:cNvPicPr>
            <a:picLocks noChangeAspect="1" noChangeArrowheads="1"/>
          </p:cNvPicPr>
          <p:nvPr/>
        </p:nvPicPr>
        <p:blipFill>
          <a:blip r:embed="rId3" cstate="print"/>
          <a:srcRect/>
          <a:stretch>
            <a:fillRect/>
          </a:stretch>
        </p:blipFill>
        <p:spPr bwMode="auto">
          <a:xfrm>
            <a:off x="2692400" y="1801813"/>
            <a:ext cx="3741738" cy="4037012"/>
          </a:xfrm>
          <a:prstGeom prst="rect">
            <a:avLst/>
          </a:prstGeom>
          <a:noFill/>
        </p:spPr>
      </p:pic>
      <p:sp>
        <p:nvSpPr>
          <p:cNvPr id="362502" name="Rectangle 6"/>
          <p:cNvSpPr>
            <a:spLocks noChangeArrowheads="1"/>
          </p:cNvSpPr>
          <p:nvPr/>
        </p:nvSpPr>
        <p:spPr bwMode="auto">
          <a:xfrm>
            <a:off x="2833688" y="5991225"/>
            <a:ext cx="34734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Assembled antibody molecule</a:t>
            </a:r>
          </a:p>
        </p:txBody>
      </p:sp>
      <p:sp>
        <p:nvSpPr>
          <p:cNvPr id="362503" name="Rectangle 7"/>
          <p:cNvSpPr>
            <a:spLocks noChangeArrowheads="1"/>
          </p:cNvSpPr>
          <p:nvPr/>
        </p:nvSpPr>
        <p:spPr bwMode="auto">
          <a:xfrm>
            <a:off x="3813175" y="827088"/>
            <a:ext cx="15176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Heavy chain</a:t>
            </a:r>
          </a:p>
        </p:txBody>
      </p:sp>
      <p:sp>
        <p:nvSpPr>
          <p:cNvPr id="362504" name="Rectangle 8"/>
          <p:cNvSpPr>
            <a:spLocks noChangeArrowheads="1"/>
          </p:cNvSpPr>
          <p:nvPr/>
        </p:nvSpPr>
        <p:spPr bwMode="auto">
          <a:xfrm>
            <a:off x="6640513" y="3065463"/>
            <a:ext cx="1936750" cy="5746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Antigen-binding</a:t>
            </a:r>
          </a:p>
          <a:p>
            <a:pPr>
              <a:lnSpc>
                <a:spcPts val="1900"/>
              </a:lnSpc>
            </a:pPr>
            <a:r>
              <a:rPr lang="en-US" sz="1800">
                <a:solidFill>
                  <a:schemeClr val="bg1"/>
                </a:solidFill>
              </a:rPr>
              <a:t>region</a:t>
            </a:r>
          </a:p>
        </p:txBody>
      </p:sp>
      <p:sp>
        <p:nvSpPr>
          <p:cNvPr id="362505" name="Rectangle 9"/>
          <p:cNvSpPr>
            <a:spLocks noChangeArrowheads="1"/>
          </p:cNvSpPr>
          <p:nvPr/>
        </p:nvSpPr>
        <p:spPr bwMode="auto">
          <a:xfrm>
            <a:off x="792163" y="4467225"/>
            <a:ext cx="19367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Constant region</a:t>
            </a:r>
          </a:p>
        </p:txBody>
      </p:sp>
      <p:sp>
        <p:nvSpPr>
          <p:cNvPr id="362506" name="Rectangle 10"/>
          <p:cNvSpPr>
            <a:spLocks noChangeArrowheads="1"/>
          </p:cNvSpPr>
          <p:nvPr/>
        </p:nvSpPr>
        <p:spPr bwMode="auto">
          <a:xfrm>
            <a:off x="3870325" y="1524000"/>
            <a:ext cx="14033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Light chain</a:t>
            </a:r>
          </a:p>
        </p:txBody>
      </p:sp>
      <p:grpSp>
        <p:nvGrpSpPr>
          <p:cNvPr id="362512" name="Group 16"/>
          <p:cNvGrpSpPr>
            <a:grpSpLocks/>
          </p:cNvGrpSpPr>
          <p:nvPr/>
        </p:nvGrpSpPr>
        <p:grpSpPr bwMode="auto">
          <a:xfrm>
            <a:off x="2727325" y="3427413"/>
            <a:ext cx="668338" cy="2411412"/>
            <a:chOff x="1739" y="2033"/>
            <a:chExt cx="421" cy="1519"/>
          </a:xfrm>
        </p:grpSpPr>
        <p:sp>
          <p:nvSpPr>
            <p:cNvPr id="362507" name="Freeform 11"/>
            <p:cNvSpPr>
              <a:spLocks/>
            </p:cNvSpPr>
            <p:nvPr/>
          </p:nvSpPr>
          <p:spPr bwMode="auto">
            <a:xfrm>
              <a:off x="1872" y="2033"/>
              <a:ext cx="288" cy="1519"/>
            </a:xfrm>
            <a:custGeom>
              <a:avLst/>
              <a:gdLst/>
              <a:ahLst/>
              <a:cxnLst>
                <a:cxn ang="0">
                  <a:pos x="288" y="0"/>
                </a:cxn>
                <a:cxn ang="0">
                  <a:pos x="0" y="0"/>
                </a:cxn>
                <a:cxn ang="0">
                  <a:pos x="0" y="1008"/>
                </a:cxn>
                <a:cxn ang="0">
                  <a:pos x="288" y="1008"/>
                </a:cxn>
              </a:cxnLst>
              <a:rect l="0" t="0" r="r" b="b"/>
              <a:pathLst>
                <a:path w="288" h="1008">
                  <a:moveTo>
                    <a:pt x="288" y="0"/>
                  </a:moveTo>
                  <a:lnTo>
                    <a:pt x="0" y="0"/>
                  </a:lnTo>
                  <a:lnTo>
                    <a:pt x="0" y="1008"/>
                  </a:lnTo>
                  <a:lnTo>
                    <a:pt x="288" y="1008"/>
                  </a:lnTo>
                </a:path>
              </a:pathLst>
            </a:custGeom>
            <a:noFill/>
            <a:ln w="25400" cap="flat" cmpd="sng">
              <a:solidFill>
                <a:schemeClr val="bg1"/>
              </a:solidFill>
              <a:prstDash val="solid"/>
              <a:round/>
              <a:headEnd type="none" w="med" len="med"/>
              <a:tailEnd type="none" w="med" len="med"/>
            </a:ln>
            <a:effectLst/>
          </p:spPr>
          <p:txBody>
            <a:bodyPr wrap="none" anchor="ctr"/>
            <a:lstStyle/>
            <a:p>
              <a:endParaRPr lang="en-US"/>
            </a:p>
          </p:txBody>
        </p:sp>
        <p:sp>
          <p:nvSpPr>
            <p:cNvPr id="362508" name="Line 12"/>
            <p:cNvSpPr>
              <a:spLocks noChangeShapeType="1"/>
            </p:cNvSpPr>
            <p:nvPr/>
          </p:nvSpPr>
          <p:spPr bwMode="auto">
            <a:xfrm>
              <a:off x="1739" y="2798"/>
              <a:ext cx="133" cy="0"/>
            </a:xfrm>
            <a:prstGeom prst="line">
              <a:avLst/>
            </a:prstGeom>
            <a:noFill/>
            <a:ln w="25400">
              <a:solidFill>
                <a:schemeClr val="bg1"/>
              </a:solidFill>
              <a:round/>
              <a:headEnd/>
              <a:tailEnd/>
            </a:ln>
            <a:effectLst/>
          </p:spPr>
          <p:txBody>
            <a:bodyPr wrap="none" anchor="ctr"/>
            <a:lstStyle/>
            <a:p>
              <a:endParaRPr lang="en-US"/>
            </a:p>
          </p:txBody>
        </p:sp>
      </p:grpSp>
      <p:grpSp>
        <p:nvGrpSpPr>
          <p:cNvPr id="362511" name="Group 15"/>
          <p:cNvGrpSpPr>
            <a:grpSpLocks/>
          </p:cNvGrpSpPr>
          <p:nvPr/>
        </p:nvGrpSpPr>
        <p:grpSpPr bwMode="auto">
          <a:xfrm rot="2087913" flipH="1">
            <a:off x="6062663" y="2355850"/>
            <a:ext cx="668337" cy="1371600"/>
            <a:chOff x="3275" y="2033"/>
            <a:chExt cx="421" cy="1519"/>
          </a:xfrm>
        </p:grpSpPr>
        <p:sp>
          <p:nvSpPr>
            <p:cNvPr id="362509" name="Freeform 13"/>
            <p:cNvSpPr>
              <a:spLocks/>
            </p:cNvSpPr>
            <p:nvPr/>
          </p:nvSpPr>
          <p:spPr bwMode="auto">
            <a:xfrm>
              <a:off x="3408" y="2033"/>
              <a:ext cx="288" cy="1519"/>
            </a:xfrm>
            <a:custGeom>
              <a:avLst/>
              <a:gdLst/>
              <a:ahLst/>
              <a:cxnLst>
                <a:cxn ang="0">
                  <a:pos x="288" y="0"/>
                </a:cxn>
                <a:cxn ang="0">
                  <a:pos x="0" y="0"/>
                </a:cxn>
                <a:cxn ang="0">
                  <a:pos x="0" y="1008"/>
                </a:cxn>
                <a:cxn ang="0">
                  <a:pos x="288" y="1008"/>
                </a:cxn>
              </a:cxnLst>
              <a:rect l="0" t="0" r="r" b="b"/>
              <a:pathLst>
                <a:path w="288" h="1008">
                  <a:moveTo>
                    <a:pt x="288" y="0"/>
                  </a:moveTo>
                  <a:lnTo>
                    <a:pt x="0" y="0"/>
                  </a:lnTo>
                  <a:lnTo>
                    <a:pt x="0" y="1008"/>
                  </a:lnTo>
                  <a:lnTo>
                    <a:pt x="288" y="1008"/>
                  </a:lnTo>
                </a:path>
              </a:pathLst>
            </a:custGeom>
            <a:noFill/>
            <a:ln w="25400" cap="flat" cmpd="sng">
              <a:solidFill>
                <a:schemeClr val="bg1"/>
              </a:solidFill>
              <a:prstDash val="solid"/>
              <a:round/>
              <a:headEnd type="none" w="med" len="med"/>
              <a:tailEnd type="none" w="med" len="med"/>
            </a:ln>
            <a:effectLst/>
          </p:spPr>
          <p:txBody>
            <a:bodyPr wrap="none" anchor="ctr"/>
            <a:lstStyle/>
            <a:p>
              <a:endParaRPr lang="en-US"/>
            </a:p>
          </p:txBody>
        </p:sp>
        <p:sp>
          <p:nvSpPr>
            <p:cNvPr id="362510" name="Line 14"/>
            <p:cNvSpPr>
              <a:spLocks noChangeShapeType="1"/>
            </p:cNvSpPr>
            <p:nvPr/>
          </p:nvSpPr>
          <p:spPr bwMode="auto">
            <a:xfrm>
              <a:off x="3275" y="2798"/>
              <a:ext cx="133" cy="0"/>
            </a:xfrm>
            <a:prstGeom prst="line">
              <a:avLst/>
            </a:prstGeom>
            <a:noFill/>
            <a:ln w="25400">
              <a:solidFill>
                <a:schemeClr val="bg1"/>
              </a:solidFill>
              <a:round/>
              <a:headEnd/>
              <a:tailEnd/>
            </a:ln>
            <a:effectLst/>
          </p:spPr>
          <p:txBody>
            <a:bodyPr wrap="none" anchor="ctr"/>
            <a:lstStyle/>
            <a:p>
              <a:endParaRPr lang="en-US"/>
            </a:p>
          </p:txBody>
        </p:sp>
      </p:grpSp>
      <p:sp>
        <p:nvSpPr>
          <p:cNvPr id="362514" name="Freeform 18"/>
          <p:cNvSpPr>
            <a:spLocks/>
          </p:cNvSpPr>
          <p:nvPr/>
        </p:nvSpPr>
        <p:spPr bwMode="auto">
          <a:xfrm>
            <a:off x="2844800" y="990600"/>
            <a:ext cx="977900" cy="1190625"/>
          </a:xfrm>
          <a:custGeom>
            <a:avLst/>
            <a:gdLst/>
            <a:ahLst/>
            <a:cxnLst>
              <a:cxn ang="0">
                <a:pos x="0" y="528"/>
              </a:cxn>
              <a:cxn ang="0">
                <a:pos x="0" y="0"/>
              </a:cxn>
              <a:cxn ang="0">
                <a:pos x="576" y="0"/>
              </a:cxn>
            </a:cxnLst>
            <a:rect l="0" t="0" r="r" b="b"/>
            <a:pathLst>
              <a:path w="576" h="528">
                <a:moveTo>
                  <a:pt x="0" y="528"/>
                </a:moveTo>
                <a:lnTo>
                  <a:pt x="0" y="0"/>
                </a:lnTo>
                <a:lnTo>
                  <a:pt x="576" y="0"/>
                </a:lnTo>
              </a:path>
            </a:pathLst>
          </a:custGeom>
          <a:noFill/>
          <a:ln w="25400" cap="flat" cmpd="sng">
            <a:solidFill>
              <a:schemeClr val="bg1"/>
            </a:solidFill>
            <a:prstDash val="solid"/>
            <a:round/>
            <a:headEnd type="none" w="med" len="med"/>
            <a:tailEnd type="none" w="med" len="med"/>
          </a:ln>
          <a:effectLst/>
        </p:spPr>
        <p:txBody>
          <a:bodyPr wrap="none" anchor="ctr"/>
          <a:lstStyle/>
          <a:p>
            <a:endParaRPr lang="en-US"/>
          </a:p>
        </p:txBody>
      </p:sp>
      <p:sp>
        <p:nvSpPr>
          <p:cNvPr id="362515" name="Freeform 19"/>
          <p:cNvSpPr>
            <a:spLocks/>
          </p:cNvSpPr>
          <p:nvPr/>
        </p:nvSpPr>
        <p:spPr bwMode="auto">
          <a:xfrm flipH="1">
            <a:off x="5324475" y="990600"/>
            <a:ext cx="946150" cy="1190625"/>
          </a:xfrm>
          <a:custGeom>
            <a:avLst/>
            <a:gdLst/>
            <a:ahLst/>
            <a:cxnLst>
              <a:cxn ang="0">
                <a:pos x="0" y="528"/>
              </a:cxn>
              <a:cxn ang="0">
                <a:pos x="0" y="0"/>
              </a:cxn>
              <a:cxn ang="0">
                <a:pos x="576" y="0"/>
              </a:cxn>
            </a:cxnLst>
            <a:rect l="0" t="0" r="r" b="b"/>
            <a:pathLst>
              <a:path w="576" h="528">
                <a:moveTo>
                  <a:pt x="0" y="528"/>
                </a:moveTo>
                <a:lnTo>
                  <a:pt x="0" y="0"/>
                </a:lnTo>
                <a:lnTo>
                  <a:pt x="576" y="0"/>
                </a:lnTo>
              </a:path>
            </a:pathLst>
          </a:custGeom>
          <a:noFill/>
          <a:ln w="25400" cap="flat" cmpd="sng">
            <a:solidFill>
              <a:schemeClr val="bg1"/>
            </a:solidFill>
            <a:prstDash val="solid"/>
            <a:round/>
            <a:headEnd type="none" w="med" len="med"/>
            <a:tailEnd type="none" w="med" len="med"/>
          </a:ln>
          <a:effectLst/>
        </p:spPr>
        <p:txBody>
          <a:bodyPr wrap="none" anchor="ctr"/>
          <a:lstStyle/>
          <a:p>
            <a:endParaRPr lang="en-US"/>
          </a:p>
        </p:txBody>
      </p:sp>
      <p:sp>
        <p:nvSpPr>
          <p:cNvPr id="362516" name="Freeform 20"/>
          <p:cNvSpPr>
            <a:spLocks/>
          </p:cNvSpPr>
          <p:nvPr/>
        </p:nvSpPr>
        <p:spPr bwMode="auto">
          <a:xfrm>
            <a:off x="3276600" y="1687513"/>
            <a:ext cx="609600" cy="293687"/>
          </a:xfrm>
          <a:custGeom>
            <a:avLst/>
            <a:gdLst/>
            <a:ahLst/>
            <a:cxnLst>
              <a:cxn ang="0">
                <a:pos x="0" y="528"/>
              </a:cxn>
              <a:cxn ang="0">
                <a:pos x="0" y="0"/>
              </a:cxn>
              <a:cxn ang="0">
                <a:pos x="576" y="0"/>
              </a:cxn>
            </a:cxnLst>
            <a:rect l="0" t="0" r="r" b="b"/>
            <a:pathLst>
              <a:path w="576" h="528">
                <a:moveTo>
                  <a:pt x="0" y="528"/>
                </a:moveTo>
                <a:lnTo>
                  <a:pt x="0" y="0"/>
                </a:lnTo>
                <a:lnTo>
                  <a:pt x="576" y="0"/>
                </a:lnTo>
              </a:path>
            </a:pathLst>
          </a:custGeom>
          <a:noFill/>
          <a:ln w="25400" cap="flat" cmpd="sng">
            <a:solidFill>
              <a:schemeClr val="bg1"/>
            </a:solidFill>
            <a:prstDash val="solid"/>
            <a:round/>
            <a:headEnd type="none" w="med" len="med"/>
            <a:tailEnd type="none" w="med" len="med"/>
          </a:ln>
          <a:effectLst/>
        </p:spPr>
        <p:txBody>
          <a:bodyPr wrap="none" anchor="ctr"/>
          <a:lstStyle/>
          <a:p>
            <a:endParaRPr lang="en-US"/>
          </a:p>
        </p:txBody>
      </p:sp>
      <p:sp>
        <p:nvSpPr>
          <p:cNvPr id="362517" name="Freeform 21"/>
          <p:cNvSpPr>
            <a:spLocks/>
          </p:cNvSpPr>
          <p:nvPr/>
        </p:nvSpPr>
        <p:spPr bwMode="auto">
          <a:xfrm flipH="1">
            <a:off x="5238750" y="1687513"/>
            <a:ext cx="609600" cy="293687"/>
          </a:xfrm>
          <a:custGeom>
            <a:avLst/>
            <a:gdLst/>
            <a:ahLst/>
            <a:cxnLst>
              <a:cxn ang="0">
                <a:pos x="0" y="528"/>
              </a:cxn>
              <a:cxn ang="0">
                <a:pos x="0" y="0"/>
              </a:cxn>
              <a:cxn ang="0">
                <a:pos x="576" y="0"/>
              </a:cxn>
            </a:cxnLst>
            <a:rect l="0" t="0" r="r" b="b"/>
            <a:pathLst>
              <a:path w="576" h="528">
                <a:moveTo>
                  <a:pt x="0" y="528"/>
                </a:moveTo>
                <a:lnTo>
                  <a:pt x="0" y="0"/>
                </a:lnTo>
                <a:lnTo>
                  <a:pt x="576" y="0"/>
                </a:lnTo>
              </a:path>
            </a:pathLst>
          </a:custGeom>
          <a:noFill/>
          <a:ln w="25400" cap="flat" cmpd="sng">
            <a:solidFill>
              <a:schemeClr val="bg1"/>
            </a:solidFill>
            <a:prstDash val="solid"/>
            <a:round/>
            <a:headEnd type="none" w="med" len="med"/>
            <a:tailEnd type="none" w="med" len="med"/>
          </a:ln>
          <a:effectLst/>
        </p:spPr>
        <p:txBody>
          <a:bodyPr wrap="none" anchor="ctr"/>
          <a:lstStyle/>
          <a:p>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3530" name="Picture 10" descr="11"/>
          <p:cNvPicPr>
            <a:picLocks noChangeAspect="1" noChangeArrowheads="1"/>
          </p:cNvPicPr>
          <p:nvPr/>
        </p:nvPicPr>
        <p:blipFill>
          <a:blip r:embed="rId3" cstate="print"/>
          <a:srcRect/>
          <a:stretch>
            <a:fillRect/>
          </a:stretch>
        </p:blipFill>
        <p:spPr bwMode="auto">
          <a:xfrm>
            <a:off x="3114675" y="812800"/>
            <a:ext cx="2641600" cy="5524500"/>
          </a:xfrm>
          <a:prstGeom prst="rect">
            <a:avLst/>
          </a:prstGeom>
          <a:noFill/>
        </p:spPr>
      </p:pic>
      <p:sp>
        <p:nvSpPr>
          <p:cNvPr id="363525" name="Rectangle 5"/>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Immunoglobulins </a:t>
            </a:r>
          </a:p>
        </p:txBody>
      </p:sp>
      <p:sp>
        <p:nvSpPr>
          <p:cNvPr id="363527" name="Rectangle 7"/>
          <p:cNvSpPr>
            <a:spLocks noChangeArrowheads="1"/>
          </p:cNvSpPr>
          <p:nvPr/>
        </p:nvSpPr>
        <p:spPr bwMode="auto">
          <a:xfrm>
            <a:off x="4276725" y="3265488"/>
            <a:ext cx="5524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IgA</a:t>
            </a:r>
          </a:p>
        </p:txBody>
      </p:sp>
      <p:sp>
        <p:nvSpPr>
          <p:cNvPr id="363528" name="Rectangle 8"/>
          <p:cNvSpPr>
            <a:spLocks noChangeArrowheads="1"/>
          </p:cNvSpPr>
          <p:nvPr/>
        </p:nvSpPr>
        <p:spPr bwMode="auto">
          <a:xfrm>
            <a:off x="4264025" y="6291263"/>
            <a:ext cx="5778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IgM</a:t>
            </a:r>
          </a:p>
        </p:txBody>
      </p:sp>
      <p:sp>
        <p:nvSpPr>
          <p:cNvPr id="363529" name="Rectangle 9"/>
          <p:cNvSpPr>
            <a:spLocks noChangeArrowheads="1"/>
          </p:cNvSpPr>
          <p:nvPr/>
        </p:nvSpPr>
        <p:spPr bwMode="auto">
          <a:xfrm>
            <a:off x="3286125" y="1741488"/>
            <a:ext cx="25082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IgG, IgD, IgE, and IgA</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8" name="Rectangle 4"/>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Antibody Genes </a:t>
            </a:r>
          </a:p>
        </p:txBody>
      </p:sp>
      <p:pic>
        <p:nvPicPr>
          <p:cNvPr id="364549" name="Picture 5" descr="12"/>
          <p:cNvPicPr>
            <a:picLocks noChangeAspect="1" noChangeArrowheads="1"/>
          </p:cNvPicPr>
          <p:nvPr/>
        </p:nvPicPr>
        <p:blipFill>
          <a:blip r:embed="rId3" cstate="print"/>
          <a:srcRect/>
          <a:stretch>
            <a:fillRect/>
          </a:stretch>
        </p:blipFill>
        <p:spPr bwMode="auto">
          <a:xfrm>
            <a:off x="1554163" y="762000"/>
            <a:ext cx="6035675" cy="5207000"/>
          </a:xfrm>
          <a:prstGeom prst="rect">
            <a:avLst/>
          </a:prstGeom>
          <a:noFill/>
        </p:spPr>
      </p:pic>
      <p:sp>
        <p:nvSpPr>
          <p:cNvPr id="364550" name="Rectangle 6"/>
          <p:cNvSpPr>
            <a:spLocks noChangeArrowheads="1"/>
          </p:cNvSpPr>
          <p:nvPr/>
        </p:nvSpPr>
        <p:spPr bwMode="auto">
          <a:xfrm>
            <a:off x="5889625" y="4711700"/>
            <a:ext cx="1524000" cy="815975"/>
          </a:xfrm>
          <a:prstGeom prst="rect">
            <a:avLst/>
          </a:prstGeom>
          <a:noFill/>
          <a:ln w="25400">
            <a:noFill/>
            <a:miter lim="800000"/>
            <a:headEnd/>
            <a:tailEnd/>
          </a:ln>
          <a:effectLst/>
        </p:spPr>
        <p:txBody>
          <a:bodyPr>
            <a:spAutoFit/>
          </a:bodyPr>
          <a:lstStyle/>
          <a:p>
            <a:pPr algn="ctr">
              <a:lnSpc>
                <a:spcPts val="1900"/>
              </a:lnSpc>
            </a:pPr>
            <a:r>
              <a:rPr lang="en-US" sz="1800">
                <a:solidFill>
                  <a:schemeClr val="bg1"/>
                </a:solidFill>
              </a:rPr>
              <a:t>Assembled antibody molecule</a:t>
            </a:r>
          </a:p>
        </p:txBody>
      </p:sp>
      <p:sp>
        <p:nvSpPr>
          <p:cNvPr id="364551" name="Rectangle 7"/>
          <p:cNvSpPr>
            <a:spLocks noChangeArrowheads="1"/>
          </p:cNvSpPr>
          <p:nvPr/>
        </p:nvSpPr>
        <p:spPr bwMode="auto">
          <a:xfrm>
            <a:off x="4378325" y="2984500"/>
            <a:ext cx="349250" cy="160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V</a:t>
            </a:r>
          </a:p>
          <a:p>
            <a:pPr>
              <a:lnSpc>
                <a:spcPts val="1500"/>
              </a:lnSpc>
            </a:pPr>
            <a:r>
              <a:rPr lang="en-US" sz="1800">
                <a:solidFill>
                  <a:schemeClr val="bg1"/>
                </a:solidFill>
              </a:rPr>
              <a:t>D</a:t>
            </a:r>
          </a:p>
          <a:p>
            <a:pPr>
              <a:lnSpc>
                <a:spcPts val="1500"/>
              </a:lnSpc>
            </a:pPr>
            <a:r>
              <a:rPr lang="en-US" sz="1800">
                <a:solidFill>
                  <a:schemeClr val="bg1"/>
                </a:solidFill>
              </a:rPr>
              <a:t>J</a:t>
            </a:r>
          </a:p>
          <a:p>
            <a:pPr>
              <a:lnSpc>
                <a:spcPts val="1700"/>
              </a:lnSpc>
            </a:pPr>
            <a:endParaRPr lang="en-US" sz="1800">
              <a:solidFill>
                <a:schemeClr val="bg1"/>
              </a:solidFill>
            </a:endParaRPr>
          </a:p>
          <a:p>
            <a:pPr>
              <a:lnSpc>
                <a:spcPts val="1700"/>
              </a:lnSpc>
            </a:pPr>
            <a:endParaRPr lang="en-US" sz="1800">
              <a:solidFill>
                <a:schemeClr val="bg1"/>
              </a:solidFill>
            </a:endParaRPr>
          </a:p>
          <a:p>
            <a:pPr>
              <a:lnSpc>
                <a:spcPts val="1700"/>
              </a:lnSpc>
            </a:pPr>
            <a:endParaRPr lang="en-US" sz="1800">
              <a:solidFill>
                <a:schemeClr val="bg1"/>
              </a:solidFill>
            </a:endParaRPr>
          </a:p>
          <a:p>
            <a:pPr>
              <a:lnSpc>
                <a:spcPts val="1900"/>
              </a:lnSpc>
            </a:pPr>
            <a:r>
              <a:rPr lang="en-US" sz="1800">
                <a:solidFill>
                  <a:schemeClr val="bg1"/>
                </a:solidFill>
              </a:rPr>
              <a:t>C</a:t>
            </a:r>
          </a:p>
        </p:txBody>
      </p:sp>
      <p:sp>
        <p:nvSpPr>
          <p:cNvPr id="364552" name="Rectangle 8"/>
          <p:cNvSpPr>
            <a:spLocks noChangeArrowheads="1"/>
          </p:cNvSpPr>
          <p:nvPr/>
        </p:nvSpPr>
        <p:spPr bwMode="auto">
          <a:xfrm>
            <a:off x="479425" y="5930900"/>
            <a:ext cx="2438400" cy="815975"/>
          </a:xfrm>
          <a:prstGeom prst="rect">
            <a:avLst/>
          </a:prstGeom>
          <a:noFill/>
          <a:ln w="25400">
            <a:noFill/>
            <a:miter lim="800000"/>
            <a:headEnd/>
            <a:tailEnd/>
          </a:ln>
          <a:effectLst/>
        </p:spPr>
        <p:txBody>
          <a:bodyPr>
            <a:spAutoFit/>
          </a:bodyPr>
          <a:lstStyle/>
          <a:p>
            <a:pPr algn="ctr">
              <a:lnSpc>
                <a:spcPts val="1900"/>
              </a:lnSpc>
            </a:pPr>
            <a:r>
              <a:rPr lang="en-US" sz="1800">
                <a:solidFill>
                  <a:schemeClr val="bg1"/>
                </a:solidFill>
              </a:rPr>
              <a:t>Gene components scattered through one chromosome</a:t>
            </a:r>
          </a:p>
        </p:txBody>
      </p:sp>
      <p:sp>
        <p:nvSpPr>
          <p:cNvPr id="364554" name="Rectangle 10"/>
          <p:cNvSpPr>
            <a:spLocks noChangeArrowheads="1"/>
          </p:cNvSpPr>
          <p:nvPr/>
        </p:nvSpPr>
        <p:spPr bwMode="auto">
          <a:xfrm>
            <a:off x="6019800" y="1752600"/>
            <a:ext cx="1217613" cy="282575"/>
          </a:xfrm>
          <a:prstGeom prst="rect">
            <a:avLst/>
          </a:prstGeom>
          <a:noFill/>
          <a:ln w="25400">
            <a:noFill/>
            <a:miter lim="800000"/>
            <a:headEnd/>
            <a:tailEnd/>
          </a:ln>
          <a:effectLst/>
        </p:spPr>
        <p:txBody>
          <a:bodyPr wrap="none">
            <a:spAutoFit/>
          </a:bodyPr>
          <a:lstStyle/>
          <a:p>
            <a:pPr>
              <a:lnSpc>
                <a:spcPts val="1500"/>
              </a:lnSpc>
            </a:pPr>
            <a:r>
              <a:rPr lang="en-US" sz="1400">
                <a:solidFill>
                  <a:schemeClr val="bg1"/>
                </a:solidFill>
              </a:rPr>
              <a:t>Heavy chain</a:t>
            </a:r>
          </a:p>
        </p:txBody>
      </p:sp>
      <p:sp>
        <p:nvSpPr>
          <p:cNvPr id="364555" name="Rectangle 11"/>
          <p:cNvSpPr>
            <a:spLocks noChangeArrowheads="1"/>
          </p:cNvSpPr>
          <p:nvPr/>
        </p:nvSpPr>
        <p:spPr bwMode="auto">
          <a:xfrm>
            <a:off x="7531100" y="3228975"/>
            <a:ext cx="1481138" cy="473075"/>
          </a:xfrm>
          <a:prstGeom prst="rect">
            <a:avLst/>
          </a:prstGeom>
          <a:noFill/>
          <a:ln w="25400">
            <a:noFill/>
            <a:miter lim="800000"/>
            <a:headEnd/>
            <a:tailEnd/>
          </a:ln>
          <a:effectLst/>
        </p:spPr>
        <p:txBody>
          <a:bodyPr>
            <a:spAutoFit/>
          </a:bodyPr>
          <a:lstStyle/>
          <a:p>
            <a:pPr>
              <a:lnSpc>
                <a:spcPts val="1500"/>
              </a:lnSpc>
            </a:pPr>
            <a:r>
              <a:rPr lang="en-US" sz="1400">
                <a:solidFill>
                  <a:schemeClr val="bg1"/>
                </a:solidFill>
              </a:rPr>
              <a:t>Antigen-binding region</a:t>
            </a:r>
          </a:p>
        </p:txBody>
      </p:sp>
      <p:sp>
        <p:nvSpPr>
          <p:cNvPr id="364556" name="Rectangle 12"/>
          <p:cNvSpPr>
            <a:spLocks noChangeArrowheads="1"/>
          </p:cNvSpPr>
          <p:nvPr/>
        </p:nvSpPr>
        <p:spPr bwMode="auto">
          <a:xfrm>
            <a:off x="4852988" y="3962400"/>
            <a:ext cx="990600" cy="473075"/>
          </a:xfrm>
          <a:prstGeom prst="rect">
            <a:avLst/>
          </a:prstGeom>
          <a:noFill/>
          <a:ln w="25400">
            <a:noFill/>
            <a:miter lim="800000"/>
            <a:headEnd/>
            <a:tailEnd/>
          </a:ln>
          <a:effectLst/>
        </p:spPr>
        <p:txBody>
          <a:bodyPr>
            <a:spAutoFit/>
          </a:bodyPr>
          <a:lstStyle/>
          <a:p>
            <a:pPr algn="r">
              <a:lnSpc>
                <a:spcPts val="1500"/>
              </a:lnSpc>
            </a:pPr>
            <a:r>
              <a:rPr lang="en-US" sz="1400">
                <a:solidFill>
                  <a:schemeClr val="bg1"/>
                </a:solidFill>
              </a:rPr>
              <a:t>Constant region</a:t>
            </a:r>
          </a:p>
        </p:txBody>
      </p:sp>
      <p:sp>
        <p:nvSpPr>
          <p:cNvPr id="364557" name="Rectangle 13"/>
          <p:cNvSpPr>
            <a:spLocks noChangeArrowheads="1"/>
          </p:cNvSpPr>
          <p:nvPr/>
        </p:nvSpPr>
        <p:spPr bwMode="auto">
          <a:xfrm>
            <a:off x="6065838" y="2232025"/>
            <a:ext cx="1127125" cy="282575"/>
          </a:xfrm>
          <a:prstGeom prst="rect">
            <a:avLst/>
          </a:prstGeom>
          <a:noFill/>
          <a:ln w="25400">
            <a:noFill/>
            <a:miter lim="800000"/>
            <a:headEnd/>
            <a:tailEnd/>
          </a:ln>
          <a:effectLst/>
        </p:spPr>
        <p:txBody>
          <a:bodyPr wrap="none">
            <a:spAutoFit/>
          </a:bodyPr>
          <a:lstStyle/>
          <a:p>
            <a:pPr>
              <a:lnSpc>
                <a:spcPts val="1500"/>
              </a:lnSpc>
            </a:pPr>
            <a:r>
              <a:rPr lang="en-US" sz="1400">
                <a:solidFill>
                  <a:schemeClr val="bg1"/>
                </a:solidFill>
              </a:rPr>
              <a:t>Light chain</a:t>
            </a:r>
          </a:p>
        </p:txBody>
      </p:sp>
      <p:grpSp>
        <p:nvGrpSpPr>
          <p:cNvPr id="364558" name="Group 14"/>
          <p:cNvGrpSpPr>
            <a:grpSpLocks/>
          </p:cNvGrpSpPr>
          <p:nvPr/>
        </p:nvGrpSpPr>
        <p:grpSpPr bwMode="auto">
          <a:xfrm rot="2087913" flipH="1">
            <a:off x="7426325" y="2935288"/>
            <a:ext cx="165100" cy="693737"/>
            <a:chOff x="3275" y="2033"/>
            <a:chExt cx="421" cy="1519"/>
          </a:xfrm>
        </p:grpSpPr>
        <p:sp>
          <p:nvSpPr>
            <p:cNvPr id="364559" name="Freeform 15"/>
            <p:cNvSpPr>
              <a:spLocks/>
            </p:cNvSpPr>
            <p:nvPr/>
          </p:nvSpPr>
          <p:spPr bwMode="auto">
            <a:xfrm>
              <a:off x="3408" y="2033"/>
              <a:ext cx="288" cy="1519"/>
            </a:xfrm>
            <a:custGeom>
              <a:avLst/>
              <a:gdLst/>
              <a:ahLst/>
              <a:cxnLst>
                <a:cxn ang="0">
                  <a:pos x="288" y="0"/>
                </a:cxn>
                <a:cxn ang="0">
                  <a:pos x="0" y="0"/>
                </a:cxn>
                <a:cxn ang="0">
                  <a:pos x="0" y="1008"/>
                </a:cxn>
                <a:cxn ang="0">
                  <a:pos x="288" y="1008"/>
                </a:cxn>
              </a:cxnLst>
              <a:rect l="0" t="0" r="r" b="b"/>
              <a:pathLst>
                <a:path w="288" h="1008">
                  <a:moveTo>
                    <a:pt x="288" y="0"/>
                  </a:moveTo>
                  <a:lnTo>
                    <a:pt x="0" y="0"/>
                  </a:lnTo>
                  <a:lnTo>
                    <a:pt x="0" y="1008"/>
                  </a:lnTo>
                  <a:lnTo>
                    <a:pt x="288" y="1008"/>
                  </a:lnTo>
                </a:path>
              </a:pathLst>
            </a:custGeom>
            <a:noFill/>
            <a:ln w="25400" cap="flat" cmpd="sng">
              <a:solidFill>
                <a:schemeClr val="bg1"/>
              </a:solidFill>
              <a:prstDash val="solid"/>
              <a:round/>
              <a:headEnd type="none" w="med" len="med"/>
              <a:tailEnd type="none" w="med" len="med"/>
            </a:ln>
            <a:effectLst/>
          </p:spPr>
          <p:txBody>
            <a:bodyPr wrap="none" anchor="ctr"/>
            <a:lstStyle/>
            <a:p>
              <a:endParaRPr lang="en-US"/>
            </a:p>
          </p:txBody>
        </p:sp>
        <p:sp>
          <p:nvSpPr>
            <p:cNvPr id="364560" name="Line 16"/>
            <p:cNvSpPr>
              <a:spLocks noChangeShapeType="1"/>
            </p:cNvSpPr>
            <p:nvPr/>
          </p:nvSpPr>
          <p:spPr bwMode="auto">
            <a:xfrm>
              <a:off x="3275" y="2798"/>
              <a:ext cx="133" cy="0"/>
            </a:xfrm>
            <a:prstGeom prst="line">
              <a:avLst/>
            </a:prstGeom>
            <a:noFill/>
            <a:ln w="25400">
              <a:solidFill>
                <a:schemeClr val="bg1"/>
              </a:solidFill>
              <a:round/>
              <a:headEnd/>
              <a:tailEnd/>
            </a:ln>
            <a:effectLst/>
          </p:spPr>
          <p:txBody>
            <a:bodyPr wrap="none" anchor="ctr"/>
            <a:lstStyle/>
            <a:p>
              <a:endParaRPr lang="en-US"/>
            </a:p>
          </p:txBody>
        </p:sp>
      </p:grpSp>
      <p:sp>
        <p:nvSpPr>
          <p:cNvPr id="364561" name="Freeform 17"/>
          <p:cNvSpPr>
            <a:spLocks/>
          </p:cNvSpPr>
          <p:nvPr/>
        </p:nvSpPr>
        <p:spPr bwMode="auto">
          <a:xfrm>
            <a:off x="5791200" y="1905000"/>
            <a:ext cx="228600" cy="1038225"/>
          </a:xfrm>
          <a:custGeom>
            <a:avLst/>
            <a:gdLst/>
            <a:ahLst/>
            <a:cxnLst>
              <a:cxn ang="0">
                <a:pos x="0" y="528"/>
              </a:cxn>
              <a:cxn ang="0">
                <a:pos x="0" y="0"/>
              </a:cxn>
              <a:cxn ang="0">
                <a:pos x="576" y="0"/>
              </a:cxn>
            </a:cxnLst>
            <a:rect l="0" t="0" r="r" b="b"/>
            <a:pathLst>
              <a:path w="576" h="528">
                <a:moveTo>
                  <a:pt x="0" y="528"/>
                </a:moveTo>
                <a:lnTo>
                  <a:pt x="0" y="0"/>
                </a:lnTo>
                <a:lnTo>
                  <a:pt x="576" y="0"/>
                </a:lnTo>
              </a:path>
            </a:pathLst>
          </a:custGeom>
          <a:noFill/>
          <a:ln w="25400" cap="flat" cmpd="sng">
            <a:solidFill>
              <a:schemeClr val="bg1"/>
            </a:solidFill>
            <a:prstDash val="solid"/>
            <a:round/>
            <a:headEnd type="none" w="med" len="med"/>
            <a:tailEnd type="none" w="med" len="med"/>
          </a:ln>
          <a:effectLst/>
        </p:spPr>
        <p:txBody>
          <a:bodyPr wrap="none" anchor="ctr"/>
          <a:lstStyle/>
          <a:p>
            <a:endParaRPr lang="en-US"/>
          </a:p>
        </p:txBody>
      </p:sp>
      <p:sp>
        <p:nvSpPr>
          <p:cNvPr id="364562" name="Freeform 18"/>
          <p:cNvSpPr>
            <a:spLocks/>
          </p:cNvSpPr>
          <p:nvPr/>
        </p:nvSpPr>
        <p:spPr bwMode="auto">
          <a:xfrm flipH="1">
            <a:off x="7264400" y="1905000"/>
            <a:ext cx="228600" cy="1038225"/>
          </a:xfrm>
          <a:custGeom>
            <a:avLst/>
            <a:gdLst/>
            <a:ahLst/>
            <a:cxnLst>
              <a:cxn ang="0">
                <a:pos x="0" y="528"/>
              </a:cxn>
              <a:cxn ang="0">
                <a:pos x="0" y="0"/>
              </a:cxn>
              <a:cxn ang="0">
                <a:pos x="576" y="0"/>
              </a:cxn>
            </a:cxnLst>
            <a:rect l="0" t="0" r="r" b="b"/>
            <a:pathLst>
              <a:path w="576" h="528">
                <a:moveTo>
                  <a:pt x="0" y="528"/>
                </a:moveTo>
                <a:lnTo>
                  <a:pt x="0" y="0"/>
                </a:lnTo>
                <a:lnTo>
                  <a:pt x="576" y="0"/>
                </a:lnTo>
              </a:path>
            </a:pathLst>
          </a:custGeom>
          <a:noFill/>
          <a:ln w="25400" cap="flat" cmpd="sng">
            <a:solidFill>
              <a:schemeClr val="bg1"/>
            </a:solidFill>
            <a:prstDash val="solid"/>
            <a:round/>
            <a:headEnd type="none" w="med" len="med"/>
            <a:tailEnd type="none" w="med" len="med"/>
          </a:ln>
          <a:effectLst/>
        </p:spPr>
        <p:txBody>
          <a:bodyPr wrap="none" anchor="ctr"/>
          <a:lstStyle/>
          <a:p>
            <a:endParaRPr lang="en-US"/>
          </a:p>
        </p:txBody>
      </p:sp>
      <p:sp>
        <p:nvSpPr>
          <p:cNvPr id="364564" name="Freeform 20"/>
          <p:cNvSpPr>
            <a:spLocks/>
          </p:cNvSpPr>
          <p:nvPr/>
        </p:nvSpPr>
        <p:spPr bwMode="auto">
          <a:xfrm>
            <a:off x="5975350" y="2390775"/>
            <a:ext cx="120650" cy="504825"/>
          </a:xfrm>
          <a:custGeom>
            <a:avLst/>
            <a:gdLst/>
            <a:ahLst/>
            <a:cxnLst>
              <a:cxn ang="0">
                <a:pos x="0" y="528"/>
              </a:cxn>
              <a:cxn ang="0">
                <a:pos x="0" y="0"/>
              </a:cxn>
              <a:cxn ang="0">
                <a:pos x="576" y="0"/>
              </a:cxn>
            </a:cxnLst>
            <a:rect l="0" t="0" r="r" b="b"/>
            <a:pathLst>
              <a:path w="576" h="528">
                <a:moveTo>
                  <a:pt x="0" y="528"/>
                </a:moveTo>
                <a:lnTo>
                  <a:pt x="0" y="0"/>
                </a:lnTo>
                <a:lnTo>
                  <a:pt x="576" y="0"/>
                </a:lnTo>
              </a:path>
            </a:pathLst>
          </a:custGeom>
          <a:noFill/>
          <a:ln w="25400" cap="flat" cmpd="sng">
            <a:solidFill>
              <a:schemeClr val="bg1"/>
            </a:solidFill>
            <a:prstDash val="solid"/>
            <a:round/>
            <a:headEnd type="none" w="med" len="med"/>
            <a:tailEnd type="none" w="med" len="med"/>
          </a:ln>
          <a:effectLst/>
        </p:spPr>
        <p:txBody>
          <a:bodyPr wrap="none" anchor="ctr"/>
          <a:lstStyle/>
          <a:p>
            <a:endParaRPr lang="en-US"/>
          </a:p>
        </p:txBody>
      </p:sp>
      <p:sp>
        <p:nvSpPr>
          <p:cNvPr id="364565" name="Freeform 21"/>
          <p:cNvSpPr>
            <a:spLocks/>
          </p:cNvSpPr>
          <p:nvPr/>
        </p:nvSpPr>
        <p:spPr bwMode="auto">
          <a:xfrm flipH="1">
            <a:off x="7162800" y="2390775"/>
            <a:ext cx="120650" cy="504825"/>
          </a:xfrm>
          <a:custGeom>
            <a:avLst/>
            <a:gdLst/>
            <a:ahLst/>
            <a:cxnLst>
              <a:cxn ang="0">
                <a:pos x="0" y="528"/>
              </a:cxn>
              <a:cxn ang="0">
                <a:pos x="0" y="0"/>
              </a:cxn>
              <a:cxn ang="0">
                <a:pos x="576" y="0"/>
              </a:cxn>
            </a:cxnLst>
            <a:rect l="0" t="0" r="r" b="b"/>
            <a:pathLst>
              <a:path w="576" h="528">
                <a:moveTo>
                  <a:pt x="0" y="528"/>
                </a:moveTo>
                <a:lnTo>
                  <a:pt x="0" y="0"/>
                </a:lnTo>
                <a:lnTo>
                  <a:pt x="576" y="0"/>
                </a:lnTo>
              </a:path>
            </a:pathLst>
          </a:custGeom>
          <a:noFill/>
          <a:ln w="25400" cap="flat" cmpd="sng">
            <a:solidFill>
              <a:schemeClr val="bg1"/>
            </a:solidFill>
            <a:prstDash val="solid"/>
            <a:round/>
            <a:headEnd type="none" w="med" len="med"/>
            <a:tailEnd type="none" w="med" len="med"/>
          </a:ln>
          <a:effectLst/>
        </p:spPr>
        <p:txBody>
          <a:bodyPr wrap="none" anchor="ctr"/>
          <a:lstStyle/>
          <a:p>
            <a:endParaRPr lang="en-US"/>
          </a:p>
        </p:txBody>
      </p:sp>
      <p:grpSp>
        <p:nvGrpSpPr>
          <p:cNvPr id="364566" name="Group 22"/>
          <p:cNvGrpSpPr>
            <a:grpSpLocks/>
          </p:cNvGrpSpPr>
          <p:nvPr/>
        </p:nvGrpSpPr>
        <p:grpSpPr bwMode="auto">
          <a:xfrm>
            <a:off x="5815013" y="3505200"/>
            <a:ext cx="228600" cy="1192213"/>
            <a:chOff x="1739" y="2033"/>
            <a:chExt cx="421" cy="1519"/>
          </a:xfrm>
        </p:grpSpPr>
        <p:sp>
          <p:nvSpPr>
            <p:cNvPr id="364567" name="Freeform 23"/>
            <p:cNvSpPr>
              <a:spLocks/>
            </p:cNvSpPr>
            <p:nvPr/>
          </p:nvSpPr>
          <p:spPr bwMode="auto">
            <a:xfrm>
              <a:off x="1872" y="2033"/>
              <a:ext cx="288" cy="1519"/>
            </a:xfrm>
            <a:custGeom>
              <a:avLst/>
              <a:gdLst/>
              <a:ahLst/>
              <a:cxnLst>
                <a:cxn ang="0">
                  <a:pos x="288" y="0"/>
                </a:cxn>
                <a:cxn ang="0">
                  <a:pos x="0" y="0"/>
                </a:cxn>
                <a:cxn ang="0">
                  <a:pos x="0" y="1008"/>
                </a:cxn>
                <a:cxn ang="0">
                  <a:pos x="288" y="1008"/>
                </a:cxn>
              </a:cxnLst>
              <a:rect l="0" t="0" r="r" b="b"/>
              <a:pathLst>
                <a:path w="288" h="1008">
                  <a:moveTo>
                    <a:pt x="288" y="0"/>
                  </a:moveTo>
                  <a:lnTo>
                    <a:pt x="0" y="0"/>
                  </a:lnTo>
                  <a:lnTo>
                    <a:pt x="0" y="1008"/>
                  </a:lnTo>
                  <a:lnTo>
                    <a:pt x="288" y="1008"/>
                  </a:lnTo>
                </a:path>
              </a:pathLst>
            </a:custGeom>
            <a:noFill/>
            <a:ln w="25400" cap="flat" cmpd="sng">
              <a:solidFill>
                <a:schemeClr val="bg1"/>
              </a:solidFill>
              <a:prstDash val="solid"/>
              <a:round/>
              <a:headEnd type="none" w="med" len="med"/>
              <a:tailEnd type="none" w="med" len="med"/>
            </a:ln>
            <a:effectLst/>
          </p:spPr>
          <p:txBody>
            <a:bodyPr wrap="none" anchor="ctr"/>
            <a:lstStyle/>
            <a:p>
              <a:endParaRPr lang="en-US"/>
            </a:p>
          </p:txBody>
        </p:sp>
        <p:sp>
          <p:nvSpPr>
            <p:cNvPr id="364568" name="Line 24"/>
            <p:cNvSpPr>
              <a:spLocks noChangeShapeType="1"/>
            </p:cNvSpPr>
            <p:nvPr/>
          </p:nvSpPr>
          <p:spPr bwMode="auto">
            <a:xfrm>
              <a:off x="1739" y="2798"/>
              <a:ext cx="133" cy="0"/>
            </a:xfrm>
            <a:prstGeom prst="line">
              <a:avLst/>
            </a:prstGeom>
            <a:noFill/>
            <a:ln w="25400">
              <a:solidFill>
                <a:schemeClr val="bg1"/>
              </a:solidFill>
              <a:round/>
              <a:headEnd/>
              <a:tailEnd/>
            </a:ln>
            <a:effectLst/>
          </p:spPr>
          <p:txBody>
            <a:bodyPr wrap="none" anchor="ctr"/>
            <a:lstStyle/>
            <a:p>
              <a:endParaRPr lang="en-US"/>
            </a:p>
          </p:txBody>
        </p:sp>
      </p:grpSp>
      <p:sp>
        <p:nvSpPr>
          <p:cNvPr id="364569" name="Rectangle 25"/>
          <p:cNvSpPr>
            <a:spLocks noChangeArrowheads="1"/>
          </p:cNvSpPr>
          <p:nvPr/>
        </p:nvSpPr>
        <p:spPr bwMode="auto">
          <a:xfrm>
            <a:off x="1054100" y="963613"/>
            <a:ext cx="349250" cy="48418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V</a:t>
            </a:r>
          </a:p>
          <a:p>
            <a:pPr>
              <a:lnSpc>
                <a:spcPts val="2600"/>
              </a:lnSpc>
            </a:pPr>
            <a:endParaRPr lang="en-US" sz="1800">
              <a:solidFill>
                <a:schemeClr val="bg1"/>
              </a:solidFill>
            </a:endParaRPr>
          </a:p>
          <a:p>
            <a:pPr>
              <a:lnSpc>
                <a:spcPts val="1900"/>
              </a:lnSpc>
            </a:pPr>
            <a:r>
              <a:rPr lang="en-US" sz="1800">
                <a:solidFill>
                  <a:schemeClr val="bg1"/>
                </a:solidFill>
              </a:rPr>
              <a:t>V</a:t>
            </a:r>
          </a:p>
          <a:p>
            <a:pPr>
              <a:lnSpc>
                <a:spcPts val="1900"/>
              </a:lnSpc>
            </a:pPr>
            <a:endParaRPr lang="en-US" sz="1800">
              <a:solidFill>
                <a:schemeClr val="bg1"/>
              </a:solidFill>
            </a:endParaRPr>
          </a:p>
          <a:p>
            <a:pPr>
              <a:lnSpc>
                <a:spcPts val="1600"/>
              </a:lnSpc>
            </a:pPr>
            <a:endParaRPr lang="en-US" sz="1800">
              <a:solidFill>
                <a:schemeClr val="bg1"/>
              </a:solidFill>
            </a:endParaRPr>
          </a:p>
          <a:p>
            <a:pPr>
              <a:lnSpc>
                <a:spcPts val="1900"/>
              </a:lnSpc>
            </a:pPr>
            <a:r>
              <a:rPr lang="en-US" sz="1800">
                <a:solidFill>
                  <a:schemeClr val="bg1"/>
                </a:solidFill>
              </a:rPr>
              <a:t>V</a:t>
            </a:r>
          </a:p>
          <a:p>
            <a:pPr>
              <a:lnSpc>
                <a:spcPts val="1400"/>
              </a:lnSpc>
            </a:pPr>
            <a:endParaRPr lang="en-US" sz="1800">
              <a:solidFill>
                <a:schemeClr val="bg1"/>
              </a:solidFill>
            </a:endParaRPr>
          </a:p>
          <a:p>
            <a:pPr>
              <a:lnSpc>
                <a:spcPts val="1400"/>
              </a:lnSpc>
            </a:pPr>
            <a:endParaRPr lang="en-US" sz="1800">
              <a:solidFill>
                <a:schemeClr val="bg1"/>
              </a:solidFill>
            </a:endParaRPr>
          </a:p>
          <a:p>
            <a:pPr>
              <a:lnSpc>
                <a:spcPts val="1200"/>
              </a:lnSpc>
            </a:pPr>
            <a:endParaRPr lang="en-US" sz="1800">
              <a:solidFill>
                <a:schemeClr val="bg1"/>
              </a:solidFill>
            </a:endParaRPr>
          </a:p>
          <a:p>
            <a:pPr>
              <a:lnSpc>
                <a:spcPts val="1900"/>
              </a:lnSpc>
            </a:pPr>
            <a:r>
              <a:rPr lang="en-US" sz="1800">
                <a:solidFill>
                  <a:schemeClr val="bg1"/>
                </a:solidFill>
              </a:rPr>
              <a:t>D</a:t>
            </a:r>
          </a:p>
          <a:p>
            <a:pPr>
              <a:lnSpc>
                <a:spcPts val="1600"/>
              </a:lnSpc>
            </a:pPr>
            <a:r>
              <a:rPr lang="en-US" sz="1800">
                <a:solidFill>
                  <a:schemeClr val="bg1"/>
                </a:solidFill>
              </a:rPr>
              <a:t>D</a:t>
            </a:r>
          </a:p>
          <a:p>
            <a:pPr>
              <a:lnSpc>
                <a:spcPts val="1600"/>
              </a:lnSpc>
            </a:pPr>
            <a:endParaRPr lang="en-US" sz="1800">
              <a:solidFill>
                <a:schemeClr val="bg1"/>
              </a:solidFill>
            </a:endParaRPr>
          </a:p>
          <a:p>
            <a:pPr>
              <a:lnSpc>
                <a:spcPts val="1700"/>
              </a:lnSpc>
            </a:pPr>
            <a:endParaRPr lang="en-US" sz="1800">
              <a:solidFill>
                <a:schemeClr val="bg1"/>
              </a:solidFill>
            </a:endParaRPr>
          </a:p>
          <a:p>
            <a:pPr>
              <a:lnSpc>
                <a:spcPts val="1900"/>
              </a:lnSpc>
            </a:pPr>
            <a:r>
              <a:rPr lang="en-US" sz="1800">
                <a:solidFill>
                  <a:schemeClr val="bg1"/>
                </a:solidFill>
              </a:rPr>
              <a:t>J</a:t>
            </a:r>
          </a:p>
          <a:p>
            <a:pPr>
              <a:lnSpc>
                <a:spcPts val="1500"/>
              </a:lnSpc>
            </a:pPr>
            <a:r>
              <a:rPr lang="en-US" sz="1800">
                <a:solidFill>
                  <a:schemeClr val="bg1"/>
                </a:solidFill>
              </a:rPr>
              <a:t>J</a:t>
            </a:r>
          </a:p>
          <a:p>
            <a:pPr>
              <a:lnSpc>
                <a:spcPts val="1500"/>
              </a:lnSpc>
            </a:pPr>
            <a:r>
              <a:rPr lang="en-US" sz="1800">
                <a:solidFill>
                  <a:schemeClr val="bg1"/>
                </a:solidFill>
              </a:rPr>
              <a:t>J</a:t>
            </a:r>
          </a:p>
          <a:p>
            <a:pPr>
              <a:lnSpc>
                <a:spcPts val="1500"/>
              </a:lnSpc>
            </a:pPr>
            <a:r>
              <a:rPr lang="en-US" sz="1800">
                <a:solidFill>
                  <a:schemeClr val="bg1"/>
                </a:solidFill>
              </a:rPr>
              <a:t>J</a:t>
            </a:r>
          </a:p>
          <a:p>
            <a:pPr>
              <a:lnSpc>
                <a:spcPts val="1900"/>
              </a:lnSpc>
            </a:pPr>
            <a:endParaRPr lang="en-US" sz="1800">
              <a:solidFill>
                <a:schemeClr val="bg1"/>
              </a:solidFill>
            </a:endParaRPr>
          </a:p>
          <a:p>
            <a:pPr>
              <a:lnSpc>
                <a:spcPts val="2300"/>
              </a:lnSpc>
            </a:pPr>
            <a:endParaRPr lang="en-US" sz="1800">
              <a:solidFill>
                <a:schemeClr val="bg1"/>
              </a:solidFill>
            </a:endParaRPr>
          </a:p>
          <a:p>
            <a:pPr>
              <a:lnSpc>
                <a:spcPts val="2300"/>
              </a:lnSpc>
            </a:pPr>
            <a:endParaRPr lang="en-US" sz="1800">
              <a:solidFill>
                <a:schemeClr val="bg1"/>
              </a:solidFill>
            </a:endParaRPr>
          </a:p>
          <a:p>
            <a:pPr>
              <a:lnSpc>
                <a:spcPts val="1900"/>
              </a:lnSpc>
            </a:pPr>
            <a:r>
              <a:rPr lang="en-US" sz="1800">
                <a:solidFill>
                  <a:schemeClr val="bg1"/>
                </a:solidFill>
              </a:rPr>
              <a:t>C</a:t>
            </a:r>
          </a:p>
        </p:txBody>
      </p:sp>
      <p:sp>
        <p:nvSpPr>
          <p:cNvPr id="364570" name="Line 26"/>
          <p:cNvSpPr>
            <a:spLocks noChangeShapeType="1"/>
          </p:cNvSpPr>
          <p:nvPr/>
        </p:nvSpPr>
        <p:spPr bwMode="auto">
          <a:xfrm flipH="1">
            <a:off x="1371600" y="1111250"/>
            <a:ext cx="304800" cy="0"/>
          </a:xfrm>
          <a:prstGeom prst="line">
            <a:avLst/>
          </a:prstGeom>
          <a:noFill/>
          <a:ln w="25400">
            <a:solidFill>
              <a:schemeClr val="bg1"/>
            </a:solidFill>
            <a:round/>
            <a:headEnd/>
            <a:tailEnd/>
          </a:ln>
          <a:effectLst/>
        </p:spPr>
        <p:txBody>
          <a:bodyPr wrap="none" anchor="ctr"/>
          <a:lstStyle/>
          <a:p>
            <a:endParaRPr lang="en-US"/>
          </a:p>
        </p:txBody>
      </p:sp>
      <p:sp>
        <p:nvSpPr>
          <p:cNvPr id="364571" name="Line 27"/>
          <p:cNvSpPr>
            <a:spLocks noChangeShapeType="1"/>
          </p:cNvSpPr>
          <p:nvPr/>
        </p:nvSpPr>
        <p:spPr bwMode="auto">
          <a:xfrm flipH="1">
            <a:off x="1371600" y="1701800"/>
            <a:ext cx="304800" cy="0"/>
          </a:xfrm>
          <a:prstGeom prst="line">
            <a:avLst/>
          </a:prstGeom>
          <a:noFill/>
          <a:ln w="25400">
            <a:solidFill>
              <a:schemeClr val="bg1"/>
            </a:solidFill>
            <a:round/>
            <a:headEnd/>
            <a:tailEnd/>
          </a:ln>
          <a:effectLst/>
        </p:spPr>
        <p:txBody>
          <a:bodyPr wrap="none" anchor="ctr"/>
          <a:lstStyle/>
          <a:p>
            <a:endParaRPr lang="en-US"/>
          </a:p>
        </p:txBody>
      </p:sp>
      <p:sp>
        <p:nvSpPr>
          <p:cNvPr id="364572" name="Line 28"/>
          <p:cNvSpPr>
            <a:spLocks noChangeShapeType="1"/>
          </p:cNvSpPr>
          <p:nvPr/>
        </p:nvSpPr>
        <p:spPr bwMode="auto">
          <a:xfrm flipH="1">
            <a:off x="1371600" y="2374900"/>
            <a:ext cx="304800" cy="0"/>
          </a:xfrm>
          <a:prstGeom prst="line">
            <a:avLst/>
          </a:prstGeom>
          <a:noFill/>
          <a:ln w="25400">
            <a:solidFill>
              <a:schemeClr val="bg1"/>
            </a:solidFill>
            <a:round/>
            <a:headEnd/>
            <a:tailEnd/>
          </a:ln>
          <a:effectLst/>
        </p:spPr>
        <p:txBody>
          <a:bodyPr wrap="none" anchor="ctr"/>
          <a:lstStyle/>
          <a:p>
            <a:endParaRPr lang="en-US"/>
          </a:p>
        </p:txBody>
      </p:sp>
      <p:sp>
        <p:nvSpPr>
          <p:cNvPr id="364573" name="Line 29"/>
          <p:cNvSpPr>
            <a:spLocks noChangeShapeType="1"/>
          </p:cNvSpPr>
          <p:nvPr/>
        </p:nvSpPr>
        <p:spPr bwMode="auto">
          <a:xfrm flipH="1">
            <a:off x="1371600" y="3149600"/>
            <a:ext cx="304800" cy="0"/>
          </a:xfrm>
          <a:prstGeom prst="line">
            <a:avLst/>
          </a:prstGeom>
          <a:noFill/>
          <a:ln w="25400">
            <a:solidFill>
              <a:schemeClr val="bg1"/>
            </a:solidFill>
            <a:round/>
            <a:headEnd/>
            <a:tailEnd/>
          </a:ln>
          <a:effectLst/>
        </p:spPr>
        <p:txBody>
          <a:bodyPr wrap="none" anchor="ctr"/>
          <a:lstStyle/>
          <a:p>
            <a:endParaRPr lang="en-US"/>
          </a:p>
        </p:txBody>
      </p:sp>
      <p:sp>
        <p:nvSpPr>
          <p:cNvPr id="364574" name="Line 30"/>
          <p:cNvSpPr>
            <a:spLocks noChangeShapeType="1"/>
          </p:cNvSpPr>
          <p:nvPr/>
        </p:nvSpPr>
        <p:spPr bwMode="auto">
          <a:xfrm flipH="1">
            <a:off x="1371600" y="3333750"/>
            <a:ext cx="304800" cy="0"/>
          </a:xfrm>
          <a:prstGeom prst="line">
            <a:avLst/>
          </a:prstGeom>
          <a:noFill/>
          <a:ln w="25400">
            <a:solidFill>
              <a:schemeClr val="bg1"/>
            </a:solidFill>
            <a:round/>
            <a:headEnd/>
            <a:tailEnd/>
          </a:ln>
          <a:effectLst/>
        </p:spPr>
        <p:txBody>
          <a:bodyPr wrap="none" anchor="ctr"/>
          <a:lstStyle/>
          <a:p>
            <a:endParaRPr lang="en-US"/>
          </a:p>
        </p:txBody>
      </p:sp>
      <p:sp>
        <p:nvSpPr>
          <p:cNvPr id="364575" name="Line 31"/>
          <p:cNvSpPr>
            <a:spLocks noChangeShapeType="1"/>
          </p:cNvSpPr>
          <p:nvPr/>
        </p:nvSpPr>
        <p:spPr bwMode="auto">
          <a:xfrm flipH="1">
            <a:off x="1371600" y="3994150"/>
            <a:ext cx="304800" cy="0"/>
          </a:xfrm>
          <a:prstGeom prst="line">
            <a:avLst/>
          </a:prstGeom>
          <a:noFill/>
          <a:ln w="25400">
            <a:solidFill>
              <a:schemeClr val="bg1"/>
            </a:solidFill>
            <a:round/>
            <a:headEnd/>
            <a:tailEnd/>
          </a:ln>
          <a:effectLst/>
        </p:spPr>
        <p:txBody>
          <a:bodyPr wrap="none" anchor="ctr"/>
          <a:lstStyle/>
          <a:p>
            <a:endParaRPr lang="en-US"/>
          </a:p>
        </p:txBody>
      </p:sp>
      <p:sp>
        <p:nvSpPr>
          <p:cNvPr id="364576" name="Line 32"/>
          <p:cNvSpPr>
            <a:spLocks noChangeShapeType="1"/>
          </p:cNvSpPr>
          <p:nvPr/>
        </p:nvSpPr>
        <p:spPr bwMode="auto">
          <a:xfrm flipH="1">
            <a:off x="1371600" y="4191000"/>
            <a:ext cx="304800" cy="0"/>
          </a:xfrm>
          <a:prstGeom prst="line">
            <a:avLst/>
          </a:prstGeom>
          <a:noFill/>
          <a:ln w="25400">
            <a:solidFill>
              <a:schemeClr val="bg1"/>
            </a:solidFill>
            <a:round/>
            <a:headEnd/>
            <a:tailEnd/>
          </a:ln>
          <a:effectLst/>
        </p:spPr>
        <p:txBody>
          <a:bodyPr wrap="none" anchor="ctr"/>
          <a:lstStyle/>
          <a:p>
            <a:endParaRPr lang="en-US"/>
          </a:p>
        </p:txBody>
      </p:sp>
      <p:sp>
        <p:nvSpPr>
          <p:cNvPr id="364577" name="Line 33"/>
          <p:cNvSpPr>
            <a:spLocks noChangeShapeType="1"/>
          </p:cNvSpPr>
          <p:nvPr/>
        </p:nvSpPr>
        <p:spPr bwMode="auto">
          <a:xfrm flipH="1">
            <a:off x="1371600" y="4375150"/>
            <a:ext cx="304800" cy="0"/>
          </a:xfrm>
          <a:prstGeom prst="line">
            <a:avLst/>
          </a:prstGeom>
          <a:noFill/>
          <a:ln w="25400">
            <a:solidFill>
              <a:schemeClr val="bg1"/>
            </a:solidFill>
            <a:round/>
            <a:headEnd/>
            <a:tailEnd/>
          </a:ln>
          <a:effectLst/>
        </p:spPr>
        <p:txBody>
          <a:bodyPr wrap="none" anchor="ctr"/>
          <a:lstStyle/>
          <a:p>
            <a:endParaRPr lang="en-US"/>
          </a:p>
        </p:txBody>
      </p:sp>
      <p:sp>
        <p:nvSpPr>
          <p:cNvPr id="364578" name="Line 34"/>
          <p:cNvSpPr>
            <a:spLocks noChangeShapeType="1"/>
          </p:cNvSpPr>
          <p:nvPr/>
        </p:nvSpPr>
        <p:spPr bwMode="auto">
          <a:xfrm flipH="1">
            <a:off x="1371600" y="4572000"/>
            <a:ext cx="304800" cy="0"/>
          </a:xfrm>
          <a:prstGeom prst="line">
            <a:avLst/>
          </a:prstGeom>
          <a:noFill/>
          <a:ln w="25400">
            <a:solidFill>
              <a:schemeClr val="bg1"/>
            </a:solidFill>
            <a:round/>
            <a:headEnd/>
            <a:tailEnd/>
          </a:ln>
          <a:effectLst/>
        </p:spPr>
        <p:txBody>
          <a:bodyPr wrap="none" anchor="ctr"/>
          <a:lstStyle/>
          <a:p>
            <a:endParaRPr lang="en-US"/>
          </a:p>
        </p:txBody>
      </p:sp>
      <p:sp>
        <p:nvSpPr>
          <p:cNvPr id="364579" name="Line 35"/>
          <p:cNvSpPr>
            <a:spLocks noChangeShapeType="1"/>
          </p:cNvSpPr>
          <p:nvPr/>
        </p:nvSpPr>
        <p:spPr bwMode="auto">
          <a:xfrm flipH="1">
            <a:off x="1371600" y="5626100"/>
            <a:ext cx="304800" cy="0"/>
          </a:xfrm>
          <a:prstGeom prst="line">
            <a:avLst/>
          </a:prstGeom>
          <a:noFill/>
          <a:ln w="25400">
            <a:solidFill>
              <a:schemeClr val="bg1"/>
            </a:solidFill>
            <a:round/>
            <a:headEnd/>
            <a:tailEnd/>
          </a:ln>
          <a:effectLst/>
        </p:spPr>
        <p:txBody>
          <a:bodyPr wrap="none" anchor="ctr"/>
          <a:lstStyle/>
          <a:p>
            <a:endParaRPr lang="en-US"/>
          </a:p>
        </p:txBody>
      </p:sp>
      <p:sp>
        <p:nvSpPr>
          <p:cNvPr id="364581" name="Line 37"/>
          <p:cNvSpPr>
            <a:spLocks noChangeShapeType="1"/>
          </p:cNvSpPr>
          <p:nvPr/>
        </p:nvSpPr>
        <p:spPr bwMode="auto">
          <a:xfrm flipH="1">
            <a:off x="4057650" y="3162300"/>
            <a:ext cx="304800" cy="0"/>
          </a:xfrm>
          <a:prstGeom prst="line">
            <a:avLst/>
          </a:prstGeom>
          <a:noFill/>
          <a:ln w="25400">
            <a:solidFill>
              <a:schemeClr val="bg1"/>
            </a:solidFill>
            <a:round/>
            <a:headEnd/>
            <a:tailEnd/>
          </a:ln>
          <a:effectLst/>
        </p:spPr>
        <p:txBody>
          <a:bodyPr wrap="none" anchor="ctr"/>
          <a:lstStyle/>
          <a:p>
            <a:endParaRPr lang="en-US"/>
          </a:p>
        </p:txBody>
      </p:sp>
      <p:sp>
        <p:nvSpPr>
          <p:cNvPr id="364582" name="Line 38"/>
          <p:cNvSpPr>
            <a:spLocks noChangeShapeType="1"/>
          </p:cNvSpPr>
          <p:nvPr/>
        </p:nvSpPr>
        <p:spPr bwMode="auto">
          <a:xfrm flipH="1">
            <a:off x="4057650" y="3333750"/>
            <a:ext cx="304800" cy="0"/>
          </a:xfrm>
          <a:prstGeom prst="line">
            <a:avLst/>
          </a:prstGeom>
          <a:noFill/>
          <a:ln w="25400">
            <a:solidFill>
              <a:schemeClr val="bg1"/>
            </a:solidFill>
            <a:round/>
            <a:headEnd/>
            <a:tailEnd/>
          </a:ln>
          <a:effectLst/>
        </p:spPr>
        <p:txBody>
          <a:bodyPr wrap="none" anchor="ctr"/>
          <a:lstStyle/>
          <a:p>
            <a:endParaRPr lang="en-US"/>
          </a:p>
        </p:txBody>
      </p:sp>
      <p:sp>
        <p:nvSpPr>
          <p:cNvPr id="364583" name="Line 39"/>
          <p:cNvSpPr>
            <a:spLocks noChangeShapeType="1"/>
          </p:cNvSpPr>
          <p:nvPr/>
        </p:nvSpPr>
        <p:spPr bwMode="auto">
          <a:xfrm flipH="1">
            <a:off x="4057650" y="3505200"/>
            <a:ext cx="304800" cy="0"/>
          </a:xfrm>
          <a:prstGeom prst="line">
            <a:avLst/>
          </a:prstGeom>
          <a:noFill/>
          <a:ln w="25400">
            <a:solidFill>
              <a:schemeClr val="bg1"/>
            </a:solidFill>
            <a:round/>
            <a:headEnd/>
            <a:tailEnd/>
          </a:ln>
          <a:effectLst/>
        </p:spPr>
        <p:txBody>
          <a:bodyPr wrap="none" anchor="ctr"/>
          <a:lstStyle/>
          <a:p>
            <a:endParaRPr lang="en-US"/>
          </a:p>
        </p:txBody>
      </p:sp>
      <p:sp>
        <p:nvSpPr>
          <p:cNvPr id="364584" name="Line 40"/>
          <p:cNvSpPr>
            <a:spLocks noChangeShapeType="1"/>
          </p:cNvSpPr>
          <p:nvPr/>
        </p:nvSpPr>
        <p:spPr bwMode="auto">
          <a:xfrm flipH="1">
            <a:off x="4057650" y="4406900"/>
            <a:ext cx="304800" cy="0"/>
          </a:xfrm>
          <a:prstGeom prst="line">
            <a:avLst/>
          </a:prstGeom>
          <a:noFill/>
          <a:ln w="25400">
            <a:solidFill>
              <a:schemeClr val="bg1"/>
            </a:solidFill>
            <a:round/>
            <a:headEnd/>
            <a:tailEnd/>
          </a:ln>
          <a:effectLst/>
        </p:spPr>
        <p:txBody>
          <a:bodyPr wrap="none" anchor="ctr"/>
          <a:lstStyle/>
          <a:p>
            <a:endParaRPr lang="en-US"/>
          </a:p>
        </p:txBody>
      </p:sp>
      <p:sp>
        <p:nvSpPr>
          <p:cNvPr id="364553" name="Rectangle 9"/>
          <p:cNvSpPr>
            <a:spLocks noChangeArrowheads="1"/>
          </p:cNvSpPr>
          <p:nvPr/>
        </p:nvSpPr>
        <p:spPr bwMode="auto">
          <a:xfrm>
            <a:off x="3046413" y="4722813"/>
            <a:ext cx="1981200" cy="1298575"/>
          </a:xfrm>
          <a:prstGeom prst="rect">
            <a:avLst/>
          </a:prstGeom>
          <a:noFill/>
          <a:ln w="25400">
            <a:noFill/>
            <a:miter lim="800000"/>
            <a:headEnd/>
            <a:tailEnd/>
          </a:ln>
          <a:effectLst/>
        </p:spPr>
        <p:txBody>
          <a:bodyPr>
            <a:spAutoFit/>
          </a:bodyPr>
          <a:lstStyle/>
          <a:p>
            <a:pPr algn="ctr">
              <a:lnSpc>
                <a:spcPts val="1900"/>
              </a:lnSpc>
            </a:pPr>
            <a:r>
              <a:rPr lang="en-US" sz="1800">
                <a:solidFill>
                  <a:schemeClr val="bg1"/>
                </a:solidFill>
              </a:rPr>
              <a:t>Rearranged gene components encoding a heavy chain</a:t>
            </a:r>
          </a:p>
        </p:txBody>
      </p:sp>
      <p:sp>
        <p:nvSpPr>
          <p:cNvPr id="364585" name="Line 41"/>
          <p:cNvSpPr>
            <a:spLocks noChangeShapeType="1"/>
          </p:cNvSpPr>
          <p:nvPr/>
        </p:nvSpPr>
        <p:spPr bwMode="auto">
          <a:xfrm>
            <a:off x="4419600" y="3854450"/>
            <a:ext cx="1219200" cy="0"/>
          </a:xfrm>
          <a:prstGeom prst="line">
            <a:avLst/>
          </a:prstGeom>
          <a:noFill/>
          <a:ln w="25400">
            <a:solidFill>
              <a:srgbClr val="FF0000"/>
            </a:solidFill>
            <a:round/>
            <a:headEnd/>
            <a:tailEnd type="triangle" w="sm" len="sm"/>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3" name="Rectangle 5"/>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T Cells </a:t>
            </a:r>
          </a:p>
        </p:txBody>
      </p:sp>
      <p:pic>
        <p:nvPicPr>
          <p:cNvPr id="365574" name="Picture 6" descr="13"/>
          <p:cNvPicPr>
            <a:picLocks noChangeAspect="1" noChangeArrowheads="1"/>
          </p:cNvPicPr>
          <p:nvPr/>
        </p:nvPicPr>
        <p:blipFill>
          <a:blip r:embed="rId3" cstate="print"/>
          <a:srcRect/>
          <a:stretch>
            <a:fillRect/>
          </a:stretch>
        </p:blipFill>
        <p:spPr bwMode="auto">
          <a:xfrm>
            <a:off x="1638300" y="1301750"/>
            <a:ext cx="5865813" cy="4254500"/>
          </a:xfrm>
          <a:prstGeom prst="rect">
            <a:avLst/>
          </a:prstGeom>
          <a:noFill/>
        </p:spPr>
      </p:pic>
      <p:sp>
        <p:nvSpPr>
          <p:cNvPr id="365575" name="Rectangle 7"/>
          <p:cNvSpPr>
            <a:spLocks noChangeArrowheads="1"/>
          </p:cNvSpPr>
          <p:nvPr/>
        </p:nvSpPr>
        <p:spPr bwMode="auto">
          <a:xfrm>
            <a:off x="5729288" y="5627688"/>
            <a:ext cx="2254250" cy="333375"/>
          </a:xfrm>
          <a:prstGeom prst="rect">
            <a:avLst/>
          </a:prstGeom>
          <a:noFill/>
          <a:ln w="25400">
            <a:noFill/>
            <a:miter lim="800000"/>
            <a:headEnd/>
            <a:tailEnd/>
          </a:ln>
          <a:effectLst/>
        </p:spPr>
        <p:txBody>
          <a:bodyPr wrap="none">
            <a:spAutoFit/>
          </a:bodyPr>
          <a:lstStyle/>
          <a:p>
            <a:pPr algn="ctr">
              <a:lnSpc>
                <a:spcPts val="1900"/>
              </a:lnSpc>
            </a:pPr>
            <a:r>
              <a:rPr lang="en-US" sz="1800">
                <a:solidFill>
                  <a:schemeClr val="bg1"/>
                </a:solidFill>
              </a:rPr>
              <a:t>Activated killer cell</a:t>
            </a:r>
          </a:p>
        </p:txBody>
      </p:sp>
      <p:sp>
        <p:nvSpPr>
          <p:cNvPr id="365576" name="Rectangle 8"/>
          <p:cNvSpPr>
            <a:spLocks noChangeArrowheads="1"/>
          </p:cNvSpPr>
          <p:nvPr/>
        </p:nvSpPr>
        <p:spPr bwMode="auto">
          <a:xfrm>
            <a:off x="1120775" y="5627688"/>
            <a:ext cx="2609850" cy="333375"/>
          </a:xfrm>
          <a:prstGeom prst="rect">
            <a:avLst/>
          </a:prstGeom>
          <a:noFill/>
          <a:ln w="25400">
            <a:noFill/>
            <a:miter lim="800000"/>
            <a:headEnd/>
            <a:tailEnd/>
          </a:ln>
          <a:effectLst/>
        </p:spPr>
        <p:txBody>
          <a:bodyPr wrap="none">
            <a:spAutoFit/>
          </a:bodyPr>
          <a:lstStyle/>
          <a:p>
            <a:pPr algn="ctr">
              <a:lnSpc>
                <a:spcPts val="1900"/>
              </a:lnSpc>
            </a:pPr>
            <a:r>
              <a:rPr lang="en-US" sz="1800">
                <a:solidFill>
                  <a:schemeClr val="bg1"/>
                </a:solidFill>
              </a:rPr>
              <a:t>Activated helper T cell</a:t>
            </a:r>
          </a:p>
        </p:txBody>
      </p:sp>
      <p:sp>
        <p:nvSpPr>
          <p:cNvPr id="365577" name="Rectangle 9"/>
          <p:cNvSpPr>
            <a:spLocks noChangeArrowheads="1"/>
          </p:cNvSpPr>
          <p:nvPr/>
        </p:nvSpPr>
        <p:spPr bwMode="auto">
          <a:xfrm>
            <a:off x="5487988" y="908050"/>
            <a:ext cx="2736850" cy="333375"/>
          </a:xfrm>
          <a:prstGeom prst="rect">
            <a:avLst/>
          </a:prstGeom>
          <a:noFill/>
          <a:ln w="25400">
            <a:noFill/>
            <a:miter lim="800000"/>
            <a:headEnd/>
            <a:tailEnd/>
          </a:ln>
          <a:effectLst/>
        </p:spPr>
        <p:txBody>
          <a:bodyPr wrap="none">
            <a:spAutoFit/>
          </a:bodyPr>
          <a:lstStyle/>
          <a:p>
            <a:pPr algn="ctr">
              <a:lnSpc>
                <a:spcPts val="1900"/>
              </a:lnSpc>
            </a:pPr>
            <a:r>
              <a:rPr lang="en-US" sz="1800">
                <a:solidFill>
                  <a:schemeClr val="bg1"/>
                </a:solidFill>
              </a:rPr>
              <a:t>Resting cytotoxic T cell</a:t>
            </a:r>
          </a:p>
        </p:txBody>
      </p:sp>
      <p:sp>
        <p:nvSpPr>
          <p:cNvPr id="365578" name="Rectangle 10"/>
          <p:cNvSpPr>
            <a:spLocks noChangeArrowheads="1"/>
          </p:cNvSpPr>
          <p:nvPr/>
        </p:nvSpPr>
        <p:spPr bwMode="auto">
          <a:xfrm>
            <a:off x="1216025" y="908050"/>
            <a:ext cx="2419350" cy="333375"/>
          </a:xfrm>
          <a:prstGeom prst="rect">
            <a:avLst/>
          </a:prstGeom>
          <a:noFill/>
          <a:ln w="25400">
            <a:noFill/>
            <a:miter lim="800000"/>
            <a:headEnd/>
            <a:tailEnd/>
          </a:ln>
          <a:effectLst/>
        </p:spPr>
        <p:txBody>
          <a:bodyPr wrap="none">
            <a:spAutoFit/>
          </a:bodyPr>
          <a:lstStyle/>
          <a:p>
            <a:pPr algn="ctr">
              <a:lnSpc>
                <a:spcPts val="1900"/>
              </a:lnSpc>
            </a:pPr>
            <a:r>
              <a:rPr lang="en-US" sz="1800">
                <a:solidFill>
                  <a:schemeClr val="bg1"/>
                </a:solidFill>
              </a:rPr>
              <a:t>Resting helper T cell</a:t>
            </a:r>
          </a:p>
        </p:txBody>
      </p:sp>
      <p:sp>
        <p:nvSpPr>
          <p:cNvPr id="365581" name="Line 13"/>
          <p:cNvSpPr>
            <a:spLocks noChangeShapeType="1"/>
          </p:cNvSpPr>
          <p:nvPr/>
        </p:nvSpPr>
        <p:spPr bwMode="auto">
          <a:xfrm rot="5400000">
            <a:off x="2062163" y="3195638"/>
            <a:ext cx="73025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65582" name="Line 14"/>
          <p:cNvSpPr>
            <a:spLocks noChangeShapeType="1"/>
          </p:cNvSpPr>
          <p:nvPr/>
        </p:nvSpPr>
        <p:spPr bwMode="auto">
          <a:xfrm rot="5400000">
            <a:off x="6457950" y="3195638"/>
            <a:ext cx="730250" cy="0"/>
          </a:xfrm>
          <a:prstGeom prst="line">
            <a:avLst/>
          </a:prstGeom>
          <a:noFill/>
          <a:ln w="25400">
            <a:solidFill>
              <a:srgbClr val="FF0000"/>
            </a:solidFill>
            <a:round/>
            <a:headEnd/>
            <a:tailEnd type="triangle" w="sm" len="sm"/>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6608" name="Picture 16" descr="14"/>
          <p:cNvPicPr>
            <a:picLocks noChangeAspect="1" noChangeArrowheads="1"/>
          </p:cNvPicPr>
          <p:nvPr/>
        </p:nvPicPr>
        <p:blipFill>
          <a:blip r:embed="rId3" cstate="print"/>
          <a:srcRect/>
          <a:stretch>
            <a:fillRect/>
          </a:stretch>
        </p:blipFill>
        <p:spPr bwMode="auto">
          <a:xfrm>
            <a:off x="1465263" y="2478088"/>
            <a:ext cx="6334125" cy="2401887"/>
          </a:xfrm>
          <a:prstGeom prst="rect">
            <a:avLst/>
          </a:prstGeom>
          <a:noFill/>
        </p:spPr>
      </p:pic>
      <p:sp>
        <p:nvSpPr>
          <p:cNvPr id="366596" name="Rectangle 4"/>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Cytokines </a:t>
            </a:r>
          </a:p>
        </p:txBody>
      </p:sp>
      <p:sp>
        <p:nvSpPr>
          <p:cNvPr id="366598" name="Rectangle 6"/>
          <p:cNvSpPr>
            <a:spLocks noChangeArrowheads="1"/>
          </p:cNvSpPr>
          <p:nvPr/>
        </p:nvSpPr>
        <p:spPr bwMode="auto">
          <a:xfrm>
            <a:off x="1111250" y="5029200"/>
            <a:ext cx="2330450" cy="333375"/>
          </a:xfrm>
          <a:prstGeom prst="rect">
            <a:avLst/>
          </a:prstGeom>
          <a:noFill/>
          <a:ln w="25400">
            <a:noFill/>
            <a:miter lim="800000"/>
            <a:headEnd/>
            <a:tailEnd/>
          </a:ln>
          <a:effectLst/>
        </p:spPr>
        <p:txBody>
          <a:bodyPr wrap="none">
            <a:spAutoFit/>
          </a:bodyPr>
          <a:lstStyle/>
          <a:p>
            <a:pPr algn="ctr">
              <a:lnSpc>
                <a:spcPts val="1900"/>
              </a:lnSpc>
            </a:pPr>
            <a:r>
              <a:rPr lang="en-US" sz="1800">
                <a:solidFill>
                  <a:schemeClr val="bg1"/>
                </a:solidFill>
              </a:rPr>
              <a:t>Mature helper T cell</a:t>
            </a:r>
          </a:p>
        </p:txBody>
      </p:sp>
      <p:sp>
        <p:nvSpPr>
          <p:cNvPr id="366599" name="Rectangle 7"/>
          <p:cNvSpPr>
            <a:spLocks noChangeArrowheads="1"/>
          </p:cNvSpPr>
          <p:nvPr/>
        </p:nvSpPr>
        <p:spPr bwMode="auto">
          <a:xfrm>
            <a:off x="6302375" y="1776413"/>
            <a:ext cx="13779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Monokines</a:t>
            </a:r>
          </a:p>
        </p:txBody>
      </p:sp>
      <p:sp>
        <p:nvSpPr>
          <p:cNvPr id="366600" name="Rectangle 8"/>
          <p:cNvSpPr>
            <a:spLocks noChangeArrowheads="1"/>
          </p:cNvSpPr>
          <p:nvPr/>
        </p:nvSpPr>
        <p:spPr bwMode="auto">
          <a:xfrm>
            <a:off x="1428750" y="1762125"/>
            <a:ext cx="1657350" cy="333375"/>
          </a:xfrm>
          <a:prstGeom prst="rect">
            <a:avLst/>
          </a:prstGeom>
          <a:noFill/>
          <a:ln w="25400">
            <a:noFill/>
            <a:miter lim="800000"/>
            <a:headEnd/>
            <a:tailEnd/>
          </a:ln>
          <a:effectLst/>
        </p:spPr>
        <p:txBody>
          <a:bodyPr wrap="none">
            <a:spAutoFit/>
          </a:bodyPr>
          <a:lstStyle/>
          <a:p>
            <a:pPr algn="ctr">
              <a:lnSpc>
                <a:spcPts val="1900"/>
              </a:lnSpc>
            </a:pPr>
            <a:r>
              <a:rPr lang="en-US" sz="1800">
                <a:solidFill>
                  <a:schemeClr val="bg1"/>
                </a:solidFill>
              </a:rPr>
              <a:t>Lymphokines</a:t>
            </a:r>
          </a:p>
        </p:txBody>
      </p:sp>
      <p:sp>
        <p:nvSpPr>
          <p:cNvPr id="366602" name="Rectangle 10"/>
          <p:cNvSpPr>
            <a:spLocks noChangeArrowheads="1"/>
          </p:cNvSpPr>
          <p:nvPr/>
        </p:nvSpPr>
        <p:spPr bwMode="auto">
          <a:xfrm>
            <a:off x="5497513" y="5029200"/>
            <a:ext cx="15303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Macrophage</a:t>
            </a:r>
          </a:p>
        </p:txBody>
      </p:sp>
      <p:sp>
        <p:nvSpPr>
          <p:cNvPr id="366603" name="Line 11"/>
          <p:cNvSpPr>
            <a:spLocks noChangeShapeType="1"/>
          </p:cNvSpPr>
          <p:nvPr/>
        </p:nvSpPr>
        <p:spPr bwMode="auto">
          <a:xfrm flipV="1">
            <a:off x="6988175" y="2133600"/>
            <a:ext cx="0" cy="1200150"/>
          </a:xfrm>
          <a:prstGeom prst="line">
            <a:avLst/>
          </a:prstGeom>
          <a:noFill/>
          <a:ln w="25400">
            <a:solidFill>
              <a:schemeClr val="bg1"/>
            </a:solidFill>
            <a:round/>
            <a:headEnd/>
            <a:tailEnd/>
          </a:ln>
          <a:effectLst/>
        </p:spPr>
        <p:txBody>
          <a:bodyPr wrap="none" anchor="ctr"/>
          <a:lstStyle/>
          <a:p>
            <a:endParaRPr lang="en-US"/>
          </a:p>
        </p:txBody>
      </p:sp>
      <p:sp>
        <p:nvSpPr>
          <p:cNvPr id="366604" name="Line 12"/>
          <p:cNvSpPr>
            <a:spLocks noChangeShapeType="1"/>
          </p:cNvSpPr>
          <p:nvPr/>
        </p:nvSpPr>
        <p:spPr bwMode="auto">
          <a:xfrm flipH="1" flipV="1">
            <a:off x="6996113" y="2146300"/>
            <a:ext cx="346075" cy="774700"/>
          </a:xfrm>
          <a:prstGeom prst="line">
            <a:avLst/>
          </a:prstGeom>
          <a:noFill/>
          <a:ln w="25400">
            <a:solidFill>
              <a:schemeClr val="bg1"/>
            </a:solidFill>
            <a:round/>
            <a:headEnd/>
            <a:tailEnd/>
          </a:ln>
          <a:effectLst/>
        </p:spPr>
        <p:txBody>
          <a:bodyPr wrap="none" anchor="ctr"/>
          <a:lstStyle/>
          <a:p>
            <a:endParaRPr lang="en-US"/>
          </a:p>
        </p:txBody>
      </p:sp>
      <p:sp>
        <p:nvSpPr>
          <p:cNvPr id="366605" name="Line 13"/>
          <p:cNvSpPr>
            <a:spLocks noChangeShapeType="1"/>
          </p:cNvSpPr>
          <p:nvPr/>
        </p:nvSpPr>
        <p:spPr bwMode="auto">
          <a:xfrm flipV="1">
            <a:off x="2252663" y="2133600"/>
            <a:ext cx="0" cy="652463"/>
          </a:xfrm>
          <a:prstGeom prst="line">
            <a:avLst/>
          </a:prstGeom>
          <a:noFill/>
          <a:ln w="25400">
            <a:solidFill>
              <a:schemeClr val="bg1"/>
            </a:solidFill>
            <a:round/>
            <a:headEnd/>
            <a:tailEnd/>
          </a:ln>
          <a:effectLst/>
        </p:spPr>
        <p:txBody>
          <a:bodyPr wrap="none" anchor="ctr"/>
          <a:lstStyle/>
          <a:p>
            <a:endParaRPr lang="en-US"/>
          </a:p>
        </p:txBody>
      </p:sp>
      <p:sp>
        <p:nvSpPr>
          <p:cNvPr id="366606" name="Line 14"/>
          <p:cNvSpPr>
            <a:spLocks noChangeShapeType="1"/>
          </p:cNvSpPr>
          <p:nvPr/>
        </p:nvSpPr>
        <p:spPr bwMode="auto">
          <a:xfrm flipH="1" flipV="1">
            <a:off x="2251075" y="2133600"/>
            <a:ext cx="436563" cy="549275"/>
          </a:xfrm>
          <a:prstGeom prst="line">
            <a:avLst/>
          </a:prstGeom>
          <a:noFill/>
          <a:ln w="25400">
            <a:solidFill>
              <a:schemeClr val="bg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20" name="Rectangle 4"/>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Killer Cells: Cytotoxic Ts and NKs </a:t>
            </a:r>
          </a:p>
        </p:txBody>
      </p:sp>
      <p:pic>
        <p:nvPicPr>
          <p:cNvPr id="367621" name="Picture 5" descr="15"/>
          <p:cNvPicPr>
            <a:picLocks noChangeAspect="1" noChangeArrowheads="1"/>
          </p:cNvPicPr>
          <p:nvPr/>
        </p:nvPicPr>
        <p:blipFill>
          <a:blip r:embed="rId3" cstate="print"/>
          <a:srcRect/>
          <a:stretch>
            <a:fillRect/>
          </a:stretch>
        </p:blipFill>
        <p:spPr bwMode="auto">
          <a:xfrm>
            <a:off x="1905000" y="1524000"/>
            <a:ext cx="4451350" cy="4624388"/>
          </a:xfrm>
          <a:prstGeom prst="rect">
            <a:avLst/>
          </a:prstGeom>
          <a:noFill/>
        </p:spPr>
      </p:pic>
      <p:sp>
        <p:nvSpPr>
          <p:cNvPr id="367622" name="Rectangle 6"/>
          <p:cNvSpPr>
            <a:spLocks noChangeArrowheads="1"/>
          </p:cNvSpPr>
          <p:nvPr/>
        </p:nvSpPr>
        <p:spPr bwMode="auto">
          <a:xfrm>
            <a:off x="2033588" y="1181100"/>
            <a:ext cx="12001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Killer cell</a:t>
            </a:r>
          </a:p>
        </p:txBody>
      </p:sp>
      <p:sp>
        <p:nvSpPr>
          <p:cNvPr id="367623" name="Rectangle 7"/>
          <p:cNvSpPr>
            <a:spLocks noChangeArrowheads="1"/>
          </p:cNvSpPr>
          <p:nvPr/>
        </p:nvSpPr>
        <p:spPr bwMode="auto">
          <a:xfrm>
            <a:off x="6804025" y="3806825"/>
            <a:ext cx="2016125" cy="574675"/>
          </a:xfrm>
          <a:prstGeom prst="rect">
            <a:avLst/>
          </a:prstGeom>
          <a:noFill/>
          <a:ln w="25400">
            <a:noFill/>
            <a:miter lim="800000"/>
            <a:headEnd/>
            <a:tailEnd/>
          </a:ln>
          <a:effectLst/>
        </p:spPr>
        <p:txBody>
          <a:bodyPr>
            <a:spAutoFit/>
          </a:bodyPr>
          <a:lstStyle/>
          <a:p>
            <a:pPr>
              <a:lnSpc>
                <a:spcPts val="1900"/>
              </a:lnSpc>
            </a:pPr>
            <a:r>
              <a:rPr lang="en-US" sz="1800">
                <a:solidFill>
                  <a:schemeClr val="bg1"/>
                </a:solidFill>
              </a:rPr>
              <a:t>Target-oriented granules</a:t>
            </a:r>
          </a:p>
        </p:txBody>
      </p:sp>
      <p:sp>
        <p:nvSpPr>
          <p:cNvPr id="367624" name="Rectangle 8"/>
          <p:cNvSpPr>
            <a:spLocks noChangeArrowheads="1"/>
          </p:cNvSpPr>
          <p:nvPr/>
        </p:nvSpPr>
        <p:spPr bwMode="auto">
          <a:xfrm>
            <a:off x="2968625" y="4191000"/>
            <a:ext cx="18986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Surface contact</a:t>
            </a:r>
          </a:p>
        </p:txBody>
      </p:sp>
      <p:sp>
        <p:nvSpPr>
          <p:cNvPr id="367625" name="Rectangle 9"/>
          <p:cNvSpPr>
            <a:spLocks noChangeArrowheads="1"/>
          </p:cNvSpPr>
          <p:nvPr/>
        </p:nvSpPr>
        <p:spPr bwMode="auto">
          <a:xfrm>
            <a:off x="4981575" y="1181100"/>
            <a:ext cx="13271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Target cell</a:t>
            </a:r>
          </a:p>
        </p:txBody>
      </p:sp>
      <p:sp>
        <p:nvSpPr>
          <p:cNvPr id="367626" name="Line 10"/>
          <p:cNvSpPr>
            <a:spLocks noChangeShapeType="1"/>
          </p:cNvSpPr>
          <p:nvPr/>
        </p:nvSpPr>
        <p:spPr bwMode="auto">
          <a:xfrm>
            <a:off x="6172200" y="3962400"/>
            <a:ext cx="650875" cy="0"/>
          </a:xfrm>
          <a:prstGeom prst="line">
            <a:avLst/>
          </a:prstGeom>
          <a:noFill/>
          <a:ln w="25400">
            <a:solidFill>
              <a:schemeClr val="bg1"/>
            </a:solidFill>
            <a:round/>
            <a:headEnd/>
            <a:tailEnd/>
          </a:ln>
          <a:effectLst/>
        </p:spPr>
        <p:txBody>
          <a:bodyPr wrap="none" anchor="ctr"/>
          <a:lstStyle/>
          <a:p>
            <a:endParaRPr lang="en-US"/>
          </a:p>
        </p:txBody>
      </p:sp>
      <p:sp>
        <p:nvSpPr>
          <p:cNvPr id="367627" name="Line 11"/>
          <p:cNvSpPr>
            <a:spLocks noChangeShapeType="1"/>
          </p:cNvSpPr>
          <p:nvPr/>
        </p:nvSpPr>
        <p:spPr bwMode="auto">
          <a:xfrm flipV="1">
            <a:off x="5861050" y="3962400"/>
            <a:ext cx="962025" cy="266700"/>
          </a:xfrm>
          <a:prstGeom prst="line">
            <a:avLst/>
          </a:prstGeom>
          <a:noFill/>
          <a:ln w="25400">
            <a:solidFill>
              <a:schemeClr val="bg1"/>
            </a:solidFill>
            <a:round/>
            <a:headEnd/>
            <a:tailEnd/>
          </a:ln>
          <a:effectLst/>
        </p:spPr>
        <p:txBody>
          <a:bodyPr wrap="none" anchor="ctr"/>
          <a:lstStyle/>
          <a:p>
            <a:endParaRPr lang="en-US"/>
          </a:p>
        </p:txBody>
      </p:sp>
      <p:sp>
        <p:nvSpPr>
          <p:cNvPr id="367628" name="Line 12"/>
          <p:cNvSpPr>
            <a:spLocks noChangeShapeType="1"/>
          </p:cNvSpPr>
          <p:nvPr/>
        </p:nvSpPr>
        <p:spPr bwMode="auto">
          <a:xfrm>
            <a:off x="3581400" y="2133600"/>
            <a:ext cx="114300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67629" name="Line 13"/>
          <p:cNvSpPr>
            <a:spLocks noChangeShapeType="1"/>
          </p:cNvSpPr>
          <p:nvPr/>
        </p:nvSpPr>
        <p:spPr bwMode="auto">
          <a:xfrm flipH="1">
            <a:off x="5857875" y="3500438"/>
            <a:ext cx="155575" cy="530225"/>
          </a:xfrm>
          <a:prstGeom prst="line">
            <a:avLst/>
          </a:prstGeom>
          <a:noFill/>
          <a:ln w="25400">
            <a:solidFill>
              <a:schemeClr val="bg1"/>
            </a:solidFill>
            <a:round/>
            <a:headEnd/>
            <a:tailEnd type="triangle" w="sm" len="sm"/>
          </a:ln>
          <a:effectLst/>
        </p:spPr>
        <p:txBody>
          <a:bodyPr wrap="none" anchor="ctr"/>
          <a:lstStyle/>
          <a:p>
            <a:endParaRPr lang="en-US"/>
          </a:p>
        </p:txBody>
      </p:sp>
      <p:sp>
        <p:nvSpPr>
          <p:cNvPr id="367630" name="Line 14"/>
          <p:cNvSpPr>
            <a:spLocks noChangeShapeType="1"/>
          </p:cNvSpPr>
          <p:nvPr/>
        </p:nvSpPr>
        <p:spPr bwMode="auto">
          <a:xfrm rot="-524632">
            <a:off x="5102225" y="3514725"/>
            <a:ext cx="155575" cy="530225"/>
          </a:xfrm>
          <a:prstGeom prst="line">
            <a:avLst/>
          </a:prstGeom>
          <a:noFill/>
          <a:ln w="25400">
            <a:solidFill>
              <a:schemeClr val="bg1"/>
            </a:solidFill>
            <a:round/>
            <a:headEnd/>
            <a:tailEnd type="triangle" w="sm" len="sm"/>
          </a:ln>
          <a:effectLst/>
        </p:spPr>
        <p:txBody>
          <a:bodyPr wrap="none" anchor="ctr"/>
          <a:lstStyle/>
          <a:p>
            <a:endParaRPr lang="en-US"/>
          </a:p>
        </p:txBody>
      </p:sp>
      <p:sp>
        <p:nvSpPr>
          <p:cNvPr id="367631" name="Line 15"/>
          <p:cNvSpPr>
            <a:spLocks noChangeShapeType="1"/>
          </p:cNvSpPr>
          <p:nvPr/>
        </p:nvSpPr>
        <p:spPr bwMode="auto">
          <a:xfrm rot="16200000" flipH="1">
            <a:off x="4129088" y="4611688"/>
            <a:ext cx="155575" cy="530225"/>
          </a:xfrm>
          <a:prstGeom prst="line">
            <a:avLst/>
          </a:prstGeom>
          <a:noFill/>
          <a:ln w="25400">
            <a:solidFill>
              <a:schemeClr val="bg1"/>
            </a:solidFill>
            <a:round/>
            <a:headEnd/>
            <a:tailEnd type="triangle" w="sm" len="sm"/>
          </a:ln>
          <a:effectLst/>
        </p:spPr>
        <p:txBody>
          <a:bodyPr wrap="none" anchor="ctr"/>
          <a:lstStyle/>
          <a:p>
            <a:endParaRPr lang="en-US"/>
          </a:p>
        </p:txBody>
      </p:sp>
      <p:sp>
        <p:nvSpPr>
          <p:cNvPr id="367632" name="Line 16"/>
          <p:cNvSpPr>
            <a:spLocks noChangeShapeType="1"/>
          </p:cNvSpPr>
          <p:nvPr/>
        </p:nvSpPr>
        <p:spPr bwMode="auto">
          <a:xfrm rot="15675368">
            <a:off x="4144963" y="5357813"/>
            <a:ext cx="155575" cy="530225"/>
          </a:xfrm>
          <a:prstGeom prst="line">
            <a:avLst/>
          </a:prstGeom>
          <a:noFill/>
          <a:ln w="25400">
            <a:solidFill>
              <a:schemeClr val="bg1"/>
            </a:solidFill>
            <a:round/>
            <a:headEnd/>
            <a:tailEnd type="triangle" w="sm" len="sm"/>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3" name="Picture 13" descr="16"/>
          <p:cNvPicPr>
            <a:picLocks noChangeAspect="1" noChangeArrowheads="1"/>
          </p:cNvPicPr>
          <p:nvPr/>
        </p:nvPicPr>
        <p:blipFill>
          <a:blip r:embed="rId3" cstate="print"/>
          <a:srcRect/>
          <a:stretch>
            <a:fillRect/>
          </a:stretch>
        </p:blipFill>
        <p:spPr bwMode="auto">
          <a:xfrm>
            <a:off x="576263" y="1327150"/>
            <a:ext cx="7989887" cy="4203700"/>
          </a:xfrm>
          <a:prstGeom prst="rect">
            <a:avLst/>
          </a:prstGeom>
          <a:noFill/>
        </p:spPr>
      </p:pic>
      <p:sp>
        <p:nvSpPr>
          <p:cNvPr id="368644" name="Rectangle 4"/>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Phagocytes and Their Relatives</a:t>
            </a:r>
          </a:p>
        </p:txBody>
      </p:sp>
      <p:sp>
        <p:nvSpPr>
          <p:cNvPr id="368646" name="Rectangle 6"/>
          <p:cNvSpPr>
            <a:spLocks noChangeArrowheads="1"/>
          </p:cNvSpPr>
          <p:nvPr/>
        </p:nvSpPr>
        <p:spPr bwMode="auto">
          <a:xfrm>
            <a:off x="771525" y="2495550"/>
            <a:ext cx="12509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Monocyte</a:t>
            </a:r>
          </a:p>
        </p:txBody>
      </p:sp>
      <p:sp>
        <p:nvSpPr>
          <p:cNvPr id="368647" name="Rectangle 7"/>
          <p:cNvSpPr>
            <a:spLocks noChangeArrowheads="1"/>
          </p:cNvSpPr>
          <p:nvPr/>
        </p:nvSpPr>
        <p:spPr bwMode="auto">
          <a:xfrm>
            <a:off x="2438400" y="4524375"/>
            <a:ext cx="16192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Dendritic cell</a:t>
            </a:r>
          </a:p>
        </p:txBody>
      </p:sp>
      <p:sp>
        <p:nvSpPr>
          <p:cNvPr id="368648" name="Rectangle 8"/>
          <p:cNvSpPr>
            <a:spLocks noChangeArrowheads="1"/>
          </p:cNvSpPr>
          <p:nvPr/>
        </p:nvSpPr>
        <p:spPr bwMode="auto">
          <a:xfrm>
            <a:off x="5353050" y="3009900"/>
            <a:ext cx="13525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Eosinophil</a:t>
            </a:r>
          </a:p>
        </p:txBody>
      </p:sp>
      <p:sp>
        <p:nvSpPr>
          <p:cNvPr id="368649" name="Rectangle 9"/>
          <p:cNvSpPr>
            <a:spLocks noChangeArrowheads="1"/>
          </p:cNvSpPr>
          <p:nvPr/>
        </p:nvSpPr>
        <p:spPr bwMode="auto">
          <a:xfrm>
            <a:off x="4267200" y="5038725"/>
            <a:ext cx="13271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Neutrophil</a:t>
            </a:r>
          </a:p>
        </p:txBody>
      </p:sp>
      <p:sp>
        <p:nvSpPr>
          <p:cNvPr id="368650" name="Rectangle 10"/>
          <p:cNvSpPr>
            <a:spLocks noChangeArrowheads="1"/>
          </p:cNvSpPr>
          <p:nvPr/>
        </p:nvSpPr>
        <p:spPr bwMode="auto">
          <a:xfrm>
            <a:off x="6134100" y="5524500"/>
            <a:ext cx="11493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Basophil</a:t>
            </a:r>
          </a:p>
        </p:txBody>
      </p:sp>
      <p:sp>
        <p:nvSpPr>
          <p:cNvPr id="368651" name="Rectangle 11"/>
          <p:cNvSpPr>
            <a:spLocks noChangeArrowheads="1"/>
          </p:cNvSpPr>
          <p:nvPr/>
        </p:nvSpPr>
        <p:spPr bwMode="auto">
          <a:xfrm>
            <a:off x="7477125" y="4029075"/>
            <a:ext cx="11493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Mast cell</a:t>
            </a:r>
          </a:p>
        </p:txBody>
      </p:sp>
      <p:sp>
        <p:nvSpPr>
          <p:cNvPr id="368652" name="Rectangle 12"/>
          <p:cNvSpPr>
            <a:spLocks noChangeArrowheads="1"/>
          </p:cNvSpPr>
          <p:nvPr/>
        </p:nvSpPr>
        <p:spPr bwMode="auto">
          <a:xfrm>
            <a:off x="590550" y="4524375"/>
            <a:ext cx="15303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Macrophage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9" name="Rectangle 5"/>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Phagocytes in the Body </a:t>
            </a:r>
          </a:p>
        </p:txBody>
      </p:sp>
      <p:pic>
        <p:nvPicPr>
          <p:cNvPr id="369670" name="Picture 6" descr="17"/>
          <p:cNvPicPr>
            <a:picLocks noChangeAspect="1" noChangeArrowheads="1"/>
          </p:cNvPicPr>
          <p:nvPr/>
        </p:nvPicPr>
        <p:blipFill>
          <a:blip r:embed="rId3" cstate="print"/>
          <a:srcRect/>
          <a:stretch>
            <a:fillRect/>
          </a:stretch>
        </p:blipFill>
        <p:spPr bwMode="auto">
          <a:xfrm>
            <a:off x="3417888" y="849313"/>
            <a:ext cx="2306637" cy="5707062"/>
          </a:xfrm>
          <a:prstGeom prst="rect">
            <a:avLst/>
          </a:prstGeom>
          <a:noFill/>
        </p:spPr>
      </p:pic>
      <p:sp>
        <p:nvSpPr>
          <p:cNvPr id="369671" name="Rectangle 7"/>
          <p:cNvSpPr>
            <a:spLocks noChangeArrowheads="1"/>
          </p:cNvSpPr>
          <p:nvPr/>
        </p:nvSpPr>
        <p:spPr bwMode="auto">
          <a:xfrm>
            <a:off x="1103313" y="981075"/>
            <a:ext cx="1906587" cy="574675"/>
          </a:xfrm>
          <a:prstGeom prst="rect">
            <a:avLst/>
          </a:prstGeom>
          <a:noFill/>
          <a:ln w="25400">
            <a:noFill/>
            <a:miter lim="800000"/>
            <a:headEnd/>
            <a:tailEnd type="none" w="sm" len="sm"/>
          </a:ln>
          <a:effectLst/>
        </p:spPr>
        <p:txBody>
          <a:bodyPr>
            <a:spAutoFit/>
          </a:bodyPr>
          <a:lstStyle/>
          <a:p>
            <a:pPr algn="r">
              <a:lnSpc>
                <a:spcPts val="1900"/>
              </a:lnSpc>
            </a:pPr>
            <a:r>
              <a:rPr lang="en-US" sz="1800">
                <a:solidFill>
                  <a:schemeClr val="bg1"/>
                </a:solidFill>
              </a:rPr>
              <a:t>Brain: microglial cells</a:t>
            </a:r>
          </a:p>
        </p:txBody>
      </p:sp>
      <p:sp>
        <p:nvSpPr>
          <p:cNvPr id="369672" name="Rectangle 8"/>
          <p:cNvSpPr>
            <a:spLocks noChangeArrowheads="1"/>
          </p:cNvSpPr>
          <p:nvPr/>
        </p:nvSpPr>
        <p:spPr bwMode="auto">
          <a:xfrm>
            <a:off x="6153150" y="5940425"/>
            <a:ext cx="1903413" cy="574675"/>
          </a:xfrm>
          <a:prstGeom prst="rect">
            <a:avLst/>
          </a:prstGeom>
          <a:noFill/>
          <a:ln w="25400">
            <a:noFill/>
            <a:miter lim="800000"/>
            <a:headEnd/>
            <a:tailEnd type="none" w="sm" len="sm"/>
          </a:ln>
          <a:effectLst/>
        </p:spPr>
        <p:txBody>
          <a:bodyPr>
            <a:spAutoFit/>
          </a:bodyPr>
          <a:lstStyle/>
          <a:p>
            <a:pPr>
              <a:lnSpc>
                <a:spcPts val="1900"/>
              </a:lnSpc>
            </a:pPr>
            <a:r>
              <a:rPr lang="en-US" sz="1800">
                <a:solidFill>
                  <a:schemeClr val="bg1"/>
                </a:solidFill>
              </a:rPr>
              <a:t>Joint:</a:t>
            </a:r>
            <a:br>
              <a:rPr lang="en-US" sz="1800">
                <a:solidFill>
                  <a:schemeClr val="bg1"/>
                </a:solidFill>
              </a:rPr>
            </a:br>
            <a:r>
              <a:rPr lang="en-US" sz="1800">
                <a:solidFill>
                  <a:schemeClr val="bg1"/>
                </a:solidFill>
              </a:rPr>
              <a:t>synovial A cells</a:t>
            </a:r>
          </a:p>
        </p:txBody>
      </p:sp>
      <p:sp>
        <p:nvSpPr>
          <p:cNvPr id="369673" name="Rectangle 9"/>
          <p:cNvSpPr>
            <a:spLocks noChangeArrowheads="1"/>
          </p:cNvSpPr>
          <p:nvPr/>
        </p:nvSpPr>
        <p:spPr bwMode="auto">
          <a:xfrm>
            <a:off x="6153150" y="4972050"/>
            <a:ext cx="2324100" cy="574675"/>
          </a:xfrm>
          <a:prstGeom prst="rect">
            <a:avLst/>
          </a:prstGeom>
          <a:noFill/>
          <a:ln w="25400">
            <a:noFill/>
            <a:miter lim="800000"/>
            <a:headEnd/>
            <a:tailEnd type="none" w="sm" len="sm"/>
          </a:ln>
          <a:effectLst/>
        </p:spPr>
        <p:txBody>
          <a:bodyPr>
            <a:spAutoFit/>
          </a:bodyPr>
          <a:lstStyle/>
          <a:p>
            <a:pPr>
              <a:lnSpc>
                <a:spcPts val="1900"/>
              </a:lnSpc>
            </a:pPr>
            <a:r>
              <a:rPr lang="en-US" sz="1800">
                <a:solidFill>
                  <a:schemeClr val="bg1"/>
                </a:solidFill>
              </a:rPr>
              <a:t>Precursors in bone marrow</a:t>
            </a:r>
          </a:p>
        </p:txBody>
      </p:sp>
      <p:sp>
        <p:nvSpPr>
          <p:cNvPr id="369674" name="Rectangle 10"/>
          <p:cNvSpPr>
            <a:spLocks noChangeArrowheads="1"/>
          </p:cNvSpPr>
          <p:nvPr/>
        </p:nvSpPr>
        <p:spPr bwMode="auto">
          <a:xfrm>
            <a:off x="627063" y="4610100"/>
            <a:ext cx="2382837" cy="1057275"/>
          </a:xfrm>
          <a:prstGeom prst="rect">
            <a:avLst/>
          </a:prstGeom>
          <a:noFill/>
          <a:ln w="25400">
            <a:noFill/>
            <a:miter lim="800000"/>
            <a:headEnd/>
            <a:tailEnd type="none" w="sm" len="sm"/>
          </a:ln>
          <a:effectLst/>
        </p:spPr>
        <p:txBody>
          <a:bodyPr>
            <a:spAutoFit/>
          </a:bodyPr>
          <a:lstStyle/>
          <a:p>
            <a:pPr algn="r">
              <a:lnSpc>
                <a:spcPts val="1900"/>
              </a:lnSpc>
            </a:pPr>
            <a:r>
              <a:rPr lang="en-US" sz="1800">
                <a:solidFill>
                  <a:schemeClr val="bg1"/>
                </a:solidFill>
              </a:rPr>
              <a:t>Lymph node: resident and recirculating macrophages</a:t>
            </a:r>
          </a:p>
        </p:txBody>
      </p:sp>
      <p:sp>
        <p:nvSpPr>
          <p:cNvPr id="369675" name="Rectangle 11"/>
          <p:cNvSpPr>
            <a:spLocks noChangeArrowheads="1"/>
          </p:cNvSpPr>
          <p:nvPr/>
        </p:nvSpPr>
        <p:spPr bwMode="auto">
          <a:xfrm>
            <a:off x="6153150" y="4038600"/>
            <a:ext cx="1603375" cy="574675"/>
          </a:xfrm>
          <a:prstGeom prst="rect">
            <a:avLst/>
          </a:prstGeom>
          <a:noFill/>
          <a:ln w="25400">
            <a:noFill/>
            <a:miter lim="800000"/>
            <a:headEnd/>
            <a:tailEnd type="none" w="sm" len="sm"/>
          </a:ln>
          <a:effectLst/>
        </p:spPr>
        <p:txBody>
          <a:bodyPr>
            <a:spAutoFit/>
          </a:bodyPr>
          <a:lstStyle/>
          <a:p>
            <a:pPr>
              <a:lnSpc>
                <a:spcPts val="1900"/>
              </a:lnSpc>
            </a:pPr>
            <a:r>
              <a:rPr lang="en-US" sz="1800">
                <a:solidFill>
                  <a:schemeClr val="bg1"/>
                </a:solidFill>
              </a:rPr>
              <a:t>Blood: monocytes</a:t>
            </a:r>
          </a:p>
        </p:txBody>
      </p:sp>
      <p:sp>
        <p:nvSpPr>
          <p:cNvPr id="369676" name="Rectangle 12"/>
          <p:cNvSpPr>
            <a:spLocks noChangeArrowheads="1"/>
          </p:cNvSpPr>
          <p:nvPr/>
        </p:nvSpPr>
        <p:spPr bwMode="auto">
          <a:xfrm>
            <a:off x="404813" y="3703638"/>
            <a:ext cx="2605087" cy="815975"/>
          </a:xfrm>
          <a:prstGeom prst="rect">
            <a:avLst/>
          </a:prstGeom>
          <a:noFill/>
          <a:ln w="25400">
            <a:noFill/>
            <a:miter lim="800000"/>
            <a:headEnd/>
            <a:tailEnd type="none" w="sm" len="sm"/>
          </a:ln>
          <a:effectLst/>
        </p:spPr>
        <p:txBody>
          <a:bodyPr>
            <a:spAutoFit/>
          </a:bodyPr>
          <a:lstStyle/>
          <a:p>
            <a:pPr algn="r">
              <a:lnSpc>
                <a:spcPts val="1900"/>
              </a:lnSpc>
            </a:pPr>
            <a:r>
              <a:rPr lang="en-US" sz="1800">
                <a:solidFill>
                  <a:schemeClr val="bg1"/>
                </a:solidFill>
              </a:rPr>
              <a:t>Kidney:</a:t>
            </a:r>
            <a:br>
              <a:rPr lang="en-US" sz="1800">
                <a:solidFill>
                  <a:schemeClr val="bg1"/>
                </a:solidFill>
              </a:rPr>
            </a:br>
            <a:r>
              <a:rPr lang="en-US" sz="1800">
                <a:solidFill>
                  <a:schemeClr val="bg1"/>
                </a:solidFill>
              </a:rPr>
              <a:t>mesangial phagocytes</a:t>
            </a:r>
          </a:p>
        </p:txBody>
      </p:sp>
      <p:sp>
        <p:nvSpPr>
          <p:cNvPr id="369677" name="Rectangle 13"/>
          <p:cNvSpPr>
            <a:spLocks noChangeArrowheads="1"/>
          </p:cNvSpPr>
          <p:nvPr/>
        </p:nvSpPr>
        <p:spPr bwMode="auto">
          <a:xfrm>
            <a:off x="6153150" y="3276600"/>
            <a:ext cx="1884363" cy="574675"/>
          </a:xfrm>
          <a:prstGeom prst="rect">
            <a:avLst/>
          </a:prstGeom>
          <a:noFill/>
          <a:ln w="25400">
            <a:noFill/>
            <a:miter lim="800000"/>
            <a:headEnd/>
            <a:tailEnd type="none" w="sm" len="sm"/>
          </a:ln>
          <a:effectLst/>
        </p:spPr>
        <p:txBody>
          <a:bodyPr>
            <a:spAutoFit/>
          </a:bodyPr>
          <a:lstStyle/>
          <a:p>
            <a:pPr>
              <a:lnSpc>
                <a:spcPts val="1900"/>
              </a:lnSpc>
            </a:pPr>
            <a:r>
              <a:rPr lang="en-US" sz="1800">
                <a:solidFill>
                  <a:schemeClr val="bg1"/>
                </a:solidFill>
              </a:rPr>
              <a:t>Spleen: macrophages</a:t>
            </a:r>
          </a:p>
        </p:txBody>
      </p:sp>
      <p:sp>
        <p:nvSpPr>
          <p:cNvPr id="369678" name="Rectangle 14"/>
          <p:cNvSpPr>
            <a:spLocks noChangeArrowheads="1"/>
          </p:cNvSpPr>
          <p:nvPr/>
        </p:nvSpPr>
        <p:spPr bwMode="auto">
          <a:xfrm>
            <a:off x="1331913" y="3038475"/>
            <a:ext cx="1677987" cy="574675"/>
          </a:xfrm>
          <a:prstGeom prst="rect">
            <a:avLst/>
          </a:prstGeom>
          <a:noFill/>
          <a:ln w="25400">
            <a:noFill/>
            <a:miter lim="800000"/>
            <a:headEnd/>
            <a:tailEnd type="none" w="sm" len="sm"/>
          </a:ln>
          <a:effectLst/>
        </p:spPr>
        <p:txBody>
          <a:bodyPr>
            <a:spAutoFit/>
          </a:bodyPr>
          <a:lstStyle/>
          <a:p>
            <a:pPr algn="r">
              <a:lnSpc>
                <a:spcPts val="1900"/>
              </a:lnSpc>
            </a:pPr>
            <a:r>
              <a:rPr lang="en-US" sz="1800">
                <a:solidFill>
                  <a:schemeClr val="bg1"/>
                </a:solidFill>
              </a:rPr>
              <a:t>Liver: Kupffer cells</a:t>
            </a:r>
          </a:p>
        </p:txBody>
      </p:sp>
      <p:sp>
        <p:nvSpPr>
          <p:cNvPr id="369679" name="Rectangle 15"/>
          <p:cNvSpPr>
            <a:spLocks noChangeArrowheads="1"/>
          </p:cNvSpPr>
          <p:nvPr/>
        </p:nvSpPr>
        <p:spPr bwMode="auto">
          <a:xfrm>
            <a:off x="860425" y="2143125"/>
            <a:ext cx="2149475" cy="815975"/>
          </a:xfrm>
          <a:prstGeom prst="rect">
            <a:avLst/>
          </a:prstGeom>
          <a:noFill/>
          <a:ln w="25400">
            <a:noFill/>
            <a:miter lim="800000"/>
            <a:headEnd/>
            <a:tailEnd type="none" w="sm" len="sm"/>
          </a:ln>
          <a:effectLst/>
        </p:spPr>
        <p:txBody>
          <a:bodyPr>
            <a:spAutoFit/>
          </a:bodyPr>
          <a:lstStyle/>
          <a:p>
            <a:pPr algn="r">
              <a:lnSpc>
                <a:spcPts val="1900"/>
              </a:lnSpc>
            </a:pPr>
            <a:r>
              <a:rPr lang="en-US" sz="1800">
                <a:solidFill>
                  <a:schemeClr val="bg1"/>
                </a:solidFill>
              </a:rPr>
              <a:t>Lung:</a:t>
            </a:r>
            <a:br>
              <a:rPr lang="en-US" sz="1800">
                <a:solidFill>
                  <a:schemeClr val="bg1"/>
                </a:solidFill>
              </a:rPr>
            </a:br>
            <a:r>
              <a:rPr lang="en-US" sz="1800">
                <a:solidFill>
                  <a:schemeClr val="bg1"/>
                </a:solidFill>
              </a:rPr>
              <a:t>alveolar macrophages</a:t>
            </a:r>
          </a:p>
        </p:txBody>
      </p:sp>
      <p:sp>
        <p:nvSpPr>
          <p:cNvPr id="369681" name="Line 17"/>
          <p:cNvSpPr>
            <a:spLocks noChangeShapeType="1"/>
          </p:cNvSpPr>
          <p:nvPr/>
        </p:nvSpPr>
        <p:spPr bwMode="auto">
          <a:xfrm flipH="1">
            <a:off x="2974975" y="1143000"/>
            <a:ext cx="1130300" cy="0"/>
          </a:xfrm>
          <a:prstGeom prst="line">
            <a:avLst/>
          </a:prstGeom>
          <a:noFill/>
          <a:ln w="25400">
            <a:solidFill>
              <a:schemeClr val="bg1"/>
            </a:solidFill>
            <a:round/>
            <a:headEnd/>
            <a:tailEnd type="none" w="sm" len="sm"/>
          </a:ln>
          <a:effectLst/>
        </p:spPr>
        <p:txBody>
          <a:bodyPr wrap="none" anchor="ctr"/>
          <a:lstStyle/>
          <a:p>
            <a:endParaRPr lang="en-US"/>
          </a:p>
        </p:txBody>
      </p:sp>
      <p:sp>
        <p:nvSpPr>
          <p:cNvPr id="369682" name="Line 18"/>
          <p:cNvSpPr>
            <a:spLocks noChangeShapeType="1"/>
          </p:cNvSpPr>
          <p:nvPr/>
        </p:nvSpPr>
        <p:spPr bwMode="auto">
          <a:xfrm flipH="1">
            <a:off x="2974975" y="2324100"/>
            <a:ext cx="663575" cy="0"/>
          </a:xfrm>
          <a:prstGeom prst="line">
            <a:avLst/>
          </a:prstGeom>
          <a:noFill/>
          <a:ln w="25400">
            <a:solidFill>
              <a:schemeClr val="bg1"/>
            </a:solidFill>
            <a:round/>
            <a:headEnd/>
            <a:tailEnd type="none" w="sm" len="sm"/>
          </a:ln>
          <a:effectLst/>
        </p:spPr>
        <p:txBody>
          <a:bodyPr wrap="none" anchor="ctr"/>
          <a:lstStyle/>
          <a:p>
            <a:endParaRPr lang="en-US"/>
          </a:p>
        </p:txBody>
      </p:sp>
      <p:sp>
        <p:nvSpPr>
          <p:cNvPr id="369683" name="Line 19"/>
          <p:cNvSpPr>
            <a:spLocks noChangeShapeType="1"/>
          </p:cNvSpPr>
          <p:nvPr/>
        </p:nvSpPr>
        <p:spPr bwMode="auto">
          <a:xfrm flipH="1">
            <a:off x="2974975" y="3209925"/>
            <a:ext cx="622300" cy="0"/>
          </a:xfrm>
          <a:prstGeom prst="line">
            <a:avLst/>
          </a:prstGeom>
          <a:noFill/>
          <a:ln w="25400">
            <a:solidFill>
              <a:schemeClr val="bg1"/>
            </a:solidFill>
            <a:round/>
            <a:headEnd/>
            <a:tailEnd type="none" w="sm" len="sm"/>
          </a:ln>
          <a:effectLst/>
        </p:spPr>
        <p:txBody>
          <a:bodyPr wrap="none" anchor="ctr"/>
          <a:lstStyle/>
          <a:p>
            <a:endParaRPr lang="en-US"/>
          </a:p>
        </p:txBody>
      </p:sp>
      <p:sp>
        <p:nvSpPr>
          <p:cNvPr id="369684" name="Line 20"/>
          <p:cNvSpPr>
            <a:spLocks noChangeShapeType="1"/>
          </p:cNvSpPr>
          <p:nvPr/>
        </p:nvSpPr>
        <p:spPr bwMode="auto">
          <a:xfrm flipH="1">
            <a:off x="2974975" y="4800600"/>
            <a:ext cx="525463" cy="0"/>
          </a:xfrm>
          <a:prstGeom prst="line">
            <a:avLst/>
          </a:prstGeom>
          <a:noFill/>
          <a:ln w="25400">
            <a:solidFill>
              <a:schemeClr val="bg1"/>
            </a:solidFill>
            <a:round/>
            <a:headEnd/>
            <a:tailEnd type="none" w="sm" len="sm"/>
          </a:ln>
          <a:effectLst/>
        </p:spPr>
        <p:txBody>
          <a:bodyPr wrap="none" anchor="ctr"/>
          <a:lstStyle/>
          <a:p>
            <a:endParaRPr lang="en-US"/>
          </a:p>
        </p:txBody>
      </p:sp>
      <p:sp>
        <p:nvSpPr>
          <p:cNvPr id="369685" name="Line 21"/>
          <p:cNvSpPr>
            <a:spLocks noChangeShapeType="1"/>
          </p:cNvSpPr>
          <p:nvPr/>
        </p:nvSpPr>
        <p:spPr bwMode="auto">
          <a:xfrm flipH="1">
            <a:off x="5607050" y="3429000"/>
            <a:ext cx="542925" cy="0"/>
          </a:xfrm>
          <a:prstGeom prst="line">
            <a:avLst/>
          </a:prstGeom>
          <a:noFill/>
          <a:ln w="25400">
            <a:solidFill>
              <a:schemeClr val="bg1"/>
            </a:solidFill>
            <a:round/>
            <a:headEnd/>
            <a:tailEnd type="none" w="sm" len="sm"/>
          </a:ln>
          <a:effectLst/>
        </p:spPr>
        <p:txBody>
          <a:bodyPr wrap="none" anchor="ctr"/>
          <a:lstStyle/>
          <a:p>
            <a:endParaRPr lang="en-US"/>
          </a:p>
        </p:txBody>
      </p:sp>
      <p:sp>
        <p:nvSpPr>
          <p:cNvPr id="369688" name="Freeform 24"/>
          <p:cNvSpPr>
            <a:spLocks/>
          </p:cNvSpPr>
          <p:nvPr/>
        </p:nvSpPr>
        <p:spPr bwMode="auto">
          <a:xfrm flipH="1">
            <a:off x="4513263" y="3733800"/>
            <a:ext cx="1223962" cy="457200"/>
          </a:xfrm>
          <a:custGeom>
            <a:avLst/>
            <a:gdLst/>
            <a:ahLst/>
            <a:cxnLst>
              <a:cxn ang="0">
                <a:pos x="0" y="192"/>
              </a:cxn>
              <a:cxn ang="0">
                <a:pos x="816" y="192"/>
              </a:cxn>
              <a:cxn ang="0">
                <a:pos x="816" y="0"/>
              </a:cxn>
            </a:cxnLst>
            <a:rect l="0" t="0" r="r" b="b"/>
            <a:pathLst>
              <a:path w="816" h="192">
                <a:moveTo>
                  <a:pt x="0" y="192"/>
                </a:moveTo>
                <a:lnTo>
                  <a:pt x="816" y="192"/>
                </a:lnTo>
                <a:lnTo>
                  <a:pt x="816" y="0"/>
                </a:lnTo>
              </a:path>
            </a:pathLst>
          </a:custGeom>
          <a:noFill/>
          <a:ln w="25400" cap="flat" cmpd="sng">
            <a:solidFill>
              <a:schemeClr val="tx1"/>
            </a:solidFill>
            <a:prstDash val="solid"/>
            <a:round/>
            <a:headEnd type="none" w="med" len="med"/>
            <a:tailEnd type="none" w="sm" len="sm"/>
          </a:ln>
          <a:effectLst/>
        </p:spPr>
        <p:txBody>
          <a:bodyPr wrap="none" anchor="ctr"/>
          <a:lstStyle/>
          <a:p>
            <a:endParaRPr lang="en-US"/>
          </a:p>
        </p:txBody>
      </p:sp>
      <p:sp>
        <p:nvSpPr>
          <p:cNvPr id="369689" name="Line 25"/>
          <p:cNvSpPr>
            <a:spLocks noChangeShapeType="1"/>
          </p:cNvSpPr>
          <p:nvPr/>
        </p:nvSpPr>
        <p:spPr bwMode="auto">
          <a:xfrm flipH="1">
            <a:off x="5191125" y="5153025"/>
            <a:ext cx="958850" cy="0"/>
          </a:xfrm>
          <a:prstGeom prst="line">
            <a:avLst/>
          </a:prstGeom>
          <a:noFill/>
          <a:ln w="25400">
            <a:solidFill>
              <a:schemeClr val="bg1"/>
            </a:solidFill>
            <a:round/>
            <a:headEnd/>
            <a:tailEnd type="none" w="sm" len="sm"/>
          </a:ln>
          <a:effectLst/>
        </p:spPr>
        <p:txBody>
          <a:bodyPr wrap="none" anchor="ctr"/>
          <a:lstStyle/>
          <a:p>
            <a:endParaRPr lang="en-US"/>
          </a:p>
        </p:txBody>
      </p:sp>
      <p:sp>
        <p:nvSpPr>
          <p:cNvPr id="369690" name="Line 26"/>
          <p:cNvSpPr>
            <a:spLocks noChangeShapeType="1"/>
          </p:cNvSpPr>
          <p:nvPr/>
        </p:nvSpPr>
        <p:spPr bwMode="auto">
          <a:xfrm flipH="1">
            <a:off x="5003800" y="6096000"/>
            <a:ext cx="1146175" cy="0"/>
          </a:xfrm>
          <a:prstGeom prst="line">
            <a:avLst/>
          </a:prstGeom>
          <a:noFill/>
          <a:ln w="25400">
            <a:solidFill>
              <a:schemeClr val="bg1"/>
            </a:solidFill>
            <a:round/>
            <a:headEnd/>
            <a:tailEnd type="none" w="sm" len="sm"/>
          </a:ln>
          <a:effectLst/>
        </p:spPr>
        <p:txBody>
          <a:bodyPr wrap="none" anchor="ctr"/>
          <a:lstStyle/>
          <a:p>
            <a:endParaRPr lang="en-US"/>
          </a:p>
        </p:txBody>
      </p:sp>
      <p:sp>
        <p:nvSpPr>
          <p:cNvPr id="369691" name="Line 27"/>
          <p:cNvSpPr>
            <a:spLocks noChangeShapeType="1"/>
          </p:cNvSpPr>
          <p:nvPr/>
        </p:nvSpPr>
        <p:spPr bwMode="auto">
          <a:xfrm flipH="1">
            <a:off x="3600450" y="2322513"/>
            <a:ext cx="746125" cy="0"/>
          </a:xfrm>
          <a:prstGeom prst="line">
            <a:avLst/>
          </a:prstGeom>
          <a:noFill/>
          <a:ln w="25400">
            <a:solidFill>
              <a:schemeClr val="tx1"/>
            </a:solidFill>
            <a:round/>
            <a:headEnd/>
            <a:tailEnd type="none" w="sm" len="sm"/>
          </a:ln>
          <a:effectLst/>
        </p:spPr>
        <p:txBody>
          <a:bodyPr wrap="none" anchor="ctr"/>
          <a:lstStyle/>
          <a:p>
            <a:endParaRPr lang="en-US"/>
          </a:p>
        </p:txBody>
      </p:sp>
      <p:sp>
        <p:nvSpPr>
          <p:cNvPr id="369692" name="Line 28"/>
          <p:cNvSpPr>
            <a:spLocks noChangeShapeType="1"/>
          </p:cNvSpPr>
          <p:nvPr/>
        </p:nvSpPr>
        <p:spPr bwMode="auto">
          <a:xfrm flipH="1">
            <a:off x="3562350" y="3209925"/>
            <a:ext cx="619125" cy="0"/>
          </a:xfrm>
          <a:prstGeom prst="line">
            <a:avLst/>
          </a:prstGeom>
          <a:noFill/>
          <a:ln w="25400">
            <a:solidFill>
              <a:schemeClr val="tx1"/>
            </a:solidFill>
            <a:round/>
            <a:headEnd/>
            <a:tailEnd type="none" w="sm" len="sm"/>
          </a:ln>
          <a:effectLst/>
        </p:spPr>
        <p:txBody>
          <a:bodyPr wrap="none" anchor="ctr"/>
          <a:lstStyle/>
          <a:p>
            <a:endParaRPr lang="en-US"/>
          </a:p>
        </p:txBody>
      </p:sp>
      <p:sp>
        <p:nvSpPr>
          <p:cNvPr id="369694" name="Line 30"/>
          <p:cNvSpPr>
            <a:spLocks noChangeShapeType="1"/>
          </p:cNvSpPr>
          <p:nvPr/>
        </p:nvSpPr>
        <p:spPr bwMode="auto">
          <a:xfrm flipH="1">
            <a:off x="2974975" y="3886200"/>
            <a:ext cx="469900" cy="0"/>
          </a:xfrm>
          <a:prstGeom prst="line">
            <a:avLst/>
          </a:prstGeom>
          <a:noFill/>
          <a:ln w="25400">
            <a:solidFill>
              <a:schemeClr val="bg1"/>
            </a:solidFill>
            <a:round/>
            <a:headEnd/>
            <a:tailEnd type="none" w="sm" len="sm"/>
          </a:ln>
          <a:effectLst/>
        </p:spPr>
        <p:txBody>
          <a:bodyPr wrap="none" anchor="ctr"/>
          <a:lstStyle/>
          <a:p>
            <a:endParaRPr lang="en-US"/>
          </a:p>
        </p:txBody>
      </p:sp>
      <p:sp>
        <p:nvSpPr>
          <p:cNvPr id="369693" name="Freeform 29"/>
          <p:cNvSpPr>
            <a:spLocks/>
          </p:cNvSpPr>
          <p:nvPr/>
        </p:nvSpPr>
        <p:spPr bwMode="auto">
          <a:xfrm>
            <a:off x="3425825" y="3657600"/>
            <a:ext cx="841375" cy="228600"/>
          </a:xfrm>
          <a:custGeom>
            <a:avLst/>
            <a:gdLst/>
            <a:ahLst/>
            <a:cxnLst>
              <a:cxn ang="0">
                <a:pos x="0" y="192"/>
              </a:cxn>
              <a:cxn ang="0">
                <a:pos x="816" y="192"/>
              </a:cxn>
              <a:cxn ang="0">
                <a:pos x="816" y="0"/>
              </a:cxn>
            </a:cxnLst>
            <a:rect l="0" t="0" r="r" b="b"/>
            <a:pathLst>
              <a:path w="816" h="192">
                <a:moveTo>
                  <a:pt x="0" y="192"/>
                </a:moveTo>
                <a:lnTo>
                  <a:pt x="816" y="192"/>
                </a:lnTo>
                <a:lnTo>
                  <a:pt x="816" y="0"/>
                </a:lnTo>
              </a:path>
            </a:pathLst>
          </a:custGeom>
          <a:noFill/>
          <a:ln w="25400" cap="flat" cmpd="sng">
            <a:solidFill>
              <a:schemeClr val="tx1"/>
            </a:solidFill>
            <a:prstDash val="solid"/>
            <a:round/>
            <a:headEnd type="none" w="med" len="med"/>
            <a:tailEnd type="none" w="sm" len="sm"/>
          </a:ln>
          <a:effectLst/>
        </p:spPr>
        <p:txBody>
          <a:bodyPr wrap="none" anchor="ctr"/>
          <a:lstStyle/>
          <a:p>
            <a:endParaRPr lang="en-US"/>
          </a:p>
        </p:txBody>
      </p:sp>
      <p:sp>
        <p:nvSpPr>
          <p:cNvPr id="369695" name="Line 31"/>
          <p:cNvSpPr>
            <a:spLocks noChangeShapeType="1"/>
          </p:cNvSpPr>
          <p:nvPr/>
        </p:nvSpPr>
        <p:spPr bwMode="auto">
          <a:xfrm flipH="1">
            <a:off x="4070350" y="1143000"/>
            <a:ext cx="120650" cy="0"/>
          </a:xfrm>
          <a:prstGeom prst="line">
            <a:avLst/>
          </a:prstGeom>
          <a:noFill/>
          <a:ln w="25400">
            <a:solidFill>
              <a:schemeClr val="tx1"/>
            </a:solidFill>
            <a:round/>
            <a:headEnd/>
            <a:tailEnd type="none" w="sm" len="sm"/>
          </a:ln>
          <a:effectLst/>
        </p:spPr>
        <p:txBody>
          <a:bodyPr wrap="none" anchor="ctr"/>
          <a:lstStyle/>
          <a:p>
            <a:endParaRPr lang="en-US"/>
          </a:p>
        </p:txBody>
      </p:sp>
      <p:sp>
        <p:nvSpPr>
          <p:cNvPr id="369696" name="Line 32"/>
          <p:cNvSpPr>
            <a:spLocks noChangeShapeType="1"/>
          </p:cNvSpPr>
          <p:nvPr/>
        </p:nvSpPr>
        <p:spPr bwMode="auto">
          <a:xfrm flipH="1">
            <a:off x="3448050" y="4800600"/>
            <a:ext cx="919163" cy="0"/>
          </a:xfrm>
          <a:prstGeom prst="line">
            <a:avLst/>
          </a:prstGeom>
          <a:noFill/>
          <a:ln w="25400">
            <a:solidFill>
              <a:schemeClr val="tx1"/>
            </a:solidFill>
            <a:round/>
            <a:headEnd/>
            <a:tailEnd type="none" w="sm" len="sm"/>
          </a:ln>
          <a:effectLst/>
        </p:spPr>
        <p:txBody>
          <a:bodyPr wrap="none" anchor="ctr"/>
          <a:lstStyle/>
          <a:p>
            <a:endParaRPr lang="en-US"/>
          </a:p>
        </p:txBody>
      </p:sp>
      <p:sp>
        <p:nvSpPr>
          <p:cNvPr id="369697" name="Line 33"/>
          <p:cNvSpPr>
            <a:spLocks noChangeShapeType="1"/>
          </p:cNvSpPr>
          <p:nvPr/>
        </p:nvSpPr>
        <p:spPr bwMode="auto">
          <a:xfrm flipH="1">
            <a:off x="4933950" y="5153025"/>
            <a:ext cx="301625" cy="0"/>
          </a:xfrm>
          <a:prstGeom prst="line">
            <a:avLst/>
          </a:prstGeom>
          <a:noFill/>
          <a:ln w="25400">
            <a:solidFill>
              <a:schemeClr val="tx1"/>
            </a:solidFill>
            <a:round/>
            <a:headEnd/>
            <a:tailEnd type="none" w="sm" len="sm"/>
          </a:ln>
          <a:effectLst/>
        </p:spPr>
        <p:txBody>
          <a:bodyPr wrap="none" anchor="ctr"/>
          <a:lstStyle/>
          <a:p>
            <a:endParaRPr lang="en-US"/>
          </a:p>
        </p:txBody>
      </p:sp>
      <p:sp>
        <p:nvSpPr>
          <p:cNvPr id="369698" name="Line 34"/>
          <p:cNvSpPr>
            <a:spLocks noChangeShapeType="1"/>
          </p:cNvSpPr>
          <p:nvPr/>
        </p:nvSpPr>
        <p:spPr bwMode="auto">
          <a:xfrm flipH="1">
            <a:off x="5689600" y="4191000"/>
            <a:ext cx="460375" cy="0"/>
          </a:xfrm>
          <a:prstGeom prst="line">
            <a:avLst/>
          </a:prstGeom>
          <a:noFill/>
          <a:ln w="25400">
            <a:solidFill>
              <a:schemeClr val="bg1"/>
            </a:solidFill>
            <a:round/>
            <a:headEnd/>
            <a:tailEnd type="none" w="sm" len="sm"/>
          </a:ln>
          <a:effectLst/>
        </p:spPr>
        <p:txBody>
          <a:bodyPr wrap="none" anchor="ctr"/>
          <a:lstStyle/>
          <a:p>
            <a:endParaRPr lang="en-US"/>
          </a:p>
        </p:txBody>
      </p:sp>
      <p:sp>
        <p:nvSpPr>
          <p:cNvPr id="369699" name="Line 35"/>
          <p:cNvSpPr>
            <a:spLocks noChangeShapeType="1"/>
          </p:cNvSpPr>
          <p:nvPr/>
        </p:nvSpPr>
        <p:spPr bwMode="auto">
          <a:xfrm flipH="1">
            <a:off x="5029200" y="3429000"/>
            <a:ext cx="615950" cy="0"/>
          </a:xfrm>
          <a:prstGeom prst="line">
            <a:avLst/>
          </a:prstGeom>
          <a:noFill/>
          <a:ln w="25400">
            <a:solidFill>
              <a:schemeClr val="tx1"/>
            </a:solidFill>
            <a:round/>
            <a:headEnd/>
            <a:tailEnd type="none" w="sm" len="sm"/>
          </a:ln>
          <a:effectLst/>
        </p:spPr>
        <p:txBody>
          <a:bodyPr wrap="none" anchor="ctr"/>
          <a:lstStyle/>
          <a:p>
            <a:endParaRPr lang="en-US"/>
          </a:p>
        </p:txBody>
      </p:sp>
      <p:sp>
        <p:nvSpPr>
          <p:cNvPr id="369700" name="Line 36"/>
          <p:cNvSpPr>
            <a:spLocks noChangeShapeType="1"/>
          </p:cNvSpPr>
          <p:nvPr/>
        </p:nvSpPr>
        <p:spPr bwMode="auto">
          <a:xfrm flipH="1">
            <a:off x="4857750" y="6096000"/>
            <a:ext cx="200025" cy="0"/>
          </a:xfrm>
          <a:prstGeom prst="line">
            <a:avLst/>
          </a:prstGeom>
          <a:noFill/>
          <a:ln w="25400">
            <a:solidFill>
              <a:schemeClr val="tx1"/>
            </a:solidFill>
            <a:round/>
            <a:headEnd/>
            <a:tailEnd type="none" w="sm" len="sm"/>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2" name="Rectangle 4"/>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Complement </a:t>
            </a:r>
          </a:p>
        </p:txBody>
      </p:sp>
      <p:pic>
        <p:nvPicPr>
          <p:cNvPr id="370693" name="Picture 5" descr="18"/>
          <p:cNvPicPr>
            <a:picLocks noChangeAspect="1" noChangeArrowheads="1"/>
          </p:cNvPicPr>
          <p:nvPr/>
        </p:nvPicPr>
        <p:blipFill>
          <a:blip r:embed="rId3" cstate="print"/>
          <a:srcRect/>
          <a:stretch>
            <a:fillRect/>
          </a:stretch>
        </p:blipFill>
        <p:spPr bwMode="auto">
          <a:xfrm>
            <a:off x="677863" y="2185988"/>
            <a:ext cx="7786687" cy="2484437"/>
          </a:xfrm>
          <a:prstGeom prst="rect">
            <a:avLst/>
          </a:prstGeom>
          <a:noFill/>
        </p:spPr>
      </p:pic>
      <p:sp>
        <p:nvSpPr>
          <p:cNvPr id="370694" name="Rectangle 6"/>
          <p:cNvSpPr>
            <a:spLocks noChangeArrowheads="1"/>
          </p:cNvSpPr>
          <p:nvPr/>
        </p:nvSpPr>
        <p:spPr bwMode="auto">
          <a:xfrm>
            <a:off x="7670800" y="4121150"/>
            <a:ext cx="4762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tx1"/>
                </a:solidFill>
              </a:rPr>
              <a:t>C9</a:t>
            </a:r>
            <a:endParaRPr lang="en-US" sz="1800">
              <a:solidFill>
                <a:schemeClr val="bg1"/>
              </a:solidFill>
            </a:endParaRPr>
          </a:p>
        </p:txBody>
      </p:sp>
      <p:sp>
        <p:nvSpPr>
          <p:cNvPr id="370695" name="Rectangle 7"/>
          <p:cNvSpPr>
            <a:spLocks noChangeArrowheads="1"/>
          </p:cNvSpPr>
          <p:nvPr/>
        </p:nvSpPr>
        <p:spPr bwMode="auto">
          <a:xfrm>
            <a:off x="3892550" y="3835400"/>
            <a:ext cx="10477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Enzyme</a:t>
            </a:r>
          </a:p>
        </p:txBody>
      </p:sp>
      <p:sp>
        <p:nvSpPr>
          <p:cNvPr id="370696" name="Rectangle 8"/>
          <p:cNvSpPr>
            <a:spLocks noChangeArrowheads="1"/>
          </p:cNvSpPr>
          <p:nvPr/>
        </p:nvSpPr>
        <p:spPr bwMode="auto">
          <a:xfrm>
            <a:off x="3505200" y="1739900"/>
            <a:ext cx="4762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C2</a:t>
            </a:r>
          </a:p>
        </p:txBody>
      </p:sp>
      <p:sp>
        <p:nvSpPr>
          <p:cNvPr id="370697" name="Rectangle 9"/>
          <p:cNvSpPr>
            <a:spLocks noChangeArrowheads="1"/>
          </p:cNvSpPr>
          <p:nvPr/>
        </p:nvSpPr>
        <p:spPr bwMode="auto">
          <a:xfrm>
            <a:off x="5880100" y="3835400"/>
            <a:ext cx="4762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C5</a:t>
            </a:r>
          </a:p>
        </p:txBody>
      </p:sp>
      <p:sp>
        <p:nvSpPr>
          <p:cNvPr id="370698" name="Rectangle 10"/>
          <p:cNvSpPr>
            <a:spLocks noChangeArrowheads="1"/>
          </p:cNvSpPr>
          <p:nvPr/>
        </p:nvSpPr>
        <p:spPr bwMode="auto">
          <a:xfrm>
            <a:off x="5124450" y="3835400"/>
            <a:ext cx="6159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C3b</a:t>
            </a:r>
          </a:p>
        </p:txBody>
      </p:sp>
      <p:sp>
        <p:nvSpPr>
          <p:cNvPr id="370699" name="Rectangle 11"/>
          <p:cNvSpPr>
            <a:spLocks noChangeArrowheads="1"/>
          </p:cNvSpPr>
          <p:nvPr/>
        </p:nvSpPr>
        <p:spPr bwMode="auto">
          <a:xfrm>
            <a:off x="5264150" y="1739900"/>
            <a:ext cx="6032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C3a</a:t>
            </a:r>
          </a:p>
        </p:txBody>
      </p:sp>
      <p:sp>
        <p:nvSpPr>
          <p:cNvPr id="370700" name="Rectangle 12"/>
          <p:cNvSpPr>
            <a:spLocks noChangeArrowheads="1"/>
          </p:cNvSpPr>
          <p:nvPr/>
        </p:nvSpPr>
        <p:spPr bwMode="auto">
          <a:xfrm>
            <a:off x="4654550" y="1739900"/>
            <a:ext cx="4762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C3</a:t>
            </a:r>
          </a:p>
        </p:txBody>
      </p:sp>
      <p:sp>
        <p:nvSpPr>
          <p:cNvPr id="370701" name="Rectangle 13"/>
          <p:cNvSpPr>
            <a:spLocks noChangeArrowheads="1"/>
          </p:cNvSpPr>
          <p:nvPr/>
        </p:nvSpPr>
        <p:spPr bwMode="auto">
          <a:xfrm>
            <a:off x="3105150" y="3835400"/>
            <a:ext cx="4762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C4</a:t>
            </a:r>
          </a:p>
        </p:txBody>
      </p:sp>
      <p:sp>
        <p:nvSpPr>
          <p:cNvPr id="370702" name="Rectangle 14"/>
          <p:cNvSpPr>
            <a:spLocks noChangeArrowheads="1"/>
          </p:cNvSpPr>
          <p:nvPr/>
        </p:nvSpPr>
        <p:spPr bwMode="auto">
          <a:xfrm>
            <a:off x="762000" y="3962400"/>
            <a:ext cx="10350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tx1"/>
                </a:solidFill>
              </a:rPr>
              <a:t>Antigen</a:t>
            </a:r>
          </a:p>
        </p:txBody>
      </p:sp>
      <p:sp>
        <p:nvSpPr>
          <p:cNvPr id="370703" name="Rectangle 15"/>
          <p:cNvSpPr>
            <a:spLocks noChangeArrowheads="1"/>
          </p:cNvSpPr>
          <p:nvPr/>
        </p:nvSpPr>
        <p:spPr bwMode="auto">
          <a:xfrm>
            <a:off x="984250" y="2955925"/>
            <a:ext cx="5651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IgG</a:t>
            </a:r>
          </a:p>
        </p:txBody>
      </p:sp>
      <p:sp>
        <p:nvSpPr>
          <p:cNvPr id="370704" name="Rectangle 16"/>
          <p:cNvSpPr>
            <a:spLocks noChangeArrowheads="1"/>
          </p:cNvSpPr>
          <p:nvPr/>
        </p:nvSpPr>
        <p:spPr bwMode="auto">
          <a:xfrm>
            <a:off x="1073150" y="2270125"/>
            <a:ext cx="4762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C1</a:t>
            </a:r>
          </a:p>
        </p:txBody>
      </p:sp>
      <p:sp>
        <p:nvSpPr>
          <p:cNvPr id="370705" name="Rectangle 17"/>
          <p:cNvSpPr>
            <a:spLocks noChangeArrowheads="1"/>
          </p:cNvSpPr>
          <p:nvPr/>
        </p:nvSpPr>
        <p:spPr bwMode="auto">
          <a:xfrm>
            <a:off x="8216900" y="2425700"/>
            <a:ext cx="4762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C8</a:t>
            </a:r>
          </a:p>
        </p:txBody>
      </p:sp>
      <p:sp>
        <p:nvSpPr>
          <p:cNvPr id="370706" name="Rectangle 18"/>
          <p:cNvSpPr>
            <a:spLocks noChangeArrowheads="1"/>
          </p:cNvSpPr>
          <p:nvPr/>
        </p:nvSpPr>
        <p:spPr bwMode="auto">
          <a:xfrm>
            <a:off x="7651750" y="1739900"/>
            <a:ext cx="4762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C7</a:t>
            </a:r>
          </a:p>
        </p:txBody>
      </p:sp>
      <p:sp>
        <p:nvSpPr>
          <p:cNvPr id="370707" name="Rectangle 19"/>
          <p:cNvSpPr>
            <a:spLocks noChangeArrowheads="1"/>
          </p:cNvSpPr>
          <p:nvPr/>
        </p:nvSpPr>
        <p:spPr bwMode="auto">
          <a:xfrm>
            <a:off x="7112000" y="2425700"/>
            <a:ext cx="4762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C6</a:t>
            </a:r>
          </a:p>
        </p:txBody>
      </p:sp>
      <p:sp>
        <p:nvSpPr>
          <p:cNvPr id="370708" name="Rectangle 20"/>
          <p:cNvSpPr>
            <a:spLocks noChangeArrowheads="1"/>
          </p:cNvSpPr>
          <p:nvPr/>
        </p:nvSpPr>
        <p:spPr bwMode="auto">
          <a:xfrm>
            <a:off x="6870700" y="2800350"/>
            <a:ext cx="6159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C5b</a:t>
            </a:r>
          </a:p>
        </p:txBody>
      </p:sp>
      <p:sp>
        <p:nvSpPr>
          <p:cNvPr id="370709" name="Rectangle 21"/>
          <p:cNvSpPr>
            <a:spLocks noChangeArrowheads="1"/>
          </p:cNvSpPr>
          <p:nvPr/>
        </p:nvSpPr>
        <p:spPr bwMode="auto">
          <a:xfrm>
            <a:off x="6362700" y="3613150"/>
            <a:ext cx="6159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C5b</a:t>
            </a:r>
          </a:p>
        </p:txBody>
      </p:sp>
      <p:sp>
        <p:nvSpPr>
          <p:cNvPr id="370710" name="Rectangle 22"/>
          <p:cNvSpPr>
            <a:spLocks noChangeArrowheads="1"/>
          </p:cNvSpPr>
          <p:nvPr/>
        </p:nvSpPr>
        <p:spPr bwMode="auto">
          <a:xfrm>
            <a:off x="6477000" y="1739900"/>
            <a:ext cx="6032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C5a</a:t>
            </a:r>
          </a:p>
        </p:txBody>
      </p:sp>
      <p:sp>
        <p:nvSpPr>
          <p:cNvPr id="370712" name="Line 24"/>
          <p:cNvSpPr>
            <a:spLocks noChangeShapeType="1"/>
          </p:cNvSpPr>
          <p:nvPr/>
        </p:nvSpPr>
        <p:spPr bwMode="auto">
          <a:xfrm flipH="1">
            <a:off x="1524000" y="2438400"/>
            <a:ext cx="1223963" cy="0"/>
          </a:xfrm>
          <a:prstGeom prst="line">
            <a:avLst/>
          </a:prstGeom>
          <a:noFill/>
          <a:ln w="25400">
            <a:solidFill>
              <a:schemeClr val="bg1"/>
            </a:solidFill>
            <a:round/>
            <a:headEnd/>
            <a:tailEnd type="none" w="sm" len="sm"/>
          </a:ln>
          <a:effectLst/>
        </p:spPr>
        <p:txBody>
          <a:bodyPr wrap="none" anchor="ctr"/>
          <a:lstStyle/>
          <a:p>
            <a:endParaRPr lang="en-US"/>
          </a:p>
        </p:txBody>
      </p:sp>
      <p:sp>
        <p:nvSpPr>
          <p:cNvPr id="370713" name="Line 25"/>
          <p:cNvSpPr>
            <a:spLocks noChangeShapeType="1"/>
          </p:cNvSpPr>
          <p:nvPr/>
        </p:nvSpPr>
        <p:spPr bwMode="auto">
          <a:xfrm flipH="1">
            <a:off x="1524000" y="3124200"/>
            <a:ext cx="630238" cy="0"/>
          </a:xfrm>
          <a:prstGeom prst="line">
            <a:avLst/>
          </a:prstGeom>
          <a:noFill/>
          <a:ln w="25400">
            <a:solidFill>
              <a:schemeClr val="bg1"/>
            </a:solidFill>
            <a:round/>
            <a:headEnd/>
            <a:tailEnd type="none" w="sm" len="sm"/>
          </a:ln>
          <a:effectLst/>
        </p:spPr>
        <p:txBody>
          <a:bodyPr wrap="none" anchor="ctr"/>
          <a:lstStyle/>
          <a:p>
            <a:endParaRPr lang="en-US"/>
          </a:p>
        </p:txBody>
      </p:sp>
      <p:sp>
        <p:nvSpPr>
          <p:cNvPr id="370715" name="Line 27"/>
          <p:cNvSpPr>
            <a:spLocks noChangeShapeType="1"/>
          </p:cNvSpPr>
          <p:nvPr/>
        </p:nvSpPr>
        <p:spPr bwMode="auto">
          <a:xfrm flipH="1">
            <a:off x="1752600" y="4135438"/>
            <a:ext cx="533400" cy="0"/>
          </a:xfrm>
          <a:prstGeom prst="line">
            <a:avLst/>
          </a:prstGeom>
          <a:noFill/>
          <a:ln w="25400">
            <a:solidFill>
              <a:schemeClr val="tx1"/>
            </a:solidFill>
            <a:round/>
            <a:headEnd/>
            <a:tailEnd type="none" w="sm" len="sm"/>
          </a:ln>
          <a:effectLst/>
        </p:spPr>
        <p:txBody>
          <a:bodyPr wrap="none" anchor="ctr"/>
          <a:lstStyle/>
          <a:p>
            <a:endParaRPr lang="en-US"/>
          </a:p>
        </p:txBody>
      </p:sp>
      <p:sp>
        <p:nvSpPr>
          <p:cNvPr id="370716" name="Line 28"/>
          <p:cNvSpPr>
            <a:spLocks noChangeShapeType="1"/>
          </p:cNvSpPr>
          <p:nvPr/>
        </p:nvSpPr>
        <p:spPr bwMode="auto">
          <a:xfrm rot="20051931" flipH="1">
            <a:off x="1739900" y="4046538"/>
            <a:ext cx="319088" cy="19050"/>
          </a:xfrm>
          <a:prstGeom prst="line">
            <a:avLst/>
          </a:prstGeom>
          <a:noFill/>
          <a:ln w="25400">
            <a:solidFill>
              <a:schemeClr val="tx1"/>
            </a:solidFill>
            <a:round/>
            <a:headEnd/>
            <a:tailEnd type="none" w="sm" len="sm"/>
          </a:ln>
          <a:effectLst/>
        </p:spPr>
        <p:txBody>
          <a:bodyPr wrap="none" anchor="ctr"/>
          <a:lstStyle/>
          <a:p>
            <a:endParaRPr lang="en-US"/>
          </a:p>
        </p:txBody>
      </p:sp>
      <p:sp>
        <p:nvSpPr>
          <p:cNvPr id="370717" name="Line 29"/>
          <p:cNvSpPr>
            <a:spLocks noChangeShapeType="1"/>
          </p:cNvSpPr>
          <p:nvPr/>
        </p:nvSpPr>
        <p:spPr bwMode="auto">
          <a:xfrm flipV="1">
            <a:off x="3752850" y="2051050"/>
            <a:ext cx="0" cy="381000"/>
          </a:xfrm>
          <a:prstGeom prst="line">
            <a:avLst/>
          </a:prstGeom>
          <a:noFill/>
          <a:ln w="25400">
            <a:solidFill>
              <a:schemeClr val="bg1"/>
            </a:solidFill>
            <a:round/>
            <a:headEnd/>
            <a:tailEnd type="none" w="sm" len="sm"/>
          </a:ln>
          <a:effectLst/>
        </p:spPr>
        <p:txBody>
          <a:bodyPr wrap="none" anchor="ctr"/>
          <a:lstStyle/>
          <a:p>
            <a:endParaRPr lang="en-US"/>
          </a:p>
        </p:txBody>
      </p:sp>
      <p:sp>
        <p:nvSpPr>
          <p:cNvPr id="370719" name="Line 31"/>
          <p:cNvSpPr>
            <a:spLocks noChangeShapeType="1"/>
          </p:cNvSpPr>
          <p:nvPr/>
        </p:nvSpPr>
        <p:spPr bwMode="auto">
          <a:xfrm flipV="1">
            <a:off x="4902200" y="2051050"/>
            <a:ext cx="0" cy="901700"/>
          </a:xfrm>
          <a:prstGeom prst="line">
            <a:avLst/>
          </a:prstGeom>
          <a:noFill/>
          <a:ln w="25400">
            <a:solidFill>
              <a:schemeClr val="bg1"/>
            </a:solidFill>
            <a:round/>
            <a:headEnd/>
            <a:tailEnd type="none" w="sm" len="sm"/>
          </a:ln>
          <a:effectLst/>
        </p:spPr>
        <p:txBody>
          <a:bodyPr wrap="none" anchor="ctr"/>
          <a:lstStyle/>
          <a:p>
            <a:endParaRPr lang="en-US"/>
          </a:p>
        </p:txBody>
      </p:sp>
      <p:sp>
        <p:nvSpPr>
          <p:cNvPr id="370720" name="Line 32"/>
          <p:cNvSpPr>
            <a:spLocks noChangeShapeType="1"/>
          </p:cNvSpPr>
          <p:nvPr/>
        </p:nvSpPr>
        <p:spPr bwMode="auto">
          <a:xfrm flipV="1">
            <a:off x="5575300" y="2051050"/>
            <a:ext cx="0" cy="381000"/>
          </a:xfrm>
          <a:prstGeom prst="line">
            <a:avLst/>
          </a:prstGeom>
          <a:noFill/>
          <a:ln w="25400">
            <a:solidFill>
              <a:schemeClr val="bg1"/>
            </a:solidFill>
            <a:round/>
            <a:headEnd/>
            <a:tailEnd type="none" w="sm" len="sm"/>
          </a:ln>
          <a:effectLst/>
        </p:spPr>
        <p:txBody>
          <a:bodyPr wrap="none" anchor="ctr"/>
          <a:lstStyle/>
          <a:p>
            <a:endParaRPr lang="en-US"/>
          </a:p>
        </p:txBody>
      </p:sp>
      <p:sp>
        <p:nvSpPr>
          <p:cNvPr id="370721" name="Line 33"/>
          <p:cNvSpPr>
            <a:spLocks noChangeShapeType="1"/>
          </p:cNvSpPr>
          <p:nvPr/>
        </p:nvSpPr>
        <p:spPr bwMode="auto">
          <a:xfrm flipV="1">
            <a:off x="6797675" y="2051050"/>
            <a:ext cx="0" cy="146050"/>
          </a:xfrm>
          <a:prstGeom prst="line">
            <a:avLst/>
          </a:prstGeom>
          <a:noFill/>
          <a:ln w="25400">
            <a:solidFill>
              <a:schemeClr val="bg1"/>
            </a:solidFill>
            <a:round/>
            <a:headEnd/>
            <a:tailEnd type="none" w="sm" len="sm"/>
          </a:ln>
          <a:effectLst/>
        </p:spPr>
        <p:txBody>
          <a:bodyPr wrap="none" anchor="ctr"/>
          <a:lstStyle/>
          <a:p>
            <a:endParaRPr lang="en-US"/>
          </a:p>
        </p:txBody>
      </p:sp>
      <p:sp>
        <p:nvSpPr>
          <p:cNvPr id="370723" name="Line 35"/>
          <p:cNvSpPr>
            <a:spLocks noChangeShapeType="1"/>
          </p:cNvSpPr>
          <p:nvPr/>
        </p:nvSpPr>
        <p:spPr bwMode="auto">
          <a:xfrm flipV="1">
            <a:off x="6118225" y="3460750"/>
            <a:ext cx="0" cy="381000"/>
          </a:xfrm>
          <a:prstGeom prst="line">
            <a:avLst/>
          </a:prstGeom>
          <a:noFill/>
          <a:ln w="25400">
            <a:solidFill>
              <a:schemeClr val="bg1"/>
            </a:solidFill>
            <a:round/>
            <a:headEnd/>
            <a:tailEnd type="none" w="sm" len="sm"/>
          </a:ln>
          <a:effectLst/>
        </p:spPr>
        <p:txBody>
          <a:bodyPr wrap="none" anchor="ctr"/>
          <a:lstStyle/>
          <a:p>
            <a:endParaRPr lang="en-US"/>
          </a:p>
        </p:txBody>
      </p:sp>
      <p:sp>
        <p:nvSpPr>
          <p:cNvPr id="370724" name="Line 36"/>
          <p:cNvSpPr>
            <a:spLocks noChangeShapeType="1"/>
          </p:cNvSpPr>
          <p:nvPr/>
        </p:nvSpPr>
        <p:spPr bwMode="auto">
          <a:xfrm flipV="1">
            <a:off x="5435600" y="3441700"/>
            <a:ext cx="0" cy="400050"/>
          </a:xfrm>
          <a:prstGeom prst="line">
            <a:avLst/>
          </a:prstGeom>
          <a:noFill/>
          <a:ln w="25400">
            <a:solidFill>
              <a:schemeClr val="bg1"/>
            </a:solidFill>
            <a:round/>
            <a:headEnd/>
            <a:tailEnd type="none" w="sm" len="sm"/>
          </a:ln>
          <a:effectLst/>
        </p:spPr>
        <p:txBody>
          <a:bodyPr wrap="none" anchor="ctr"/>
          <a:lstStyle/>
          <a:p>
            <a:endParaRPr lang="en-US"/>
          </a:p>
        </p:txBody>
      </p:sp>
      <p:sp>
        <p:nvSpPr>
          <p:cNvPr id="370725" name="Line 37"/>
          <p:cNvSpPr>
            <a:spLocks noChangeShapeType="1"/>
          </p:cNvSpPr>
          <p:nvPr/>
        </p:nvSpPr>
        <p:spPr bwMode="auto">
          <a:xfrm flipV="1">
            <a:off x="4419600" y="3397250"/>
            <a:ext cx="0" cy="444500"/>
          </a:xfrm>
          <a:prstGeom prst="line">
            <a:avLst/>
          </a:prstGeom>
          <a:noFill/>
          <a:ln w="25400">
            <a:solidFill>
              <a:schemeClr val="bg1"/>
            </a:solidFill>
            <a:round/>
            <a:headEnd/>
            <a:tailEnd type="none" w="sm" len="sm"/>
          </a:ln>
          <a:effectLst/>
        </p:spPr>
        <p:txBody>
          <a:bodyPr wrap="none" anchor="ctr"/>
          <a:lstStyle/>
          <a:p>
            <a:endParaRPr lang="en-US"/>
          </a:p>
        </p:txBody>
      </p:sp>
      <p:sp>
        <p:nvSpPr>
          <p:cNvPr id="370726" name="Line 38"/>
          <p:cNvSpPr>
            <a:spLocks noChangeShapeType="1"/>
          </p:cNvSpPr>
          <p:nvPr/>
        </p:nvSpPr>
        <p:spPr bwMode="auto">
          <a:xfrm flipV="1">
            <a:off x="3352800" y="3454400"/>
            <a:ext cx="0" cy="387350"/>
          </a:xfrm>
          <a:prstGeom prst="line">
            <a:avLst/>
          </a:prstGeom>
          <a:noFill/>
          <a:ln w="25400">
            <a:solidFill>
              <a:schemeClr val="bg1"/>
            </a:solidFill>
            <a:round/>
            <a:headEnd/>
            <a:tailEnd type="none" w="sm" len="sm"/>
          </a:ln>
          <a:effectLst/>
        </p:spPr>
        <p:txBody>
          <a:bodyPr wrap="none" anchor="ctr"/>
          <a:lstStyle/>
          <a:p>
            <a:endParaRPr lang="en-US"/>
          </a:p>
        </p:txBody>
      </p:sp>
      <p:sp>
        <p:nvSpPr>
          <p:cNvPr id="370727" name="Line 39"/>
          <p:cNvSpPr>
            <a:spLocks noChangeShapeType="1"/>
          </p:cNvSpPr>
          <p:nvPr/>
        </p:nvSpPr>
        <p:spPr bwMode="auto">
          <a:xfrm flipV="1">
            <a:off x="7899400" y="2049463"/>
            <a:ext cx="0" cy="1487487"/>
          </a:xfrm>
          <a:prstGeom prst="line">
            <a:avLst/>
          </a:prstGeom>
          <a:noFill/>
          <a:ln w="25400">
            <a:solidFill>
              <a:schemeClr val="bg1"/>
            </a:solidFill>
            <a:round/>
            <a:headEnd/>
            <a:tailEnd type="none" w="sm" len="sm"/>
          </a:ln>
          <a:effectLst/>
        </p:spPr>
        <p:txBody>
          <a:bodyPr wrap="none" anchor="ctr"/>
          <a:lstStyle/>
          <a:p>
            <a:endParaRPr lang="en-US"/>
          </a:p>
        </p:txBody>
      </p:sp>
      <p:sp>
        <p:nvSpPr>
          <p:cNvPr id="370728" name="Freeform 40"/>
          <p:cNvSpPr>
            <a:spLocks/>
          </p:cNvSpPr>
          <p:nvPr/>
        </p:nvSpPr>
        <p:spPr bwMode="auto">
          <a:xfrm>
            <a:off x="7556500" y="2590800"/>
            <a:ext cx="228600" cy="958850"/>
          </a:xfrm>
          <a:custGeom>
            <a:avLst/>
            <a:gdLst/>
            <a:ahLst/>
            <a:cxnLst>
              <a:cxn ang="0">
                <a:pos x="144" y="432"/>
              </a:cxn>
              <a:cxn ang="0">
                <a:pos x="144" y="0"/>
              </a:cxn>
              <a:cxn ang="0">
                <a:pos x="0" y="0"/>
              </a:cxn>
            </a:cxnLst>
            <a:rect l="0" t="0" r="r" b="b"/>
            <a:pathLst>
              <a:path w="144" h="432">
                <a:moveTo>
                  <a:pt x="144" y="432"/>
                </a:moveTo>
                <a:lnTo>
                  <a:pt x="144" y="0"/>
                </a:lnTo>
                <a:lnTo>
                  <a:pt x="0" y="0"/>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70729" name="Freeform 41"/>
          <p:cNvSpPr>
            <a:spLocks/>
          </p:cNvSpPr>
          <p:nvPr/>
        </p:nvSpPr>
        <p:spPr bwMode="auto">
          <a:xfrm>
            <a:off x="7454900" y="2971800"/>
            <a:ext cx="228600" cy="596900"/>
          </a:xfrm>
          <a:custGeom>
            <a:avLst/>
            <a:gdLst/>
            <a:ahLst/>
            <a:cxnLst>
              <a:cxn ang="0">
                <a:pos x="144" y="432"/>
              </a:cxn>
              <a:cxn ang="0">
                <a:pos x="144" y="0"/>
              </a:cxn>
              <a:cxn ang="0">
                <a:pos x="0" y="0"/>
              </a:cxn>
            </a:cxnLst>
            <a:rect l="0" t="0" r="r" b="b"/>
            <a:pathLst>
              <a:path w="144" h="432">
                <a:moveTo>
                  <a:pt x="144" y="432"/>
                </a:moveTo>
                <a:lnTo>
                  <a:pt x="144" y="0"/>
                </a:lnTo>
                <a:lnTo>
                  <a:pt x="0" y="0"/>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70730" name="Freeform 42"/>
          <p:cNvSpPr>
            <a:spLocks/>
          </p:cNvSpPr>
          <p:nvPr/>
        </p:nvSpPr>
        <p:spPr bwMode="auto">
          <a:xfrm flipH="1">
            <a:off x="8020050" y="2590800"/>
            <a:ext cx="228600" cy="958850"/>
          </a:xfrm>
          <a:custGeom>
            <a:avLst/>
            <a:gdLst/>
            <a:ahLst/>
            <a:cxnLst>
              <a:cxn ang="0">
                <a:pos x="144" y="432"/>
              </a:cxn>
              <a:cxn ang="0">
                <a:pos x="144" y="0"/>
              </a:cxn>
              <a:cxn ang="0">
                <a:pos x="0" y="0"/>
              </a:cxn>
            </a:cxnLst>
            <a:rect l="0" t="0" r="r" b="b"/>
            <a:pathLst>
              <a:path w="144" h="432">
                <a:moveTo>
                  <a:pt x="144" y="432"/>
                </a:moveTo>
                <a:lnTo>
                  <a:pt x="144" y="0"/>
                </a:lnTo>
                <a:lnTo>
                  <a:pt x="0" y="0"/>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70731" name="Freeform 43"/>
          <p:cNvSpPr>
            <a:spLocks/>
          </p:cNvSpPr>
          <p:nvPr/>
        </p:nvSpPr>
        <p:spPr bwMode="auto">
          <a:xfrm>
            <a:off x="7486650" y="3689350"/>
            <a:ext cx="838200" cy="304800"/>
          </a:xfrm>
          <a:custGeom>
            <a:avLst/>
            <a:gdLst/>
            <a:ahLst/>
            <a:cxnLst>
              <a:cxn ang="0">
                <a:pos x="0" y="0"/>
              </a:cxn>
              <a:cxn ang="0">
                <a:pos x="0" y="192"/>
              </a:cxn>
              <a:cxn ang="0">
                <a:pos x="528" y="192"/>
              </a:cxn>
              <a:cxn ang="0">
                <a:pos x="528" y="0"/>
              </a:cxn>
            </a:cxnLst>
            <a:rect l="0" t="0" r="r" b="b"/>
            <a:pathLst>
              <a:path w="528" h="192">
                <a:moveTo>
                  <a:pt x="0" y="0"/>
                </a:moveTo>
                <a:lnTo>
                  <a:pt x="0" y="192"/>
                </a:lnTo>
                <a:lnTo>
                  <a:pt x="528" y="192"/>
                </a:lnTo>
                <a:lnTo>
                  <a:pt x="528" y="0"/>
                </a:lnTo>
              </a:path>
            </a:pathLst>
          </a:custGeom>
          <a:noFill/>
          <a:ln w="25400" cap="flat" cmpd="sng">
            <a:solidFill>
              <a:schemeClr val="tx1"/>
            </a:solidFill>
            <a:prstDash val="solid"/>
            <a:round/>
            <a:headEnd type="none" w="med" len="med"/>
            <a:tailEnd type="none" w="sm" len="sm"/>
          </a:ln>
          <a:effectLst/>
        </p:spPr>
        <p:txBody>
          <a:bodyPr wrap="none" anchor="ctr"/>
          <a:lstStyle/>
          <a:p>
            <a:endParaRPr lang="en-US"/>
          </a:p>
        </p:txBody>
      </p:sp>
      <p:sp>
        <p:nvSpPr>
          <p:cNvPr id="370732" name="Line 44"/>
          <p:cNvSpPr>
            <a:spLocks noChangeShapeType="1"/>
          </p:cNvSpPr>
          <p:nvPr/>
        </p:nvSpPr>
        <p:spPr bwMode="auto">
          <a:xfrm>
            <a:off x="7912100" y="3994150"/>
            <a:ext cx="0" cy="152400"/>
          </a:xfrm>
          <a:prstGeom prst="line">
            <a:avLst/>
          </a:prstGeom>
          <a:noFill/>
          <a:ln w="25400">
            <a:solidFill>
              <a:schemeClr val="tx1"/>
            </a:solidFill>
            <a:round/>
            <a:headEnd/>
            <a:tailEnd type="none" w="sm" len="sm"/>
          </a:ln>
          <a:effectLst/>
        </p:spPr>
        <p:txBody>
          <a:bodyPr wrap="none" anchor="ctr"/>
          <a:lstStyle/>
          <a:p>
            <a:endParaRPr lang="en-US"/>
          </a:p>
        </p:txBody>
      </p:sp>
      <p:sp>
        <p:nvSpPr>
          <p:cNvPr id="370733" name="Line 45"/>
          <p:cNvSpPr>
            <a:spLocks noChangeShapeType="1"/>
          </p:cNvSpPr>
          <p:nvPr/>
        </p:nvSpPr>
        <p:spPr bwMode="auto">
          <a:xfrm>
            <a:off x="4540250" y="3219450"/>
            <a:ext cx="22860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70734" name="Line 46"/>
          <p:cNvSpPr>
            <a:spLocks noChangeShapeType="1"/>
          </p:cNvSpPr>
          <p:nvPr/>
        </p:nvSpPr>
        <p:spPr bwMode="auto">
          <a:xfrm>
            <a:off x="5060950" y="3340100"/>
            <a:ext cx="22860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70735" name="Line 47"/>
          <p:cNvSpPr>
            <a:spLocks noChangeShapeType="1"/>
          </p:cNvSpPr>
          <p:nvPr/>
        </p:nvSpPr>
        <p:spPr bwMode="auto">
          <a:xfrm>
            <a:off x="5607050" y="3340100"/>
            <a:ext cx="22860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70736" name="Line 48"/>
          <p:cNvSpPr>
            <a:spLocks noChangeShapeType="1"/>
          </p:cNvSpPr>
          <p:nvPr/>
        </p:nvSpPr>
        <p:spPr bwMode="auto">
          <a:xfrm>
            <a:off x="6280150" y="3340100"/>
            <a:ext cx="22860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70737" name="Line 49"/>
          <p:cNvSpPr>
            <a:spLocks noChangeShapeType="1"/>
          </p:cNvSpPr>
          <p:nvPr/>
        </p:nvSpPr>
        <p:spPr bwMode="auto">
          <a:xfrm>
            <a:off x="6861175" y="3340100"/>
            <a:ext cx="650875"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70738" name="Line 50"/>
          <p:cNvSpPr>
            <a:spLocks noChangeShapeType="1"/>
          </p:cNvSpPr>
          <p:nvPr/>
        </p:nvSpPr>
        <p:spPr bwMode="auto">
          <a:xfrm>
            <a:off x="3219450" y="2698750"/>
            <a:ext cx="34925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70739" name="Line 51"/>
          <p:cNvSpPr>
            <a:spLocks noChangeShapeType="1"/>
          </p:cNvSpPr>
          <p:nvPr/>
        </p:nvSpPr>
        <p:spPr bwMode="auto">
          <a:xfrm rot="-19009446">
            <a:off x="3168650" y="2971800"/>
            <a:ext cx="34925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70740" name="Line 52"/>
          <p:cNvSpPr>
            <a:spLocks noChangeShapeType="1"/>
          </p:cNvSpPr>
          <p:nvPr/>
        </p:nvSpPr>
        <p:spPr bwMode="auto">
          <a:xfrm rot="2590554" flipV="1">
            <a:off x="3906838" y="2916238"/>
            <a:ext cx="381000" cy="76200"/>
          </a:xfrm>
          <a:prstGeom prst="line">
            <a:avLst/>
          </a:prstGeom>
          <a:noFill/>
          <a:ln w="25400">
            <a:solidFill>
              <a:srgbClr val="FF0000"/>
            </a:solidFill>
            <a:round/>
            <a:headEnd/>
            <a:tailEnd type="triangle" w="sm" len="sm"/>
          </a:ln>
          <a:effectLst/>
        </p:spPr>
        <p:txBody>
          <a:bodyPr wrap="none" anchor="ctr"/>
          <a:lstStyle/>
          <a:p>
            <a:endParaRPr lang="en-US"/>
          </a:p>
        </p:txBody>
      </p:sp>
      <p:sp>
        <p:nvSpPr>
          <p:cNvPr id="370741" name="Freeform 53"/>
          <p:cNvSpPr>
            <a:spLocks/>
          </p:cNvSpPr>
          <p:nvPr/>
        </p:nvSpPr>
        <p:spPr bwMode="auto">
          <a:xfrm>
            <a:off x="3505200" y="3276600"/>
            <a:ext cx="762000" cy="152400"/>
          </a:xfrm>
          <a:custGeom>
            <a:avLst/>
            <a:gdLst/>
            <a:ahLst/>
            <a:cxnLst>
              <a:cxn ang="0">
                <a:pos x="0" y="96"/>
              </a:cxn>
              <a:cxn ang="0">
                <a:pos x="288" y="96"/>
              </a:cxn>
              <a:cxn ang="0">
                <a:pos x="480" y="0"/>
              </a:cxn>
            </a:cxnLst>
            <a:rect l="0" t="0" r="r" b="b"/>
            <a:pathLst>
              <a:path w="480" h="96">
                <a:moveTo>
                  <a:pt x="0" y="96"/>
                </a:moveTo>
                <a:lnTo>
                  <a:pt x="288" y="96"/>
                </a:lnTo>
                <a:lnTo>
                  <a:pt x="480" y="0"/>
                </a:ln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
        <p:nvSpPr>
          <p:cNvPr id="370742" name="Line 54"/>
          <p:cNvSpPr>
            <a:spLocks noChangeShapeType="1"/>
          </p:cNvSpPr>
          <p:nvPr/>
        </p:nvSpPr>
        <p:spPr bwMode="auto">
          <a:xfrm rot="-19009446" flipH="1" flipV="1">
            <a:off x="5238750" y="2506663"/>
            <a:ext cx="88900" cy="614362"/>
          </a:xfrm>
          <a:prstGeom prst="line">
            <a:avLst/>
          </a:prstGeom>
          <a:noFill/>
          <a:ln w="25400">
            <a:solidFill>
              <a:srgbClr val="FF0000"/>
            </a:solidFill>
            <a:round/>
            <a:headEnd/>
            <a:tailEnd type="triangle" w="sm" len="sm"/>
          </a:ln>
          <a:effectLst/>
        </p:spPr>
        <p:txBody>
          <a:bodyPr wrap="none" anchor="ctr"/>
          <a:lstStyle/>
          <a:p>
            <a:endParaRPr lang="en-US"/>
          </a:p>
        </p:txBody>
      </p:sp>
      <p:sp>
        <p:nvSpPr>
          <p:cNvPr id="370743" name="Line 55"/>
          <p:cNvSpPr>
            <a:spLocks noChangeShapeType="1"/>
          </p:cNvSpPr>
          <p:nvPr/>
        </p:nvSpPr>
        <p:spPr bwMode="auto">
          <a:xfrm rot="-19009446" flipH="1" flipV="1">
            <a:off x="6438900" y="2362200"/>
            <a:ext cx="12700" cy="614363"/>
          </a:xfrm>
          <a:prstGeom prst="line">
            <a:avLst/>
          </a:prstGeom>
          <a:noFill/>
          <a:ln w="25400">
            <a:solidFill>
              <a:srgbClr val="FF0000"/>
            </a:solidFill>
            <a:round/>
            <a:headEnd/>
            <a:tailEnd type="triangle" w="sm" len="sm"/>
          </a:ln>
          <a:effectLst/>
        </p:spPr>
        <p:txBody>
          <a:bodyPr wrap="none" anchor="ctr"/>
          <a:lstStyle/>
          <a:p>
            <a:endParaRPr lang="en-US"/>
          </a:p>
        </p:txBody>
      </p:sp>
      <p:sp>
        <p:nvSpPr>
          <p:cNvPr id="370744" name="Line 56"/>
          <p:cNvSpPr>
            <a:spLocks noChangeShapeType="1"/>
          </p:cNvSpPr>
          <p:nvPr/>
        </p:nvSpPr>
        <p:spPr bwMode="auto">
          <a:xfrm flipV="1">
            <a:off x="6680200" y="3460750"/>
            <a:ext cx="0" cy="165100"/>
          </a:xfrm>
          <a:prstGeom prst="line">
            <a:avLst/>
          </a:prstGeom>
          <a:noFill/>
          <a:ln w="25400">
            <a:solidFill>
              <a:schemeClr val="bg1"/>
            </a:solidFill>
            <a:round/>
            <a:headEnd/>
            <a:tailEnd type="none" w="sm" len="sm"/>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104" name="Picture 40" descr="1"/>
          <p:cNvPicPr>
            <a:picLocks noChangeAspect="1" noChangeArrowheads="1"/>
          </p:cNvPicPr>
          <p:nvPr/>
        </p:nvPicPr>
        <p:blipFill>
          <a:blip r:embed="rId3" cstate="print"/>
          <a:srcRect/>
          <a:stretch>
            <a:fillRect/>
          </a:stretch>
        </p:blipFill>
        <p:spPr bwMode="auto">
          <a:xfrm>
            <a:off x="1452563" y="1141413"/>
            <a:ext cx="6105525" cy="5187950"/>
          </a:xfrm>
          <a:prstGeom prst="rect">
            <a:avLst/>
          </a:prstGeom>
          <a:noFill/>
        </p:spPr>
      </p:pic>
      <p:sp>
        <p:nvSpPr>
          <p:cNvPr id="216097" name="Rectangle 33"/>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r>
              <a:rPr lang="en-US"/>
              <a:t>The Immune System</a:t>
            </a:r>
          </a:p>
        </p:txBody>
      </p:sp>
      <p:sp>
        <p:nvSpPr>
          <p:cNvPr id="216098" name="Rectangle 34"/>
          <p:cNvSpPr>
            <a:spLocks noChangeArrowheads="1"/>
          </p:cNvSpPr>
          <p:nvPr/>
        </p:nvSpPr>
        <p:spPr bwMode="auto">
          <a:xfrm>
            <a:off x="2036763" y="3781425"/>
            <a:ext cx="14287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SARS virus</a:t>
            </a:r>
          </a:p>
        </p:txBody>
      </p:sp>
      <p:sp>
        <p:nvSpPr>
          <p:cNvPr id="216101" name="Rectangle 37"/>
          <p:cNvSpPr>
            <a:spLocks noChangeArrowheads="1"/>
          </p:cNvSpPr>
          <p:nvPr/>
        </p:nvSpPr>
        <p:spPr bwMode="auto">
          <a:xfrm>
            <a:off x="5029200" y="696913"/>
            <a:ext cx="2890838"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Parasite in red blood cell</a:t>
            </a:r>
          </a:p>
        </p:txBody>
      </p:sp>
      <p:sp>
        <p:nvSpPr>
          <p:cNvPr id="216102" name="Rectangle 38"/>
          <p:cNvSpPr>
            <a:spLocks noChangeArrowheads="1"/>
          </p:cNvSpPr>
          <p:nvPr/>
        </p:nvSpPr>
        <p:spPr bwMode="auto">
          <a:xfrm>
            <a:off x="5969000" y="3781425"/>
            <a:ext cx="10096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Fungus</a:t>
            </a:r>
          </a:p>
        </p:txBody>
      </p:sp>
      <p:sp>
        <p:nvSpPr>
          <p:cNvPr id="216103" name="Rectangle 39"/>
          <p:cNvSpPr>
            <a:spLocks noChangeArrowheads="1"/>
          </p:cNvSpPr>
          <p:nvPr/>
        </p:nvSpPr>
        <p:spPr bwMode="auto">
          <a:xfrm>
            <a:off x="2208213" y="696913"/>
            <a:ext cx="10858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Bacteria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6" name="Rectangle 4"/>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Mounting an Immune Response</a:t>
            </a:r>
            <a:endParaRPr lang="en-US" b="0">
              <a:cs typeface="Times New Roman" charset="0"/>
            </a:endParaRPr>
          </a:p>
        </p:txBody>
      </p:sp>
      <p:pic>
        <p:nvPicPr>
          <p:cNvPr id="371717" name="Picture 5" descr="19"/>
          <p:cNvPicPr>
            <a:picLocks noChangeAspect="1" noChangeArrowheads="1"/>
          </p:cNvPicPr>
          <p:nvPr/>
        </p:nvPicPr>
        <p:blipFill>
          <a:blip r:embed="rId3" cstate="print"/>
          <a:srcRect/>
          <a:stretch>
            <a:fillRect/>
          </a:stretch>
        </p:blipFill>
        <p:spPr bwMode="auto">
          <a:xfrm>
            <a:off x="1333500" y="1524000"/>
            <a:ext cx="5822950" cy="4495800"/>
          </a:xfrm>
          <a:prstGeom prst="rect">
            <a:avLst/>
          </a:prstGeom>
          <a:noFill/>
        </p:spPr>
      </p:pic>
      <p:sp>
        <p:nvSpPr>
          <p:cNvPr id="371718" name="Rectangle 6"/>
          <p:cNvSpPr>
            <a:spLocks noChangeArrowheads="1"/>
          </p:cNvSpPr>
          <p:nvPr/>
        </p:nvSpPr>
        <p:spPr bwMode="auto">
          <a:xfrm>
            <a:off x="6835775" y="2270125"/>
            <a:ext cx="15684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Complement</a:t>
            </a:r>
          </a:p>
        </p:txBody>
      </p:sp>
      <p:sp>
        <p:nvSpPr>
          <p:cNvPr id="371719" name="Rectangle 7"/>
          <p:cNvSpPr>
            <a:spLocks noChangeArrowheads="1"/>
          </p:cNvSpPr>
          <p:nvPr/>
        </p:nvSpPr>
        <p:spPr bwMode="auto">
          <a:xfrm>
            <a:off x="6835775" y="4178300"/>
            <a:ext cx="7556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Virus</a:t>
            </a:r>
          </a:p>
        </p:txBody>
      </p:sp>
      <p:sp>
        <p:nvSpPr>
          <p:cNvPr id="371720" name="Rectangle 8"/>
          <p:cNvSpPr>
            <a:spLocks noChangeArrowheads="1"/>
          </p:cNvSpPr>
          <p:nvPr/>
        </p:nvSpPr>
        <p:spPr bwMode="auto">
          <a:xfrm>
            <a:off x="1447800" y="3867150"/>
            <a:ext cx="1200150" cy="333375"/>
          </a:xfrm>
          <a:prstGeom prst="rect">
            <a:avLst/>
          </a:prstGeom>
          <a:noFill/>
          <a:ln w="25400">
            <a:noFill/>
            <a:miter lim="800000"/>
            <a:headEnd/>
            <a:tailEnd type="none" w="sm" len="sm"/>
          </a:ln>
          <a:effectLst/>
        </p:spPr>
        <p:txBody>
          <a:bodyPr wrap="none">
            <a:spAutoFit/>
          </a:bodyPr>
          <a:lstStyle/>
          <a:p>
            <a:pPr algn="r">
              <a:lnSpc>
                <a:spcPts val="1900"/>
              </a:lnSpc>
            </a:pPr>
            <a:r>
              <a:rPr lang="en-US" sz="1800">
                <a:solidFill>
                  <a:schemeClr val="bg1"/>
                </a:solidFill>
              </a:rPr>
              <a:t>Killer cell</a:t>
            </a:r>
          </a:p>
        </p:txBody>
      </p:sp>
      <p:sp>
        <p:nvSpPr>
          <p:cNvPr id="371721" name="Rectangle 9"/>
          <p:cNvSpPr>
            <a:spLocks noChangeArrowheads="1"/>
          </p:cNvSpPr>
          <p:nvPr/>
        </p:nvSpPr>
        <p:spPr bwMode="auto">
          <a:xfrm>
            <a:off x="1854200" y="3406775"/>
            <a:ext cx="793750" cy="333375"/>
          </a:xfrm>
          <a:prstGeom prst="rect">
            <a:avLst/>
          </a:prstGeom>
          <a:noFill/>
          <a:ln w="25400">
            <a:noFill/>
            <a:miter lim="800000"/>
            <a:headEnd/>
            <a:tailEnd type="none" w="sm" len="sm"/>
          </a:ln>
          <a:effectLst/>
        </p:spPr>
        <p:txBody>
          <a:bodyPr wrap="none">
            <a:spAutoFit/>
          </a:bodyPr>
          <a:lstStyle/>
          <a:p>
            <a:pPr algn="r">
              <a:lnSpc>
                <a:spcPts val="1900"/>
              </a:lnSpc>
            </a:pPr>
            <a:r>
              <a:rPr lang="en-US" sz="1800">
                <a:solidFill>
                  <a:schemeClr val="bg1"/>
                </a:solidFill>
              </a:rPr>
              <a:t>B cell</a:t>
            </a:r>
          </a:p>
        </p:txBody>
      </p:sp>
      <p:sp>
        <p:nvSpPr>
          <p:cNvPr id="371722" name="Rectangle 10"/>
          <p:cNvSpPr>
            <a:spLocks noChangeArrowheads="1"/>
          </p:cNvSpPr>
          <p:nvPr/>
        </p:nvSpPr>
        <p:spPr bwMode="auto">
          <a:xfrm>
            <a:off x="1282700" y="3067050"/>
            <a:ext cx="1365250" cy="333375"/>
          </a:xfrm>
          <a:prstGeom prst="rect">
            <a:avLst/>
          </a:prstGeom>
          <a:noFill/>
          <a:ln w="25400">
            <a:noFill/>
            <a:miter lim="800000"/>
            <a:headEnd/>
            <a:tailEnd type="none" w="sm" len="sm"/>
          </a:ln>
          <a:effectLst/>
        </p:spPr>
        <p:txBody>
          <a:bodyPr wrap="none">
            <a:spAutoFit/>
          </a:bodyPr>
          <a:lstStyle/>
          <a:p>
            <a:pPr algn="r">
              <a:lnSpc>
                <a:spcPts val="1900"/>
              </a:lnSpc>
            </a:pPr>
            <a:r>
              <a:rPr lang="en-US" sz="1800">
                <a:solidFill>
                  <a:schemeClr val="bg1"/>
                </a:solidFill>
              </a:rPr>
              <a:t>Antibodies</a:t>
            </a:r>
          </a:p>
        </p:txBody>
      </p:sp>
      <p:sp>
        <p:nvSpPr>
          <p:cNvPr id="371723" name="Rectangle 11"/>
          <p:cNvSpPr>
            <a:spLocks noChangeArrowheads="1"/>
          </p:cNvSpPr>
          <p:nvPr/>
        </p:nvSpPr>
        <p:spPr bwMode="auto">
          <a:xfrm>
            <a:off x="1879600" y="2717800"/>
            <a:ext cx="768350" cy="333375"/>
          </a:xfrm>
          <a:prstGeom prst="rect">
            <a:avLst/>
          </a:prstGeom>
          <a:noFill/>
          <a:ln w="25400">
            <a:noFill/>
            <a:miter lim="800000"/>
            <a:headEnd/>
            <a:tailEnd type="none" w="sm" len="sm"/>
          </a:ln>
          <a:effectLst/>
        </p:spPr>
        <p:txBody>
          <a:bodyPr wrap="none">
            <a:spAutoFit/>
          </a:bodyPr>
          <a:lstStyle/>
          <a:p>
            <a:pPr algn="r">
              <a:lnSpc>
                <a:spcPts val="1900"/>
              </a:lnSpc>
            </a:pPr>
            <a:r>
              <a:rPr lang="en-US" sz="1800">
                <a:solidFill>
                  <a:schemeClr val="bg1"/>
                </a:solidFill>
              </a:rPr>
              <a:t>T cell</a:t>
            </a:r>
          </a:p>
        </p:txBody>
      </p:sp>
      <p:sp>
        <p:nvSpPr>
          <p:cNvPr id="371724" name="Rectangle 12"/>
          <p:cNvSpPr>
            <a:spLocks noChangeArrowheads="1"/>
          </p:cNvSpPr>
          <p:nvPr/>
        </p:nvSpPr>
        <p:spPr bwMode="auto">
          <a:xfrm>
            <a:off x="990600" y="2320925"/>
            <a:ext cx="1657350" cy="333375"/>
          </a:xfrm>
          <a:prstGeom prst="rect">
            <a:avLst/>
          </a:prstGeom>
          <a:noFill/>
          <a:ln w="25400">
            <a:noFill/>
            <a:miter lim="800000"/>
            <a:headEnd/>
            <a:tailEnd type="none" w="sm" len="sm"/>
          </a:ln>
          <a:effectLst/>
        </p:spPr>
        <p:txBody>
          <a:bodyPr wrap="none">
            <a:spAutoFit/>
          </a:bodyPr>
          <a:lstStyle/>
          <a:p>
            <a:pPr algn="r">
              <a:lnSpc>
                <a:spcPts val="1900"/>
              </a:lnSpc>
            </a:pPr>
            <a:r>
              <a:rPr lang="en-US" sz="1800">
                <a:solidFill>
                  <a:schemeClr val="bg1"/>
                </a:solidFill>
              </a:rPr>
              <a:t>Lymphokines</a:t>
            </a:r>
          </a:p>
        </p:txBody>
      </p:sp>
      <p:sp>
        <p:nvSpPr>
          <p:cNvPr id="371725" name="Rectangle 13"/>
          <p:cNvSpPr>
            <a:spLocks noChangeArrowheads="1"/>
          </p:cNvSpPr>
          <p:nvPr/>
        </p:nvSpPr>
        <p:spPr bwMode="auto">
          <a:xfrm>
            <a:off x="6835775" y="3076575"/>
            <a:ext cx="15303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Macrophage</a:t>
            </a:r>
          </a:p>
        </p:txBody>
      </p:sp>
      <p:sp>
        <p:nvSpPr>
          <p:cNvPr id="371726" name="Line 14"/>
          <p:cNvSpPr>
            <a:spLocks noChangeShapeType="1"/>
          </p:cNvSpPr>
          <p:nvPr/>
        </p:nvSpPr>
        <p:spPr bwMode="auto">
          <a:xfrm>
            <a:off x="3171825" y="2486025"/>
            <a:ext cx="1168400" cy="0"/>
          </a:xfrm>
          <a:prstGeom prst="line">
            <a:avLst/>
          </a:prstGeom>
          <a:noFill/>
          <a:ln w="25400">
            <a:solidFill>
              <a:schemeClr val="tx1"/>
            </a:solidFill>
            <a:round/>
            <a:headEnd/>
            <a:tailEnd type="none" w="sm" len="sm"/>
          </a:ln>
          <a:effectLst/>
        </p:spPr>
        <p:txBody>
          <a:bodyPr wrap="none" anchor="ctr"/>
          <a:lstStyle/>
          <a:p>
            <a:endParaRPr lang="en-US"/>
          </a:p>
        </p:txBody>
      </p:sp>
      <p:sp>
        <p:nvSpPr>
          <p:cNvPr id="371727" name="Line 15"/>
          <p:cNvSpPr>
            <a:spLocks noChangeShapeType="1"/>
          </p:cNvSpPr>
          <p:nvPr/>
        </p:nvSpPr>
        <p:spPr bwMode="auto">
          <a:xfrm>
            <a:off x="3190875" y="2889250"/>
            <a:ext cx="1143000" cy="0"/>
          </a:xfrm>
          <a:prstGeom prst="line">
            <a:avLst/>
          </a:prstGeom>
          <a:noFill/>
          <a:ln w="25400">
            <a:solidFill>
              <a:schemeClr val="tx1"/>
            </a:solidFill>
            <a:round/>
            <a:headEnd/>
            <a:tailEnd type="none" w="sm" len="sm"/>
          </a:ln>
          <a:effectLst/>
        </p:spPr>
        <p:txBody>
          <a:bodyPr wrap="none" anchor="ctr"/>
          <a:lstStyle/>
          <a:p>
            <a:endParaRPr lang="en-US"/>
          </a:p>
        </p:txBody>
      </p:sp>
      <p:sp>
        <p:nvSpPr>
          <p:cNvPr id="371728" name="Line 16"/>
          <p:cNvSpPr>
            <a:spLocks noChangeShapeType="1"/>
          </p:cNvSpPr>
          <p:nvPr/>
        </p:nvSpPr>
        <p:spPr bwMode="auto">
          <a:xfrm>
            <a:off x="3248025" y="3238500"/>
            <a:ext cx="1689100" cy="0"/>
          </a:xfrm>
          <a:prstGeom prst="line">
            <a:avLst/>
          </a:prstGeom>
          <a:noFill/>
          <a:ln w="25400">
            <a:solidFill>
              <a:schemeClr val="tx1"/>
            </a:solidFill>
            <a:round/>
            <a:headEnd/>
            <a:tailEnd type="none" w="sm" len="sm"/>
          </a:ln>
          <a:effectLst/>
        </p:spPr>
        <p:txBody>
          <a:bodyPr wrap="none" anchor="ctr"/>
          <a:lstStyle/>
          <a:p>
            <a:endParaRPr lang="en-US"/>
          </a:p>
        </p:txBody>
      </p:sp>
      <p:sp>
        <p:nvSpPr>
          <p:cNvPr id="371729" name="Line 17"/>
          <p:cNvSpPr>
            <a:spLocks noChangeShapeType="1"/>
          </p:cNvSpPr>
          <p:nvPr/>
        </p:nvSpPr>
        <p:spPr bwMode="auto">
          <a:xfrm>
            <a:off x="3311525" y="3571875"/>
            <a:ext cx="762000" cy="0"/>
          </a:xfrm>
          <a:prstGeom prst="line">
            <a:avLst/>
          </a:prstGeom>
          <a:noFill/>
          <a:ln w="25400">
            <a:solidFill>
              <a:schemeClr val="tx1"/>
            </a:solidFill>
            <a:round/>
            <a:headEnd/>
            <a:tailEnd type="none" w="sm" len="sm"/>
          </a:ln>
          <a:effectLst/>
        </p:spPr>
        <p:txBody>
          <a:bodyPr wrap="none" anchor="ctr"/>
          <a:lstStyle/>
          <a:p>
            <a:endParaRPr lang="en-US"/>
          </a:p>
        </p:txBody>
      </p:sp>
      <p:sp>
        <p:nvSpPr>
          <p:cNvPr id="371730" name="Line 18"/>
          <p:cNvSpPr>
            <a:spLocks noChangeShapeType="1"/>
          </p:cNvSpPr>
          <p:nvPr/>
        </p:nvSpPr>
        <p:spPr bwMode="auto">
          <a:xfrm>
            <a:off x="3540125" y="4038600"/>
            <a:ext cx="1492250" cy="0"/>
          </a:xfrm>
          <a:prstGeom prst="line">
            <a:avLst/>
          </a:prstGeom>
          <a:noFill/>
          <a:ln w="25400">
            <a:solidFill>
              <a:schemeClr val="tx1"/>
            </a:solidFill>
            <a:round/>
            <a:headEnd/>
            <a:tailEnd type="none" w="sm" len="sm"/>
          </a:ln>
          <a:effectLst/>
        </p:spPr>
        <p:txBody>
          <a:bodyPr wrap="none" anchor="ctr"/>
          <a:lstStyle/>
          <a:p>
            <a:endParaRPr lang="en-US"/>
          </a:p>
        </p:txBody>
      </p:sp>
      <p:sp>
        <p:nvSpPr>
          <p:cNvPr id="371731" name="Line 19"/>
          <p:cNvSpPr>
            <a:spLocks noChangeShapeType="1"/>
          </p:cNvSpPr>
          <p:nvPr/>
        </p:nvSpPr>
        <p:spPr bwMode="auto">
          <a:xfrm>
            <a:off x="2647950" y="2486025"/>
            <a:ext cx="555625" cy="0"/>
          </a:xfrm>
          <a:prstGeom prst="line">
            <a:avLst/>
          </a:prstGeom>
          <a:noFill/>
          <a:ln w="25400">
            <a:solidFill>
              <a:schemeClr val="bg1"/>
            </a:solidFill>
            <a:round/>
            <a:headEnd/>
            <a:tailEnd type="none" w="sm" len="sm"/>
          </a:ln>
          <a:effectLst/>
        </p:spPr>
        <p:txBody>
          <a:bodyPr wrap="none" anchor="ctr"/>
          <a:lstStyle/>
          <a:p>
            <a:endParaRPr lang="en-US"/>
          </a:p>
        </p:txBody>
      </p:sp>
      <p:sp>
        <p:nvSpPr>
          <p:cNvPr id="371732" name="Line 20"/>
          <p:cNvSpPr>
            <a:spLocks noChangeShapeType="1"/>
          </p:cNvSpPr>
          <p:nvPr/>
        </p:nvSpPr>
        <p:spPr bwMode="auto">
          <a:xfrm>
            <a:off x="2647950" y="2889250"/>
            <a:ext cx="561975" cy="0"/>
          </a:xfrm>
          <a:prstGeom prst="line">
            <a:avLst/>
          </a:prstGeom>
          <a:noFill/>
          <a:ln w="25400">
            <a:solidFill>
              <a:schemeClr val="bg1"/>
            </a:solidFill>
            <a:round/>
            <a:headEnd/>
            <a:tailEnd type="none" w="sm" len="sm"/>
          </a:ln>
          <a:effectLst/>
        </p:spPr>
        <p:txBody>
          <a:bodyPr wrap="none" anchor="ctr"/>
          <a:lstStyle/>
          <a:p>
            <a:endParaRPr lang="en-US"/>
          </a:p>
        </p:txBody>
      </p:sp>
      <p:sp>
        <p:nvSpPr>
          <p:cNvPr id="371733" name="Line 21"/>
          <p:cNvSpPr>
            <a:spLocks noChangeShapeType="1"/>
          </p:cNvSpPr>
          <p:nvPr/>
        </p:nvSpPr>
        <p:spPr bwMode="auto">
          <a:xfrm>
            <a:off x="2647950" y="3238500"/>
            <a:ext cx="631825" cy="0"/>
          </a:xfrm>
          <a:prstGeom prst="line">
            <a:avLst/>
          </a:prstGeom>
          <a:noFill/>
          <a:ln w="25400">
            <a:solidFill>
              <a:schemeClr val="bg1"/>
            </a:solidFill>
            <a:round/>
            <a:headEnd/>
            <a:tailEnd type="none" w="sm" len="sm"/>
          </a:ln>
          <a:effectLst/>
        </p:spPr>
        <p:txBody>
          <a:bodyPr wrap="none" anchor="ctr"/>
          <a:lstStyle/>
          <a:p>
            <a:endParaRPr lang="en-US"/>
          </a:p>
        </p:txBody>
      </p:sp>
      <p:sp>
        <p:nvSpPr>
          <p:cNvPr id="371734" name="Line 22"/>
          <p:cNvSpPr>
            <a:spLocks noChangeShapeType="1"/>
          </p:cNvSpPr>
          <p:nvPr/>
        </p:nvSpPr>
        <p:spPr bwMode="auto">
          <a:xfrm>
            <a:off x="2647950" y="3571875"/>
            <a:ext cx="727075" cy="0"/>
          </a:xfrm>
          <a:prstGeom prst="line">
            <a:avLst/>
          </a:prstGeom>
          <a:noFill/>
          <a:ln w="25400">
            <a:solidFill>
              <a:schemeClr val="bg1"/>
            </a:solidFill>
            <a:round/>
            <a:headEnd/>
            <a:tailEnd type="none" w="sm" len="sm"/>
          </a:ln>
          <a:effectLst/>
        </p:spPr>
        <p:txBody>
          <a:bodyPr wrap="none" anchor="ctr"/>
          <a:lstStyle/>
          <a:p>
            <a:endParaRPr lang="en-US"/>
          </a:p>
        </p:txBody>
      </p:sp>
      <p:sp>
        <p:nvSpPr>
          <p:cNvPr id="371735" name="Line 23"/>
          <p:cNvSpPr>
            <a:spLocks noChangeShapeType="1"/>
          </p:cNvSpPr>
          <p:nvPr/>
        </p:nvSpPr>
        <p:spPr bwMode="auto">
          <a:xfrm>
            <a:off x="2647950" y="4038600"/>
            <a:ext cx="936625" cy="0"/>
          </a:xfrm>
          <a:prstGeom prst="line">
            <a:avLst/>
          </a:prstGeom>
          <a:noFill/>
          <a:ln w="25400">
            <a:solidFill>
              <a:schemeClr val="bg1"/>
            </a:solidFill>
            <a:round/>
            <a:headEnd/>
            <a:tailEnd type="none" w="sm" len="sm"/>
          </a:ln>
          <a:effectLst/>
        </p:spPr>
        <p:txBody>
          <a:bodyPr wrap="none" anchor="ctr"/>
          <a:lstStyle/>
          <a:p>
            <a:endParaRPr lang="en-US"/>
          </a:p>
        </p:txBody>
      </p:sp>
      <p:sp>
        <p:nvSpPr>
          <p:cNvPr id="371736" name="Line 24"/>
          <p:cNvSpPr>
            <a:spLocks noChangeShapeType="1"/>
          </p:cNvSpPr>
          <p:nvPr/>
        </p:nvSpPr>
        <p:spPr bwMode="auto">
          <a:xfrm>
            <a:off x="5381625" y="2438400"/>
            <a:ext cx="371475" cy="0"/>
          </a:xfrm>
          <a:prstGeom prst="line">
            <a:avLst/>
          </a:prstGeom>
          <a:noFill/>
          <a:ln w="25400">
            <a:solidFill>
              <a:schemeClr val="tx1"/>
            </a:solidFill>
            <a:round/>
            <a:headEnd/>
            <a:tailEnd type="none" w="sm" len="sm"/>
          </a:ln>
          <a:effectLst/>
        </p:spPr>
        <p:txBody>
          <a:bodyPr wrap="none" anchor="ctr"/>
          <a:lstStyle/>
          <a:p>
            <a:endParaRPr lang="en-US"/>
          </a:p>
        </p:txBody>
      </p:sp>
      <p:sp>
        <p:nvSpPr>
          <p:cNvPr id="371737" name="Line 25"/>
          <p:cNvSpPr>
            <a:spLocks noChangeShapeType="1"/>
          </p:cNvSpPr>
          <p:nvPr/>
        </p:nvSpPr>
        <p:spPr bwMode="auto">
          <a:xfrm>
            <a:off x="5797550" y="3241675"/>
            <a:ext cx="155575" cy="0"/>
          </a:xfrm>
          <a:prstGeom prst="line">
            <a:avLst/>
          </a:prstGeom>
          <a:noFill/>
          <a:ln w="25400">
            <a:solidFill>
              <a:schemeClr val="tx1"/>
            </a:solidFill>
            <a:round/>
            <a:headEnd/>
            <a:tailEnd type="none" w="sm" len="sm"/>
          </a:ln>
          <a:effectLst/>
        </p:spPr>
        <p:txBody>
          <a:bodyPr wrap="none" anchor="ctr"/>
          <a:lstStyle/>
          <a:p>
            <a:endParaRPr lang="en-US"/>
          </a:p>
        </p:txBody>
      </p:sp>
      <p:sp>
        <p:nvSpPr>
          <p:cNvPr id="371738" name="Line 26"/>
          <p:cNvSpPr>
            <a:spLocks noChangeShapeType="1"/>
          </p:cNvSpPr>
          <p:nvPr/>
        </p:nvSpPr>
        <p:spPr bwMode="auto">
          <a:xfrm>
            <a:off x="6530975" y="4343400"/>
            <a:ext cx="304800" cy="0"/>
          </a:xfrm>
          <a:prstGeom prst="line">
            <a:avLst/>
          </a:prstGeom>
          <a:noFill/>
          <a:ln w="25400">
            <a:solidFill>
              <a:schemeClr val="bg1"/>
            </a:solidFill>
            <a:round/>
            <a:headEnd/>
            <a:tailEnd type="none" w="sm" len="sm"/>
          </a:ln>
          <a:effectLst/>
        </p:spPr>
        <p:txBody>
          <a:bodyPr wrap="none" anchor="ctr"/>
          <a:lstStyle/>
          <a:p>
            <a:endParaRPr lang="en-US"/>
          </a:p>
        </p:txBody>
      </p:sp>
      <p:sp>
        <p:nvSpPr>
          <p:cNvPr id="371739" name="Line 27"/>
          <p:cNvSpPr>
            <a:spLocks noChangeShapeType="1"/>
          </p:cNvSpPr>
          <p:nvPr/>
        </p:nvSpPr>
        <p:spPr bwMode="auto">
          <a:xfrm>
            <a:off x="5734050" y="2438400"/>
            <a:ext cx="1101725" cy="0"/>
          </a:xfrm>
          <a:prstGeom prst="line">
            <a:avLst/>
          </a:prstGeom>
          <a:noFill/>
          <a:ln w="25400">
            <a:solidFill>
              <a:schemeClr val="bg1"/>
            </a:solidFill>
            <a:round/>
            <a:headEnd/>
            <a:tailEnd type="none" w="sm" len="sm"/>
          </a:ln>
          <a:effectLst/>
        </p:spPr>
        <p:txBody>
          <a:bodyPr wrap="none" anchor="ctr"/>
          <a:lstStyle/>
          <a:p>
            <a:endParaRPr lang="en-US"/>
          </a:p>
        </p:txBody>
      </p:sp>
      <p:sp>
        <p:nvSpPr>
          <p:cNvPr id="371740" name="Line 28"/>
          <p:cNvSpPr>
            <a:spLocks noChangeShapeType="1"/>
          </p:cNvSpPr>
          <p:nvPr/>
        </p:nvSpPr>
        <p:spPr bwMode="auto">
          <a:xfrm>
            <a:off x="5921375" y="3241675"/>
            <a:ext cx="914400" cy="0"/>
          </a:xfrm>
          <a:prstGeom prst="line">
            <a:avLst/>
          </a:prstGeom>
          <a:noFill/>
          <a:ln w="25400">
            <a:solidFill>
              <a:schemeClr val="bg1"/>
            </a:solidFill>
            <a:round/>
            <a:headEnd/>
            <a:tailEnd type="none" w="sm" len="sm"/>
          </a:ln>
          <a:effectLst/>
        </p:spPr>
        <p:txBody>
          <a:bodyPr wrap="none" anchor="ctr"/>
          <a:lstStyle/>
          <a:p>
            <a:endParaRPr lang="en-US"/>
          </a:p>
        </p:txBody>
      </p:sp>
      <p:sp>
        <p:nvSpPr>
          <p:cNvPr id="371741" name="Line 29"/>
          <p:cNvSpPr>
            <a:spLocks noChangeShapeType="1"/>
          </p:cNvSpPr>
          <p:nvPr/>
        </p:nvSpPr>
        <p:spPr bwMode="auto">
          <a:xfrm flipH="1" flipV="1">
            <a:off x="6005513" y="3825875"/>
            <a:ext cx="174625" cy="288925"/>
          </a:xfrm>
          <a:prstGeom prst="line">
            <a:avLst/>
          </a:prstGeom>
          <a:noFill/>
          <a:ln w="25400">
            <a:solidFill>
              <a:srgbClr val="FF0000"/>
            </a:solidFill>
            <a:round/>
            <a:headEnd/>
            <a:tailEnd type="triangle" w="sm" len="sm"/>
          </a:ln>
          <a:effectLst/>
        </p:spPr>
        <p:txBody>
          <a:bodyPr wrap="none" anchor="ctr"/>
          <a:lstStyle/>
          <a:p>
            <a:endParaRPr lang="en-US"/>
          </a:p>
        </p:txBody>
      </p:sp>
      <p:sp>
        <p:nvSpPr>
          <p:cNvPr id="371742" name="Line 30"/>
          <p:cNvSpPr>
            <a:spLocks noChangeShapeType="1"/>
          </p:cNvSpPr>
          <p:nvPr/>
        </p:nvSpPr>
        <p:spPr bwMode="auto">
          <a:xfrm>
            <a:off x="5765800" y="3429000"/>
            <a:ext cx="165100" cy="273050"/>
          </a:xfrm>
          <a:prstGeom prst="line">
            <a:avLst/>
          </a:prstGeom>
          <a:noFill/>
          <a:ln w="25400">
            <a:solidFill>
              <a:srgbClr val="FF0000"/>
            </a:solidFill>
            <a:round/>
            <a:headEnd/>
            <a:tailEnd type="triangle" w="sm" len="sm"/>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2777" name="Picture 41" descr="20"/>
          <p:cNvPicPr>
            <a:picLocks noChangeAspect="1" noChangeArrowheads="1"/>
          </p:cNvPicPr>
          <p:nvPr/>
        </p:nvPicPr>
        <p:blipFill>
          <a:blip r:embed="rId3" cstate="print"/>
          <a:srcRect/>
          <a:stretch>
            <a:fillRect/>
          </a:stretch>
        </p:blipFill>
        <p:spPr bwMode="auto">
          <a:xfrm>
            <a:off x="304800" y="1754188"/>
            <a:ext cx="8491538" cy="3702050"/>
          </a:xfrm>
          <a:prstGeom prst="rect">
            <a:avLst/>
          </a:prstGeom>
          <a:noFill/>
        </p:spPr>
      </p:pic>
      <p:sp>
        <p:nvSpPr>
          <p:cNvPr id="372740" name="Rectangle 4"/>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Antigen Receptors </a:t>
            </a:r>
          </a:p>
        </p:txBody>
      </p:sp>
      <p:sp>
        <p:nvSpPr>
          <p:cNvPr id="372742" name="Rectangle 6"/>
          <p:cNvSpPr>
            <a:spLocks noChangeArrowheads="1"/>
          </p:cNvSpPr>
          <p:nvPr/>
        </p:nvSpPr>
        <p:spPr bwMode="auto">
          <a:xfrm>
            <a:off x="3363913" y="1443038"/>
            <a:ext cx="2362200" cy="244475"/>
          </a:xfrm>
          <a:prstGeom prst="rect">
            <a:avLst/>
          </a:prstGeom>
          <a:noFill/>
          <a:ln w="25400">
            <a:noFill/>
            <a:miter lim="800000"/>
            <a:headEnd/>
            <a:tailEnd type="none" w="sm" len="sm"/>
          </a:ln>
          <a:effectLst/>
        </p:spPr>
        <p:txBody>
          <a:bodyPr>
            <a:spAutoFit/>
          </a:bodyPr>
          <a:lstStyle/>
          <a:p>
            <a:pPr algn="ctr">
              <a:lnSpc>
                <a:spcPts val="1200"/>
              </a:lnSpc>
            </a:pPr>
            <a:r>
              <a:rPr lang="en-US" sz="1400">
                <a:solidFill>
                  <a:schemeClr val="bg1"/>
                </a:solidFill>
              </a:rPr>
              <a:t>Killer cell</a:t>
            </a:r>
          </a:p>
        </p:txBody>
      </p:sp>
      <p:sp>
        <p:nvSpPr>
          <p:cNvPr id="372743" name="Rectangle 7"/>
          <p:cNvSpPr>
            <a:spLocks noChangeArrowheads="1"/>
          </p:cNvSpPr>
          <p:nvPr/>
        </p:nvSpPr>
        <p:spPr bwMode="auto">
          <a:xfrm>
            <a:off x="3375025" y="5497513"/>
            <a:ext cx="2362200" cy="244475"/>
          </a:xfrm>
          <a:prstGeom prst="rect">
            <a:avLst/>
          </a:prstGeom>
          <a:noFill/>
          <a:ln w="25400">
            <a:noFill/>
            <a:miter lim="800000"/>
            <a:headEnd/>
            <a:tailEnd type="none" w="sm" len="sm"/>
          </a:ln>
          <a:effectLst/>
        </p:spPr>
        <p:txBody>
          <a:bodyPr>
            <a:spAutoFit/>
          </a:bodyPr>
          <a:lstStyle/>
          <a:p>
            <a:pPr algn="ctr">
              <a:lnSpc>
                <a:spcPts val="1200"/>
              </a:lnSpc>
            </a:pPr>
            <a:r>
              <a:rPr lang="en-US" sz="1400">
                <a:solidFill>
                  <a:schemeClr val="bg1"/>
                </a:solidFill>
              </a:rPr>
              <a:t>Infected cell</a:t>
            </a:r>
          </a:p>
        </p:txBody>
      </p:sp>
      <p:sp>
        <p:nvSpPr>
          <p:cNvPr id="372744" name="Rectangle 8"/>
          <p:cNvSpPr>
            <a:spLocks noChangeArrowheads="1"/>
          </p:cNvSpPr>
          <p:nvPr/>
        </p:nvSpPr>
        <p:spPr bwMode="auto">
          <a:xfrm>
            <a:off x="457200" y="5497513"/>
            <a:ext cx="2379663" cy="244475"/>
          </a:xfrm>
          <a:prstGeom prst="rect">
            <a:avLst/>
          </a:prstGeom>
          <a:noFill/>
          <a:ln w="25400">
            <a:noFill/>
            <a:miter lim="800000"/>
            <a:headEnd/>
            <a:tailEnd type="none" w="sm" len="sm"/>
          </a:ln>
          <a:effectLst/>
        </p:spPr>
        <p:txBody>
          <a:bodyPr>
            <a:spAutoFit/>
          </a:bodyPr>
          <a:lstStyle/>
          <a:p>
            <a:pPr algn="ctr">
              <a:lnSpc>
                <a:spcPts val="1200"/>
              </a:lnSpc>
            </a:pPr>
            <a:r>
              <a:rPr lang="en-US" sz="1400">
                <a:solidFill>
                  <a:schemeClr val="bg1"/>
                </a:solidFill>
              </a:rPr>
              <a:t>Antigen-presenting cell</a:t>
            </a:r>
          </a:p>
        </p:txBody>
      </p:sp>
      <p:sp>
        <p:nvSpPr>
          <p:cNvPr id="372745" name="Rectangle 9"/>
          <p:cNvSpPr>
            <a:spLocks noChangeArrowheads="1"/>
          </p:cNvSpPr>
          <p:nvPr/>
        </p:nvSpPr>
        <p:spPr bwMode="auto">
          <a:xfrm>
            <a:off x="6313488" y="5497513"/>
            <a:ext cx="2389187" cy="244475"/>
          </a:xfrm>
          <a:prstGeom prst="rect">
            <a:avLst/>
          </a:prstGeom>
          <a:noFill/>
          <a:ln w="25400">
            <a:noFill/>
            <a:miter lim="800000"/>
            <a:headEnd/>
            <a:tailEnd type="none" w="sm" len="sm"/>
          </a:ln>
          <a:effectLst/>
        </p:spPr>
        <p:txBody>
          <a:bodyPr>
            <a:spAutoFit/>
          </a:bodyPr>
          <a:lstStyle/>
          <a:p>
            <a:pPr algn="ctr">
              <a:lnSpc>
                <a:spcPts val="1200"/>
              </a:lnSpc>
            </a:pPr>
            <a:r>
              <a:rPr lang="en-US" sz="1400">
                <a:solidFill>
                  <a:schemeClr val="bg1"/>
                </a:solidFill>
              </a:rPr>
              <a:t>Antigen-presenting cell</a:t>
            </a:r>
          </a:p>
        </p:txBody>
      </p:sp>
      <p:sp>
        <p:nvSpPr>
          <p:cNvPr id="372746" name="Rectangle 10"/>
          <p:cNvSpPr>
            <a:spLocks noChangeArrowheads="1"/>
          </p:cNvSpPr>
          <p:nvPr/>
        </p:nvSpPr>
        <p:spPr bwMode="auto">
          <a:xfrm>
            <a:off x="3257550" y="3311525"/>
            <a:ext cx="860425" cy="396875"/>
          </a:xfrm>
          <a:prstGeom prst="rect">
            <a:avLst/>
          </a:prstGeom>
          <a:noFill/>
          <a:ln w="25400">
            <a:noFill/>
            <a:miter lim="800000"/>
            <a:headEnd/>
            <a:tailEnd type="none" w="sm" len="sm"/>
          </a:ln>
          <a:effectLst/>
        </p:spPr>
        <p:txBody>
          <a:bodyPr>
            <a:spAutoFit/>
          </a:bodyPr>
          <a:lstStyle/>
          <a:p>
            <a:pPr>
              <a:lnSpc>
                <a:spcPts val="1200"/>
              </a:lnSpc>
            </a:pPr>
            <a:r>
              <a:rPr lang="en-US" sz="1200">
                <a:solidFill>
                  <a:schemeClr val="bg1"/>
                </a:solidFill>
              </a:rPr>
              <a:t>CD8 protein</a:t>
            </a:r>
          </a:p>
        </p:txBody>
      </p:sp>
      <p:sp>
        <p:nvSpPr>
          <p:cNvPr id="372747" name="Rectangle 11"/>
          <p:cNvSpPr>
            <a:spLocks noChangeArrowheads="1"/>
          </p:cNvSpPr>
          <p:nvPr/>
        </p:nvSpPr>
        <p:spPr bwMode="auto">
          <a:xfrm>
            <a:off x="336550" y="3717925"/>
            <a:ext cx="1031875" cy="396875"/>
          </a:xfrm>
          <a:prstGeom prst="rect">
            <a:avLst/>
          </a:prstGeom>
          <a:noFill/>
          <a:ln w="25400">
            <a:noFill/>
            <a:miter lim="800000"/>
            <a:headEnd/>
            <a:tailEnd type="none" w="sm" len="sm"/>
          </a:ln>
          <a:effectLst/>
        </p:spPr>
        <p:txBody>
          <a:bodyPr>
            <a:spAutoFit/>
          </a:bodyPr>
          <a:lstStyle/>
          <a:p>
            <a:pPr>
              <a:lnSpc>
                <a:spcPts val="1200"/>
              </a:lnSpc>
            </a:pPr>
            <a:r>
              <a:rPr lang="en-US" sz="1200">
                <a:solidFill>
                  <a:schemeClr val="bg1"/>
                </a:solidFill>
              </a:rPr>
              <a:t>Cell membrane</a:t>
            </a:r>
          </a:p>
        </p:txBody>
      </p:sp>
      <p:sp>
        <p:nvSpPr>
          <p:cNvPr id="372748" name="Rectangle 12"/>
          <p:cNvSpPr>
            <a:spLocks noChangeArrowheads="1"/>
          </p:cNvSpPr>
          <p:nvPr/>
        </p:nvSpPr>
        <p:spPr bwMode="auto">
          <a:xfrm>
            <a:off x="5162550" y="3848100"/>
            <a:ext cx="758825" cy="396875"/>
          </a:xfrm>
          <a:prstGeom prst="rect">
            <a:avLst/>
          </a:prstGeom>
          <a:noFill/>
          <a:ln w="25400">
            <a:noFill/>
            <a:miter lim="800000"/>
            <a:headEnd/>
            <a:tailEnd type="none" w="sm" len="sm"/>
          </a:ln>
          <a:effectLst/>
        </p:spPr>
        <p:txBody>
          <a:bodyPr>
            <a:spAutoFit/>
          </a:bodyPr>
          <a:lstStyle/>
          <a:p>
            <a:pPr>
              <a:lnSpc>
                <a:spcPts val="1200"/>
              </a:lnSpc>
            </a:pPr>
            <a:r>
              <a:rPr lang="en-US" sz="1200">
                <a:solidFill>
                  <a:schemeClr val="bg1"/>
                </a:solidFill>
              </a:rPr>
              <a:t>MHC Class I</a:t>
            </a:r>
          </a:p>
        </p:txBody>
      </p:sp>
      <p:sp>
        <p:nvSpPr>
          <p:cNvPr id="372749" name="Rectangle 13"/>
          <p:cNvSpPr>
            <a:spLocks noChangeArrowheads="1"/>
          </p:cNvSpPr>
          <p:nvPr/>
        </p:nvSpPr>
        <p:spPr bwMode="auto">
          <a:xfrm>
            <a:off x="2238375" y="3848100"/>
            <a:ext cx="758825" cy="396875"/>
          </a:xfrm>
          <a:prstGeom prst="rect">
            <a:avLst/>
          </a:prstGeom>
          <a:noFill/>
          <a:ln w="25400">
            <a:noFill/>
            <a:miter lim="800000"/>
            <a:headEnd/>
            <a:tailEnd type="none" w="sm" len="sm"/>
          </a:ln>
          <a:effectLst/>
        </p:spPr>
        <p:txBody>
          <a:bodyPr>
            <a:spAutoFit/>
          </a:bodyPr>
          <a:lstStyle/>
          <a:p>
            <a:pPr>
              <a:lnSpc>
                <a:spcPts val="1200"/>
              </a:lnSpc>
            </a:pPr>
            <a:r>
              <a:rPr lang="en-US" sz="1200">
                <a:solidFill>
                  <a:schemeClr val="bg1"/>
                </a:solidFill>
              </a:rPr>
              <a:t>MHC Class I</a:t>
            </a:r>
          </a:p>
        </p:txBody>
      </p:sp>
      <p:sp>
        <p:nvSpPr>
          <p:cNvPr id="372750" name="Rectangle 14"/>
          <p:cNvSpPr>
            <a:spLocks noChangeArrowheads="1"/>
          </p:cNvSpPr>
          <p:nvPr/>
        </p:nvSpPr>
        <p:spPr bwMode="auto">
          <a:xfrm>
            <a:off x="5162550" y="3482975"/>
            <a:ext cx="993775" cy="396875"/>
          </a:xfrm>
          <a:prstGeom prst="rect">
            <a:avLst/>
          </a:prstGeom>
          <a:noFill/>
          <a:ln w="25400">
            <a:noFill/>
            <a:miter lim="800000"/>
            <a:headEnd/>
            <a:tailEnd type="none" w="sm" len="sm"/>
          </a:ln>
          <a:effectLst/>
        </p:spPr>
        <p:txBody>
          <a:bodyPr>
            <a:spAutoFit/>
          </a:bodyPr>
          <a:lstStyle/>
          <a:p>
            <a:pPr>
              <a:lnSpc>
                <a:spcPts val="1200"/>
              </a:lnSpc>
            </a:pPr>
            <a:r>
              <a:rPr lang="en-US" sz="1200">
                <a:solidFill>
                  <a:schemeClr val="bg1"/>
                </a:solidFill>
              </a:rPr>
              <a:t>Antigenic peptide</a:t>
            </a:r>
          </a:p>
        </p:txBody>
      </p:sp>
      <p:sp>
        <p:nvSpPr>
          <p:cNvPr id="372751" name="Rectangle 15"/>
          <p:cNvSpPr>
            <a:spLocks noChangeArrowheads="1"/>
          </p:cNvSpPr>
          <p:nvPr/>
        </p:nvSpPr>
        <p:spPr bwMode="auto">
          <a:xfrm>
            <a:off x="8086725" y="3097213"/>
            <a:ext cx="860425" cy="371475"/>
          </a:xfrm>
          <a:prstGeom prst="rect">
            <a:avLst/>
          </a:prstGeom>
          <a:noFill/>
          <a:ln w="25400">
            <a:noFill/>
            <a:miter lim="800000"/>
            <a:headEnd/>
            <a:tailEnd type="none" w="sm" len="sm"/>
          </a:ln>
          <a:effectLst/>
        </p:spPr>
        <p:txBody>
          <a:bodyPr>
            <a:spAutoFit/>
          </a:bodyPr>
          <a:lstStyle/>
          <a:p>
            <a:pPr>
              <a:lnSpc>
                <a:spcPts val="1100"/>
              </a:lnSpc>
            </a:pPr>
            <a:r>
              <a:rPr lang="en-US" sz="1200">
                <a:solidFill>
                  <a:schemeClr val="bg1"/>
                </a:solidFill>
              </a:rPr>
              <a:t>T cell receptor</a:t>
            </a:r>
          </a:p>
        </p:txBody>
      </p:sp>
      <p:sp>
        <p:nvSpPr>
          <p:cNvPr id="372752" name="Rectangle 16"/>
          <p:cNvSpPr>
            <a:spLocks noChangeArrowheads="1"/>
          </p:cNvSpPr>
          <p:nvPr/>
        </p:nvSpPr>
        <p:spPr bwMode="auto">
          <a:xfrm>
            <a:off x="6203950" y="3311525"/>
            <a:ext cx="838200" cy="396875"/>
          </a:xfrm>
          <a:prstGeom prst="rect">
            <a:avLst/>
          </a:prstGeom>
          <a:noFill/>
          <a:ln w="25400">
            <a:noFill/>
            <a:miter lim="800000"/>
            <a:headEnd/>
            <a:tailEnd type="none" w="sm" len="sm"/>
          </a:ln>
          <a:effectLst/>
        </p:spPr>
        <p:txBody>
          <a:bodyPr>
            <a:spAutoFit/>
          </a:bodyPr>
          <a:lstStyle/>
          <a:p>
            <a:pPr>
              <a:lnSpc>
                <a:spcPts val="1200"/>
              </a:lnSpc>
            </a:pPr>
            <a:r>
              <a:rPr lang="en-US" sz="1200">
                <a:solidFill>
                  <a:schemeClr val="bg1"/>
                </a:solidFill>
              </a:rPr>
              <a:t>CD4 protein</a:t>
            </a:r>
          </a:p>
        </p:txBody>
      </p:sp>
      <p:sp>
        <p:nvSpPr>
          <p:cNvPr id="372753" name="Rectangle 17"/>
          <p:cNvSpPr>
            <a:spLocks noChangeArrowheads="1"/>
          </p:cNvSpPr>
          <p:nvPr/>
        </p:nvSpPr>
        <p:spPr bwMode="auto">
          <a:xfrm>
            <a:off x="6203950" y="3717925"/>
            <a:ext cx="1031875" cy="396875"/>
          </a:xfrm>
          <a:prstGeom prst="rect">
            <a:avLst/>
          </a:prstGeom>
          <a:noFill/>
          <a:ln w="25400">
            <a:noFill/>
            <a:miter lim="800000"/>
            <a:headEnd/>
            <a:tailEnd type="none" w="sm" len="sm"/>
          </a:ln>
          <a:effectLst/>
        </p:spPr>
        <p:txBody>
          <a:bodyPr>
            <a:spAutoFit/>
          </a:bodyPr>
          <a:lstStyle/>
          <a:p>
            <a:pPr>
              <a:lnSpc>
                <a:spcPts val="1200"/>
              </a:lnSpc>
            </a:pPr>
            <a:r>
              <a:rPr lang="en-US" sz="1200">
                <a:solidFill>
                  <a:schemeClr val="bg1"/>
                </a:solidFill>
              </a:rPr>
              <a:t>Cell membrane</a:t>
            </a:r>
          </a:p>
        </p:txBody>
      </p:sp>
      <p:sp>
        <p:nvSpPr>
          <p:cNvPr id="372754" name="Rectangle 18"/>
          <p:cNvSpPr>
            <a:spLocks noChangeArrowheads="1"/>
          </p:cNvSpPr>
          <p:nvPr/>
        </p:nvSpPr>
        <p:spPr bwMode="auto">
          <a:xfrm>
            <a:off x="8086725" y="3848100"/>
            <a:ext cx="727075" cy="396875"/>
          </a:xfrm>
          <a:prstGeom prst="rect">
            <a:avLst/>
          </a:prstGeom>
          <a:noFill/>
          <a:ln w="25400">
            <a:noFill/>
            <a:miter lim="800000"/>
            <a:headEnd/>
            <a:tailEnd type="none" w="sm" len="sm"/>
          </a:ln>
          <a:effectLst/>
        </p:spPr>
        <p:txBody>
          <a:bodyPr>
            <a:spAutoFit/>
          </a:bodyPr>
          <a:lstStyle/>
          <a:p>
            <a:pPr>
              <a:lnSpc>
                <a:spcPts val="1200"/>
              </a:lnSpc>
            </a:pPr>
            <a:r>
              <a:rPr lang="en-US" sz="1200">
                <a:solidFill>
                  <a:schemeClr val="bg1"/>
                </a:solidFill>
              </a:rPr>
              <a:t>MHC Class II</a:t>
            </a:r>
          </a:p>
        </p:txBody>
      </p:sp>
      <p:sp>
        <p:nvSpPr>
          <p:cNvPr id="372755" name="Rectangle 19"/>
          <p:cNvSpPr>
            <a:spLocks noChangeArrowheads="1"/>
          </p:cNvSpPr>
          <p:nvPr/>
        </p:nvSpPr>
        <p:spPr bwMode="auto">
          <a:xfrm>
            <a:off x="8086725" y="3482975"/>
            <a:ext cx="990600" cy="396875"/>
          </a:xfrm>
          <a:prstGeom prst="rect">
            <a:avLst/>
          </a:prstGeom>
          <a:noFill/>
          <a:ln w="25400">
            <a:noFill/>
            <a:miter lim="800000"/>
            <a:headEnd/>
            <a:tailEnd type="none" w="sm" len="sm"/>
          </a:ln>
          <a:effectLst/>
        </p:spPr>
        <p:txBody>
          <a:bodyPr>
            <a:spAutoFit/>
          </a:bodyPr>
          <a:lstStyle/>
          <a:p>
            <a:pPr>
              <a:lnSpc>
                <a:spcPts val="1200"/>
              </a:lnSpc>
            </a:pPr>
            <a:r>
              <a:rPr lang="en-US" sz="1200">
                <a:solidFill>
                  <a:schemeClr val="bg1"/>
                </a:solidFill>
              </a:rPr>
              <a:t>Antigenic peptide</a:t>
            </a:r>
          </a:p>
        </p:txBody>
      </p:sp>
      <p:sp>
        <p:nvSpPr>
          <p:cNvPr id="372756" name="Rectangle 20"/>
          <p:cNvSpPr>
            <a:spLocks noChangeArrowheads="1"/>
          </p:cNvSpPr>
          <p:nvPr/>
        </p:nvSpPr>
        <p:spPr bwMode="auto">
          <a:xfrm>
            <a:off x="5162550" y="3097213"/>
            <a:ext cx="928688" cy="371475"/>
          </a:xfrm>
          <a:prstGeom prst="rect">
            <a:avLst/>
          </a:prstGeom>
          <a:noFill/>
          <a:ln w="25400">
            <a:noFill/>
            <a:miter lim="800000"/>
            <a:headEnd/>
            <a:tailEnd type="none" w="sm" len="sm"/>
          </a:ln>
          <a:effectLst/>
        </p:spPr>
        <p:txBody>
          <a:bodyPr>
            <a:spAutoFit/>
          </a:bodyPr>
          <a:lstStyle/>
          <a:p>
            <a:pPr>
              <a:lnSpc>
                <a:spcPts val="1100"/>
              </a:lnSpc>
            </a:pPr>
            <a:r>
              <a:rPr lang="en-US" sz="1200">
                <a:solidFill>
                  <a:schemeClr val="bg1"/>
                </a:solidFill>
              </a:rPr>
              <a:t>T cell receptor</a:t>
            </a:r>
          </a:p>
        </p:txBody>
      </p:sp>
      <p:sp>
        <p:nvSpPr>
          <p:cNvPr id="372757" name="Rectangle 21"/>
          <p:cNvSpPr>
            <a:spLocks noChangeArrowheads="1"/>
          </p:cNvSpPr>
          <p:nvPr/>
        </p:nvSpPr>
        <p:spPr bwMode="auto">
          <a:xfrm>
            <a:off x="3257550" y="3717925"/>
            <a:ext cx="1031875" cy="396875"/>
          </a:xfrm>
          <a:prstGeom prst="rect">
            <a:avLst/>
          </a:prstGeom>
          <a:noFill/>
          <a:ln w="25400">
            <a:noFill/>
            <a:miter lim="800000"/>
            <a:headEnd/>
            <a:tailEnd type="none" w="sm" len="sm"/>
          </a:ln>
          <a:effectLst/>
        </p:spPr>
        <p:txBody>
          <a:bodyPr>
            <a:spAutoFit/>
          </a:bodyPr>
          <a:lstStyle/>
          <a:p>
            <a:pPr>
              <a:lnSpc>
                <a:spcPts val="1200"/>
              </a:lnSpc>
            </a:pPr>
            <a:r>
              <a:rPr lang="en-US" sz="1200">
                <a:solidFill>
                  <a:schemeClr val="bg1"/>
                </a:solidFill>
              </a:rPr>
              <a:t>Cell membrane</a:t>
            </a:r>
          </a:p>
        </p:txBody>
      </p:sp>
      <p:sp>
        <p:nvSpPr>
          <p:cNvPr id="372758" name="Rectangle 22"/>
          <p:cNvSpPr>
            <a:spLocks noChangeArrowheads="1"/>
          </p:cNvSpPr>
          <p:nvPr/>
        </p:nvSpPr>
        <p:spPr bwMode="auto">
          <a:xfrm>
            <a:off x="2238375" y="3482975"/>
            <a:ext cx="752475" cy="244475"/>
          </a:xfrm>
          <a:prstGeom prst="rect">
            <a:avLst/>
          </a:prstGeom>
          <a:noFill/>
          <a:ln w="25400">
            <a:noFill/>
            <a:miter lim="800000"/>
            <a:headEnd/>
            <a:tailEnd type="none" w="sm" len="sm"/>
          </a:ln>
          <a:effectLst/>
        </p:spPr>
        <p:txBody>
          <a:bodyPr wrap="none">
            <a:spAutoFit/>
          </a:bodyPr>
          <a:lstStyle/>
          <a:p>
            <a:pPr>
              <a:lnSpc>
                <a:spcPts val="1200"/>
              </a:lnSpc>
            </a:pPr>
            <a:r>
              <a:rPr lang="en-US" sz="1200">
                <a:solidFill>
                  <a:schemeClr val="bg1"/>
                </a:solidFill>
              </a:rPr>
              <a:t>Antigen</a:t>
            </a:r>
          </a:p>
        </p:txBody>
      </p:sp>
      <p:sp>
        <p:nvSpPr>
          <p:cNvPr id="372759" name="Rectangle 23"/>
          <p:cNvSpPr>
            <a:spLocks noChangeArrowheads="1"/>
          </p:cNvSpPr>
          <p:nvPr/>
        </p:nvSpPr>
        <p:spPr bwMode="auto">
          <a:xfrm>
            <a:off x="2238375" y="2943225"/>
            <a:ext cx="914400" cy="549275"/>
          </a:xfrm>
          <a:prstGeom prst="rect">
            <a:avLst/>
          </a:prstGeom>
          <a:noFill/>
          <a:ln w="25400">
            <a:noFill/>
            <a:miter lim="800000"/>
            <a:headEnd/>
            <a:tailEnd type="none" w="sm" len="sm"/>
          </a:ln>
          <a:effectLst/>
        </p:spPr>
        <p:txBody>
          <a:bodyPr>
            <a:spAutoFit/>
          </a:bodyPr>
          <a:lstStyle/>
          <a:p>
            <a:pPr>
              <a:lnSpc>
                <a:spcPts val="1200"/>
              </a:lnSpc>
            </a:pPr>
            <a:r>
              <a:rPr lang="en-US" sz="1200">
                <a:solidFill>
                  <a:schemeClr val="bg1"/>
                </a:solidFill>
              </a:rPr>
              <a:t>Antigen-specific receptor</a:t>
            </a:r>
          </a:p>
        </p:txBody>
      </p:sp>
      <p:sp>
        <p:nvSpPr>
          <p:cNvPr id="372760" name="Rectangle 24"/>
          <p:cNvSpPr>
            <a:spLocks noChangeArrowheads="1"/>
          </p:cNvSpPr>
          <p:nvPr/>
        </p:nvSpPr>
        <p:spPr bwMode="auto">
          <a:xfrm>
            <a:off x="6270625" y="1443038"/>
            <a:ext cx="2362200" cy="244475"/>
          </a:xfrm>
          <a:prstGeom prst="rect">
            <a:avLst/>
          </a:prstGeom>
          <a:noFill/>
          <a:ln w="25400">
            <a:noFill/>
            <a:miter lim="800000"/>
            <a:headEnd/>
            <a:tailEnd type="none" w="sm" len="sm"/>
          </a:ln>
          <a:effectLst/>
        </p:spPr>
        <p:txBody>
          <a:bodyPr>
            <a:spAutoFit/>
          </a:bodyPr>
          <a:lstStyle/>
          <a:p>
            <a:pPr algn="ctr">
              <a:lnSpc>
                <a:spcPts val="1200"/>
              </a:lnSpc>
            </a:pPr>
            <a:r>
              <a:rPr lang="en-US" sz="1400">
                <a:solidFill>
                  <a:schemeClr val="bg1"/>
                </a:solidFill>
              </a:rPr>
              <a:t>Helper T cell</a:t>
            </a:r>
          </a:p>
        </p:txBody>
      </p:sp>
      <p:sp>
        <p:nvSpPr>
          <p:cNvPr id="372761" name="Rectangle 25"/>
          <p:cNvSpPr>
            <a:spLocks noChangeArrowheads="1"/>
          </p:cNvSpPr>
          <p:nvPr/>
        </p:nvSpPr>
        <p:spPr bwMode="auto">
          <a:xfrm>
            <a:off x="457200" y="1443038"/>
            <a:ext cx="2362200" cy="244475"/>
          </a:xfrm>
          <a:prstGeom prst="rect">
            <a:avLst/>
          </a:prstGeom>
          <a:noFill/>
          <a:ln w="25400">
            <a:noFill/>
            <a:miter lim="800000"/>
            <a:headEnd/>
            <a:tailEnd type="none" w="sm" len="sm"/>
          </a:ln>
          <a:effectLst/>
        </p:spPr>
        <p:txBody>
          <a:bodyPr>
            <a:spAutoFit/>
          </a:bodyPr>
          <a:lstStyle/>
          <a:p>
            <a:pPr algn="ctr">
              <a:lnSpc>
                <a:spcPts val="1200"/>
              </a:lnSpc>
            </a:pPr>
            <a:r>
              <a:rPr lang="en-US" sz="1400">
                <a:solidFill>
                  <a:schemeClr val="bg1"/>
                </a:solidFill>
              </a:rPr>
              <a:t>B cell</a:t>
            </a:r>
          </a:p>
        </p:txBody>
      </p:sp>
      <p:sp>
        <p:nvSpPr>
          <p:cNvPr id="372763" name="Line 27"/>
          <p:cNvSpPr>
            <a:spLocks noChangeShapeType="1"/>
          </p:cNvSpPr>
          <p:nvPr/>
        </p:nvSpPr>
        <p:spPr bwMode="auto">
          <a:xfrm>
            <a:off x="1752600" y="3219450"/>
            <a:ext cx="523875" cy="0"/>
          </a:xfrm>
          <a:prstGeom prst="line">
            <a:avLst/>
          </a:prstGeom>
          <a:noFill/>
          <a:ln w="25400">
            <a:solidFill>
              <a:schemeClr val="bg1"/>
            </a:solidFill>
            <a:round/>
            <a:headEnd/>
            <a:tailEnd type="none" w="sm" len="sm"/>
          </a:ln>
          <a:effectLst/>
        </p:spPr>
        <p:txBody>
          <a:bodyPr wrap="none" anchor="ctr"/>
          <a:lstStyle/>
          <a:p>
            <a:endParaRPr lang="en-US"/>
          </a:p>
        </p:txBody>
      </p:sp>
      <p:sp>
        <p:nvSpPr>
          <p:cNvPr id="372764" name="Line 28"/>
          <p:cNvSpPr>
            <a:spLocks noChangeShapeType="1"/>
          </p:cNvSpPr>
          <p:nvPr/>
        </p:nvSpPr>
        <p:spPr bwMode="auto">
          <a:xfrm>
            <a:off x="1835150" y="3600450"/>
            <a:ext cx="441325" cy="0"/>
          </a:xfrm>
          <a:prstGeom prst="line">
            <a:avLst/>
          </a:prstGeom>
          <a:noFill/>
          <a:ln w="25400">
            <a:solidFill>
              <a:schemeClr val="bg1"/>
            </a:solidFill>
            <a:round/>
            <a:headEnd/>
            <a:tailEnd type="none" w="sm" len="sm"/>
          </a:ln>
          <a:effectLst/>
        </p:spPr>
        <p:txBody>
          <a:bodyPr wrap="none" anchor="ctr"/>
          <a:lstStyle/>
          <a:p>
            <a:endParaRPr lang="en-US"/>
          </a:p>
        </p:txBody>
      </p:sp>
      <p:sp>
        <p:nvSpPr>
          <p:cNvPr id="372765" name="Line 29"/>
          <p:cNvSpPr>
            <a:spLocks noChangeShapeType="1"/>
          </p:cNvSpPr>
          <p:nvPr/>
        </p:nvSpPr>
        <p:spPr bwMode="auto">
          <a:xfrm>
            <a:off x="1930400" y="3962400"/>
            <a:ext cx="346075" cy="0"/>
          </a:xfrm>
          <a:prstGeom prst="line">
            <a:avLst/>
          </a:prstGeom>
          <a:noFill/>
          <a:ln w="25400">
            <a:solidFill>
              <a:schemeClr val="bg1"/>
            </a:solidFill>
            <a:round/>
            <a:headEnd/>
            <a:tailEnd type="none" w="sm" len="sm"/>
          </a:ln>
          <a:effectLst/>
        </p:spPr>
        <p:txBody>
          <a:bodyPr wrap="none" anchor="ctr"/>
          <a:lstStyle/>
          <a:p>
            <a:endParaRPr lang="en-US"/>
          </a:p>
        </p:txBody>
      </p:sp>
      <p:sp>
        <p:nvSpPr>
          <p:cNvPr id="372766" name="Line 30"/>
          <p:cNvSpPr>
            <a:spLocks noChangeShapeType="1"/>
          </p:cNvSpPr>
          <p:nvPr/>
        </p:nvSpPr>
        <p:spPr bwMode="auto">
          <a:xfrm flipV="1">
            <a:off x="838200" y="4095750"/>
            <a:ext cx="0" cy="438150"/>
          </a:xfrm>
          <a:prstGeom prst="line">
            <a:avLst/>
          </a:prstGeom>
          <a:noFill/>
          <a:ln w="25400">
            <a:solidFill>
              <a:schemeClr val="bg1"/>
            </a:solidFill>
            <a:round/>
            <a:headEnd/>
            <a:tailEnd type="none" w="sm" len="sm"/>
          </a:ln>
          <a:effectLst/>
        </p:spPr>
        <p:txBody>
          <a:bodyPr wrap="none" anchor="ctr"/>
          <a:lstStyle/>
          <a:p>
            <a:endParaRPr lang="en-US"/>
          </a:p>
        </p:txBody>
      </p:sp>
      <p:sp>
        <p:nvSpPr>
          <p:cNvPr id="372767" name="Line 31"/>
          <p:cNvSpPr>
            <a:spLocks noChangeShapeType="1"/>
          </p:cNvSpPr>
          <p:nvPr/>
        </p:nvSpPr>
        <p:spPr bwMode="auto">
          <a:xfrm flipV="1">
            <a:off x="3765550" y="4095750"/>
            <a:ext cx="0" cy="438150"/>
          </a:xfrm>
          <a:prstGeom prst="line">
            <a:avLst/>
          </a:prstGeom>
          <a:noFill/>
          <a:ln w="25400">
            <a:solidFill>
              <a:schemeClr val="bg1"/>
            </a:solidFill>
            <a:round/>
            <a:headEnd/>
            <a:tailEnd type="none" w="sm" len="sm"/>
          </a:ln>
          <a:effectLst/>
        </p:spPr>
        <p:txBody>
          <a:bodyPr wrap="none" anchor="ctr"/>
          <a:lstStyle/>
          <a:p>
            <a:endParaRPr lang="en-US"/>
          </a:p>
        </p:txBody>
      </p:sp>
      <p:sp>
        <p:nvSpPr>
          <p:cNvPr id="372768" name="Line 32"/>
          <p:cNvSpPr>
            <a:spLocks noChangeShapeType="1"/>
          </p:cNvSpPr>
          <p:nvPr/>
        </p:nvSpPr>
        <p:spPr bwMode="auto">
          <a:xfrm flipV="1">
            <a:off x="6686550" y="4095750"/>
            <a:ext cx="0" cy="438150"/>
          </a:xfrm>
          <a:prstGeom prst="line">
            <a:avLst/>
          </a:prstGeom>
          <a:noFill/>
          <a:ln w="25400">
            <a:solidFill>
              <a:schemeClr val="bg1"/>
            </a:solidFill>
            <a:round/>
            <a:headEnd/>
            <a:tailEnd type="none" w="sm" len="sm"/>
          </a:ln>
          <a:effectLst/>
        </p:spPr>
        <p:txBody>
          <a:bodyPr wrap="none" anchor="ctr"/>
          <a:lstStyle/>
          <a:p>
            <a:endParaRPr lang="en-US"/>
          </a:p>
        </p:txBody>
      </p:sp>
      <p:sp>
        <p:nvSpPr>
          <p:cNvPr id="372769" name="Line 33"/>
          <p:cNvSpPr>
            <a:spLocks noChangeShapeType="1"/>
          </p:cNvSpPr>
          <p:nvPr/>
        </p:nvSpPr>
        <p:spPr bwMode="auto">
          <a:xfrm>
            <a:off x="3911600" y="3597275"/>
            <a:ext cx="320675" cy="0"/>
          </a:xfrm>
          <a:prstGeom prst="line">
            <a:avLst/>
          </a:prstGeom>
          <a:noFill/>
          <a:ln w="25400">
            <a:solidFill>
              <a:schemeClr val="bg1"/>
            </a:solidFill>
            <a:round/>
            <a:headEnd/>
            <a:tailEnd type="none" w="sm" len="sm"/>
          </a:ln>
          <a:effectLst/>
        </p:spPr>
        <p:txBody>
          <a:bodyPr wrap="none" anchor="ctr"/>
          <a:lstStyle/>
          <a:p>
            <a:endParaRPr lang="en-US"/>
          </a:p>
        </p:txBody>
      </p:sp>
      <p:sp>
        <p:nvSpPr>
          <p:cNvPr id="372770" name="Line 34"/>
          <p:cNvSpPr>
            <a:spLocks noChangeShapeType="1"/>
          </p:cNvSpPr>
          <p:nvPr/>
        </p:nvSpPr>
        <p:spPr bwMode="auto">
          <a:xfrm>
            <a:off x="4851400" y="3219450"/>
            <a:ext cx="352425" cy="0"/>
          </a:xfrm>
          <a:prstGeom prst="line">
            <a:avLst/>
          </a:prstGeom>
          <a:noFill/>
          <a:ln w="25400">
            <a:solidFill>
              <a:schemeClr val="bg1"/>
            </a:solidFill>
            <a:round/>
            <a:headEnd/>
            <a:tailEnd type="none" w="sm" len="sm"/>
          </a:ln>
          <a:effectLst/>
        </p:spPr>
        <p:txBody>
          <a:bodyPr wrap="none" anchor="ctr"/>
          <a:lstStyle/>
          <a:p>
            <a:endParaRPr lang="en-US"/>
          </a:p>
        </p:txBody>
      </p:sp>
      <p:sp>
        <p:nvSpPr>
          <p:cNvPr id="372771" name="Line 35"/>
          <p:cNvSpPr>
            <a:spLocks noChangeShapeType="1"/>
          </p:cNvSpPr>
          <p:nvPr/>
        </p:nvSpPr>
        <p:spPr bwMode="auto">
          <a:xfrm>
            <a:off x="4845050" y="3600450"/>
            <a:ext cx="358775" cy="0"/>
          </a:xfrm>
          <a:prstGeom prst="line">
            <a:avLst/>
          </a:prstGeom>
          <a:noFill/>
          <a:ln w="25400">
            <a:solidFill>
              <a:schemeClr val="bg1"/>
            </a:solidFill>
            <a:round/>
            <a:headEnd/>
            <a:tailEnd type="none" w="sm" len="sm"/>
          </a:ln>
          <a:effectLst/>
        </p:spPr>
        <p:txBody>
          <a:bodyPr wrap="none" anchor="ctr"/>
          <a:lstStyle/>
          <a:p>
            <a:endParaRPr lang="en-US"/>
          </a:p>
        </p:txBody>
      </p:sp>
      <p:sp>
        <p:nvSpPr>
          <p:cNvPr id="372772" name="Line 36"/>
          <p:cNvSpPr>
            <a:spLocks noChangeShapeType="1"/>
          </p:cNvSpPr>
          <p:nvPr/>
        </p:nvSpPr>
        <p:spPr bwMode="auto">
          <a:xfrm>
            <a:off x="4857750" y="3962400"/>
            <a:ext cx="346075" cy="0"/>
          </a:xfrm>
          <a:prstGeom prst="line">
            <a:avLst/>
          </a:prstGeom>
          <a:noFill/>
          <a:ln w="25400">
            <a:solidFill>
              <a:schemeClr val="bg1"/>
            </a:solidFill>
            <a:round/>
            <a:headEnd/>
            <a:tailEnd type="none" w="sm" len="sm"/>
          </a:ln>
          <a:effectLst/>
        </p:spPr>
        <p:txBody>
          <a:bodyPr wrap="none" anchor="ctr"/>
          <a:lstStyle/>
          <a:p>
            <a:endParaRPr lang="en-US"/>
          </a:p>
        </p:txBody>
      </p:sp>
      <p:sp>
        <p:nvSpPr>
          <p:cNvPr id="372773" name="Line 37"/>
          <p:cNvSpPr>
            <a:spLocks noChangeShapeType="1"/>
          </p:cNvSpPr>
          <p:nvPr/>
        </p:nvSpPr>
        <p:spPr bwMode="auto">
          <a:xfrm>
            <a:off x="6870700" y="3597275"/>
            <a:ext cx="393700" cy="0"/>
          </a:xfrm>
          <a:prstGeom prst="line">
            <a:avLst/>
          </a:prstGeom>
          <a:noFill/>
          <a:ln w="25400">
            <a:solidFill>
              <a:schemeClr val="bg1"/>
            </a:solidFill>
            <a:round/>
            <a:headEnd/>
            <a:tailEnd type="none" w="sm" len="sm"/>
          </a:ln>
          <a:effectLst/>
        </p:spPr>
        <p:txBody>
          <a:bodyPr wrap="none" anchor="ctr"/>
          <a:lstStyle/>
          <a:p>
            <a:endParaRPr lang="en-US"/>
          </a:p>
        </p:txBody>
      </p:sp>
      <p:sp>
        <p:nvSpPr>
          <p:cNvPr id="372774" name="Line 38"/>
          <p:cNvSpPr>
            <a:spLocks noChangeShapeType="1"/>
          </p:cNvSpPr>
          <p:nvPr/>
        </p:nvSpPr>
        <p:spPr bwMode="auto">
          <a:xfrm>
            <a:off x="7766050" y="3219450"/>
            <a:ext cx="352425" cy="0"/>
          </a:xfrm>
          <a:prstGeom prst="line">
            <a:avLst/>
          </a:prstGeom>
          <a:noFill/>
          <a:ln w="25400">
            <a:solidFill>
              <a:schemeClr val="bg1"/>
            </a:solidFill>
            <a:round/>
            <a:headEnd/>
            <a:tailEnd type="none" w="sm" len="sm"/>
          </a:ln>
          <a:effectLst/>
        </p:spPr>
        <p:txBody>
          <a:bodyPr wrap="none" anchor="ctr"/>
          <a:lstStyle/>
          <a:p>
            <a:endParaRPr lang="en-US"/>
          </a:p>
        </p:txBody>
      </p:sp>
      <p:sp>
        <p:nvSpPr>
          <p:cNvPr id="372775" name="Line 39"/>
          <p:cNvSpPr>
            <a:spLocks noChangeShapeType="1"/>
          </p:cNvSpPr>
          <p:nvPr/>
        </p:nvSpPr>
        <p:spPr bwMode="auto">
          <a:xfrm>
            <a:off x="7759700" y="3600450"/>
            <a:ext cx="358775" cy="0"/>
          </a:xfrm>
          <a:prstGeom prst="line">
            <a:avLst/>
          </a:prstGeom>
          <a:noFill/>
          <a:ln w="25400">
            <a:solidFill>
              <a:schemeClr val="bg1"/>
            </a:solidFill>
            <a:round/>
            <a:headEnd/>
            <a:tailEnd type="none" w="sm" len="sm"/>
          </a:ln>
          <a:effectLst/>
        </p:spPr>
        <p:txBody>
          <a:bodyPr wrap="none" anchor="ctr"/>
          <a:lstStyle/>
          <a:p>
            <a:endParaRPr lang="en-US"/>
          </a:p>
        </p:txBody>
      </p:sp>
      <p:sp>
        <p:nvSpPr>
          <p:cNvPr id="372776" name="Line 40"/>
          <p:cNvSpPr>
            <a:spLocks noChangeShapeType="1"/>
          </p:cNvSpPr>
          <p:nvPr/>
        </p:nvSpPr>
        <p:spPr bwMode="auto">
          <a:xfrm>
            <a:off x="7772400" y="3962400"/>
            <a:ext cx="346075" cy="0"/>
          </a:xfrm>
          <a:prstGeom prst="line">
            <a:avLst/>
          </a:prstGeom>
          <a:noFill/>
          <a:ln w="25400">
            <a:solidFill>
              <a:schemeClr val="bg1"/>
            </a:solidFill>
            <a:round/>
            <a:headEnd/>
            <a:tailEnd type="none" w="sm" len="sm"/>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3809" name="Picture 49" descr="21"/>
          <p:cNvPicPr>
            <a:picLocks noChangeAspect="1" noChangeArrowheads="1"/>
          </p:cNvPicPr>
          <p:nvPr/>
        </p:nvPicPr>
        <p:blipFill>
          <a:blip r:embed="rId3" cstate="print"/>
          <a:srcRect/>
          <a:stretch>
            <a:fillRect/>
          </a:stretch>
        </p:blipFill>
        <p:spPr bwMode="auto">
          <a:xfrm>
            <a:off x="649288" y="990600"/>
            <a:ext cx="7880350" cy="4794250"/>
          </a:xfrm>
          <a:prstGeom prst="rect">
            <a:avLst/>
          </a:prstGeom>
          <a:noFill/>
        </p:spPr>
      </p:pic>
      <p:sp>
        <p:nvSpPr>
          <p:cNvPr id="373764" name="Rectangle 4"/>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Activation of B Cells to Make Antibody </a:t>
            </a:r>
          </a:p>
        </p:txBody>
      </p:sp>
      <p:sp>
        <p:nvSpPr>
          <p:cNvPr id="373768" name="Rectangle 8"/>
          <p:cNvSpPr>
            <a:spLocks noChangeArrowheads="1"/>
          </p:cNvSpPr>
          <p:nvPr/>
        </p:nvSpPr>
        <p:spPr bwMode="auto">
          <a:xfrm>
            <a:off x="6373813" y="3057525"/>
            <a:ext cx="1963737" cy="269875"/>
          </a:xfrm>
          <a:prstGeom prst="rect">
            <a:avLst/>
          </a:prstGeom>
          <a:noFill/>
          <a:ln w="25400">
            <a:noFill/>
            <a:miter lim="800000"/>
            <a:headEnd/>
            <a:tailEnd type="none" w="sm" len="sm"/>
          </a:ln>
          <a:effectLst/>
        </p:spPr>
        <p:txBody>
          <a:bodyPr>
            <a:spAutoFit/>
          </a:bodyPr>
          <a:lstStyle/>
          <a:p>
            <a:pPr algn="ctr">
              <a:lnSpc>
                <a:spcPts val="1400"/>
              </a:lnSpc>
            </a:pPr>
            <a:r>
              <a:rPr lang="en-US" sz="1200">
                <a:solidFill>
                  <a:schemeClr val="tx1"/>
                </a:solidFill>
              </a:rPr>
              <a:t>Antigen-presenting cell</a:t>
            </a:r>
          </a:p>
        </p:txBody>
      </p:sp>
      <p:sp>
        <p:nvSpPr>
          <p:cNvPr id="373769" name="Rectangle 9"/>
          <p:cNvSpPr>
            <a:spLocks noChangeArrowheads="1"/>
          </p:cNvSpPr>
          <p:nvPr/>
        </p:nvSpPr>
        <p:spPr bwMode="auto">
          <a:xfrm>
            <a:off x="258763" y="3775075"/>
            <a:ext cx="842962" cy="269875"/>
          </a:xfrm>
          <a:prstGeom prst="rect">
            <a:avLst/>
          </a:prstGeom>
          <a:noFill/>
          <a:ln w="25400">
            <a:noFill/>
            <a:miter lim="800000"/>
            <a:headEnd/>
            <a:tailEnd type="none" w="sm" len="sm"/>
          </a:ln>
          <a:effectLst/>
        </p:spPr>
        <p:txBody>
          <a:bodyPr wrap="none">
            <a:spAutoFit/>
          </a:bodyPr>
          <a:lstStyle/>
          <a:p>
            <a:pPr>
              <a:lnSpc>
                <a:spcPts val="1400"/>
              </a:lnSpc>
            </a:pPr>
            <a:r>
              <a:rPr lang="en-US" sz="1400">
                <a:solidFill>
                  <a:schemeClr val="bg1"/>
                </a:solidFill>
              </a:rPr>
              <a:t>Antigen</a:t>
            </a:r>
          </a:p>
        </p:txBody>
      </p:sp>
      <p:sp>
        <p:nvSpPr>
          <p:cNvPr id="373770" name="Rectangle 10"/>
          <p:cNvSpPr>
            <a:spLocks noChangeArrowheads="1"/>
          </p:cNvSpPr>
          <p:nvPr/>
        </p:nvSpPr>
        <p:spPr bwMode="auto">
          <a:xfrm>
            <a:off x="4217988" y="1355725"/>
            <a:ext cx="1905000" cy="269875"/>
          </a:xfrm>
          <a:prstGeom prst="rect">
            <a:avLst/>
          </a:prstGeom>
          <a:noFill/>
          <a:ln w="25400">
            <a:noFill/>
            <a:miter lim="800000"/>
            <a:headEnd/>
            <a:tailEnd type="none" w="sm" len="sm"/>
          </a:ln>
          <a:effectLst/>
        </p:spPr>
        <p:txBody>
          <a:bodyPr>
            <a:spAutoFit/>
          </a:bodyPr>
          <a:lstStyle/>
          <a:p>
            <a:pPr algn="r">
              <a:lnSpc>
                <a:spcPts val="1400"/>
              </a:lnSpc>
            </a:pPr>
            <a:r>
              <a:rPr lang="en-US" sz="1400">
                <a:solidFill>
                  <a:schemeClr val="bg1"/>
                </a:solidFill>
              </a:rPr>
              <a:t>Circulating antibody</a:t>
            </a:r>
          </a:p>
        </p:txBody>
      </p:sp>
      <p:sp>
        <p:nvSpPr>
          <p:cNvPr id="373771" name="Rectangle 11"/>
          <p:cNvSpPr>
            <a:spLocks noChangeArrowheads="1"/>
          </p:cNvSpPr>
          <p:nvPr/>
        </p:nvSpPr>
        <p:spPr bwMode="auto">
          <a:xfrm>
            <a:off x="3581400" y="3597275"/>
            <a:ext cx="1143000" cy="4476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Antigen is processed</a:t>
            </a:r>
          </a:p>
        </p:txBody>
      </p:sp>
      <p:sp>
        <p:nvSpPr>
          <p:cNvPr id="373772" name="Rectangle 12"/>
          <p:cNvSpPr>
            <a:spLocks noChangeArrowheads="1"/>
          </p:cNvSpPr>
          <p:nvPr/>
        </p:nvSpPr>
        <p:spPr bwMode="auto">
          <a:xfrm>
            <a:off x="1593850" y="3775075"/>
            <a:ext cx="1258888" cy="269875"/>
          </a:xfrm>
          <a:prstGeom prst="rect">
            <a:avLst/>
          </a:prstGeom>
          <a:noFill/>
          <a:ln w="25400">
            <a:noFill/>
            <a:miter lim="800000"/>
            <a:headEnd/>
            <a:tailEnd type="none" w="sm" len="sm"/>
          </a:ln>
          <a:effectLst/>
        </p:spPr>
        <p:txBody>
          <a:bodyPr wrap="none">
            <a:spAutoFit/>
          </a:bodyPr>
          <a:lstStyle/>
          <a:p>
            <a:pPr>
              <a:lnSpc>
                <a:spcPts val="1400"/>
              </a:lnSpc>
            </a:pPr>
            <a:r>
              <a:rPr lang="en-US" sz="1400">
                <a:solidFill>
                  <a:schemeClr val="bg1"/>
                </a:solidFill>
              </a:rPr>
              <a:t>Class II MHC</a:t>
            </a:r>
          </a:p>
        </p:txBody>
      </p:sp>
      <p:sp>
        <p:nvSpPr>
          <p:cNvPr id="373773" name="Rectangle 13"/>
          <p:cNvSpPr>
            <a:spLocks noChangeArrowheads="1"/>
          </p:cNvSpPr>
          <p:nvPr/>
        </p:nvSpPr>
        <p:spPr bwMode="auto">
          <a:xfrm>
            <a:off x="5280025" y="1733550"/>
            <a:ext cx="842963" cy="269875"/>
          </a:xfrm>
          <a:prstGeom prst="rect">
            <a:avLst/>
          </a:prstGeom>
          <a:noFill/>
          <a:ln w="25400">
            <a:noFill/>
            <a:miter lim="800000"/>
            <a:headEnd/>
            <a:tailEnd type="none" w="sm" len="sm"/>
          </a:ln>
          <a:effectLst/>
        </p:spPr>
        <p:txBody>
          <a:bodyPr wrap="none">
            <a:spAutoFit/>
          </a:bodyPr>
          <a:lstStyle/>
          <a:p>
            <a:pPr algn="r">
              <a:lnSpc>
                <a:spcPts val="1400"/>
              </a:lnSpc>
            </a:pPr>
            <a:r>
              <a:rPr lang="en-US" sz="1400">
                <a:solidFill>
                  <a:schemeClr val="bg1"/>
                </a:solidFill>
              </a:rPr>
              <a:t>Antigen</a:t>
            </a:r>
          </a:p>
        </p:txBody>
      </p:sp>
      <p:sp>
        <p:nvSpPr>
          <p:cNvPr id="373774" name="Rectangle 14"/>
          <p:cNvSpPr>
            <a:spLocks noChangeArrowheads="1"/>
          </p:cNvSpPr>
          <p:nvPr/>
        </p:nvSpPr>
        <p:spPr bwMode="auto">
          <a:xfrm>
            <a:off x="4210050" y="5943600"/>
            <a:ext cx="1295400" cy="447675"/>
          </a:xfrm>
          <a:prstGeom prst="rect">
            <a:avLst/>
          </a:prstGeom>
          <a:noFill/>
          <a:ln w="25400">
            <a:noFill/>
            <a:miter lim="800000"/>
            <a:headEnd/>
            <a:tailEnd type="none" w="sm" len="sm"/>
          </a:ln>
          <a:effectLst/>
        </p:spPr>
        <p:txBody>
          <a:bodyPr>
            <a:spAutoFit/>
          </a:bodyPr>
          <a:lstStyle/>
          <a:p>
            <a:pPr algn="r">
              <a:lnSpc>
                <a:spcPts val="1400"/>
              </a:lnSpc>
            </a:pPr>
            <a:r>
              <a:rPr lang="en-US" sz="1400">
                <a:solidFill>
                  <a:schemeClr val="bg1"/>
                </a:solidFill>
              </a:rPr>
              <a:t>Activated helper T cell</a:t>
            </a:r>
          </a:p>
        </p:txBody>
      </p:sp>
      <p:sp>
        <p:nvSpPr>
          <p:cNvPr id="373775" name="Rectangle 15"/>
          <p:cNvSpPr>
            <a:spLocks noChangeArrowheads="1"/>
          </p:cNvSpPr>
          <p:nvPr/>
        </p:nvSpPr>
        <p:spPr bwMode="auto">
          <a:xfrm>
            <a:off x="5181600" y="3063875"/>
            <a:ext cx="1295400" cy="9810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Class II MHC and processed antigen are displayed</a:t>
            </a:r>
          </a:p>
        </p:txBody>
      </p:sp>
      <p:sp>
        <p:nvSpPr>
          <p:cNvPr id="373776" name="Rectangle 16"/>
          <p:cNvSpPr>
            <a:spLocks noChangeArrowheads="1"/>
          </p:cNvSpPr>
          <p:nvPr/>
        </p:nvSpPr>
        <p:spPr bwMode="auto">
          <a:xfrm>
            <a:off x="7658100" y="5438775"/>
            <a:ext cx="1098550" cy="269875"/>
          </a:xfrm>
          <a:prstGeom prst="rect">
            <a:avLst/>
          </a:prstGeom>
          <a:noFill/>
          <a:ln w="25400">
            <a:noFill/>
            <a:miter lim="800000"/>
            <a:headEnd/>
            <a:tailEnd type="none" w="sm" len="sm"/>
          </a:ln>
          <a:effectLst/>
        </p:spPr>
        <p:txBody>
          <a:bodyPr wrap="none">
            <a:spAutoFit/>
          </a:bodyPr>
          <a:lstStyle/>
          <a:p>
            <a:pPr>
              <a:lnSpc>
                <a:spcPts val="1400"/>
              </a:lnSpc>
            </a:pPr>
            <a:r>
              <a:rPr lang="en-US" sz="1400">
                <a:solidFill>
                  <a:schemeClr val="bg1"/>
                </a:solidFill>
              </a:rPr>
              <a:t>Antibodies</a:t>
            </a:r>
          </a:p>
        </p:txBody>
      </p:sp>
      <p:sp>
        <p:nvSpPr>
          <p:cNvPr id="373777" name="Rectangle 17"/>
          <p:cNvSpPr>
            <a:spLocks noChangeArrowheads="1"/>
          </p:cNvSpPr>
          <p:nvPr/>
        </p:nvSpPr>
        <p:spPr bwMode="auto">
          <a:xfrm>
            <a:off x="6927850" y="6121400"/>
            <a:ext cx="1150938" cy="269875"/>
          </a:xfrm>
          <a:prstGeom prst="rect">
            <a:avLst/>
          </a:prstGeom>
          <a:noFill/>
          <a:ln w="25400">
            <a:noFill/>
            <a:miter lim="800000"/>
            <a:headEnd/>
            <a:tailEnd type="none" w="sm" len="sm"/>
          </a:ln>
          <a:effectLst/>
        </p:spPr>
        <p:txBody>
          <a:bodyPr wrap="none">
            <a:spAutoFit/>
          </a:bodyPr>
          <a:lstStyle/>
          <a:p>
            <a:pPr algn="ctr">
              <a:lnSpc>
                <a:spcPts val="1400"/>
              </a:lnSpc>
            </a:pPr>
            <a:r>
              <a:rPr lang="en-US" sz="1400">
                <a:solidFill>
                  <a:schemeClr val="bg1"/>
                </a:solidFill>
              </a:rPr>
              <a:t>Plasma cell</a:t>
            </a:r>
          </a:p>
        </p:txBody>
      </p:sp>
      <p:sp>
        <p:nvSpPr>
          <p:cNvPr id="373779" name="Rectangle 19"/>
          <p:cNvSpPr>
            <a:spLocks noChangeArrowheads="1"/>
          </p:cNvSpPr>
          <p:nvPr/>
        </p:nvSpPr>
        <p:spPr bwMode="auto">
          <a:xfrm>
            <a:off x="482600" y="5943600"/>
            <a:ext cx="1524000" cy="4476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Antigen-presenting cell</a:t>
            </a:r>
          </a:p>
        </p:txBody>
      </p:sp>
      <p:sp>
        <p:nvSpPr>
          <p:cNvPr id="373782" name="Rectangle 22"/>
          <p:cNvSpPr>
            <a:spLocks noChangeArrowheads="1"/>
          </p:cNvSpPr>
          <p:nvPr/>
        </p:nvSpPr>
        <p:spPr bwMode="auto">
          <a:xfrm>
            <a:off x="1943100" y="3063875"/>
            <a:ext cx="1676400" cy="4476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Antigen-specific B cell receptor</a:t>
            </a:r>
          </a:p>
        </p:txBody>
      </p:sp>
      <p:sp>
        <p:nvSpPr>
          <p:cNvPr id="373783" name="Rectangle 23"/>
          <p:cNvSpPr>
            <a:spLocks noChangeArrowheads="1"/>
          </p:cNvSpPr>
          <p:nvPr/>
        </p:nvSpPr>
        <p:spPr bwMode="auto">
          <a:xfrm>
            <a:off x="1562100" y="5438775"/>
            <a:ext cx="657225" cy="269875"/>
          </a:xfrm>
          <a:prstGeom prst="rect">
            <a:avLst/>
          </a:prstGeom>
          <a:noFill/>
          <a:ln w="25400">
            <a:noFill/>
            <a:miter lim="800000"/>
            <a:headEnd/>
            <a:tailEnd type="none" w="sm" len="sm"/>
          </a:ln>
          <a:effectLst/>
        </p:spPr>
        <p:txBody>
          <a:bodyPr wrap="none">
            <a:spAutoFit/>
          </a:bodyPr>
          <a:lstStyle/>
          <a:p>
            <a:pPr>
              <a:lnSpc>
                <a:spcPts val="1400"/>
              </a:lnSpc>
            </a:pPr>
            <a:r>
              <a:rPr lang="en-US" sz="1400">
                <a:solidFill>
                  <a:schemeClr val="bg1"/>
                </a:solidFill>
              </a:rPr>
              <a:t>B cell</a:t>
            </a:r>
          </a:p>
        </p:txBody>
      </p:sp>
      <p:sp>
        <p:nvSpPr>
          <p:cNvPr id="373785" name="Line 25"/>
          <p:cNvSpPr>
            <a:spLocks noChangeShapeType="1"/>
          </p:cNvSpPr>
          <p:nvPr/>
        </p:nvSpPr>
        <p:spPr bwMode="auto">
          <a:xfrm flipV="1">
            <a:off x="666750" y="4048125"/>
            <a:ext cx="0" cy="900113"/>
          </a:xfrm>
          <a:prstGeom prst="line">
            <a:avLst/>
          </a:prstGeom>
          <a:noFill/>
          <a:ln w="25400">
            <a:solidFill>
              <a:schemeClr val="bg1"/>
            </a:solidFill>
            <a:round/>
            <a:headEnd/>
            <a:tailEnd type="none" w="sm" len="sm"/>
          </a:ln>
          <a:effectLst/>
        </p:spPr>
        <p:txBody>
          <a:bodyPr wrap="none" anchor="ctr"/>
          <a:lstStyle/>
          <a:p>
            <a:endParaRPr lang="en-US"/>
          </a:p>
        </p:txBody>
      </p:sp>
      <p:sp>
        <p:nvSpPr>
          <p:cNvPr id="373787" name="Line 27"/>
          <p:cNvSpPr>
            <a:spLocks noChangeShapeType="1"/>
          </p:cNvSpPr>
          <p:nvPr/>
        </p:nvSpPr>
        <p:spPr bwMode="auto">
          <a:xfrm flipV="1">
            <a:off x="1066800" y="5289550"/>
            <a:ext cx="0" cy="630238"/>
          </a:xfrm>
          <a:prstGeom prst="line">
            <a:avLst/>
          </a:prstGeom>
          <a:noFill/>
          <a:ln w="25400">
            <a:solidFill>
              <a:schemeClr val="bg1"/>
            </a:solidFill>
            <a:round/>
            <a:headEnd/>
            <a:tailEnd type="none" w="sm" len="sm"/>
          </a:ln>
          <a:effectLst/>
        </p:spPr>
        <p:txBody>
          <a:bodyPr wrap="none" anchor="ctr"/>
          <a:lstStyle/>
          <a:p>
            <a:endParaRPr lang="en-US"/>
          </a:p>
        </p:txBody>
      </p:sp>
      <p:sp>
        <p:nvSpPr>
          <p:cNvPr id="373788" name="Line 28"/>
          <p:cNvSpPr>
            <a:spLocks noChangeShapeType="1"/>
          </p:cNvSpPr>
          <p:nvPr/>
        </p:nvSpPr>
        <p:spPr bwMode="auto">
          <a:xfrm flipV="1">
            <a:off x="1892300" y="4940300"/>
            <a:ext cx="0" cy="514350"/>
          </a:xfrm>
          <a:prstGeom prst="line">
            <a:avLst/>
          </a:prstGeom>
          <a:noFill/>
          <a:ln w="25400">
            <a:solidFill>
              <a:schemeClr val="bg1"/>
            </a:solidFill>
            <a:round/>
            <a:headEnd/>
            <a:tailEnd type="none" w="sm" len="sm"/>
          </a:ln>
          <a:effectLst/>
        </p:spPr>
        <p:txBody>
          <a:bodyPr wrap="none" anchor="ctr"/>
          <a:lstStyle/>
          <a:p>
            <a:endParaRPr lang="en-US"/>
          </a:p>
        </p:txBody>
      </p:sp>
      <p:sp>
        <p:nvSpPr>
          <p:cNvPr id="373789" name="Line 29"/>
          <p:cNvSpPr>
            <a:spLocks noChangeShapeType="1"/>
          </p:cNvSpPr>
          <p:nvPr/>
        </p:nvSpPr>
        <p:spPr bwMode="auto">
          <a:xfrm flipV="1">
            <a:off x="2224088" y="4041775"/>
            <a:ext cx="0" cy="577850"/>
          </a:xfrm>
          <a:prstGeom prst="line">
            <a:avLst/>
          </a:prstGeom>
          <a:noFill/>
          <a:ln w="25400">
            <a:solidFill>
              <a:schemeClr val="bg1"/>
            </a:solidFill>
            <a:round/>
            <a:headEnd/>
            <a:tailEnd type="none" w="sm" len="sm"/>
          </a:ln>
          <a:effectLst/>
        </p:spPr>
        <p:txBody>
          <a:bodyPr wrap="none" anchor="ctr"/>
          <a:lstStyle/>
          <a:p>
            <a:endParaRPr lang="en-US"/>
          </a:p>
        </p:txBody>
      </p:sp>
      <p:sp>
        <p:nvSpPr>
          <p:cNvPr id="373790" name="Line 30"/>
          <p:cNvSpPr>
            <a:spLocks noChangeShapeType="1"/>
          </p:cNvSpPr>
          <p:nvPr/>
        </p:nvSpPr>
        <p:spPr bwMode="auto">
          <a:xfrm flipV="1">
            <a:off x="4165600" y="4041775"/>
            <a:ext cx="0" cy="514350"/>
          </a:xfrm>
          <a:prstGeom prst="line">
            <a:avLst/>
          </a:prstGeom>
          <a:noFill/>
          <a:ln w="25400">
            <a:solidFill>
              <a:schemeClr val="bg1"/>
            </a:solidFill>
            <a:round/>
            <a:headEnd/>
            <a:tailEnd type="none" w="sm" len="sm"/>
          </a:ln>
          <a:effectLst/>
        </p:spPr>
        <p:txBody>
          <a:bodyPr wrap="none" anchor="ctr"/>
          <a:lstStyle/>
          <a:p>
            <a:endParaRPr lang="en-US"/>
          </a:p>
        </p:txBody>
      </p:sp>
      <p:sp>
        <p:nvSpPr>
          <p:cNvPr id="373794" name="Line 34"/>
          <p:cNvSpPr>
            <a:spLocks noChangeShapeType="1"/>
          </p:cNvSpPr>
          <p:nvPr/>
        </p:nvSpPr>
        <p:spPr bwMode="auto">
          <a:xfrm flipH="1">
            <a:off x="6107113" y="1489075"/>
            <a:ext cx="830262" cy="0"/>
          </a:xfrm>
          <a:prstGeom prst="line">
            <a:avLst/>
          </a:prstGeom>
          <a:noFill/>
          <a:ln w="25400">
            <a:solidFill>
              <a:schemeClr val="bg1"/>
            </a:solidFill>
            <a:round/>
            <a:headEnd/>
            <a:tailEnd type="none" w="sm" len="sm"/>
          </a:ln>
          <a:effectLst/>
        </p:spPr>
        <p:txBody>
          <a:bodyPr wrap="none" anchor="ctr"/>
          <a:lstStyle/>
          <a:p>
            <a:endParaRPr lang="en-US"/>
          </a:p>
        </p:txBody>
      </p:sp>
      <p:sp>
        <p:nvSpPr>
          <p:cNvPr id="373795" name="Line 35"/>
          <p:cNvSpPr>
            <a:spLocks noChangeShapeType="1"/>
          </p:cNvSpPr>
          <p:nvPr/>
        </p:nvSpPr>
        <p:spPr bwMode="auto">
          <a:xfrm flipH="1">
            <a:off x="6107113" y="1870075"/>
            <a:ext cx="1252537" cy="0"/>
          </a:xfrm>
          <a:prstGeom prst="line">
            <a:avLst/>
          </a:prstGeom>
          <a:noFill/>
          <a:ln w="25400">
            <a:solidFill>
              <a:schemeClr val="bg1"/>
            </a:solidFill>
            <a:round/>
            <a:headEnd/>
            <a:tailEnd type="none" w="sm" len="sm"/>
          </a:ln>
          <a:effectLst/>
        </p:spPr>
        <p:txBody>
          <a:bodyPr wrap="none" anchor="ctr"/>
          <a:lstStyle/>
          <a:p>
            <a:endParaRPr lang="en-US"/>
          </a:p>
        </p:txBody>
      </p:sp>
      <p:sp>
        <p:nvSpPr>
          <p:cNvPr id="373796" name="Line 36"/>
          <p:cNvSpPr>
            <a:spLocks noChangeShapeType="1"/>
          </p:cNvSpPr>
          <p:nvPr/>
        </p:nvSpPr>
        <p:spPr bwMode="auto">
          <a:xfrm flipV="1">
            <a:off x="7924800" y="3529013"/>
            <a:ext cx="0" cy="595312"/>
          </a:xfrm>
          <a:prstGeom prst="line">
            <a:avLst/>
          </a:prstGeom>
          <a:noFill/>
          <a:ln w="25400">
            <a:solidFill>
              <a:srgbClr val="FF0000"/>
            </a:solidFill>
            <a:round/>
            <a:headEnd/>
            <a:tailEnd type="triangle" w="sm" len="sm"/>
          </a:ln>
          <a:effectLst/>
        </p:spPr>
        <p:txBody>
          <a:bodyPr wrap="none" anchor="ctr"/>
          <a:lstStyle/>
          <a:p>
            <a:endParaRPr lang="en-US"/>
          </a:p>
        </p:txBody>
      </p:sp>
      <p:sp>
        <p:nvSpPr>
          <p:cNvPr id="373797" name="Line 37"/>
          <p:cNvSpPr>
            <a:spLocks noChangeShapeType="1"/>
          </p:cNvSpPr>
          <p:nvPr/>
        </p:nvSpPr>
        <p:spPr bwMode="auto">
          <a:xfrm rot="5400000" flipV="1">
            <a:off x="7017544" y="4504531"/>
            <a:ext cx="0" cy="293688"/>
          </a:xfrm>
          <a:prstGeom prst="line">
            <a:avLst/>
          </a:prstGeom>
          <a:noFill/>
          <a:ln w="25400">
            <a:solidFill>
              <a:srgbClr val="FF0000"/>
            </a:solidFill>
            <a:round/>
            <a:headEnd/>
            <a:tailEnd type="triangle" w="sm" len="sm"/>
          </a:ln>
          <a:effectLst/>
        </p:spPr>
        <p:txBody>
          <a:bodyPr wrap="none" anchor="ctr"/>
          <a:lstStyle/>
          <a:p>
            <a:endParaRPr lang="en-US"/>
          </a:p>
        </p:txBody>
      </p:sp>
      <p:sp>
        <p:nvSpPr>
          <p:cNvPr id="373798" name="Line 38"/>
          <p:cNvSpPr>
            <a:spLocks noChangeShapeType="1"/>
          </p:cNvSpPr>
          <p:nvPr/>
        </p:nvSpPr>
        <p:spPr bwMode="auto">
          <a:xfrm rot="5400000" flipV="1">
            <a:off x="6014244" y="4504531"/>
            <a:ext cx="0" cy="293688"/>
          </a:xfrm>
          <a:prstGeom prst="line">
            <a:avLst/>
          </a:prstGeom>
          <a:noFill/>
          <a:ln w="25400">
            <a:solidFill>
              <a:srgbClr val="FF0000"/>
            </a:solidFill>
            <a:round/>
            <a:headEnd/>
            <a:tailEnd type="triangle" w="sm" len="sm"/>
          </a:ln>
          <a:effectLst/>
        </p:spPr>
        <p:txBody>
          <a:bodyPr wrap="none" anchor="ctr"/>
          <a:lstStyle/>
          <a:p>
            <a:endParaRPr lang="en-US"/>
          </a:p>
        </p:txBody>
      </p:sp>
      <p:sp>
        <p:nvSpPr>
          <p:cNvPr id="373799" name="Line 39"/>
          <p:cNvSpPr>
            <a:spLocks noChangeShapeType="1"/>
          </p:cNvSpPr>
          <p:nvPr/>
        </p:nvSpPr>
        <p:spPr bwMode="auto">
          <a:xfrm rot="5400000" flipV="1">
            <a:off x="4795044" y="4504531"/>
            <a:ext cx="0" cy="293688"/>
          </a:xfrm>
          <a:prstGeom prst="line">
            <a:avLst/>
          </a:prstGeom>
          <a:noFill/>
          <a:ln w="25400">
            <a:solidFill>
              <a:srgbClr val="FF0000"/>
            </a:solidFill>
            <a:round/>
            <a:headEnd/>
            <a:tailEnd type="triangle" w="sm" len="sm"/>
          </a:ln>
          <a:effectLst/>
        </p:spPr>
        <p:txBody>
          <a:bodyPr wrap="none" anchor="ctr"/>
          <a:lstStyle/>
          <a:p>
            <a:endParaRPr lang="en-US"/>
          </a:p>
        </p:txBody>
      </p:sp>
      <p:sp>
        <p:nvSpPr>
          <p:cNvPr id="373800" name="Line 40"/>
          <p:cNvSpPr>
            <a:spLocks noChangeShapeType="1"/>
          </p:cNvSpPr>
          <p:nvPr/>
        </p:nvSpPr>
        <p:spPr bwMode="auto">
          <a:xfrm rot="5400000" flipV="1">
            <a:off x="3652044" y="4504531"/>
            <a:ext cx="0" cy="293688"/>
          </a:xfrm>
          <a:prstGeom prst="line">
            <a:avLst/>
          </a:prstGeom>
          <a:noFill/>
          <a:ln w="25400">
            <a:solidFill>
              <a:srgbClr val="FF0000"/>
            </a:solidFill>
            <a:round/>
            <a:headEnd/>
            <a:tailEnd type="triangle" w="sm" len="sm"/>
          </a:ln>
          <a:effectLst/>
        </p:spPr>
        <p:txBody>
          <a:bodyPr wrap="none" anchor="ctr"/>
          <a:lstStyle/>
          <a:p>
            <a:endParaRPr lang="en-US"/>
          </a:p>
        </p:txBody>
      </p:sp>
      <p:sp>
        <p:nvSpPr>
          <p:cNvPr id="373801" name="Line 41"/>
          <p:cNvSpPr>
            <a:spLocks noChangeShapeType="1"/>
          </p:cNvSpPr>
          <p:nvPr/>
        </p:nvSpPr>
        <p:spPr bwMode="auto">
          <a:xfrm rot="5400000" flipV="1">
            <a:off x="2528094" y="4504531"/>
            <a:ext cx="0" cy="293688"/>
          </a:xfrm>
          <a:prstGeom prst="line">
            <a:avLst/>
          </a:prstGeom>
          <a:noFill/>
          <a:ln w="25400">
            <a:solidFill>
              <a:srgbClr val="FF0000"/>
            </a:solidFill>
            <a:round/>
            <a:headEnd/>
            <a:tailEnd type="triangle" w="sm" len="sm"/>
          </a:ln>
          <a:effectLst/>
        </p:spPr>
        <p:txBody>
          <a:bodyPr wrap="none" anchor="ctr"/>
          <a:lstStyle/>
          <a:p>
            <a:endParaRPr lang="en-US"/>
          </a:p>
        </p:txBody>
      </p:sp>
      <p:sp>
        <p:nvSpPr>
          <p:cNvPr id="373802" name="Line 42"/>
          <p:cNvSpPr>
            <a:spLocks noChangeShapeType="1"/>
          </p:cNvSpPr>
          <p:nvPr/>
        </p:nvSpPr>
        <p:spPr bwMode="auto">
          <a:xfrm rot="-5400000">
            <a:off x="7810500" y="4356100"/>
            <a:ext cx="152400" cy="228600"/>
          </a:xfrm>
          <a:prstGeom prst="line">
            <a:avLst/>
          </a:prstGeom>
          <a:noFill/>
          <a:ln w="25400">
            <a:solidFill>
              <a:srgbClr val="FF0000"/>
            </a:solidFill>
            <a:round/>
            <a:headEnd/>
            <a:tailEnd type="triangle" w="sm" len="sm"/>
          </a:ln>
          <a:effectLst/>
        </p:spPr>
        <p:txBody>
          <a:bodyPr wrap="none" anchor="ctr"/>
          <a:lstStyle/>
          <a:p>
            <a:endParaRPr lang="en-US"/>
          </a:p>
        </p:txBody>
      </p:sp>
      <p:sp>
        <p:nvSpPr>
          <p:cNvPr id="373803" name="Line 43"/>
          <p:cNvSpPr>
            <a:spLocks noChangeShapeType="1"/>
          </p:cNvSpPr>
          <p:nvPr/>
        </p:nvSpPr>
        <p:spPr bwMode="auto">
          <a:xfrm rot="5400000" flipV="1">
            <a:off x="7848600" y="4851400"/>
            <a:ext cx="152400" cy="304800"/>
          </a:xfrm>
          <a:prstGeom prst="line">
            <a:avLst/>
          </a:prstGeom>
          <a:noFill/>
          <a:ln w="25400">
            <a:solidFill>
              <a:srgbClr val="FF0000"/>
            </a:solidFill>
            <a:round/>
            <a:headEnd/>
            <a:tailEnd type="triangle" w="sm" len="sm"/>
          </a:ln>
          <a:effectLst/>
        </p:spPr>
        <p:txBody>
          <a:bodyPr wrap="none" anchor="ctr"/>
          <a:lstStyle/>
          <a:p>
            <a:endParaRPr lang="en-US"/>
          </a:p>
        </p:txBody>
      </p:sp>
      <p:sp>
        <p:nvSpPr>
          <p:cNvPr id="373804" name="Line 44"/>
          <p:cNvSpPr>
            <a:spLocks noChangeShapeType="1"/>
          </p:cNvSpPr>
          <p:nvPr/>
        </p:nvSpPr>
        <p:spPr bwMode="auto">
          <a:xfrm flipV="1">
            <a:off x="5734050" y="4041775"/>
            <a:ext cx="0" cy="565150"/>
          </a:xfrm>
          <a:prstGeom prst="line">
            <a:avLst/>
          </a:prstGeom>
          <a:noFill/>
          <a:ln w="25400">
            <a:solidFill>
              <a:schemeClr val="bg1"/>
            </a:solidFill>
            <a:round/>
            <a:headEnd/>
            <a:tailEnd type="none" w="sm" len="sm"/>
          </a:ln>
          <a:effectLst/>
        </p:spPr>
        <p:txBody>
          <a:bodyPr wrap="none" anchor="ctr"/>
          <a:lstStyle/>
          <a:p>
            <a:endParaRPr lang="en-US"/>
          </a:p>
        </p:txBody>
      </p:sp>
      <p:sp>
        <p:nvSpPr>
          <p:cNvPr id="373806" name="Line 46"/>
          <p:cNvSpPr>
            <a:spLocks noChangeShapeType="1"/>
          </p:cNvSpPr>
          <p:nvPr/>
        </p:nvSpPr>
        <p:spPr bwMode="auto">
          <a:xfrm flipV="1">
            <a:off x="7505700" y="5086350"/>
            <a:ext cx="0" cy="1020763"/>
          </a:xfrm>
          <a:prstGeom prst="line">
            <a:avLst/>
          </a:prstGeom>
          <a:noFill/>
          <a:ln w="25400">
            <a:solidFill>
              <a:schemeClr val="bg1"/>
            </a:solidFill>
            <a:round/>
            <a:headEnd/>
            <a:tailEnd type="none" w="sm" len="sm"/>
          </a:ln>
          <a:effectLst/>
        </p:spPr>
        <p:txBody>
          <a:bodyPr wrap="none" anchor="ctr"/>
          <a:lstStyle/>
          <a:p>
            <a:endParaRPr lang="en-US"/>
          </a:p>
        </p:txBody>
      </p:sp>
      <p:sp>
        <p:nvSpPr>
          <p:cNvPr id="373810" name="Freeform 50"/>
          <p:cNvSpPr>
            <a:spLocks/>
          </p:cNvSpPr>
          <p:nvPr/>
        </p:nvSpPr>
        <p:spPr bwMode="auto">
          <a:xfrm>
            <a:off x="1409700" y="3241675"/>
            <a:ext cx="533400" cy="1295400"/>
          </a:xfrm>
          <a:custGeom>
            <a:avLst/>
            <a:gdLst/>
            <a:ahLst/>
            <a:cxnLst>
              <a:cxn ang="0">
                <a:pos x="0" y="816"/>
              </a:cxn>
              <a:cxn ang="0">
                <a:pos x="0" y="0"/>
              </a:cxn>
              <a:cxn ang="0">
                <a:pos x="336" y="0"/>
              </a:cxn>
            </a:cxnLst>
            <a:rect l="0" t="0" r="r" b="b"/>
            <a:pathLst>
              <a:path w="336" h="816">
                <a:moveTo>
                  <a:pt x="0" y="816"/>
                </a:moveTo>
                <a:lnTo>
                  <a:pt x="0" y="0"/>
                </a:lnTo>
                <a:lnTo>
                  <a:pt x="336" y="0"/>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73811" name="Freeform 51"/>
          <p:cNvSpPr>
            <a:spLocks/>
          </p:cNvSpPr>
          <p:nvPr/>
        </p:nvSpPr>
        <p:spPr bwMode="auto">
          <a:xfrm>
            <a:off x="1082675" y="1231900"/>
            <a:ext cx="5280025" cy="3429000"/>
          </a:xfrm>
          <a:custGeom>
            <a:avLst/>
            <a:gdLst/>
            <a:ahLst/>
            <a:cxnLst>
              <a:cxn ang="0">
                <a:pos x="3360" y="0"/>
              </a:cxn>
              <a:cxn ang="0">
                <a:pos x="0" y="0"/>
              </a:cxn>
              <a:cxn ang="0">
                <a:pos x="0" y="2160"/>
              </a:cxn>
            </a:cxnLst>
            <a:rect l="0" t="0" r="r" b="b"/>
            <a:pathLst>
              <a:path w="3360" h="2160">
                <a:moveTo>
                  <a:pt x="3360" y="0"/>
                </a:moveTo>
                <a:lnTo>
                  <a:pt x="0" y="0"/>
                </a:lnTo>
                <a:lnTo>
                  <a:pt x="0" y="2160"/>
                </a:ln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
        <p:nvSpPr>
          <p:cNvPr id="373812" name="Rectangle 52"/>
          <p:cNvSpPr>
            <a:spLocks noChangeArrowheads="1"/>
          </p:cNvSpPr>
          <p:nvPr/>
        </p:nvSpPr>
        <p:spPr bwMode="auto">
          <a:xfrm>
            <a:off x="4175125" y="5375275"/>
            <a:ext cx="1325563" cy="333375"/>
          </a:xfrm>
          <a:prstGeom prst="rect">
            <a:avLst/>
          </a:prstGeom>
          <a:noFill/>
          <a:ln w="25400">
            <a:noFill/>
            <a:miter lim="800000"/>
            <a:headEnd/>
            <a:tailEnd/>
          </a:ln>
          <a:effectLst/>
        </p:spPr>
        <p:txBody>
          <a:bodyPr wrap="none">
            <a:spAutoFit/>
          </a:bodyPr>
          <a:lstStyle/>
          <a:p>
            <a:pPr>
              <a:lnSpc>
                <a:spcPts val="1900"/>
              </a:lnSpc>
            </a:pPr>
            <a:r>
              <a:rPr lang="en-US" sz="1400">
                <a:solidFill>
                  <a:schemeClr val="bg1"/>
                </a:solidFill>
              </a:rPr>
              <a:t>Lymphokines</a:t>
            </a:r>
          </a:p>
        </p:txBody>
      </p:sp>
      <p:sp>
        <p:nvSpPr>
          <p:cNvPr id="373813" name="Line 53"/>
          <p:cNvSpPr>
            <a:spLocks noChangeShapeType="1"/>
          </p:cNvSpPr>
          <p:nvPr/>
        </p:nvSpPr>
        <p:spPr bwMode="auto">
          <a:xfrm flipV="1">
            <a:off x="5486400" y="5149850"/>
            <a:ext cx="490538" cy="412750"/>
          </a:xfrm>
          <a:prstGeom prst="line">
            <a:avLst/>
          </a:prstGeom>
          <a:noFill/>
          <a:ln w="25400">
            <a:solidFill>
              <a:schemeClr val="bg1"/>
            </a:solidFill>
            <a:round/>
            <a:headEnd/>
            <a:tailEnd type="none" w="sm" len="sm"/>
          </a:ln>
          <a:effectLst/>
        </p:spPr>
        <p:txBody>
          <a:bodyPr wrap="none" anchor="ctr"/>
          <a:lstStyle/>
          <a:p>
            <a:endParaRPr lang="en-US"/>
          </a:p>
        </p:txBody>
      </p:sp>
      <p:sp>
        <p:nvSpPr>
          <p:cNvPr id="373814" name="Line 54"/>
          <p:cNvSpPr>
            <a:spLocks noChangeShapeType="1"/>
          </p:cNvSpPr>
          <p:nvPr/>
        </p:nvSpPr>
        <p:spPr bwMode="auto">
          <a:xfrm flipV="1">
            <a:off x="5486400" y="5384800"/>
            <a:ext cx="635000" cy="177800"/>
          </a:xfrm>
          <a:prstGeom prst="line">
            <a:avLst/>
          </a:prstGeom>
          <a:noFill/>
          <a:ln w="25400">
            <a:solidFill>
              <a:schemeClr val="bg1"/>
            </a:solidFill>
            <a:round/>
            <a:headEnd/>
            <a:tailEnd type="none" w="sm" len="sm"/>
          </a:ln>
          <a:effectLst/>
        </p:spPr>
        <p:txBody>
          <a:bodyPr wrap="none" anchor="ctr"/>
          <a:lstStyle/>
          <a:p>
            <a:endParaRPr lang="en-US"/>
          </a:p>
        </p:txBody>
      </p:sp>
      <p:sp>
        <p:nvSpPr>
          <p:cNvPr id="373815" name="Freeform 55"/>
          <p:cNvSpPr>
            <a:spLocks/>
          </p:cNvSpPr>
          <p:nvPr/>
        </p:nvSpPr>
        <p:spPr bwMode="auto">
          <a:xfrm>
            <a:off x="5486400" y="5689600"/>
            <a:ext cx="1079500" cy="387350"/>
          </a:xfrm>
          <a:custGeom>
            <a:avLst/>
            <a:gdLst/>
            <a:ahLst/>
            <a:cxnLst>
              <a:cxn ang="0">
                <a:pos x="0" y="240"/>
              </a:cxn>
              <a:cxn ang="0">
                <a:pos x="720" y="240"/>
              </a:cxn>
              <a:cxn ang="0">
                <a:pos x="720" y="0"/>
              </a:cxn>
            </a:cxnLst>
            <a:rect l="0" t="0" r="r" b="b"/>
            <a:pathLst>
              <a:path w="720" h="240">
                <a:moveTo>
                  <a:pt x="0" y="240"/>
                </a:moveTo>
                <a:lnTo>
                  <a:pt x="720" y="240"/>
                </a:lnTo>
                <a:lnTo>
                  <a:pt x="720" y="0"/>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9" name="Rectangle 5"/>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Activation of T Cells: Helper </a:t>
            </a:r>
          </a:p>
        </p:txBody>
      </p:sp>
      <p:pic>
        <p:nvPicPr>
          <p:cNvPr id="374792" name="Picture 8" descr="22"/>
          <p:cNvPicPr>
            <a:picLocks noChangeAspect="1" noChangeArrowheads="1"/>
          </p:cNvPicPr>
          <p:nvPr/>
        </p:nvPicPr>
        <p:blipFill>
          <a:blip r:embed="rId3" cstate="print"/>
          <a:srcRect/>
          <a:stretch>
            <a:fillRect/>
          </a:stretch>
        </p:blipFill>
        <p:spPr bwMode="auto">
          <a:xfrm>
            <a:off x="2395538" y="962025"/>
            <a:ext cx="4114800" cy="5514975"/>
          </a:xfrm>
          <a:prstGeom prst="rect">
            <a:avLst/>
          </a:prstGeom>
          <a:noFill/>
        </p:spPr>
      </p:pic>
      <p:sp>
        <p:nvSpPr>
          <p:cNvPr id="374793" name="Rectangle 9"/>
          <p:cNvSpPr>
            <a:spLocks noChangeArrowheads="1"/>
          </p:cNvSpPr>
          <p:nvPr/>
        </p:nvSpPr>
        <p:spPr bwMode="auto">
          <a:xfrm>
            <a:off x="6738938" y="4587875"/>
            <a:ext cx="2063750" cy="269875"/>
          </a:xfrm>
          <a:prstGeom prst="rect">
            <a:avLst/>
          </a:prstGeom>
          <a:noFill/>
          <a:ln w="25400">
            <a:noFill/>
            <a:miter lim="800000"/>
            <a:headEnd/>
            <a:tailEnd type="none" w="sm" len="sm"/>
          </a:ln>
          <a:effectLst/>
        </p:spPr>
        <p:txBody>
          <a:bodyPr wrap="none">
            <a:spAutoFit/>
          </a:bodyPr>
          <a:lstStyle/>
          <a:p>
            <a:pPr>
              <a:lnSpc>
                <a:spcPts val="1400"/>
              </a:lnSpc>
            </a:pPr>
            <a:r>
              <a:rPr lang="en-US" sz="1400">
                <a:solidFill>
                  <a:schemeClr val="bg1"/>
                </a:solidFill>
              </a:rPr>
              <a:t>Activated helper T cell</a:t>
            </a:r>
          </a:p>
        </p:txBody>
      </p:sp>
      <p:sp>
        <p:nvSpPr>
          <p:cNvPr id="374794" name="Rectangle 10"/>
          <p:cNvSpPr>
            <a:spLocks noChangeArrowheads="1"/>
          </p:cNvSpPr>
          <p:nvPr/>
        </p:nvSpPr>
        <p:spPr bwMode="auto">
          <a:xfrm>
            <a:off x="3798888" y="2603500"/>
            <a:ext cx="1108075" cy="269875"/>
          </a:xfrm>
          <a:prstGeom prst="rect">
            <a:avLst/>
          </a:prstGeom>
          <a:noFill/>
          <a:ln w="25400">
            <a:noFill/>
            <a:miter lim="800000"/>
            <a:headEnd/>
            <a:tailEnd type="none" w="sm" len="sm"/>
          </a:ln>
          <a:effectLst/>
        </p:spPr>
        <p:txBody>
          <a:bodyPr wrap="none">
            <a:spAutoFit/>
          </a:bodyPr>
          <a:lstStyle/>
          <a:p>
            <a:pPr>
              <a:lnSpc>
                <a:spcPts val="1400"/>
              </a:lnSpc>
            </a:pPr>
            <a:r>
              <a:rPr lang="en-US" sz="1400">
                <a:solidFill>
                  <a:schemeClr val="bg1"/>
                </a:solidFill>
              </a:rPr>
              <a:t>Monokines</a:t>
            </a:r>
          </a:p>
        </p:txBody>
      </p:sp>
      <p:sp>
        <p:nvSpPr>
          <p:cNvPr id="374796" name="Rectangle 12"/>
          <p:cNvSpPr>
            <a:spLocks noChangeArrowheads="1"/>
          </p:cNvSpPr>
          <p:nvPr/>
        </p:nvSpPr>
        <p:spPr bwMode="auto">
          <a:xfrm>
            <a:off x="1027113" y="4460875"/>
            <a:ext cx="1258887" cy="244475"/>
          </a:xfrm>
          <a:prstGeom prst="rect">
            <a:avLst/>
          </a:prstGeom>
          <a:noFill/>
          <a:ln w="25400">
            <a:noFill/>
            <a:miter lim="800000"/>
            <a:headEnd/>
            <a:tailEnd type="none" w="sm" len="sm"/>
          </a:ln>
          <a:effectLst/>
        </p:spPr>
        <p:txBody>
          <a:bodyPr wrap="none">
            <a:spAutoFit/>
          </a:bodyPr>
          <a:lstStyle/>
          <a:p>
            <a:pPr algn="r">
              <a:lnSpc>
                <a:spcPts val="1200"/>
              </a:lnSpc>
            </a:pPr>
            <a:r>
              <a:rPr lang="en-US" sz="1400">
                <a:solidFill>
                  <a:schemeClr val="bg1"/>
                </a:solidFill>
              </a:rPr>
              <a:t>MHC Class II</a:t>
            </a:r>
          </a:p>
        </p:txBody>
      </p:sp>
      <p:sp>
        <p:nvSpPr>
          <p:cNvPr id="374797" name="Rectangle 13"/>
          <p:cNvSpPr>
            <a:spLocks noChangeArrowheads="1"/>
          </p:cNvSpPr>
          <p:nvPr/>
        </p:nvSpPr>
        <p:spPr bwMode="auto">
          <a:xfrm>
            <a:off x="890588" y="5060950"/>
            <a:ext cx="1395412" cy="244475"/>
          </a:xfrm>
          <a:prstGeom prst="rect">
            <a:avLst/>
          </a:prstGeom>
          <a:noFill/>
          <a:ln w="25400">
            <a:noFill/>
            <a:miter lim="800000"/>
            <a:headEnd/>
            <a:tailEnd type="none" w="sm" len="sm"/>
          </a:ln>
          <a:effectLst/>
        </p:spPr>
        <p:txBody>
          <a:bodyPr wrap="none">
            <a:spAutoFit/>
          </a:bodyPr>
          <a:lstStyle/>
          <a:p>
            <a:pPr algn="r">
              <a:lnSpc>
                <a:spcPts val="1200"/>
              </a:lnSpc>
            </a:pPr>
            <a:r>
              <a:rPr lang="en-US" sz="1400">
                <a:solidFill>
                  <a:schemeClr val="bg1"/>
                </a:solidFill>
              </a:rPr>
              <a:t>T cell receptor</a:t>
            </a:r>
          </a:p>
        </p:txBody>
      </p:sp>
      <p:sp>
        <p:nvSpPr>
          <p:cNvPr id="374798" name="Rectangle 14"/>
          <p:cNvSpPr>
            <a:spLocks noChangeArrowheads="1"/>
          </p:cNvSpPr>
          <p:nvPr/>
        </p:nvSpPr>
        <p:spPr bwMode="auto">
          <a:xfrm>
            <a:off x="2833688" y="3094038"/>
            <a:ext cx="2151062" cy="244475"/>
          </a:xfrm>
          <a:prstGeom prst="rect">
            <a:avLst/>
          </a:prstGeom>
          <a:noFill/>
          <a:ln w="25400">
            <a:noFill/>
            <a:miter lim="800000"/>
            <a:headEnd/>
            <a:tailEnd type="none" w="sm" len="sm"/>
          </a:ln>
          <a:effectLst/>
        </p:spPr>
        <p:txBody>
          <a:bodyPr wrap="none">
            <a:spAutoFit/>
          </a:bodyPr>
          <a:lstStyle/>
          <a:p>
            <a:pPr>
              <a:lnSpc>
                <a:spcPts val="1200"/>
              </a:lnSpc>
            </a:pPr>
            <a:r>
              <a:rPr lang="en-US" sz="1400">
                <a:solidFill>
                  <a:schemeClr val="bg1"/>
                </a:solidFill>
              </a:rPr>
              <a:t>Antigen-presenting cell</a:t>
            </a:r>
          </a:p>
        </p:txBody>
      </p:sp>
      <p:sp>
        <p:nvSpPr>
          <p:cNvPr id="374800" name="Rectangle 16"/>
          <p:cNvSpPr>
            <a:spLocks noChangeArrowheads="1"/>
          </p:cNvSpPr>
          <p:nvPr/>
        </p:nvSpPr>
        <p:spPr bwMode="auto">
          <a:xfrm>
            <a:off x="5781675" y="5600700"/>
            <a:ext cx="1189038" cy="244475"/>
          </a:xfrm>
          <a:prstGeom prst="rect">
            <a:avLst/>
          </a:prstGeom>
          <a:noFill/>
          <a:ln w="25400">
            <a:noFill/>
            <a:miter lim="800000"/>
            <a:headEnd/>
            <a:tailEnd type="none" w="sm" len="sm"/>
          </a:ln>
          <a:effectLst/>
        </p:spPr>
        <p:txBody>
          <a:bodyPr wrap="none">
            <a:spAutoFit/>
          </a:bodyPr>
          <a:lstStyle/>
          <a:p>
            <a:pPr>
              <a:lnSpc>
                <a:spcPts val="1200"/>
              </a:lnSpc>
            </a:pPr>
            <a:r>
              <a:rPr lang="en-US" sz="1400">
                <a:solidFill>
                  <a:schemeClr val="bg1"/>
                </a:solidFill>
              </a:rPr>
              <a:t>CD4 protein</a:t>
            </a:r>
          </a:p>
        </p:txBody>
      </p:sp>
      <p:sp>
        <p:nvSpPr>
          <p:cNvPr id="374801" name="Rectangle 17"/>
          <p:cNvSpPr>
            <a:spLocks noChangeArrowheads="1"/>
          </p:cNvSpPr>
          <p:nvPr/>
        </p:nvSpPr>
        <p:spPr bwMode="auto">
          <a:xfrm>
            <a:off x="617538" y="4773613"/>
            <a:ext cx="1668462" cy="244475"/>
          </a:xfrm>
          <a:prstGeom prst="rect">
            <a:avLst/>
          </a:prstGeom>
          <a:noFill/>
          <a:ln w="25400">
            <a:noFill/>
            <a:miter lim="800000"/>
            <a:headEnd/>
            <a:tailEnd type="none" w="sm" len="sm"/>
          </a:ln>
          <a:effectLst/>
        </p:spPr>
        <p:txBody>
          <a:bodyPr wrap="none">
            <a:spAutoFit/>
          </a:bodyPr>
          <a:lstStyle/>
          <a:p>
            <a:pPr algn="r">
              <a:lnSpc>
                <a:spcPts val="1200"/>
              </a:lnSpc>
            </a:pPr>
            <a:r>
              <a:rPr lang="en-US" sz="1400">
                <a:solidFill>
                  <a:schemeClr val="bg1"/>
                </a:solidFill>
              </a:rPr>
              <a:t>Antigenic peptide</a:t>
            </a:r>
          </a:p>
        </p:txBody>
      </p:sp>
      <p:sp>
        <p:nvSpPr>
          <p:cNvPr id="374802" name="Rectangle 18"/>
          <p:cNvSpPr>
            <a:spLocks noChangeArrowheads="1"/>
          </p:cNvSpPr>
          <p:nvPr/>
        </p:nvSpPr>
        <p:spPr bwMode="auto">
          <a:xfrm>
            <a:off x="4135438" y="873125"/>
            <a:ext cx="1143000" cy="4476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Antigen is processed</a:t>
            </a:r>
          </a:p>
        </p:txBody>
      </p:sp>
      <p:sp>
        <p:nvSpPr>
          <p:cNvPr id="374803" name="Rectangle 19"/>
          <p:cNvSpPr>
            <a:spLocks noChangeArrowheads="1"/>
          </p:cNvSpPr>
          <p:nvPr/>
        </p:nvSpPr>
        <p:spPr bwMode="auto">
          <a:xfrm>
            <a:off x="6738938" y="3425825"/>
            <a:ext cx="1916112" cy="269875"/>
          </a:xfrm>
          <a:prstGeom prst="rect">
            <a:avLst/>
          </a:prstGeom>
          <a:noFill/>
          <a:ln w="25400">
            <a:noFill/>
            <a:miter lim="800000"/>
            <a:headEnd/>
            <a:tailEnd type="none" w="sm" len="sm"/>
          </a:ln>
          <a:effectLst/>
        </p:spPr>
        <p:txBody>
          <a:bodyPr wrap="none">
            <a:spAutoFit/>
          </a:bodyPr>
          <a:lstStyle/>
          <a:p>
            <a:pPr>
              <a:lnSpc>
                <a:spcPts val="1400"/>
              </a:lnSpc>
            </a:pPr>
            <a:r>
              <a:rPr lang="en-US" sz="1400">
                <a:solidFill>
                  <a:schemeClr val="bg1"/>
                </a:solidFill>
              </a:rPr>
              <a:t>Resting helper T cell</a:t>
            </a:r>
          </a:p>
        </p:txBody>
      </p:sp>
      <p:sp>
        <p:nvSpPr>
          <p:cNvPr id="374804" name="Rectangle 20"/>
          <p:cNvSpPr>
            <a:spLocks noChangeArrowheads="1"/>
          </p:cNvSpPr>
          <p:nvPr/>
        </p:nvSpPr>
        <p:spPr bwMode="auto">
          <a:xfrm>
            <a:off x="611188" y="2301875"/>
            <a:ext cx="1258887" cy="269875"/>
          </a:xfrm>
          <a:prstGeom prst="rect">
            <a:avLst/>
          </a:prstGeom>
          <a:noFill/>
          <a:ln w="25400">
            <a:noFill/>
            <a:miter lim="800000"/>
            <a:headEnd/>
            <a:tailEnd type="none" w="sm" len="sm"/>
          </a:ln>
          <a:effectLst/>
        </p:spPr>
        <p:txBody>
          <a:bodyPr wrap="none">
            <a:spAutoFit/>
          </a:bodyPr>
          <a:lstStyle/>
          <a:p>
            <a:pPr algn="r">
              <a:lnSpc>
                <a:spcPts val="1400"/>
              </a:lnSpc>
            </a:pPr>
            <a:r>
              <a:rPr lang="en-US" sz="1400">
                <a:solidFill>
                  <a:schemeClr val="bg1"/>
                </a:solidFill>
              </a:rPr>
              <a:t>Class II MHC</a:t>
            </a:r>
          </a:p>
        </p:txBody>
      </p:sp>
      <p:sp>
        <p:nvSpPr>
          <p:cNvPr id="374805" name="Rectangle 21"/>
          <p:cNvSpPr>
            <a:spLocks noChangeArrowheads="1"/>
          </p:cNvSpPr>
          <p:nvPr/>
        </p:nvSpPr>
        <p:spPr bwMode="auto">
          <a:xfrm>
            <a:off x="6738938" y="3924300"/>
            <a:ext cx="1325562" cy="269875"/>
          </a:xfrm>
          <a:prstGeom prst="rect">
            <a:avLst/>
          </a:prstGeom>
          <a:noFill/>
          <a:ln w="25400">
            <a:noFill/>
            <a:miter lim="800000"/>
            <a:headEnd/>
            <a:tailEnd type="none" w="sm" len="sm"/>
          </a:ln>
          <a:effectLst/>
        </p:spPr>
        <p:txBody>
          <a:bodyPr wrap="none">
            <a:spAutoFit/>
          </a:bodyPr>
          <a:lstStyle/>
          <a:p>
            <a:pPr>
              <a:lnSpc>
                <a:spcPts val="1400"/>
              </a:lnSpc>
            </a:pPr>
            <a:r>
              <a:rPr lang="en-US" sz="1400">
                <a:solidFill>
                  <a:schemeClr val="bg1"/>
                </a:solidFill>
              </a:rPr>
              <a:t>Lymphokines</a:t>
            </a:r>
          </a:p>
        </p:txBody>
      </p:sp>
      <p:sp>
        <p:nvSpPr>
          <p:cNvPr id="374806" name="Rectangle 22"/>
          <p:cNvSpPr>
            <a:spLocks noChangeArrowheads="1"/>
          </p:cNvSpPr>
          <p:nvPr/>
        </p:nvSpPr>
        <p:spPr bwMode="auto">
          <a:xfrm>
            <a:off x="6738938" y="2295525"/>
            <a:ext cx="2057400" cy="8032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Helper T cell receptor recognizes processed antigen plus Class II MHC</a:t>
            </a:r>
          </a:p>
        </p:txBody>
      </p:sp>
      <p:sp>
        <p:nvSpPr>
          <p:cNvPr id="374807" name="Rectangle 23"/>
          <p:cNvSpPr>
            <a:spLocks noChangeArrowheads="1"/>
          </p:cNvSpPr>
          <p:nvPr/>
        </p:nvSpPr>
        <p:spPr bwMode="auto">
          <a:xfrm>
            <a:off x="642938" y="1763713"/>
            <a:ext cx="1227137" cy="269875"/>
          </a:xfrm>
          <a:prstGeom prst="rect">
            <a:avLst/>
          </a:prstGeom>
          <a:noFill/>
          <a:ln w="25400">
            <a:noFill/>
            <a:miter lim="800000"/>
            <a:headEnd/>
            <a:tailEnd type="none" w="sm" len="sm"/>
          </a:ln>
          <a:effectLst/>
        </p:spPr>
        <p:txBody>
          <a:bodyPr wrap="none">
            <a:spAutoFit/>
          </a:bodyPr>
          <a:lstStyle/>
          <a:p>
            <a:pPr algn="r">
              <a:lnSpc>
                <a:spcPts val="1400"/>
              </a:lnSpc>
            </a:pPr>
            <a:r>
              <a:rPr lang="en-US" sz="1400">
                <a:solidFill>
                  <a:schemeClr val="bg1"/>
                </a:solidFill>
              </a:rPr>
              <a:t>Macrophage</a:t>
            </a:r>
          </a:p>
        </p:txBody>
      </p:sp>
      <p:sp>
        <p:nvSpPr>
          <p:cNvPr id="374808" name="Rectangle 24"/>
          <p:cNvSpPr>
            <a:spLocks noChangeArrowheads="1"/>
          </p:cNvSpPr>
          <p:nvPr/>
        </p:nvSpPr>
        <p:spPr bwMode="auto">
          <a:xfrm>
            <a:off x="6738938" y="873125"/>
            <a:ext cx="1830387" cy="6254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Processed antigen and Class II MHC are displayed</a:t>
            </a:r>
          </a:p>
        </p:txBody>
      </p:sp>
      <p:sp>
        <p:nvSpPr>
          <p:cNvPr id="374810" name="Line 26"/>
          <p:cNvSpPr>
            <a:spLocks noChangeShapeType="1"/>
          </p:cNvSpPr>
          <p:nvPr/>
        </p:nvSpPr>
        <p:spPr bwMode="auto">
          <a:xfrm flipH="1">
            <a:off x="1849438" y="1343025"/>
            <a:ext cx="990600" cy="0"/>
          </a:xfrm>
          <a:prstGeom prst="line">
            <a:avLst/>
          </a:prstGeom>
          <a:noFill/>
          <a:ln w="25400">
            <a:solidFill>
              <a:schemeClr val="bg1"/>
            </a:solidFill>
            <a:round/>
            <a:headEnd/>
            <a:tailEnd type="none" w="sm" len="sm"/>
          </a:ln>
          <a:effectLst/>
        </p:spPr>
        <p:txBody>
          <a:bodyPr wrap="none" anchor="ctr"/>
          <a:lstStyle/>
          <a:p>
            <a:endParaRPr lang="en-US"/>
          </a:p>
        </p:txBody>
      </p:sp>
      <p:sp>
        <p:nvSpPr>
          <p:cNvPr id="374811" name="Rectangle 27"/>
          <p:cNvSpPr>
            <a:spLocks noChangeArrowheads="1"/>
          </p:cNvSpPr>
          <p:nvPr/>
        </p:nvSpPr>
        <p:spPr bwMode="auto">
          <a:xfrm>
            <a:off x="1027113" y="1190625"/>
            <a:ext cx="842962" cy="304800"/>
          </a:xfrm>
          <a:prstGeom prst="rect">
            <a:avLst/>
          </a:prstGeom>
          <a:noFill/>
          <a:ln w="25400">
            <a:noFill/>
            <a:miter lim="800000"/>
            <a:headEnd/>
            <a:tailEnd type="none" w="sm" len="sm"/>
          </a:ln>
          <a:effectLst/>
        </p:spPr>
        <p:txBody>
          <a:bodyPr wrap="none">
            <a:spAutoFit/>
          </a:bodyPr>
          <a:lstStyle/>
          <a:p>
            <a:pPr algn="r"/>
            <a:r>
              <a:rPr lang="en-US" sz="1400">
                <a:solidFill>
                  <a:schemeClr val="bg1"/>
                </a:solidFill>
              </a:rPr>
              <a:t>Antigen</a:t>
            </a:r>
          </a:p>
        </p:txBody>
      </p:sp>
      <p:sp>
        <p:nvSpPr>
          <p:cNvPr id="374812" name="Line 28"/>
          <p:cNvSpPr>
            <a:spLocks noChangeShapeType="1"/>
          </p:cNvSpPr>
          <p:nvPr/>
        </p:nvSpPr>
        <p:spPr bwMode="auto">
          <a:xfrm flipH="1">
            <a:off x="1849438" y="2438400"/>
            <a:ext cx="1047750" cy="0"/>
          </a:xfrm>
          <a:prstGeom prst="line">
            <a:avLst/>
          </a:prstGeom>
          <a:noFill/>
          <a:ln w="25400">
            <a:solidFill>
              <a:schemeClr val="bg1"/>
            </a:solidFill>
            <a:round/>
            <a:headEnd/>
            <a:tailEnd type="none" w="sm" len="sm"/>
          </a:ln>
          <a:effectLst/>
        </p:spPr>
        <p:txBody>
          <a:bodyPr wrap="none" anchor="ctr"/>
          <a:lstStyle/>
          <a:p>
            <a:endParaRPr lang="en-US"/>
          </a:p>
        </p:txBody>
      </p:sp>
      <p:sp>
        <p:nvSpPr>
          <p:cNvPr id="374813" name="Line 29"/>
          <p:cNvSpPr>
            <a:spLocks noChangeShapeType="1"/>
          </p:cNvSpPr>
          <p:nvPr/>
        </p:nvSpPr>
        <p:spPr bwMode="auto">
          <a:xfrm flipH="1">
            <a:off x="1849438" y="1890713"/>
            <a:ext cx="650875" cy="0"/>
          </a:xfrm>
          <a:prstGeom prst="line">
            <a:avLst/>
          </a:prstGeom>
          <a:noFill/>
          <a:ln w="25400">
            <a:solidFill>
              <a:schemeClr val="bg1"/>
            </a:solidFill>
            <a:round/>
            <a:headEnd/>
            <a:tailEnd type="none" w="sm" len="sm"/>
          </a:ln>
          <a:effectLst/>
        </p:spPr>
        <p:txBody>
          <a:bodyPr wrap="none" anchor="ctr"/>
          <a:lstStyle/>
          <a:p>
            <a:endParaRPr lang="en-US"/>
          </a:p>
        </p:txBody>
      </p:sp>
      <p:sp>
        <p:nvSpPr>
          <p:cNvPr id="374814" name="Line 30"/>
          <p:cNvSpPr>
            <a:spLocks noChangeShapeType="1"/>
          </p:cNvSpPr>
          <p:nvPr/>
        </p:nvSpPr>
        <p:spPr bwMode="auto">
          <a:xfrm flipV="1">
            <a:off x="4681538" y="1295400"/>
            <a:ext cx="0" cy="533400"/>
          </a:xfrm>
          <a:prstGeom prst="line">
            <a:avLst/>
          </a:prstGeom>
          <a:noFill/>
          <a:ln w="25400">
            <a:solidFill>
              <a:schemeClr val="bg1"/>
            </a:solidFill>
            <a:round/>
            <a:headEnd/>
            <a:tailEnd type="none" w="sm" len="sm"/>
          </a:ln>
          <a:effectLst/>
        </p:spPr>
        <p:txBody>
          <a:bodyPr wrap="none" anchor="ctr"/>
          <a:lstStyle/>
          <a:p>
            <a:endParaRPr lang="en-US"/>
          </a:p>
        </p:txBody>
      </p:sp>
      <p:sp>
        <p:nvSpPr>
          <p:cNvPr id="374816" name="Freeform 32"/>
          <p:cNvSpPr>
            <a:spLocks/>
          </p:cNvSpPr>
          <p:nvPr/>
        </p:nvSpPr>
        <p:spPr bwMode="auto">
          <a:xfrm>
            <a:off x="4910138" y="2590800"/>
            <a:ext cx="533400" cy="152400"/>
          </a:xfrm>
          <a:custGeom>
            <a:avLst/>
            <a:gdLst/>
            <a:ahLst/>
            <a:cxnLst>
              <a:cxn ang="0">
                <a:pos x="336" y="0"/>
              </a:cxn>
              <a:cxn ang="0">
                <a:pos x="336" y="96"/>
              </a:cxn>
              <a:cxn ang="0">
                <a:pos x="0" y="96"/>
              </a:cxn>
            </a:cxnLst>
            <a:rect l="0" t="0" r="r" b="b"/>
            <a:pathLst>
              <a:path w="336" h="96">
                <a:moveTo>
                  <a:pt x="336" y="0"/>
                </a:moveTo>
                <a:lnTo>
                  <a:pt x="336" y="96"/>
                </a:lnTo>
                <a:lnTo>
                  <a:pt x="0" y="96"/>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74817" name="Line 33"/>
          <p:cNvSpPr>
            <a:spLocks noChangeShapeType="1"/>
          </p:cNvSpPr>
          <p:nvPr/>
        </p:nvSpPr>
        <p:spPr bwMode="auto">
          <a:xfrm flipH="1">
            <a:off x="6205538" y="4724400"/>
            <a:ext cx="533400" cy="0"/>
          </a:xfrm>
          <a:prstGeom prst="line">
            <a:avLst/>
          </a:prstGeom>
          <a:noFill/>
          <a:ln w="25400">
            <a:solidFill>
              <a:schemeClr val="bg1"/>
            </a:solidFill>
            <a:round/>
            <a:headEnd/>
            <a:tailEnd type="none" w="sm" len="sm"/>
          </a:ln>
          <a:effectLst/>
        </p:spPr>
        <p:txBody>
          <a:bodyPr wrap="none" anchor="ctr"/>
          <a:lstStyle/>
          <a:p>
            <a:endParaRPr lang="en-US"/>
          </a:p>
        </p:txBody>
      </p:sp>
      <p:sp>
        <p:nvSpPr>
          <p:cNvPr id="374819" name="Line 35"/>
          <p:cNvSpPr>
            <a:spLocks noChangeShapeType="1"/>
          </p:cNvSpPr>
          <p:nvPr/>
        </p:nvSpPr>
        <p:spPr bwMode="auto">
          <a:xfrm flipH="1">
            <a:off x="6321425" y="4057650"/>
            <a:ext cx="417513" cy="0"/>
          </a:xfrm>
          <a:prstGeom prst="line">
            <a:avLst/>
          </a:prstGeom>
          <a:noFill/>
          <a:ln w="25400">
            <a:solidFill>
              <a:schemeClr val="bg1"/>
            </a:solidFill>
            <a:round/>
            <a:headEnd/>
            <a:tailEnd type="none" w="sm" len="sm"/>
          </a:ln>
          <a:effectLst/>
        </p:spPr>
        <p:txBody>
          <a:bodyPr wrap="none" anchor="ctr"/>
          <a:lstStyle/>
          <a:p>
            <a:endParaRPr lang="en-US"/>
          </a:p>
        </p:txBody>
      </p:sp>
      <p:sp>
        <p:nvSpPr>
          <p:cNvPr id="374820" name="Freeform 36"/>
          <p:cNvSpPr>
            <a:spLocks/>
          </p:cNvSpPr>
          <p:nvPr/>
        </p:nvSpPr>
        <p:spPr bwMode="auto">
          <a:xfrm>
            <a:off x="5900738" y="1009650"/>
            <a:ext cx="838200" cy="1428750"/>
          </a:xfrm>
          <a:custGeom>
            <a:avLst/>
            <a:gdLst/>
            <a:ahLst/>
            <a:cxnLst>
              <a:cxn ang="0">
                <a:pos x="0" y="768"/>
              </a:cxn>
              <a:cxn ang="0">
                <a:pos x="432" y="768"/>
              </a:cxn>
              <a:cxn ang="0">
                <a:pos x="432" y="0"/>
              </a:cxn>
              <a:cxn ang="0">
                <a:pos x="528" y="0"/>
              </a:cxn>
            </a:cxnLst>
            <a:rect l="0" t="0" r="r" b="b"/>
            <a:pathLst>
              <a:path w="528" h="768">
                <a:moveTo>
                  <a:pt x="0" y="768"/>
                </a:moveTo>
                <a:lnTo>
                  <a:pt x="432" y="768"/>
                </a:lnTo>
                <a:lnTo>
                  <a:pt x="432" y="0"/>
                </a:lnTo>
                <a:lnTo>
                  <a:pt x="528" y="0"/>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74821" name="Line 37"/>
          <p:cNvSpPr>
            <a:spLocks noChangeShapeType="1"/>
          </p:cNvSpPr>
          <p:nvPr/>
        </p:nvSpPr>
        <p:spPr bwMode="auto">
          <a:xfrm flipH="1">
            <a:off x="5921375" y="2619375"/>
            <a:ext cx="817563" cy="0"/>
          </a:xfrm>
          <a:prstGeom prst="line">
            <a:avLst/>
          </a:prstGeom>
          <a:noFill/>
          <a:ln w="25400">
            <a:solidFill>
              <a:schemeClr val="bg1"/>
            </a:solidFill>
            <a:round/>
            <a:headEnd/>
            <a:tailEnd type="none" w="sm" len="sm"/>
          </a:ln>
          <a:effectLst/>
        </p:spPr>
        <p:txBody>
          <a:bodyPr wrap="none" anchor="ctr"/>
          <a:lstStyle/>
          <a:p>
            <a:endParaRPr lang="en-US"/>
          </a:p>
        </p:txBody>
      </p:sp>
      <p:sp>
        <p:nvSpPr>
          <p:cNvPr id="374822" name="Freeform 38"/>
          <p:cNvSpPr>
            <a:spLocks/>
          </p:cNvSpPr>
          <p:nvPr/>
        </p:nvSpPr>
        <p:spPr bwMode="auto">
          <a:xfrm flipH="1">
            <a:off x="5900738" y="3365500"/>
            <a:ext cx="838200" cy="196850"/>
          </a:xfrm>
          <a:custGeom>
            <a:avLst/>
            <a:gdLst/>
            <a:ahLst/>
            <a:cxnLst>
              <a:cxn ang="0">
                <a:pos x="336" y="0"/>
              </a:cxn>
              <a:cxn ang="0">
                <a:pos x="336" y="96"/>
              </a:cxn>
              <a:cxn ang="0">
                <a:pos x="0" y="96"/>
              </a:cxn>
            </a:cxnLst>
            <a:rect l="0" t="0" r="r" b="b"/>
            <a:pathLst>
              <a:path w="336" h="96">
                <a:moveTo>
                  <a:pt x="336" y="0"/>
                </a:moveTo>
                <a:lnTo>
                  <a:pt x="336" y="96"/>
                </a:lnTo>
                <a:lnTo>
                  <a:pt x="0" y="96"/>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74823" name="Rectangle 39"/>
          <p:cNvSpPr>
            <a:spLocks noChangeArrowheads="1"/>
          </p:cNvSpPr>
          <p:nvPr/>
        </p:nvSpPr>
        <p:spPr bwMode="auto">
          <a:xfrm>
            <a:off x="3292475" y="6542088"/>
            <a:ext cx="1238250" cy="244475"/>
          </a:xfrm>
          <a:prstGeom prst="rect">
            <a:avLst/>
          </a:prstGeom>
          <a:noFill/>
          <a:ln w="25400">
            <a:noFill/>
            <a:miter lim="800000"/>
            <a:headEnd/>
            <a:tailEnd type="none" w="sm" len="sm"/>
          </a:ln>
          <a:effectLst/>
        </p:spPr>
        <p:txBody>
          <a:bodyPr wrap="none">
            <a:spAutoFit/>
          </a:bodyPr>
          <a:lstStyle/>
          <a:p>
            <a:pPr>
              <a:lnSpc>
                <a:spcPts val="1200"/>
              </a:lnSpc>
            </a:pPr>
            <a:r>
              <a:rPr lang="en-US" sz="1400">
                <a:solidFill>
                  <a:schemeClr val="bg1"/>
                </a:solidFill>
              </a:rPr>
              <a:t>Helper T cell</a:t>
            </a:r>
          </a:p>
        </p:txBody>
      </p:sp>
      <p:sp>
        <p:nvSpPr>
          <p:cNvPr id="374824" name="Line 40"/>
          <p:cNvSpPr>
            <a:spLocks noChangeShapeType="1"/>
          </p:cNvSpPr>
          <p:nvPr/>
        </p:nvSpPr>
        <p:spPr bwMode="auto">
          <a:xfrm flipH="1">
            <a:off x="2286000" y="4572000"/>
            <a:ext cx="1428750" cy="0"/>
          </a:xfrm>
          <a:prstGeom prst="line">
            <a:avLst/>
          </a:prstGeom>
          <a:noFill/>
          <a:ln w="25400">
            <a:solidFill>
              <a:schemeClr val="bg1"/>
            </a:solidFill>
            <a:round/>
            <a:headEnd/>
            <a:tailEnd type="none" w="sm" len="sm"/>
          </a:ln>
          <a:effectLst/>
        </p:spPr>
        <p:txBody>
          <a:bodyPr wrap="none" anchor="ctr"/>
          <a:lstStyle/>
          <a:p>
            <a:endParaRPr lang="en-US"/>
          </a:p>
        </p:txBody>
      </p:sp>
      <p:sp>
        <p:nvSpPr>
          <p:cNvPr id="374825" name="Line 41"/>
          <p:cNvSpPr>
            <a:spLocks noChangeShapeType="1"/>
          </p:cNvSpPr>
          <p:nvPr/>
        </p:nvSpPr>
        <p:spPr bwMode="auto">
          <a:xfrm flipH="1">
            <a:off x="2286000" y="4876800"/>
            <a:ext cx="1495425" cy="0"/>
          </a:xfrm>
          <a:prstGeom prst="line">
            <a:avLst/>
          </a:prstGeom>
          <a:noFill/>
          <a:ln w="25400">
            <a:solidFill>
              <a:schemeClr val="bg1"/>
            </a:solidFill>
            <a:round/>
            <a:headEnd/>
            <a:tailEnd type="none" w="sm" len="sm"/>
          </a:ln>
          <a:effectLst/>
        </p:spPr>
        <p:txBody>
          <a:bodyPr wrap="none" anchor="ctr"/>
          <a:lstStyle/>
          <a:p>
            <a:endParaRPr lang="en-US"/>
          </a:p>
        </p:txBody>
      </p:sp>
      <p:sp>
        <p:nvSpPr>
          <p:cNvPr id="374826" name="Line 42"/>
          <p:cNvSpPr>
            <a:spLocks noChangeShapeType="1"/>
          </p:cNvSpPr>
          <p:nvPr/>
        </p:nvSpPr>
        <p:spPr bwMode="auto">
          <a:xfrm flipH="1">
            <a:off x="2286000" y="5181600"/>
            <a:ext cx="1495425" cy="0"/>
          </a:xfrm>
          <a:prstGeom prst="line">
            <a:avLst/>
          </a:prstGeom>
          <a:noFill/>
          <a:ln w="25400">
            <a:solidFill>
              <a:schemeClr val="bg1"/>
            </a:solidFill>
            <a:round/>
            <a:headEnd/>
            <a:tailEnd type="none" w="sm" len="sm"/>
          </a:ln>
          <a:effectLst/>
        </p:spPr>
        <p:txBody>
          <a:bodyPr wrap="none" anchor="ctr"/>
          <a:lstStyle/>
          <a:p>
            <a:endParaRPr lang="en-US"/>
          </a:p>
        </p:txBody>
      </p:sp>
      <p:sp>
        <p:nvSpPr>
          <p:cNvPr id="374829" name="Freeform 45"/>
          <p:cNvSpPr>
            <a:spLocks/>
          </p:cNvSpPr>
          <p:nvPr/>
        </p:nvSpPr>
        <p:spPr bwMode="auto">
          <a:xfrm>
            <a:off x="4114800" y="4953000"/>
            <a:ext cx="1676400" cy="762000"/>
          </a:xfrm>
          <a:custGeom>
            <a:avLst/>
            <a:gdLst/>
            <a:ahLst/>
            <a:cxnLst>
              <a:cxn ang="0">
                <a:pos x="0" y="0"/>
              </a:cxn>
              <a:cxn ang="0">
                <a:pos x="816" y="0"/>
              </a:cxn>
              <a:cxn ang="0">
                <a:pos x="816" y="480"/>
              </a:cxn>
              <a:cxn ang="0">
                <a:pos x="1056" y="480"/>
              </a:cxn>
            </a:cxnLst>
            <a:rect l="0" t="0" r="r" b="b"/>
            <a:pathLst>
              <a:path w="1056" h="480">
                <a:moveTo>
                  <a:pt x="0" y="0"/>
                </a:moveTo>
                <a:lnTo>
                  <a:pt x="816" y="0"/>
                </a:lnTo>
                <a:lnTo>
                  <a:pt x="816" y="480"/>
                </a:lnTo>
                <a:lnTo>
                  <a:pt x="1056" y="480"/>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74833" name="Line 49"/>
          <p:cNvSpPr>
            <a:spLocks noChangeShapeType="1"/>
          </p:cNvSpPr>
          <p:nvPr/>
        </p:nvSpPr>
        <p:spPr bwMode="auto">
          <a:xfrm>
            <a:off x="3467100" y="1962150"/>
            <a:ext cx="42545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74834" name="Line 50"/>
          <p:cNvSpPr>
            <a:spLocks noChangeShapeType="1"/>
          </p:cNvSpPr>
          <p:nvPr/>
        </p:nvSpPr>
        <p:spPr bwMode="auto">
          <a:xfrm>
            <a:off x="5029200" y="1962150"/>
            <a:ext cx="425450" cy="0"/>
          </a:xfrm>
          <a:prstGeom prst="line">
            <a:avLst/>
          </a:prstGeom>
          <a:noFill/>
          <a:ln w="25400">
            <a:solidFill>
              <a:srgbClr val="FF0000"/>
            </a:solidFill>
            <a:round/>
            <a:headEnd/>
            <a:tailEnd type="triangle" w="sm" len="sm"/>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5872" name="Picture 64" descr="23"/>
          <p:cNvPicPr>
            <a:picLocks noChangeAspect="1" noChangeArrowheads="1"/>
          </p:cNvPicPr>
          <p:nvPr/>
        </p:nvPicPr>
        <p:blipFill>
          <a:blip r:embed="rId3" cstate="print"/>
          <a:srcRect/>
          <a:stretch>
            <a:fillRect/>
          </a:stretch>
        </p:blipFill>
        <p:spPr bwMode="auto">
          <a:xfrm>
            <a:off x="1455738" y="766763"/>
            <a:ext cx="4954587" cy="5564187"/>
          </a:xfrm>
          <a:prstGeom prst="rect">
            <a:avLst/>
          </a:prstGeom>
          <a:noFill/>
        </p:spPr>
      </p:pic>
      <p:sp>
        <p:nvSpPr>
          <p:cNvPr id="375812" name="Rectangle 4"/>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Activation of T Cells: Cytotoxic</a:t>
            </a:r>
          </a:p>
        </p:txBody>
      </p:sp>
      <p:sp>
        <p:nvSpPr>
          <p:cNvPr id="375814" name="Rectangle 6"/>
          <p:cNvSpPr>
            <a:spLocks noChangeArrowheads="1"/>
          </p:cNvSpPr>
          <p:nvPr/>
        </p:nvSpPr>
        <p:spPr bwMode="auto">
          <a:xfrm>
            <a:off x="1625600" y="3733800"/>
            <a:ext cx="3276600" cy="269875"/>
          </a:xfrm>
          <a:prstGeom prst="rect">
            <a:avLst/>
          </a:prstGeom>
          <a:noFill/>
          <a:ln w="25400">
            <a:noFill/>
            <a:miter lim="800000"/>
            <a:headEnd/>
            <a:tailEnd type="none" w="sm" len="sm"/>
          </a:ln>
          <a:effectLst/>
        </p:spPr>
        <p:txBody>
          <a:bodyPr>
            <a:spAutoFit/>
          </a:bodyPr>
          <a:lstStyle/>
          <a:p>
            <a:pPr algn="r">
              <a:lnSpc>
                <a:spcPts val="1400"/>
              </a:lnSpc>
            </a:pPr>
            <a:r>
              <a:rPr lang="en-US" sz="1400">
                <a:solidFill>
                  <a:schemeClr val="bg1"/>
                </a:solidFill>
              </a:rPr>
              <a:t>Processed antigen and Class I MHC</a:t>
            </a:r>
          </a:p>
        </p:txBody>
      </p:sp>
      <p:sp>
        <p:nvSpPr>
          <p:cNvPr id="375815" name="Rectangle 7"/>
          <p:cNvSpPr>
            <a:spLocks noChangeArrowheads="1"/>
          </p:cNvSpPr>
          <p:nvPr/>
        </p:nvSpPr>
        <p:spPr bwMode="auto">
          <a:xfrm>
            <a:off x="2840038" y="2832100"/>
            <a:ext cx="1325562" cy="269875"/>
          </a:xfrm>
          <a:prstGeom prst="rect">
            <a:avLst/>
          </a:prstGeom>
          <a:noFill/>
          <a:ln w="25400">
            <a:noFill/>
            <a:miter lim="800000"/>
            <a:headEnd/>
            <a:tailEnd type="none" w="sm" len="sm"/>
          </a:ln>
          <a:effectLst/>
        </p:spPr>
        <p:txBody>
          <a:bodyPr wrap="none">
            <a:spAutoFit/>
          </a:bodyPr>
          <a:lstStyle/>
          <a:p>
            <a:pPr algn="r">
              <a:lnSpc>
                <a:spcPts val="1400"/>
              </a:lnSpc>
            </a:pPr>
            <a:r>
              <a:rPr lang="en-US" sz="1400">
                <a:solidFill>
                  <a:schemeClr val="bg1"/>
                </a:solidFill>
              </a:rPr>
              <a:t>Lymphokines</a:t>
            </a:r>
          </a:p>
        </p:txBody>
      </p:sp>
      <p:sp>
        <p:nvSpPr>
          <p:cNvPr id="375817" name="Rectangle 9"/>
          <p:cNvSpPr>
            <a:spLocks noChangeArrowheads="1"/>
          </p:cNvSpPr>
          <p:nvPr/>
        </p:nvSpPr>
        <p:spPr bwMode="auto">
          <a:xfrm>
            <a:off x="6475413" y="3563938"/>
            <a:ext cx="1209675" cy="269875"/>
          </a:xfrm>
          <a:prstGeom prst="rect">
            <a:avLst/>
          </a:prstGeom>
          <a:noFill/>
          <a:ln w="25400">
            <a:noFill/>
            <a:miter lim="800000"/>
            <a:headEnd/>
            <a:tailEnd type="none" w="sm" len="sm"/>
          </a:ln>
          <a:effectLst/>
        </p:spPr>
        <p:txBody>
          <a:bodyPr wrap="none">
            <a:spAutoFit/>
          </a:bodyPr>
          <a:lstStyle/>
          <a:p>
            <a:pPr>
              <a:lnSpc>
                <a:spcPts val="1400"/>
              </a:lnSpc>
            </a:pPr>
            <a:r>
              <a:rPr lang="en-US" sz="1400">
                <a:solidFill>
                  <a:schemeClr val="bg1"/>
                </a:solidFill>
              </a:rPr>
              <a:t>Class I MHC</a:t>
            </a:r>
          </a:p>
        </p:txBody>
      </p:sp>
      <p:sp>
        <p:nvSpPr>
          <p:cNvPr id="375818" name="Rectangle 10"/>
          <p:cNvSpPr>
            <a:spLocks noChangeArrowheads="1"/>
          </p:cNvSpPr>
          <p:nvPr/>
        </p:nvSpPr>
        <p:spPr bwMode="auto">
          <a:xfrm>
            <a:off x="839788" y="1766888"/>
            <a:ext cx="1258887" cy="269875"/>
          </a:xfrm>
          <a:prstGeom prst="rect">
            <a:avLst/>
          </a:prstGeom>
          <a:noFill/>
          <a:ln w="25400">
            <a:noFill/>
            <a:miter lim="800000"/>
            <a:headEnd/>
            <a:tailEnd type="none" w="sm" len="sm"/>
          </a:ln>
          <a:effectLst/>
        </p:spPr>
        <p:txBody>
          <a:bodyPr wrap="none">
            <a:spAutoFit/>
          </a:bodyPr>
          <a:lstStyle/>
          <a:p>
            <a:pPr algn="r">
              <a:lnSpc>
                <a:spcPts val="1400"/>
              </a:lnSpc>
            </a:pPr>
            <a:r>
              <a:rPr lang="en-US" sz="1400">
                <a:solidFill>
                  <a:schemeClr val="bg1"/>
                </a:solidFill>
              </a:rPr>
              <a:t>Class II MHC</a:t>
            </a:r>
          </a:p>
        </p:txBody>
      </p:sp>
      <p:sp>
        <p:nvSpPr>
          <p:cNvPr id="375819" name="Rectangle 11"/>
          <p:cNvSpPr>
            <a:spLocks noChangeArrowheads="1"/>
          </p:cNvSpPr>
          <p:nvPr/>
        </p:nvSpPr>
        <p:spPr bwMode="auto">
          <a:xfrm>
            <a:off x="6113463" y="647700"/>
            <a:ext cx="1828800" cy="6254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Processed antigen and Class II MHC are displayed</a:t>
            </a:r>
          </a:p>
        </p:txBody>
      </p:sp>
      <p:sp>
        <p:nvSpPr>
          <p:cNvPr id="375820" name="Rectangle 12"/>
          <p:cNvSpPr>
            <a:spLocks noChangeArrowheads="1"/>
          </p:cNvSpPr>
          <p:nvPr/>
        </p:nvSpPr>
        <p:spPr bwMode="auto">
          <a:xfrm>
            <a:off x="1255713" y="927100"/>
            <a:ext cx="842962" cy="269875"/>
          </a:xfrm>
          <a:prstGeom prst="rect">
            <a:avLst/>
          </a:prstGeom>
          <a:noFill/>
          <a:ln w="25400">
            <a:noFill/>
            <a:miter lim="800000"/>
            <a:headEnd/>
            <a:tailEnd type="none" w="sm" len="sm"/>
          </a:ln>
          <a:effectLst/>
        </p:spPr>
        <p:txBody>
          <a:bodyPr wrap="none">
            <a:spAutoFit/>
          </a:bodyPr>
          <a:lstStyle/>
          <a:p>
            <a:pPr algn="r">
              <a:lnSpc>
                <a:spcPts val="1400"/>
              </a:lnSpc>
            </a:pPr>
            <a:r>
              <a:rPr lang="en-US" sz="1400">
                <a:solidFill>
                  <a:schemeClr val="bg1"/>
                </a:solidFill>
              </a:rPr>
              <a:t>Antigen</a:t>
            </a:r>
          </a:p>
        </p:txBody>
      </p:sp>
      <p:sp>
        <p:nvSpPr>
          <p:cNvPr id="375821" name="Rectangle 13"/>
          <p:cNvSpPr>
            <a:spLocks noChangeArrowheads="1"/>
          </p:cNvSpPr>
          <p:nvPr/>
        </p:nvSpPr>
        <p:spPr bwMode="auto">
          <a:xfrm>
            <a:off x="6113463" y="1730375"/>
            <a:ext cx="1982787" cy="8032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Resting helper T cell receptor recognizes processed antigen plus Class II MHC</a:t>
            </a:r>
          </a:p>
        </p:txBody>
      </p:sp>
      <p:sp>
        <p:nvSpPr>
          <p:cNvPr id="375822" name="Rectangle 14"/>
          <p:cNvSpPr>
            <a:spLocks noChangeArrowheads="1"/>
          </p:cNvSpPr>
          <p:nvPr/>
        </p:nvSpPr>
        <p:spPr bwMode="auto">
          <a:xfrm>
            <a:off x="871538" y="1381125"/>
            <a:ext cx="1227137" cy="269875"/>
          </a:xfrm>
          <a:prstGeom prst="rect">
            <a:avLst/>
          </a:prstGeom>
          <a:noFill/>
          <a:ln w="25400">
            <a:noFill/>
            <a:miter lim="800000"/>
            <a:headEnd/>
            <a:tailEnd type="none" w="sm" len="sm"/>
          </a:ln>
          <a:effectLst/>
        </p:spPr>
        <p:txBody>
          <a:bodyPr wrap="none">
            <a:spAutoFit/>
          </a:bodyPr>
          <a:lstStyle/>
          <a:p>
            <a:pPr algn="r">
              <a:lnSpc>
                <a:spcPts val="1400"/>
              </a:lnSpc>
            </a:pPr>
            <a:r>
              <a:rPr lang="en-US" sz="1400">
                <a:solidFill>
                  <a:schemeClr val="bg1"/>
                </a:solidFill>
              </a:rPr>
              <a:t>Macrophage</a:t>
            </a:r>
          </a:p>
        </p:txBody>
      </p:sp>
      <p:sp>
        <p:nvSpPr>
          <p:cNvPr id="375823" name="Rectangle 15"/>
          <p:cNvSpPr>
            <a:spLocks noChangeArrowheads="1"/>
          </p:cNvSpPr>
          <p:nvPr/>
        </p:nvSpPr>
        <p:spPr bwMode="auto">
          <a:xfrm>
            <a:off x="3059113" y="1981200"/>
            <a:ext cx="1108075" cy="269875"/>
          </a:xfrm>
          <a:prstGeom prst="rect">
            <a:avLst/>
          </a:prstGeom>
          <a:noFill/>
          <a:ln w="25400">
            <a:noFill/>
            <a:miter lim="800000"/>
            <a:headEnd/>
            <a:tailEnd type="none" w="sm" len="sm"/>
          </a:ln>
          <a:effectLst/>
        </p:spPr>
        <p:txBody>
          <a:bodyPr wrap="none">
            <a:spAutoFit/>
          </a:bodyPr>
          <a:lstStyle/>
          <a:p>
            <a:pPr algn="r">
              <a:lnSpc>
                <a:spcPts val="1400"/>
              </a:lnSpc>
            </a:pPr>
            <a:r>
              <a:rPr lang="en-US" sz="1400">
                <a:solidFill>
                  <a:schemeClr val="bg1"/>
                </a:solidFill>
              </a:rPr>
              <a:t>Monokines</a:t>
            </a:r>
          </a:p>
        </p:txBody>
      </p:sp>
      <p:sp>
        <p:nvSpPr>
          <p:cNvPr id="375824" name="Rectangle 16"/>
          <p:cNvSpPr>
            <a:spLocks noChangeArrowheads="1"/>
          </p:cNvSpPr>
          <p:nvPr/>
        </p:nvSpPr>
        <p:spPr bwMode="auto">
          <a:xfrm rot="-5400000">
            <a:off x="3067051" y="5395912"/>
            <a:ext cx="1492250" cy="269875"/>
          </a:xfrm>
          <a:prstGeom prst="rect">
            <a:avLst/>
          </a:prstGeom>
          <a:noFill/>
          <a:ln w="25400">
            <a:noFill/>
            <a:miter lim="800000"/>
            <a:headEnd/>
            <a:tailEnd type="none" w="sm" len="sm"/>
          </a:ln>
          <a:effectLst/>
        </p:spPr>
        <p:txBody>
          <a:bodyPr wrap="none">
            <a:spAutoFit/>
          </a:bodyPr>
          <a:lstStyle/>
          <a:p>
            <a:pPr>
              <a:lnSpc>
                <a:spcPts val="1400"/>
              </a:lnSpc>
            </a:pPr>
            <a:r>
              <a:rPr lang="en-US" sz="1400">
                <a:solidFill>
                  <a:schemeClr val="tx1"/>
                </a:solidFill>
              </a:rPr>
              <a:t>Cytotoxic T cell</a:t>
            </a:r>
          </a:p>
        </p:txBody>
      </p:sp>
      <p:sp>
        <p:nvSpPr>
          <p:cNvPr id="375825" name="Rectangle 17"/>
          <p:cNvSpPr>
            <a:spLocks noChangeArrowheads="1"/>
          </p:cNvSpPr>
          <p:nvPr/>
        </p:nvSpPr>
        <p:spPr bwMode="auto">
          <a:xfrm rot="-5400000">
            <a:off x="1096963" y="5403850"/>
            <a:ext cx="1206500" cy="269875"/>
          </a:xfrm>
          <a:prstGeom prst="rect">
            <a:avLst/>
          </a:prstGeom>
          <a:noFill/>
          <a:ln w="25400">
            <a:noFill/>
            <a:miter lim="800000"/>
            <a:headEnd/>
            <a:tailEnd type="none" w="sm" len="sm"/>
          </a:ln>
          <a:effectLst/>
        </p:spPr>
        <p:txBody>
          <a:bodyPr wrap="none">
            <a:spAutoFit/>
          </a:bodyPr>
          <a:lstStyle/>
          <a:p>
            <a:pPr>
              <a:lnSpc>
                <a:spcPts val="1400"/>
              </a:lnSpc>
            </a:pPr>
            <a:r>
              <a:rPr lang="en-US" sz="1400">
                <a:solidFill>
                  <a:schemeClr val="tx1"/>
                </a:solidFill>
              </a:rPr>
              <a:t>Infected cell</a:t>
            </a:r>
          </a:p>
        </p:txBody>
      </p:sp>
      <p:sp>
        <p:nvSpPr>
          <p:cNvPr id="375826" name="Rectangle 18"/>
          <p:cNvSpPr>
            <a:spLocks noChangeArrowheads="1"/>
          </p:cNvSpPr>
          <p:nvPr/>
        </p:nvSpPr>
        <p:spPr bwMode="auto">
          <a:xfrm>
            <a:off x="1166813" y="4495800"/>
            <a:ext cx="1063625" cy="269875"/>
          </a:xfrm>
          <a:prstGeom prst="rect">
            <a:avLst/>
          </a:prstGeom>
          <a:noFill/>
          <a:ln w="25400">
            <a:noFill/>
            <a:miter lim="800000"/>
            <a:headEnd/>
            <a:tailEnd type="none" w="sm" len="sm"/>
          </a:ln>
          <a:effectLst/>
        </p:spPr>
        <p:txBody>
          <a:bodyPr wrap="none">
            <a:spAutoFit/>
          </a:bodyPr>
          <a:lstStyle/>
          <a:p>
            <a:pPr>
              <a:lnSpc>
                <a:spcPts val="1400"/>
              </a:lnSpc>
            </a:pPr>
            <a:r>
              <a:rPr lang="en-US" sz="1200">
                <a:solidFill>
                  <a:schemeClr val="bg1"/>
                </a:solidFill>
              </a:rPr>
              <a:t>MHC Class I</a:t>
            </a:r>
          </a:p>
        </p:txBody>
      </p:sp>
      <p:sp>
        <p:nvSpPr>
          <p:cNvPr id="375827" name="Rectangle 19"/>
          <p:cNvSpPr>
            <a:spLocks noChangeArrowheads="1"/>
          </p:cNvSpPr>
          <p:nvPr/>
        </p:nvSpPr>
        <p:spPr bwMode="auto">
          <a:xfrm>
            <a:off x="1023938" y="6410325"/>
            <a:ext cx="1465262" cy="269875"/>
          </a:xfrm>
          <a:prstGeom prst="rect">
            <a:avLst/>
          </a:prstGeom>
          <a:noFill/>
          <a:ln w="25400">
            <a:noFill/>
            <a:miter lim="800000"/>
            <a:headEnd/>
            <a:tailEnd type="none" w="sm" len="sm"/>
          </a:ln>
          <a:effectLst/>
        </p:spPr>
        <p:txBody>
          <a:bodyPr wrap="none">
            <a:spAutoFit/>
          </a:bodyPr>
          <a:lstStyle/>
          <a:p>
            <a:pPr>
              <a:lnSpc>
                <a:spcPts val="1400"/>
              </a:lnSpc>
            </a:pPr>
            <a:r>
              <a:rPr lang="en-US" sz="1200">
                <a:solidFill>
                  <a:schemeClr val="bg1"/>
                </a:solidFill>
              </a:rPr>
              <a:t>Antigenic peptide</a:t>
            </a:r>
          </a:p>
        </p:txBody>
      </p:sp>
      <p:sp>
        <p:nvSpPr>
          <p:cNvPr id="375828" name="Rectangle 20"/>
          <p:cNvSpPr>
            <a:spLocks noChangeArrowheads="1"/>
          </p:cNvSpPr>
          <p:nvPr/>
        </p:nvSpPr>
        <p:spPr bwMode="auto">
          <a:xfrm>
            <a:off x="3141663" y="6410325"/>
            <a:ext cx="1225550" cy="269875"/>
          </a:xfrm>
          <a:prstGeom prst="rect">
            <a:avLst/>
          </a:prstGeom>
          <a:noFill/>
          <a:ln w="25400">
            <a:noFill/>
            <a:miter lim="800000"/>
            <a:headEnd/>
            <a:tailEnd type="none" w="sm" len="sm"/>
          </a:ln>
          <a:effectLst/>
        </p:spPr>
        <p:txBody>
          <a:bodyPr wrap="none">
            <a:spAutoFit/>
          </a:bodyPr>
          <a:lstStyle/>
          <a:p>
            <a:pPr>
              <a:lnSpc>
                <a:spcPts val="1400"/>
              </a:lnSpc>
            </a:pPr>
            <a:r>
              <a:rPr lang="en-US" sz="1200">
                <a:solidFill>
                  <a:schemeClr val="bg1"/>
                </a:solidFill>
              </a:rPr>
              <a:t>T cell receptor</a:t>
            </a:r>
          </a:p>
        </p:txBody>
      </p:sp>
      <p:sp>
        <p:nvSpPr>
          <p:cNvPr id="375829" name="Rectangle 21"/>
          <p:cNvSpPr>
            <a:spLocks noChangeArrowheads="1"/>
          </p:cNvSpPr>
          <p:nvPr/>
        </p:nvSpPr>
        <p:spPr bwMode="auto">
          <a:xfrm>
            <a:off x="2962275" y="4495800"/>
            <a:ext cx="1047750" cy="269875"/>
          </a:xfrm>
          <a:prstGeom prst="rect">
            <a:avLst/>
          </a:prstGeom>
          <a:noFill/>
          <a:ln w="25400">
            <a:noFill/>
            <a:miter lim="800000"/>
            <a:headEnd/>
            <a:tailEnd type="none" w="sm" len="sm"/>
          </a:ln>
          <a:effectLst/>
        </p:spPr>
        <p:txBody>
          <a:bodyPr wrap="none">
            <a:spAutoFit/>
          </a:bodyPr>
          <a:lstStyle/>
          <a:p>
            <a:pPr>
              <a:lnSpc>
                <a:spcPts val="1400"/>
              </a:lnSpc>
            </a:pPr>
            <a:r>
              <a:rPr lang="en-US" sz="1200">
                <a:solidFill>
                  <a:schemeClr val="bg1"/>
                </a:solidFill>
              </a:rPr>
              <a:t>CD8 protein</a:t>
            </a:r>
          </a:p>
        </p:txBody>
      </p:sp>
      <p:sp>
        <p:nvSpPr>
          <p:cNvPr id="375830" name="Rectangle 22"/>
          <p:cNvSpPr>
            <a:spLocks noChangeArrowheads="1"/>
          </p:cNvSpPr>
          <p:nvPr/>
        </p:nvSpPr>
        <p:spPr bwMode="auto">
          <a:xfrm>
            <a:off x="2251075" y="2219325"/>
            <a:ext cx="1916113" cy="269875"/>
          </a:xfrm>
          <a:prstGeom prst="rect">
            <a:avLst/>
          </a:prstGeom>
          <a:noFill/>
          <a:ln w="25400">
            <a:noFill/>
            <a:miter lim="800000"/>
            <a:headEnd/>
            <a:tailEnd type="none" w="sm" len="sm"/>
          </a:ln>
          <a:effectLst/>
        </p:spPr>
        <p:txBody>
          <a:bodyPr wrap="none">
            <a:spAutoFit/>
          </a:bodyPr>
          <a:lstStyle/>
          <a:p>
            <a:pPr algn="r">
              <a:lnSpc>
                <a:spcPts val="1400"/>
              </a:lnSpc>
            </a:pPr>
            <a:r>
              <a:rPr lang="en-US" sz="1400">
                <a:solidFill>
                  <a:schemeClr val="bg1"/>
                </a:solidFill>
              </a:rPr>
              <a:t>Resting helper T cell</a:t>
            </a:r>
          </a:p>
        </p:txBody>
      </p:sp>
      <p:sp>
        <p:nvSpPr>
          <p:cNvPr id="375832" name="Rectangle 24"/>
          <p:cNvSpPr>
            <a:spLocks noChangeArrowheads="1"/>
          </p:cNvSpPr>
          <p:nvPr/>
        </p:nvSpPr>
        <p:spPr bwMode="auto">
          <a:xfrm>
            <a:off x="6475413" y="6019800"/>
            <a:ext cx="1492250" cy="269875"/>
          </a:xfrm>
          <a:prstGeom prst="rect">
            <a:avLst/>
          </a:prstGeom>
          <a:noFill/>
          <a:ln w="25400">
            <a:noFill/>
            <a:miter lim="800000"/>
            <a:headEnd/>
            <a:tailEnd type="none" w="sm" len="sm"/>
          </a:ln>
          <a:effectLst/>
        </p:spPr>
        <p:txBody>
          <a:bodyPr wrap="none">
            <a:spAutoFit/>
          </a:bodyPr>
          <a:lstStyle/>
          <a:p>
            <a:pPr>
              <a:lnSpc>
                <a:spcPts val="1400"/>
              </a:lnSpc>
            </a:pPr>
            <a:r>
              <a:rPr lang="en-US" sz="1400">
                <a:solidFill>
                  <a:schemeClr val="bg1"/>
                </a:solidFill>
              </a:rPr>
              <a:t>Cytotoxic T cell</a:t>
            </a:r>
          </a:p>
        </p:txBody>
      </p:sp>
      <p:sp>
        <p:nvSpPr>
          <p:cNvPr id="375833" name="Rectangle 25"/>
          <p:cNvSpPr>
            <a:spLocks noChangeArrowheads="1"/>
          </p:cNvSpPr>
          <p:nvPr/>
        </p:nvSpPr>
        <p:spPr bwMode="auto">
          <a:xfrm>
            <a:off x="6475413" y="3943350"/>
            <a:ext cx="1906587" cy="4476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Cytotoxic T cell becomes activated</a:t>
            </a:r>
          </a:p>
        </p:txBody>
      </p:sp>
      <p:sp>
        <p:nvSpPr>
          <p:cNvPr id="375834" name="Rectangle 26"/>
          <p:cNvSpPr>
            <a:spLocks noChangeArrowheads="1"/>
          </p:cNvSpPr>
          <p:nvPr/>
        </p:nvSpPr>
        <p:spPr bwMode="auto">
          <a:xfrm>
            <a:off x="3468688" y="4229100"/>
            <a:ext cx="1433512" cy="269875"/>
          </a:xfrm>
          <a:prstGeom prst="rect">
            <a:avLst/>
          </a:prstGeom>
          <a:noFill/>
          <a:ln w="25400">
            <a:noFill/>
            <a:miter lim="800000"/>
            <a:headEnd/>
            <a:tailEnd type="none" w="sm" len="sm"/>
          </a:ln>
          <a:effectLst/>
        </p:spPr>
        <p:txBody>
          <a:bodyPr wrap="none">
            <a:spAutoFit/>
          </a:bodyPr>
          <a:lstStyle/>
          <a:p>
            <a:pPr algn="r">
              <a:lnSpc>
                <a:spcPts val="1400"/>
              </a:lnSpc>
            </a:pPr>
            <a:r>
              <a:rPr lang="en-US" sz="1400">
                <a:solidFill>
                  <a:schemeClr val="bg1"/>
                </a:solidFill>
              </a:rPr>
              <a:t>Antigen (virus)</a:t>
            </a:r>
          </a:p>
        </p:txBody>
      </p:sp>
      <p:sp>
        <p:nvSpPr>
          <p:cNvPr id="375835" name="Rectangle 27"/>
          <p:cNvSpPr>
            <a:spLocks noChangeArrowheads="1"/>
          </p:cNvSpPr>
          <p:nvPr/>
        </p:nvSpPr>
        <p:spPr bwMode="auto">
          <a:xfrm>
            <a:off x="6475413" y="5440363"/>
            <a:ext cx="1828800" cy="4476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Processed antigen (viral protein)</a:t>
            </a:r>
          </a:p>
        </p:txBody>
      </p:sp>
      <p:sp>
        <p:nvSpPr>
          <p:cNvPr id="375836" name="Rectangle 28"/>
          <p:cNvSpPr>
            <a:spLocks noChangeArrowheads="1"/>
          </p:cNvSpPr>
          <p:nvPr/>
        </p:nvSpPr>
        <p:spPr bwMode="auto">
          <a:xfrm>
            <a:off x="5029200" y="6000750"/>
            <a:ext cx="609600" cy="447675"/>
          </a:xfrm>
          <a:prstGeom prst="rect">
            <a:avLst/>
          </a:prstGeom>
          <a:noFill/>
          <a:ln w="25400">
            <a:noFill/>
            <a:miter lim="800000"/>
            <a:headEnd/>
            <a:tailEnd type="none" w="sm" len="sm"/>
          </a:ln>
          <a:effectLst/>
        </p:spPr>
        <p:txBody>
          <a:bodyPr>
            <a:spAutoFit/>
          </a:bodyPr>
          <a:lstStyle/>
          <a:p>
            <a:pPr algn="ctr">
              <a:lnSpc>
                <a:spcPts val="1400"/>
              </a:lnSpc>
            </a:pPr>
            <a:r>
              <a:rPr lang="en-US" sz="1400">
                <a:solidFill>
                  <a:schemeClr val="bg1"/>
                </a:solidFill>
              </a:rPr>
              <a:t>Cell dies</a:t>
            </a:r>
          </a:p>
        </p:txBody>
      </p:sp>
      <p:sp>
        <p:nvSpPr>
          <p:cNvPr id="375837" name="Rectangle 29"/>
          <p:cNvSpPr>
            <a:spLocks noChangeArrowheads="1"/>
          </p:cNvSpPr>
          <p:nvPr/>
        </p:nvSpPr>
        <p:spPr bwMode="auto">
          <a:xfrm>
            <a:off x="3695700" y="3981450"/>
            <a:ext cx="1206500" cy="269875"/>
          </a:xfrm>
          <a:prstGeom prst="rect">
            <a:avLst/>
          </a:prstGeom>
          <a:noFill/>
          <a:ln w="25400">
            <a:noFill/>
            <a:miter lim="800000"/>
            <a:headEnd/>
            <a:tailEnd type="none" w="sm" len="sm"/>
          </a:ln>
          <a:effectLst/>
        </p:spPr>
        <p:txBody>
          <a:bodyPr wrap="none">
            <a:spAutoFit/>
          </a:bodyPr>
          <a:lstStyle/>
          <a:p>
            <a:pPr algn="r">
              <a:lnSpc>
                <a:spcPts val="1400"/>
              </a:lnSpc>
            </a:pPr>
            <a:r>
              <a:rPr lang="en-US" sz="1400">
                <a:solidFill>
                  <a:schemeClr val="bg1"/>
                </a:solidFill>
              </a:rPr>
              <a:t>Infected cell</a:t>
            </a:r>
          </a:p>
        </p:txBody>
      </p:sp>
      <p:sp>
        <p:nvSpPr>
          <p:cNvPr id="375838" name="Rectangle 30"/>
          <p:cNvSpPr>
            <a:spLocks noChangeArrowheads="1"/>
          </p:cNvSpPr>
          <p:nvPr/>
        </p:nvSpPr>
        <p:spPr bwMode="auto">
          <a:xfrm>
            <a:off x="6475413" y="4862513"/>
            <a:ext cx="1524000" cy="4476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Activated cytotoxic T cell</a:t>
            </a:r>
          </a:p>
        </p:txBody>
      </p:sp>
      <p:sp>
        <p:nvSpPr>
          <p:cNvPr id="375839" name="Rectangle 31"/>
          <p:cNvSpPr>
            <a:spLocks noChangeArrowheads="1"/>
          </p:cNvSpPr>
          <p:nvPr/>
        </p:nvSpPr>
        <p:spPr bwMode="auto">
          <a:xfrm>
            <a:off x="2101850" y="3143250"/>
            <a:ext cx="2063750" cy="269875"/>
          </a:xfrm>
          <a:prstGeom prst="rect">
            <a:avLst/>
          </a:prstGeom>
          <a:noFill/>
          <a:ln w="25400">
            <a:noFill/>
            <a:miter lim="800000"/>
            <a:headEnd/>
            <a:tailEnd type="none" w="sm" len="sm"/>
          </a:ln>
          <a:effectLst/>
        </p:spPr>
        <p:txBody>
          <a:bodyPr wrap="none">
            <a:spAutoFit/>
          </a:bodyPr>
          <a:lstStyle/>
          <a:p>
            <a:pPr algn="r">
              <a:lnSpc>
                <a:spcPts val="1400"/>
              </a:lnSpc>
            </a:pPr>
            <a:r>
              <a:rPr lang="en-US" sz="1400">
                <a:solidFill>
                  <a:schemeClr val="bg1"/>
                </a:solidFill>
              </a:rPr>
              <a:t>Activated helper T cell</a:t>
            </a:r>
          </a:p>
        </p:txBody>
      </p:sp>
      <p:sp>
        <p:nvSpPr>
          <p:cNvPr id="375840" name="Line 32"/>
          <p:cNvSpPr>
            <a:spLocks noChangeShapeType="1"/>
          </p:cNvSpPr>
          <p:nvPr/>
        </p:nvSpPr>
        <p:spPr bwMode="auto">
          <a:xfrm flipH="1">
            <a:off x="2079625" y="1066800"/>
            <a:ext cx="674688" cy="0"/>
          </a:xfrm>
          <a:prstGeom prst="line">
            <a:avLst/>
          </a:prstGeom>
          <a:noFill/>
          <a:ln w="25400">
            <a:solidFill>
              <a:schemeClr val="bg1"/>
            </a:solidFill>
            <a:round/>
            <a:headEnd/>
            <a:tailEnd type="none" w="sm" len="sm"/>
          </a:ln>
          <a:effectLst/>
        </p:spPr>
        <p:txBody>
          <a:bodyPr wrap="none" anchor="ctr"/>
          <a:lstStyle/>
          <a:p>
            <a:endParaRPr lang="en-US"/>
          </a:p>
        </p:txBody>
      </p:sp>
      <p:sp>
        <p:nvSpPr>
          <p:cNvPr id="375841" name="Line 33"/>
          <p:cNvSpPr>
            <a:spLocks noChangeShapeType="1"/>
          </p:cNvSpPr>
          <p:nvPr/>
        </p:nvSpPr>
        <p:spPr bwMode="auto">
          <a:xfrm flipH="1">
            <a:off x="2079625" y="1514475"/>
            <a:ext cx="485775" cy="0"/>
          </a:xfrm>
          <a:prstGeom prst="line">
            <a:avLst/>
          </a:prstGeom>
          <a:noFill/>
          <a:ln w="25400">
            <a:solidFill>
              <a:schemeClr val="bg1"/>
            </a:solidFill>
            <a:round/>
            <a:headEnd/>
            <a:tailEnd type="none" w="sm" len="sm"/>
          </a:ln>
          <a:effectLst/>
        </p:spPr>
        <p:txBody>
          <a:bodyPr wrap="none" anchor="ctr"/>
          <a:lstStyle/>
          <a:p>
            <a:endParaRPr lang="en-US"/>
          </a:p>
        </p:txBody>
      </p:sp>
      <p:sp>
        <p:nvSpPr>
          <p:cNvPr id="375842" name="Line 34"/>
          <p:cNvSpPr>
            <a:spLocks noChangeShapeType="1"/>
          </p:cNvSpPr>
          <p:nvPr/>
        </p:nvSpPr>
        <p:spPr bwMode="auto">
          <a:xfrm flipH="1">
            <a:off x="2079625" y="1905000"/>
            <a:ext cx="749300" cy="0"/>
          </a:xfrm>
          <a:prstGeom prst="line">
            <a:avLst/>
          </a:prstGeom>
          <a:noFill/>
          <a:ln w="25400">
            <a:solidFill>
              <a:schemeClr val="bg1"/>
            </a:solidFill>
            <a:round/>
            <a:headEnd/>
            <a:tailEnd type="none" w="sm" len="sm"/>
          </a:ln>
          <a:effectLst/>
        </p:spPr>
        <p:txBody>
          <a:bodyPr wrap="none" anchor="ctr"/>
          <a:lstStyle/>
          <a:p>
            <a:endParaRPr lang="en-US"/>
          </a:p>
        </p:txBody>
      </p:sp>
      <p:sp>
        <p:nvSpPr>
          <p:cNvPr id="375843" name="Line 35"/>
          <p:cNvSpPr>
            <a:spLocks noChangeShapeType="1"/>
          </p:cNvSpPr>
          <p:nvPr/>
        </p:nvSpPr>
        <p:spPr bwMode="auto">
          <a:xfrm flipV="1">
            <a:off x="4202113" y="1073150"/>
            <a:ext cx="0" cy="361950"/>
          </a:xfrm>
          <a:prstGeom prst="line">
            <a:avLst/>
          </a:prstGeom>
          <a:noFill/>
          <a:ln w="25400">
            <a:solidFill>
              <a:schemeClr val="bg1"/>
            </a:solidFill>
            <a:round/>
            <a:headEnd/>
            <a:tailEnd type="none" w="sm" len="sm"/>
          </a:ln>
          <a:effectLst/>
        </p:spPr>
        <p:txBody>
          <a:bodyPr wrap="none" anchor="ctr"/>
          <a:lstStyle/>
          <a:p>
            <a:endParaRPr lang="en-US"/>
          </a:p>
        </p:txBody>
      </p:sp>
      <p:sp>
        <p:nvSpPr>
          <p:cNvPr id="375844" name="Rectangle 36"/>
          <p:cNvSpPr>
            <a:spLocks noChangeArrowheads="1"/>
          </p:cNvSpPr>
          <p:nvPr/>
        </p:nvSpPr>
        <p:spPr bwMode="auto">
          <a:xfrm>
            <a:off x="3668713" y="647700"/>
            <a:ext cx="1295400" cy="4476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Antigen is processed</a:t>
            </a:r>
          </a:p>
        </p:txBody>
      </p:sp>
      <p:sp>
        <p:nvSpPr>
          <p:cNvPr id="375845" name="Freeform 37"/>
          <p:cNvSpPr>
            <a:spLocks/>
          </p:cNvSpPr>
          <p:nvPr/>
        </p:nvSpPr>
        <p:spPr bwMode="auto">
          <a:xfrm>
            <a:off x="5127625" y="782638"/>
            <a:ext cx="976313" cy="1117600"/>
          </a:xfrm>
          <a:custGeom>
            <a:avLst/>
            <a:gdLst/>
            <a:ahLst/>
            <a:cxnLst>
              <a:cxn ang="0">
                <a:pos x="0" y="720"/>
              </a:cxn>
              <a:cxn ang="0">
                <a:pos x="336" y="720"/>
              </a:cxn>
              <a:cxn ang="0">
                <a:pos x="336" y="0"/>
              </a:cxn>
              <a:cxn ang="0">
                <a:pos x="432" y="0"/>
              </a:cxn>
            </a:cxnLst>
            <a:rect l="0" t="0" r="r" b="b"/>
            <a:pathLst>
              <a:path w="432" h="720">
                <a:moveTo>
                  <a:pt x="0" y="720"/>
                </a:moveTo>
                <a:lnTo>
                  <a:pt x="336" y="720"/>
                </a:lnTo>
                <a:lnTo>
                  <a:pt x="336" y="0"/>
                </a:lnTo>
                <a:lnTo>
                  <a:pt x="432" y="0"/>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75846" name="Line 38"/>
          <p:cNvSpPr>
            <a:spLocks noChangeShapeType="1"/>
          </p:cNvSpPr>
          <p:nvPr/>
        </p:nvSpPr>
        <p:spPr bwMode="auto">
          <a:xfrm flipH="1">
            <a:off x="5137150" y="2057400"/>
            <a:ext cx="966788" cy="1588"/>
          </a:xfrm>
          <a:prstGeom prst="line">
            <a:avLst/>
          </a:prstGeom>
          <a:noFill/>
          <a:ln w="25400">
            <a:solidFill>
              <a:schemeClr val="bg1"/>
            </a:solidFill>
            <a:round/>
            <a:headEnd/>
            <a:tailEnd type="none" w="sm" len="sm"/>
          </a:ln>
          <a:effectLst/>
        </p:spPr>
        <p:txBody>
          <a:bodyPr wrap="none" anchor="ctr"/>
          <a:lstStyle/>
          <a:p>
            <a:endParaRPr lang="en-US"/>
          </a:p>
        </p:txBody>
      </p:sp>
      <p:sp>
        <p:nvSpPr>
          <p:cNvPr id="375847" name="Line 39"/>
          <p:cNvSpPr>
            <a:spLocks noChangeShapeType="1"/>
          </p:cNvSpPr>
          <p:nvPr/>
        </p:nvSpPr>
        <p:spPr bwMode="auto">
          <a:xfrm flipH="1">
            <a:off x="4162425" y="2355850"/>
            <a:ext cx="703263" cy="0"/>
          </a:xfrm>
          <a:prstGeom prst="line">
            <a:avLst/>
          </a:prstGeom>
          <a:noFill/>
          <a:ln w="25400">
            <a:solidFill>
              <a:schemeClr val="bg1"/>
            </a:solidFill>
            <a:round/>
            <a:headEnd/>
            <a:tailEnd type="none" w="sm" len="sm"/>
          </a:ln>
          <a:effectLst/>
        </p:spPr>
        <p:txBody>
          <a:bodyPr wrap="none" anchor="ctr"/>
          <a:lstStyle/>
          <a:p>
            <a:endParaRPr lang="en-US"/>
          </a:p>
        </p:txBody>
      </p:sp>
      <p:sp>
        <p:nvSpPr>
          <p:cNvPr id="375849" name="Freeform 41"/>
          <p:cNvSpPr>
            <a:spLocks/>
          </p:cNvSpPr>
          <p:nvPr/>
        </p:nvSpPr>
        <p:spPr bwMode="auto">
          <a:xfrm>
            <a:off x="4143375" y="2041525"/>
            <a:ext cx="644525" cy="92075"/>
          </a:xfrm>
          <a:custGeom>
            <a:avLst/>
            <a:gdLst/>
            <a:ahLst/>
            <a:cxnLst>
              <a:cxn ang="0">
                <a:pos x="0" y="48"/>
              </a:cxn>
              <a:cxn ang="0">
                <a:pos x="384" y="48"/>
              </a:cxn>
              <a:cxn ang="0">
                <a:pos x="384" y="0"/>
              </a:cxn>
            </a:cxnLst>
            <a:rect l="0" t="0" r="r" b="b"/>
            <a:pathLst>
              <a:path w="384" h="48">
                <a:moveTo>
                  <a:pt x="0" y="48"/>
                </a:moveTo>
                <a:lnTo>
                  <a:pt x="384" y="48"/>
                </a:lnTo>
                <a:lnTo>
                  <a:pt x="384" y="0"/>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75850" name="Line 42"/>
          <p:cNvSpPr>
            <a:spLocks noChangeShapeType="1"/>
          </p:cNvSpPr>
          <p:nvPr/>
        </p:nvSpPr>
        <p:spPr bwMode="auto">
          <a:xfrm flipH="1">
            <a:off x="4160838" y="2968625"/>
            <a:ext cx="684212" cy="0"/>
          </a:xfrm>
          <a:prstGeom prst="line">
            <a:avLst/>
          </a:prstGeom>
          <a:noFill/>
          <a:ln w="25400">
            <a:solidFill>
              <a:schemeClr val="bg1"/>
            </a:solidFill>
            <a:round/>
            <a:headEnd/>
            <a:tailEnd type="none" w="sm" len="sm"/>
          </a:ln>
          <a:effectLst/>
        </p:spPr>
        <p:txBody>
          <a:bodyPr wrap="none" anchor="ctr"/>
          <a:lstStyle/>
          <a:p>
            <a:endParaRPr lang="en-US"/>
          </a:p>
        </p:txBody>
      </p:sp>
      <p:sp>
        <p:nvSpPr>
          <p:cNvPr id="375851" name="Line 43"/>
          <p:cNvSpPr>
            <a:spLocks noChangeShapeType="1"/>
          </p:cNvSpPr>
          <p:nvPr/>
        </p:nvSpPr>
        <p:spPr bwMode="auto">
          <a:xfrm flipH="1">
            <a:off x="4160838" y="3276600"/>
            <a:ext cx="933450" cy="0"/>
          </a:xfrm>
          <a:prstGeom prst="line">
            <a:avLst/>
          </a:prstGeom>
          <a:noFill/>
          <a:ln w="25400">
            <a:solidFill>
              <a:schemeClr val="bg1"/>
            </a:solidFill>
            <a:round/>
            <a:headEnd/>
            <a:tailEnd type="none" w="sm" len="sm"/>
          </a:ln>
          <a:effectLst/>
        </p:spPr>
        <p:txBody>
          <a:bodyPr wrap="none" anchor="ctr"/>
          <a:lstStyle/>
          <a:p>
            <a:endParaRPr lang="en-US"/>
          </a:p>
        </p:txBody>
      </p:sp>
      <p:sp>
        <p:nvSpPr>
          <p:cNvPr id="375852" name="Freeform 44"/>
          <p:cNvSpPr>
            <a:spLocks/>
          </p:cNvSpPr>
          <p:nvPr/>
        </p:nvSpPr>
        <p:spPr bwMode="auto">
          <a:xfrm>
            <a:off x="4887913" y="3859213"/>
            <a:ext cx="803275" cy="1198562"/>
          </a:xfrm>
          <a:custGeom>
            <a:avLst/>
            <a:gdLst/>
            <a:ahLst/>
            <a:cxnLst>
              <a:cxn ang="0">
                <a:pos x="1008" y="816"/>
              </a:cxn>
              <a:cxn ang="0">
                <a:pos x="1008" y="0"/>
              </a:cxn>
              <a:cxn ang="0">
                <a:pos x="0" y="0"/>
              </a:cxn>
            </a:cxnLst>
            <a:rect l="0" t="0" r="r" b="b"/>
            <a:pathLst>
              <a:path w="1008" h="816">
                <a:moveTo>
                  <a:pt x="1008" y="816"/>
                </a:moveTo>
                <a:lnTo>
                  <a:pt x="1008" y="0"/>
                </a:lnTo>
                <a:lnTo>
                  <a:pt x="0" y="0"/>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75853" name="Freeform 45"/>
          <p:cNvSpPr>
            <a:spLocks/>
          </p:cNvSpPr>
          <p:nvPr/>
        </p:nvSpPr>
        <p:spPr bwMode="auto">
          <a:xfrm>
            <a:off x="4887913" y="4111625"/>
            <a:ext cx="574675" cy="769938"/>
          </a:xfrm>
          <a:custGeom>
            <a:avLst/>
            <a:gdLst/>
            <a:ahLst/>
            <a:cxnLst>
              <a:cxn ang="0">
                <a:pos x="1008" y="816"/>
              </a:cxn>
              <a:cxn ang="0">
                <a:pos x="1008" y="0"/>
              </a:cxn>
              <a:cxn ang="0">
                <a:pos x="0" y="0"/>
              </a:cxn>
            </a:cxnLst>
            <a:rect l="0" t="0" r="r" b="b"/>
            <a:pathLst>
              <a:path w="1008" h="816">
                <a:moveTo>
                  <a:pt x="1008" y="816"/>
                </a:moveTo>
                <a:lnTo>
                  <a:pt x="1008" y="0"/>
                </a:lnTo>
                <a:lnTo>
                  <a:pt x="0" y="0"/>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75854" name="Freeform 46"/>
          <p:cNvSpPr>
            <a:spLocks/>
          </p:cNvSpPr>
          <p:nvPr/>
        </p:nvSpPr>
        <p:spPr bwMode="auto">
          <a:xfrm>
            <a:off x="4887913" y="4379913"/>
            <a:ext cx="358775" cy="344487"/>
          </a:xfrm>
          <a:custGeom>
            <a:avLst/>
            <a:gdLst/>
            <a:ahLst/>
            <a:cxnLst>
              <a:cxn ang="0">
                <a:pos x="1008" y="816"/>
              </a:cxn>
              <a:cxn ang="0">
                <a:pos x="1008" y="0"/>
              </a:cxn>
              <a:cxn ang="0">
                <a:pos x="0" y="0"/>
              </a:cxn>
            </a:cxnLst>
            <a:rect l="0" t="0" r="r" b="b"/>
            <a:pathLst>
              <a:path w="1008" h="816">
                <a:moveTo>
                  <a:pt x="1008" y="816"/>
                </a:moveTo>
                <a:lnTo>
                  <a:pt x="1008" y="0"/>
                </a:lnTo>
                <a:lnTo>
                  <a:pt x="0" y="0"/>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75855" name="Line 47"/>
          <p:cNvSpPr>
            <a:spLocks noChangeShapeType="1"/>
          </p:cNvSpPr>
          <p:nvPr/>
        </p:nvSpPr>
        <p:spPr bwMode="auto">
          <a:xfrm flipH="1">
            <a:off x="6170613" y="3695700"/>
            <a:ext cx="315912" cy="0"/>
          </a:xfrm>
          <a:prstGeom prst="line">
            <a:avLst/>
          </a:prstGeom>
          <a:noFill/>
          <a:ln w="25400">
            <a:solidFill>
              <a:schemeClr val="bg1"/>
            </a:solidFill>
            <a:round/>
            <a:headEnd/>
            <a:tailEnd type="none" w="sm" len="sm"/>
          </a:ln>
          <a:effectLst/>
        </p:spPr>
        <p:txBody>
          <a:bodyPr wrap="none" anchor="ctr"/>
          <a:lstStyle/>
          <a:p>
            <a:endParaRPr lang="en-US"/>
          </a:p>
        </p:txBody>
      </p:sp>
      <p:sp>
        <p:nvSpPr>
          <p:cNvPr id="375857" name="Freeform 49"/>
          <p:cNvSpPr>
            <a:spLocks/>
          </p:cNvSpPr>
          <p:nvPr/>
        </p:nvSpPr>
        <p:spPr bwMode="auto">
          <a:xfrm>
            <a:off x="5426075" y="5076825"/>
            <a:ext cx="1060450" cy="485775"/>
          </a:xfrm>
          <a:custGeom>
            <a:avLst/>
            <a:gdLst/>
            <a:ahLst/>
            <a:cxnLst>
              <a:cxn ang="0">
                <a:pos x="0" y="0"/>
              </a:cxn>
              <a:cxn ang="0">
                <a:pos x="528" y="288"/>
              </a:cxn>
              <a:cxn ang="0">
                <a:pos x="816" y="288"/>
              </a:cxn>
            </a:cxnLst>
            <a:rect l="0" t="0" r="r" b="b"/>
            <a:pathLst>
              <a:path w="816" h="288">
                <a:moveTo>
                  <a:pt x="0" y="0"/>
                </a:moveTo>
                <a:lnTo>
                  <a:pt x="528" y="288"/>
                </a:lnTo>
                <a:lnTo>
                  <a:pt x="816" y="288"/>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75859" name="Freeform 51"/>
          <p:cNvSpPr>
            <a:spLocks/>
          </p:cNvSpPr>
          <p:nvPr/>
        </p:nvSpPr>
        <p:spPr bwMode="auto">
          <a:xfrm>
            <a:off x="2428875" y="5689600"/>
            <a:ext cx="322263" cy="869950"/>
          </a:xfrm>
          <a:custGeom>
            <a:avLst/>
            <a:gdLst/>
            <a:ahLst/>
            <a:cxnLst>
              <a:cxn ang="0">
                <a:pos x="192" y="0"/>
              </a:cxn>
              <a:cxn ang="0">
                <a:pos x="192" y="576"/>
              </a:cxn>
              <a:cxn ang="0">
                <a:pos x="0" y="576"/>
              </a:cxn>
            </a:cxnLst>
            <a:rect l="0" t="0" r="r" b="b"/>
            <a:pathLst>
              <a:path w="192" h="576">
                <a:moveTo>
                  <a:pt x="192" y="0"/>
                </a:moveTo>
                <a:lnTo>
                  <a:pt x="192" y="576"/>
                </a:lnTo>
                <a:lnTo>
                  <a:pt x="0" y="576"/>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75860" name="Freeform 52"/>
          <p:cNvSpPr>
            <a:spLocks/>
          </p:cNvSpPr>
          <p:nvPr/>
        </p:nvSpPr>
        <p:spPr bwMode="auto">
          <a:xfrm flipH="1">
            <a:off x="2928938" y="5668963"/>
            <a:ext cx="271462" cy="889000"/>
          </a:xfrm>
          <a:custGeom>
            <a:avLst/>
            <a:gdLst/>
            <a:ahLst/>
            <a:cxnLst>
              <a:cxn ang="0">
                <a:pos x="192" y="0"/>
              </a:cxn>
              <a:cxn ang="0">
                <a:pos x="192" y="576"/>
              </a:cxn>
              <a:cxn ang="0">
                <a:pos x="0" y="576"/>
              </a:cxn>
            </a:cxnLst>
            <a:rect l="0" t="0" r="r" b="b"/>
            <a:pathLst>
              <a:path w="192" h="576">
                <a:moveTo>
                  <a:pt x="192" y="0"/>
                </a:moveTo>
                <a:lnTo>
                  <a:pt x="192" y="576"/>
                </a:lnTo>
                <a:lnTo>
                  <a:pt x="0" y="576"/>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75861" name="Freeform 53"/>
          <p:cNvSpPr>
            <a:spLocks/>
          </p:cNvSpPr>
          <p:nvPr/>
        </p:nvSpPr>
        <p:spPr bwMode="auto">
          <a:xfrm flipV="1">
            <a:off x="2200275" y="4630738"/>
            <a:ext cx="317500" cy="862012"/>
          </a:xfrm>
          <a:custGeom>
            <a:avLst/>
            <a:gdLst/>
            <a:ahLst/>
            <a:cxnLst>
              <a:cxn ang="0">
                <a:pos x="192" y="0"/>
              </a:cxn>
              <a:cxn ang="0">
                <a:pos x="192" y="576"/>
              </a:cxn>
              <a:cxn ang="0">
                <a:pos x="0" y="576"/>
              </a:cxn>
            </a:cxnLst>
            <a:rect l="0" t="0" r="r" b="b"/>
            <a:pathLst>
              <a:path w="192" h="576">
                <a:moveTo>
                  <a:pt x="192" y="0"/>
                </a:moveTo>
                <a:lnTo>
                  <a:pt x="192" y="576"/>
                </a:lnTo>
                <a:lnTo>
                  <a:pt x="0" y="576"/>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75862" name="Freeform 54"/>
          <p:cNvSpPr>
            <a:spLocks/>
          </p:cNvSpPr>
          <p:nvPr/>
        </p:nvSpPr>
        <p:spPr bwMode="auto">
          <a:xfrm flipH="1" flipV="1">
            <a:off x="2667000" y="4630738"/>
            <a:ext cx="304800" cy="727075"/>
          </a:xfrm>
          <a:custGeom>
            <a:avLst/>
            <a:gdLst/>
            <a:ahLst/>
            <a:cxnLst>
              <a:cxn ang="0">
                <a:pos x="192" y="0"/>
              </a:cxn>
              <a:cxn ang="0">
                <a:pos x="192" y="576"/>
              </a:cxn>
              <a:cxn ang="0">
                <a:pos x="0" y="576"/>
              </a:cxn>
            </a:cxnLst>
            <a:rect l="0" t="0" r="r" b="b"/>
            <a:pathLst>
              <a:path w="192" h="576">
                <a:moveTo>
                  <a:pt x="192" y="0"/>
                </a:moveTo>
                <a:lnTo>
                  <a:pt x="192" y="576"/>
                </a:lnTo>
                <a:lnTo>
                  <a:pt x="0" y="576"/>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75863" name="Line 55"/>
          <p:cNvSpPr>
            <a:spLocks noChangeShapeType="1"/>
          </p:cNvSpPr>
          <p:nvPr/>
        </p:nvSpPr>
        <p:spPr bwMode="auto">
          <a:xfrm>
            <a:off x="5192713" y="2676525"/>
            <a:ext cx="76200" cy="304800"/>
          </a:xfrm>
          <a:prstGeom prst="line">
            <a:avLst/>
          </a:prstGeom>
          <a:noFill/>
          <a:ln w="25400">
            <a:solidFill>
              <a:srgbClr val="FF0000"/>
            </a:solidFill>
            <a:round/>
            <a:headEnd/>
            <a:tailEnd type="triangle" w="sm" len="sm"/>
          </a:ln>
          <a:effectLst/>
        </p:spPr>
        <p:txBody>
          <a:bodyPr wrap="none" anchor="ctr"/>
          <a:lstStyle/>
          <a:p>
            <a:endParaRPr lang="en-US"/>
          </a:p>
        </p:txBody>
      </p:sp>
      <p:sp>
        <p:nvSpPr>
          <p:cNvPr id="375864" name="Line 56"/>
          <p:cNvSpPr>
            <a:spLocks noChangeShapeType="1"/>
          </p:cNvSpPr>
          <p:nvPr/>
        </p:nvSpPr>
        <p:spPr bwMode="auto">
          <a:xfrm>
            <a:off x="3241675" y="1524000"/>
            <a:ext cx="36830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75865" name="Line 57"/>
          <p:cNvSpPr>
            <a:spLocks noChangeShapeType="1"/>
          </p:cNvSpPr>
          <p:nvPr/>
        </p:nvSpPr>
        <p:spPr bwMode="auto">
          <a:xfrm>
            <a:off x="4448175" y="1524000"/>
            <a:ext cx="36830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75867" name="Line 59"/>
          <p:cNvSpPr>
            <a:spLocks noChangeShapeType="1"/>
          </p:cNvSpPr>
          <p:nvPr/>
        </p:nvSpPr>
        <p:spPr bwMode="auto">
          <a:xfrm>
            <a:off x="6138863" y="4484688"/>
            <a:ext cx="0" cy="307975"/>
          </a:xfrm>
          <a:prstGeom prst="line">
            <a:avLst/>
          </a:prstGeom>
          <a:noFill/>
          <a:ln w="25400">
            <a:solidFill>
              <a:srgbClr val="FF0000"/>
            </a:solidFill>
            <a:round/>
            <a:headEnd/>
            <a:tailEnd type="triangle" w="sm" len="sm"/>
          </a:ln>
          <a:effectLst/>
        </p:spPr>
        <p:txBody>
          <a:bodyPr wrap="none" anchor="ctr"/>
          <a:lstStyle/>
          <a:p>
            <a:endParaRPr lang="en-US"/>
          </a:p>
        </p:txBody>
      </p:sp>
      <p:sp>
        <p:nvSpPr>
          <p:cNvPr id="375868" name="Line 60"/>
          <p:cNvSpPr>
            <a:spLocks noChangeShapeType="1"/>
          </p:cNvSpPr>
          <p:nvPr/>
        </p:nvSpPr>
        <p:spPr bwMode="auto">
          <a:xfrm>
            <a:off x="5372100" y="5248275"/>
            <a:ext cx="0" cy="346075"/>
          </a:xfrm>
          <a:prstGeom prst="line">
            <a:avLst/>
          </a:prstGeom>
          <a:noFill/>
          <a:ln w="25400">
            <a:solidFill>
              <a:srgbClr val="FF0000"/>
            </a:solidFill>
            <a:round/>
            <a:headEnd/>
            <a:tailEnd type="triangle" w="sm" len="sm"/>
          </a:ln>
          <a:effectLst/>
        </p:spPr>
        <p:txBody>
          <a:bodyPr wrap="none" anchor="ctr"/>
          <a:lstStyle/>
          <a:p>
            <a:endParaRPr lang="en-US"/>
          </a:p>
        </p:txBody>
      </p:sp>
      <p:sp>
        <p:nvSpPr>
          <p:cNvPr id="375871" name="Freeform 63"/>
          <p:cNvSpPr>
            <a:spLocks/>
          </p:cNvSpPr>
          <p:nvPr/>
        </p:nvSpPr>
        <p:spPr bwMode="auto">
          <a:xfrm>
            <a:off x="5943600" y="5943600"/>
            <a:ext cx="542925" cy="220663"/>
          </a:xfrm>
          <a:custGeom>
            <a:avLst/>
            <a:gdLst/>
            <a:ahLst/>
            <a:cxnLst>
              <a:cxn ang="0">
                <a:pos x="0" y="0"/>
              </a:cxn>
              <a:cxn ang="0">
                <a:pos x="528" y="288"/>
              </a:cxn>
              <a:cxn ang="0">
                <a:pos x="816" y="288"/>
              </a:cxn>
            </a:cxnLst>
            <a:rect l="0" t="0" r="r" b="b"/>
            <a:pathLst>
              <a:path w="816" h="288">
                <a:moveTo>
                  <a:pt x="0" y="0"/>
                </a:moveTo>
                <a:lnTo>
                  <a:pt x="528" y="288"/>
                </a:lnTo>
                <a:lnTo>
                  <a:pt x="816" y="288"/>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8052" name="Picture 20" descr="24 RegulatoryTcells"/>
          <p:cNvPicPr>
            <a:picLocks noChangeAspect="1" noChangeArrowheads="1"/>
          </p:cNvPicPr>
          <p:nvPr/>
        </p:nvPicPr>
        <p:blipFill>
          <a:blip r:embed="rId3" cstate="print"/>
          <a:srcRect/>
          <a:stretch>
            <a:fillRect/>
          </a:stretch>
        </p:blipFill>
        <p:spPr bwMode="auto">
          <a:xfrm>
            <a:off x="1068388" y="992188"/>
            <a:ext cx="6734175" cy="4922837"/>
          </a:xfrm>
          <a:prstGeom prst="rect">
            <a:avLst/>
          </a:prstGeom>
          <a:noFill/>
        </p:spPr>
      </p:pic>
      <p:sp>
        <p:nvSpPr>
          <p:cNvPr id="428034" name="Rectangle 2"/>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t>Regulatory T Cells</a:t>
            </a:r>
          </a:p>
        </p:txBody>
      </p:sp>
      <p:sp>
        <p:nvSpPr>
          <p:cNvPr id="428036" name="Rectangle 4"/>
          <p:cNvSpPr>
            <a:spLocks noChangeArrowheads="1"/>
          </p:cNvSpPr>
          <p:nvPr/>
        </p:nvSpPr>
        <p:spPr bwMode="auto">
          <a:xfrm>
            <a:off x="6086475" y="4762500"/>
            <a:ext cx="1116013" cy="422275"/>
          </a:xfrm>
          <a:prstGeom prst="rect">
            <a:avLst/>
          </a:prstGeom>
          <a:noFill/>
          <a:ln w="25400">
            <a:noFill/>
            <a:miter lim="800000"/>
            <a:headEnd/>
            <a:tailEnd type="none" w="sm" len="sm"/>
          </a:ln>
          <a:effectLst/>
        </p:spPr>
        <p:txBody>
          <a:bodyPr>
            <a:spAutoFit/>
          </a:bodyPr>
          <a:lstStyle/>
          <a:p>
            <a:pPr algn="ctr">
              <a:lnSpc>
                <a:spcPts val="1300"/>
              </a:lnSpc>
            </a:pPr>
            <a:r>
              <a:rPr lang="en-US" sz="1300">
                <a:solidFill>
                  <a:schemeClr val="tx1"/>
                </a:solidFill>
              </a:rPr>
              <a:t>Regulatory T cells</a:t>
            </a:r>
          </a:p>
        </p:txBody>
      </p:sp>
      <p:sp>
        <p:nvSpPr>
          <p:cNvPr id="428037" name="Rectangle 5"/>
          <p:cNvSpPr>
            <a:spLocks noChangeArrowheads="1"/>
          </p:cNvSpPr>
          <p:nvPr/>
        </p:nvSpPr>
        <p:spPr bwMode="auto">
          <a:xfrm>
            <a:off x="1252538" y="2759075"/>
            <a:ext cx="1066800" cy="625475"/>
          </a:xfrm>
          <a:prstGeom prst="rect">
            <a:avLst/>
          </a:prstGeom>
          <a:noFill/>
          <a:ln w="25400">
            <a:noFill/>
            <a:miter lim="800000"/>
            <a:headEnd/>
            <a:tailEnd type="none" w="sm" len="sm"/>
          </a:ln>
          <a:effectLst/>
        </p:spPr>
        <p:txBody>
          <a:bodyPr>
            <a:spAutoFit/>
          </a:bodyPr>
          <a:lstStyle/>
          <a:p>
            <a:pPr algn="r">
              <a:lnSpc>
                <a:spcPts val="1400"/>
              </a:lnSpc>
            </a:pPr>
            <a:r>
              <a:rPr lang="en-US" sz="1400">
                <a:solidFill>
                  <a:schemeClr val="tx1"/>
                </a:solidFill>
              </a:rPr>
              <a:t>Mature dendritic cell</a:t>
            </a:r>
          </a:p>
        </p:txBody>
      </p:sp>
      <p:sp>
        <p:nvSpPr>
          <p:cNvPr id="428038" name="Rectangle 6"/>
          <p:cNvSpPr>
            <a:spLocks noChangeArrowheads="1"/>
          </p:cNvSpPr>
          <p:nvPr/>
        </p:nvSpPr>
        <p:spPr bwMode="auto">
          <a:xfrm>
            <a:off x="1176338" y="5038725"/>
            <a:ext cx="1143000" cy="447675"/>
          </a:xfrm>
          <a:prstGeom prst="rect">
            <a:avLst/>
          </a:prstGeom>
          <a:noFill/>
          <a:ln w="25400">
            <a:noFill/>
            <a:miter lim="800000"/>
            <a:headEnd/>
            <a:tailEnd type="none" w="sm" len="sm"/>
          </a:ln>
          <a:effectLst/>
        </p:spPr>
        <p:txBody>
          <a:bodyPr>
            <a:spAutoFit/>
          </a:bodyPr>
          <a:lstStyle/>
          <a:p>
            <a:pPr algn="r">
              <a:lnSpc>
                <a:spcPts val="1400"/>
              </a:lnSpc>
            </a:pPr>
            <a:r>
              <a:rPr lang="en-US" sz="1400">
                <a:solidFill>
                  <a:schemeClr val="tx1"/>
                </a:solidFill>
              </a:rPr>
              <a:t>Regulatory T cell</a:t>
            </a:r>
          </a:p>
        </p:txBody>
      </p:sp>
      <p:sp>
        <p:nvSpPr>
          <p:cNvPr id="428039" name="Rectangle 7"/>
          <p:cNvSpPr>
            <a:spLocks noChangeArrowheads="1"/>
          </p:cNvSpPr>
          <p:nvPr/>
        </p:nvSpPr>
        <p:spPr bwMode="auto">
          <a:xfrm>
            <a:off x="5051425" y="5637213"/>
            <a:ext cx="2667000" cy="269875"/>
          </a:xfrm>
          <a:prstGeom prst="rect">
            <a:avLst/>
          </a:prstGeom>
          <a:noFill/>
          <a:ln w="25400">
            <a:noFill/>
            <a:miter lim="800000"/>
            <a:headEnd/>
            <a:tailEnd type="none" w="sm" len="sm"/>
          </a:ln>
          <a:effectLst/>
        </p:spPr>
        <p:txBody>
          <a:bodyPr>
            <a:spAutoFit/>
          </a:bodyPr>
          <a:lstStyle/>
          <a:p>
            <a:pPr algn="ctr">
              <a:lnSpc>
                <a:spcPts val="1400"/>
              </a:lnSpc>
            </a:pPr>
            <a:r>
              <a:rPr lang="en-US" sz="1400">
                <a:solidFill>
                  <a:schemeClr val="tx1"/>
                </a:solidFill>
              </a:rPr>
              <a:t>Proliferation</a:t>
            </a:r>
          </a:p>
        </p:txBody>
      </p:sp>
      <p:sp>
        <p:nvSpPr>
          <p:cNvPr id="428040" name="Rectangle 8"/>
          <p:cNvSpPr>
            <a:spLocks noChangeArrowheads="1"/>
          </p:cNvSpPr>
          <p:nvPr/>
        </p:nvSpPr>
        <p:spPr bwMode="auto">
          <a:xfrm>
            <a:off x="5049838" y="990600"/>
            <a:ext cx="2667000" cy="574675"/>
          </a:xfrm>
          <a:prstGeom prst="rect">
            <a:avLst/>
          </a:prstGeom>
          <a:noFill/>
          <a:ln w="25400">
            <a:noFill/>
            <a:miter lim="800000"/>
            <a:headEnd/>
            <a:tailEnd type="none" w="sm" len="sm"/>
          </a:ln>
          <a:effectLst/>
        </p:spPr>
        <p:txBody>
          <a:bodyPr>
            <a:spAutoFit/>
          </a:bodyPr>
          <a:lstStyle/>
          <a:p>
            <a:pPr algn="ctr">
              <a:lnSpc>
                <a:spcPts val="1900"/>
              </a:lnSpc>
            </a:pPr>
            <a:r>
              <a:rPr lang="en-US" sz="1800">
                <a:solidFill>
                  <a:schemeClr val="tx1"/>
                </a:solidFill>
              </a:rPr>
              <a:t>T cells compete for</a:t>
            </a:r>
          </a:p>
          <a:p>
            <a:pPr algn="ctr">
              <a:lnSpc>
                <a:spcPts val="1900"/>
              </a:lnSpc>
            </a:pPr>
            <a:r>
              <a:rPr lang="en-US" sz="1800">
                <a:solidFill>
                  <a:schemeClr val="tx1"/>
                </a:solidFill>
              </a:rPr>
              <a:t>cytokine signals</a:t>
            </a:r>
          </a:p>
        </p:txBody>
      </p:sp>
      <p:sp>
        <p:nvSpPr>
          <p:cNvPr id="428041" name="Rectangle 9"/>
          <p:cNvSpPr>
            <a:spLocks noChangeArrowheads="1"/>
          </p:cNvSpPr>
          <p:nvPr/>
        </p:nvSpPr>
        <p:spPr bwMode="auto">
          <a:xfrm>
            <a:off x="1306513" y="990600"/>
            <a:ext cx="3429000" cy="574675"/>
          </a:xfrm>
          <a:prstGeom prst="rect">
            <a:avLst/>
          </a:prstGeom>
          <a:noFill/>
          <a:ln w="25400">
            <a:noFill/>
            <a:miter lim="800000"/>
            <a:headEnd/>
            <a:tailEnd type="none" w="sm" len="sm"/>
          </a:ln>
          <a:effectLst/>
        </p:spPr>
        <p:txBody>
          <a:bodyPr>
            <a:spAutoFit/>
          </a:bodyPr>
          <a:lstStyle/>
          <a:p>
            <a:pPr algn="ctr">
              <a:lnSpc>
                <a:spcPts val="1900"/>
              </a:lnSpc>
            </a:pPr>
            <a:r>
              <a:rPr lang="en-US" sz="1800">
                <a:solidFill>
                  <a:schemeClr val="tx1"/>
                </a:solidFill>
              </a:rPr>
              <a:t>T cells compete</a:t>
            </a:r>
          </a:p>
          <a:p>
            <a:pPr algn="ctr">
              <a:lnSpc>
                <a:spcPts val="1900"/>
              </a:lnSpc>
            </a:pPr>
            <a:r>
              <a:rPr lang="en-US" sz="1800">
                <a:solidFill>
                  <a:schemeClr val="tx1"/>
                </a:solidFill>
              </a:rPr>
              <a:t>for same antigen</a:t>
            </a:r>
          </a:p>
        </p:txBody>
      </p:sp>
      <p:sp>
        <p:nvSpPr>
          <p:cNvPr id="428042" name="Rectangle 10"/>
          <p:cNvSpPr>
            <a:spLocks noChangeArrowheads="1"/>
          </p:cNvSpPr>
          <p:nvPr/>
        </p:nvSpPr>
        <p:spPr bwMode="auto">
          <a:xfrm>
            <a:off x="1804988" y="1781175"/>
            <a:ext cx="990600" cy="447675"/>
          </a:xfrm>
          <a:prstGeom prst="rect">
            <a:avLst/>
          </a:prstGeom>
          <a:noFill/>
          <a:ln w="25400">
            <a:noFill/>
            <a:miter lim="800000"/>
            <a:headEnd/>
            <a:tailEnd type="none" w="sm" len="sm"/>
          </a:ln>
          <a:effectLst/>
        </p:spPr>
        <p:txBody>
          <a:bodyPr wrap="none">
            <a:spAutoFit/>
          </a:bodyPr>
          <a:lstStyle/>
          <a:p>
            <a:pPr>
              <a:lnSpc>
                <a:spcPts val="1400"/>
              </a:lnSpc>
            </a:pPr>
            <a:r>
              <a:rPr lang="en-US" sz="1400">
                <a:solidFill>
                  <a:schemeClr val="tx1"/>
                </a:solidFill>
              </a:rPr>
              <a:t>Cytotoxic</a:t>
            </a:r>
          </a:p>
          <a:p>
            <a:pPr>
              <a:lnSpc>
                <a:spcPts val="1400"/>
              </a:lnSpc>
            </a:pPr>
            <a:r>
              <a:rPr lang="en-US" sz="1400">
                <a:solidFill>
                  <a:schemeClr val="tx1"/>
                </a:solidFill>
              </a:rPr>
              <a:t>T cell</a:t>
            </a:r>
          </a:p>
        </p:txBody>
      </p:sp>
      <p:sp>
        <p:nvSpPr>
          <p:cNvPr id="428043" name="Line 11"/>
          <p:cNvSpPr>
            <a:spLocks noChangeShapeType="1"/>
          </p:cNvSpPr>
          <p:nvPr/>
        </p:nvSpPr>
        <p:spPr bwMode="auto">
          <a:xfrm flipV="1">
            <a:off x="5867400" y="4876800"/>
            <a:ext cx="180975" cy="269875"/>
          </a:xfrm>
          <a:prstGeom prst="line">
            <a:avLst/>
          </a:prstGeom>
          <a:noFill/>
          <a:ln w="25400">
            <a:solidFill>
              <a:schemeClr val="tx1"/>
            </a:solidFill>
            <a:round/>
            <a:headEnd/>
            <a:tailEnd type="none" w="sm" len="sm"/>
          </a:ln>
          <a:effectLst/>
        </p:spPr>
        <p:txBody>
          <a:bodyPr wrap="none" anchor="ctr"/>
          <a:lstStyle/>
          <a:p>
            <a:endParaRPr lang="en-US"/>
          </a:p>
        </p:txBody>
      </p:sp>
      <p:sp>
        <p:nvSpPr>
          <p:cNvPr id="428044" name="Line 12"/>
          <p:cNvSpPr>
            <a:spLocks noChangeShapeType="1"/>
          </p:cNvSpPr>
          <p:nvPr/>
        </p:nvSpPr>
        <p:spPr bwMode="auto">
          <a:xfrm flipH="1" flipV="1">
            <a:off x="6045200" y="4876800"/>
            <a:ext cx="180975" cy="269875"/>
          </a:xfrm>
          <a:prstGeom prst="line">
            <a:avLst/>
          </a:prstGeom>
          <a:noFill/>
          <a:ln w="25400">
            <a:solidFill>
              <a:schemeClr val="tx1"/>
            </a:solidFill>
            <a:round/>
            <a:headEnd/>
            <a:tailEnd type="none" w="sm" len="sm"/>
          </a:ln>
          <a:effectLst/>
        </p:spPr>
        <p:txBody>
          <a:bodyPr wrap="none" anchor="ctr"/>
          <a:lstStyle/>
          <a:p>
            <a:endParaRPr lang="en-US"/>
          </a:p>
        </p:txBody>
      </p:sp>
      <p:sp>
        <p:nvSpPr>
          <p:cNvPr id="428045" name="Line 13"/>
          <p:cNvSpPr>
            <a:spLocks noChangeShapeType="1"/>
          </p:cNvSpPr>
          <p:nvPr/>
        </p:nvSpPr>
        <p:spPr bwMode="auto">
          <a:xfrm flipV="1">
            <a:off x="7029450" y="4876800"/>
            <a:ext cx="180975" cy="269875"/>
          </a:xfrm>
          <a:prstGeom prst="line">
            <a:avLst/>
          </a:prstGeom>
          <a:noFill/>
          <a:ln w="25400">
            <a:solidFill>
              <a:schemeClr val="tx1"/>
            </a:solidFill>
            <a:round/>
            <a:headEnd/>
            <a:tailEnd type="none" w="sm" len="sm"/>
          </a:ln>
          <a:effectLst/>
        </p:spPr>
        <p:txBody>
          <a:bodyPr wrap="none" anchor="ctr"/>
          <a:lstStyle/>
          <a:p>
            <a:endParaRPr lang="en-US"/>
          </a:p>
        </p:txBody>
      </p:sp>
      <p:sp>
        <p:nvSpPr>
          <p:cNvPr id="428046" name="Line 14"/>
          <p:cNvSpPr>
            <a:spLocks noChangeShapeType="1"/>
          </p:cNvSpPr>
          <p:nvPr/>
        </p:nvSpPr>
        <p:spPr bwMode="auto">
          <a:xfrm flipH="1" flipV="1">
            <a:off x="7207250" y="4876800"/>
            <a:ext cx="180975" cy="269875"/>
          </a:xfrm>
          <a:prstGeom prst="line">
            <a:avLst/>
          </a:prstGeom>
          <a:noFill/>
          <a:ln w="25400">
            <a:solidFill>
              <a:schemeClr val="tx1"/>
            </a:solidFill>
            <a:round/>
            <a:headEnd/>
            <a:tailEnd type="none" w="sm" len="sm"/>
          </a:ln>
          <a:effectLst/>
        </p:spPr>
        <p:txBody>
          <a:bodyPr wrap="none" anchor="ctr"/>
          <a:lstStyle/>
          <a:p>
            <a:endParaRPr lang="en-US"/>
          </a:p>
        </p:txBody>
      </p:sp>
      <p:sp>
        <p:nvSpPr>
          <p:cNvPr id="428047" name="Line 15"/>
          <p:cNvSpPr>
            <a:spLocks noChangeShapeType="1"/>
          </p:cNvSpPr>
          <p:nvPr/>
        </p:nvSpPr>
        <p:spPr bwMode="auto">
          <a:xfrm flipV="1">
            <a:off x="6267450" y="4203700"/>
            <a:ext cx="374650" cy="304800"/>
          </a:xfrm>
          <a:prstGeom prst="line">
            <a:avLst/>
          </a:prstGeom>
          <a:noFill/>
          <a:ln w="25400">
            <a:solidFill>
              <a:schemeClr val="tx1"/>
            </a:solidFill>
            <a:round/>
            <a:headEnd/>
            <a:tailEnd type="none" w="sm" len="sm"/>
          </a:ln>
          <a:effectLst/>
        </p:spPr>
        <p:txBody>
          <a:bodyPr wrap="none" anchor="ctr"/>
          <a:lstStyle/>
          <a:p>
            <a:endParaRPr lang="en-US"/>
          </a:p>
        </p:txBody>
      </p:sp>
      <p:sp>
        <p:nvSpPr>
          <p:cNvPr id="428048" name="Line 16"/>
          <p:cNvSpPr>
            <a:spLocks noChangeShapeType="1"/>
          </p:cNvSpPr>
          <p:nvPr/>
        </p:nvSpPr>
        <p:spPr bwMode="auto">
          <a:xfrm flipH="1" flipV="1">
            <a:off x="6638925" y="4203700"/>
            <a:ext cx="368300" cy="314325"/>
          </a:xfrm>
          <a:prstGeom prst="line">
            <a:avLst/>
          </a:prstGeom>
          <a:noFill/>
          <a:ln w="25400">
            <a:solidFill>
              <a:schemeClr val="tx1"/>
            </a:solidFill>
            <a:round/>
            <a:headEnd/>
            <a:tailEnd type="none" w="sm" len="sm"/>
          </a:ln>
          <a:effectLst/>
        </p:spPr>
        <p:txBody>
          <a:bodyPr wrap="none" anchor="ctr"/>
          <a:lstStyle/>
          <a:p>
            <a:endParaRPr lang="en-US"/>
          </a:p>
        </p:txBody>
      </p:sp>
      <p:sp>
        <p:nvSpPr>
          <p:cNvPr id="428049" name="Line 17"/>
          <p:cNvSpPr>
            <a:spLocks noChangeShapeType="1"/>
          </p:cNvSpPr>
          <p:nvPr/>
        </p:nvSpPr>
        <p:spPr bwMode="auto">
          <a:xfrm flipH="1">
            <a:off x="2795588" y="1914525"/>
            <a:ext cx="533400" cy="0"/>
          </a:xfrm>
          <a:prstGeom prst="line">
            <a:avLst/>
          </a:prstGeom>
          <a:noFill/>
          <a:ln w="25400">
            <a:solidFill>
              <a:schemeClr val="tx1"/>
            </a:solidFill>
            <a:round/>
            <a:headEnd/>
            <a:tailEnd type="none" w="sm" len="sm"/>
          </a:ln>
          <a:effectLst/>
        </p:spPr>
        <p:txBody>
          <a:bodyPr wrap="none" anchor="ctr"/>
          <a:lstStyle/>
          <a:p>
            <a:endParaRPr lang="en-US"/>
          </a:p>
        </p:txBody>
      </p:sp>
      <p:sp>
        <p:nvSpPr>
          <p:cNvPr id="428050" name="Line 18"/>
          <p:cNvSpPr>
            <a:spLocks noChangeShapeType="1"/>
          </p:cNvSpPr>
          <p:nvPr/>
        </p:nvSpPr>
        <p:spPr bwMode="auto">
          <a:xfrm flipH="1">
            <a:off x="2287588" y="3243263"/>
            <a:ext cx="403225" cy="0"/>
          </a:xfrm>
          <a:prstGeom prst="line">
            <a:avLst/>
          </a:prstGeom>
          <a:noFill/>
          <a:ln w="25400">
            <a:solidFill>
              <a:schemeClr val="tx1"/>
            </a:solidFill>
            <a:round/>
            <a:headEnd/>
            <a:tailEnd type="none" w="sm" len="sm"/>
          </a:ln>
          <a:effectLst/>
        </p:spPr>
        <p:txBody>
          <a:bodyPr wrap="none" anchor="ctr"/>
          <a:lstStyle/>
          <a:p>
            <a:endParaRPr lang="en-US"/>
          </a:p>
        </p:txBody>
      </p:sp>
      <p:sp>
        <p:nvSpPr>
          <p:cNvPr id="428051" name="Line 19"/>
          <p:cNvSpPr>
            <a:spLocks noChangeShapeType="1"/>
          </p:cNvSpPr>
          <p:nvPr/>
        </p:nvSpPr>
        <p:spPr bwMode="auto">
          <a:xfrm flipH="1">
            <a:off x="2287588" y="5181600"/>
            <a:ext cx="403225" cy="0"/>
          </a:xfrm>
          <a:prstGeom prst="line">
            <a:avLst/>
          </a:prstGeom>
          <a:noFill/>
          <a:ln w="25400">
            <a:solidFill>
              <a:schemeClr val="tx1"/>
            </a:solidFill>
            <a:round/>
            <a:headEnd/>
            <a:tailEnd type="none" w="sm" len="sm"/>
          </a:ln>
          <a:effectLst/>
        </p:spPr>
        <p:txBody>
          <a:bodyPr wrap="none" anchor="ctr"/>
          <a:lstStyle/>
          <a:p>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6" name="Rectangle 4"/>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Immunity: Active and Passive </a:t>
            </a:r>
          </a:p>
        </p:txBody>
      </p:sp>
      <p:pic>
        <p:nvPicPr>
          <p:cNvPr id="376862" name="Picture 30" descr="29"/>
          <p:cNvPicPr>
            <a:picLocks noChangeAspect="1" noChangeArrowheads="1"/>
          </p:cNvPicPr>
          <p:nvPr/>
        </p:nvPicPr>
        <p:blipFill>
          <a:blip r:embed="rId3" cstate="print"/>
          <a:srcRect/>
          <a:stretch>
            <a:fillRect/>
          </a:stretch>
        </p:blipFill>
        <p:spPr bwMode="auto">
          <a:xfrm>
            <a:off x="2154238" y="1066800"/>
            <a:ext cx="4703762" cy="5145088"/>
          </a:xfrm>
          <a:prstGeom prst="rect">
            <a:avLst/>
          </a:prstGeom>
          <a:noFill/>
        </p:spPr>
      </p:pic>
      <p:sp>
        <p:nvSpPr>
          <p:cNvPr id="376863" name="Rectangle 31"/>
          <p:cNvSpPr>
            <a:spLocks noChangeArrowheads="1"/>
          </p:cNvSpPr>
          <p:nvPr/>
        </p:nvSpPr>
        <p:spPr bwMode="auto">
          <a:xfrm>
            <a:off x="2265363" y="5872163"/>
            <a:ext cx="23050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tx1"/>
                </a:solidFill>
              </a:rPr>
              <a:t>Artificially acquired</a:t>
            </a:r>
          </a:p>
        </p:txBody>
      </p:sp>
      <p:sp>
        <p:nvSpPr>
          <p:cNvPr id="376864" name="Rectangle 32"/>
          <p:cNvSpPr>
            <a:spLocks noChangeArrowheads="1"/>
          </p:cNvSpPr>
          <p:nvPr/>
        </p:nvSpPr>
        <p:spPr bwMode="auto">
          <a:xfrm>
            <a:off x="4700588" y="1077913"/>
            <a:ext cx="21145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tx1"/>
                </a:solidFill>
              </a:rPr>
              <a:t>Passive immunity</a:t>
            </a:r>
          </a:p>
        </p:txBody>
      </p:sp>
      <p:sp>
        <p:nvSpPr>
          <p:cNvPr id="376865" name="Rectangle 33"/>
          <p:cNvSpPr>
            <a:spLocks noChangeArrowheads="1"/>
          </p:cNvSpPr>
          <p:nvPr/>
        </p:nvSpPr>
        <p:spPr bwMode="auto">
          <a:xfrm>
            <a:off x="2439988" y="1077913"/>
            <a:ext cx="19494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tx1"/>
                </a:solidFill>
              </a:rPr>
              <a:t>Active immunity</a:t>
            </a:r>
          </a:p>
        </p:txBody>
      </p:sp>
      <p:sp>
        <p:nvSpPr>
          <p:cNvPr id="376866" name="Rectangle 34"/>
          <p:cNvSpPr>
            <a:spLocks noChangeArrowheads="1"/>
          </p:cNvSpPr>
          <p:nvPr/>
        </p:nvSpPr>
        <p:spPr bwMode="auto">
          <a:xfrm>
            <a:off x="2317750" y="3506788"/>
            <a:ext cx="21780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tx1"/>
                </a:solidFill>
              </a:rPr>
              <a:t>Naturally acquired</a:t>
            </a:r>
          </a:p>
        </p:txBody>
      </p:sp>
      <p:sp>
        <p:nvSpPr>
          <p:cNvPr id="376867" name="Rectangle 35"/>
          <p:cNvSpPr>
            <a:spLocks noChangeArrowheads="1"/>
          </p:cNvSpPr>
          <p:nvPr/>
        </p:nvSpPr>
        <p:spPr bwMode="auto">
          <a:xfrm>
            <a:off x="4659313" y="3505200"/>
            <a:ext cx="21780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tx1"/>
                </a:solidFill>
              </a:rPr>
              <a:t>Naturally acquired</a:t>
            </a:r>
          </a:p>
        </p:txBody>
      </p:sp>
      <p:sp>
        <p:nvSpPr>
          <p:cNvPr id="376868" name="Rectangle 36"/>
          <p:cNvSpPr>
            <a:spLocks noChangeArrowheads="1"/>
          </p:cNvSpPr>
          <p:nvPr/>
        </p:nvSpPr>
        <p:spPr bwMode="auto">
          <a:xfrm>
            <a:off x="4598988" y="5872163"/>
            <a:ext cx="23050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tx1"/>
                </a:solidFill>
              </a:rPr>
              <a:t>Artificially acquired</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60" name="Rectangle 4"/>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sz="3500">
                <a:cs typeface="Times New Roman" charset="0"/>
              </a:rPr>
              <a:t>Disorders of the Immune System: Allergy </a:t>
            </a:r>
          </a:p>
        </p:txBody>
      </p:sp>
      <p:pic>
        <p:nvPicPr>
          <p:cNvPr id="377871" name="Picture 15" descr="25"/>
          <p:cNvPicPr>
            <a:picLocks noChangeAspect="1" noChangeArrowheads="1"/>
          </p:cNvPicPr>
          <p:nvPr/>
        </p:nvPicPr>
        <p:blipFill>
          <a:blip r:embed="rId3" cstate="print"/>
          <a:srcRect/>
          <a:stretch>
            <a:fillRect/>
          </a:stretch>
        </p:blipFill>
        <p:spPr bwMode="auto">
          <a:xfrm>
            <a:off x="466725" y="2338388"/>
            <a:ext cx="8296275" cy="2159000"/>
          </a:xfrm>
          <a:prstGeom prst="rect">
            <a:avLst/>
          </a:prstGeom>
          <a:noFill/>
        </p:spPr>
      </p:pic>
      <p:sp>
        <p:nvSpPr>
          <p:cNvPr id="377872" name="Rectangle 16"/>
          <p:cNvSpPr>
            <a:spLocks noChangeArrowheads="1"/>
          </p:cNvSpPr>
          <p:nvPr/>
        </p:nvSpPr>
        <p:spPr bwMode="auto">
          <a:xfrm>
            <a:off x="1868488" y="4159250"/>
            <a:ext cx="1428750" cy="333375"/>
          </a:xfrm>
          <a:prstGeom prst="rect">
            <a:avLst/>
          </a:prstGeom>
          <a:noFill/>
          <a:ln w="25400">
            <a:noFill/>
            <a:miter lim="800000"/>
            <a:headEnd/>
            <a:tailEnd type="none" w="sm" len="sm"/>
          </a:ln>
          <a:effectLst/>
        </p:spPr>
        <p:txBody>
          <a:bodyPr wrap="none">
            <a:spAutoFit/>
          </a:bodyPr>
          <a:lstStyle/>
          <a:p>
            <a:pPr algn="ctr">
              <a:lnSpc>
                <a:spcPts val="1900"/>
              </a:lnSpc>
            </a:pPr>
            <a:r>
              <a:rPr lang="en-US" sz="1800">
                <a:solidFill>
                  <a:schemeClr val="bg1"/>
                </a:solidFill>
              </a:rPr>
              <a:t>Plasma cell</a:t>
            </a:r>
          </a:p>
        </p:txBody>
      </p:sp>
      <p:sp>
        <p:nvSpPr>
          <p:cNvPr id="377873" name="Rectangle 17"/>
          <p:cNvSpPr>
            <a:spLocks noChangeArrowheads="1"/>
          </p:cNvSpPr>
          <p:nvPr/>
        </p:nvSpPr>
        <p:spPr bwMode="auto">
          <a:xfrm>
            <a:off x="153988" y="2339975"/>
            <a:ext cx="14668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Interleukins</a:t>
            </a:r>
          </a:p>
        </p:txBody>
      </p:sp>
      <p:sp>
        <p:nvSpPr>
          <p:cNvPr id="377874" name="Rectangle 18"/>
          <p:cNvSpPr>
            <a:spLocks noChangeArrowheads="1"/>
          </p:cNvSpPr>
          <p:nvPr/>
        </p:nvSpPr>
        <p:spPr bwMode="auto">
          <a:xfrm>
            <a:off x="223838" y="4521200"/>
            <a:ext cx="990600" cy="815975"/>
          </a:xfrm>
          <a:prstGeom prst="rect">
            <a:avLst/>
          </a:prstGeom>
          <a:noFill/>
          <a:ln w="25400">
            <a:noFill/>
            <a:miter lim="800000"/>
            <a:headEnd/>
            <a:tailEnd type="none" w="sm" len="sm"/>
          </a:ln>
          <a:effectLst/>
        </p:spPr>
        <p:txBody>
          <a:bodyPr>
            <a:spAutoFit/>
          </a:bodyPr>
          <a:lstStyle/>
          <a:p>
            <a:pPr>
              <a:lnSpc>
                <a:spcPts val="1900"/>
              </a:lnSpc>
            </a:pPr>
            <a:r>
              <a:rPr lang="en-US" sz="1800">
                <a:solidFill>
                  <a:schemeClr val="bg1"/>
                </a:solidFill>
              </a:rPr>
              <a:t>Mature helper T cell</a:t>
            </a:r>
          </a:p>
        </p:txBody>
      </p:sp>
      <p:sp>
        <p:nvSpPr>
          <p:cNvPr id="377875" name="Rectangle 19"/>
          <p:cNvSpPr>
            <a:spLocks noChangeArrowheads="1"/>
          </p:cNvSpPr>
          <p:nvPr/>
        </p:nvSpPr>
        <p:spPr bwMode="auto">
          <a:xfrm>
            <a:off x="979488" y="4159250"/>
            <a:ext cx="793750" cy="333375"/>
          </a:xfrm>
          <a:prstGeom prst="rect">
            <a:avLst/>
          </a:prstGeom>
          <a:noFill/>
          <a:ln w="25400">
            <a:noFill/>
            <a:miter lim="800000"/>
            <a:headEnd/>
            <a:tailEnd type="none" w="sm" len="sm"/>
          </a:ln>
          <a:effectLst/>
        </p:spPr>
        <p:txBody>
          <a:bodyPr wrap="none">
            <a:spAutoFit/>
          </a:bodyPr>
          <a:lstStyle/>
          <a:p>
            <a:pPr algn="ctr">
              <a:lnSpc>
                <a:spcPts val="1900"/>
              </a:lnSpc>
            </a:pPr>
            <a:r>
              <a:rPr lang="en-US" sz="1800">
                <a:solidFill>
                  <a:schemeClr val="bg1"/>
                </a:solidFill>
              </a:rPr>
              <a:t>B cell</a:t>
            </a:r>
          </a:p>
        </p:txBody>
      </p:sp>
      <p:sp>
        <p:nvSpPr>
          <p:cNvPr id="377876" name="Rectangle 20"/>
          <p:cNvSpPr>
            <a:spLocks noChangeArrowheads="1"/>
          </p:cNvSpPr>
          <p:nvPr/>
        </p:nvSpPr>
        <p:spPr bwMode="auto">
          <a:xfrm>
            <a:off x="3513138" y="2339975"/>
            <a:ext cx="5397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IgE</a:t>
            </a:r>
          </a:p>
        </p:txBody>
      </p:sp>
      <p:sp>
        <p:nvSpPr>
          <p:cNvPr id="377877" name="Rectangle 21"/>
          <p:cNvSpPr>
            <a:spLocks noChangeArrowheads="1"/>
          </p:cNvSpPr>
          <p:nvPr/>
        </p:nvSpPr>
        <p:spPr bwMode="auto">
          <a:xfrm>
            <a:off x="2017713" y="2339975"/>
            <a:ext cx="10985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Allergen</a:t>
            </a:r>
          </a:p>
        </p:txBody>
      </p:sp>
      <p:sp>
        <p:nvSpPr>
          <p:cNvPr id="377878" name="Rectangle 22"/>
          <p:cNvSpPr>
            <a:spLocks noChangeArrowheads="1"/>
          </p:cNvSpPr>
          <p:nvPr/>
        </p:nvSpPr>
        <p:spPr bwMode="auto">
          <a:xfrm>
            <a:off x="7389813" y="3841750"/>
            <a:ext cx="13525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tx1"/>
                </a:solidFill>
              </a:rPr>
              <a:t>Symptoms</a:t>
            </a:r>
          </a:p>
        </p:txBody>
      </p:sp>
      <p:sp>
        <p:nvSpPr>
          <p:cNvPr id="377879" name="Rectangle 23"/>
          <p:cNvSpPr>
            <a:spLocks noChangeArrowheads="1"/>
          </p:cNvSpPr>
          <p:nvPr/>
        </p:nvSpPr>
        <p:spPr bwMode="auto">
          <a:xfrm>
            <a:off x="6438900" y="3529013"/>
            <a:ext cx="12636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Mediators</a:t>
            </a:r>
          </a:p>
        </p:txBody>
      </p:sp>
      <p:sp>
        <p:nvSpPr>
          <p:cNvPr id="377880" name="Rectangle 24"/>
          <p:cNvSpPr>
            <a:spLocks noChangeArrowheads="1"/>
          </p:cNvSpPr>
          <p:nvPr/>
        </p:nvSpPr>
        <p:spPr bwMode="auto">
          <a:xfrm>
            <a:off x="4256088" y="4159250"/>
            <a:ext cx="1149350" cy="333375"/>
          </a:xfrm>
          <a:prstGeom prst="rect">
            <a:avLst/>
          </a:prstGeom>
          <a:noFill/>
          <a:ln w="25400">
            <a:noFill/>
            <a:miter lim="800000"/>
            <a:headEnd/>
            <a:tailEnd type="none" w="sm" len="sm"/>
          </a:ln>
          <a:effectLst/>
        </p:spPr>
        <p:txBody>
          <a:bodyPr wrap="none">
            <a:spAutoFit/>
          </a:bodyPr>
          <a:lstStyle/>
          <a:p>
            <a:pPr algn="ctr">
              <a:lnSpc>
                <a:spcPts val="1900"/>
              </a:lnSpc>
            </a:pPr>
            <a:r>
              <a:rPr lang="en-US" sz="1800">
                <a:solidFill>
                  <a:schemeClr val="bg1"/>
                </a:solidFill>
              </a:rPr>
              <a:t>Mast cell</a:t>
            </a:r>
          </a:p>
        </p:txBody>
      </p:sp>
      <p:sp>
        <p:nvSpPr>
          <p:cNvPr id="377881" name="Line 25"/>
          <p:cNvSpPr>
            <a:spLocks noChangeShapeType="1"/>
          </p:cNvSpPr>
          <p:nvPr/>
        </p:nvSpPr>
        <p:spPr bwMode="auto">
          <a:xfrm>
            <a:off x="2586038" y="3778250"/>
            <a:ext cx="0" cy="387350"/>
          </a:xfrm>
          <a:prstGeom prst="line">
            <a:avLst/>
          </a:prstGeom>
          <a:noFill/>
          <a:ln w="25400">
            <a:solidFill>
              <a:schemeClr val="bg1"/>
            </a:solidFill>
            <a:round/>
            <a:headEnd/>
            <a:tailEnd type="none" w="sm" len="sm"/>
          </a:ln>
          <a:effectLst/>
        </p:spPr>
        <p:txBody>
          <a:bodyPr wrap="none" anchor="ctr"/>
          <a:lstStyle/>
          <a:p>
            <a:endParaRPr lang="en-US"/>
          </a:p>
        </p:txBody>
      </p:sp>
      <p:sp>
        <p:nvSpPr>
          <p:cNvPr id="377882" name="Line 26"/>
          <p:cNvSpPr>
            <a:spLocks noChangeShapeType="1"/>
          </p:cNvSpPr>
          <p:nvPr/>
        </p:nvSpPr>
        <p:spPr bwMode="auto">
          <a:xfrm>
            <a:off x="1379538" y="3810000"/>
            <a:ext cx="0" cy="355600"/>
          </a:xfrm>
          <a:prstGeom prst="line">
            <a:avLst/>
          </a:prstGeom>
          <a:noFill/>
          <a:ln w="25400">
            <a:solidFill>
              <a:schemeClr val="bg1"/>
            </a:solidFill>
            <a:round/>
            <a:headEnd/>
            <a:tailEnd type="none" w="sm" len="sm"/>
          </a:ln>
          <a:effectLst/>
        </p:spPr>
        <p:txBody>
          <a:bodyPr wrap="none" anchor="ctr"/>
          <a:lstStyle/>
          <a:p>
            <a:endParaRPr lang="en-US"/>
          </a:p>
        </p:txBody>
      </p:sp>
      <p:sp>
        <p:nvSpPr>
          <p:cNvPr id="377883" name="Line 27"/>
          <p:cNvSpPr>
            <a:spLocks noChangeShapeType="1"/>
          </p:cNvSpPr>
          <p:nvPr/>
        </p:nvSpPr>
        <p:spPr bwMode="auto">
          <a:xfrm>
            <a:off x="719138" y="4152900"/>
            <a:ext cx="0" cy="355600"/>
          </a:xfrm>
          <a:prstGeom prst="line">
            <a:avLst/>
          </a:prstGeom>
          <a:noFill/>
          <a:ln w="25400">
            <a:solidFill>
              <a:schemeClr val="bg1"/>
            </a:solidFill>
            <a:round/>
            <a:headEnd/>
            <a:tailEnd type="none" w="sm" len="sm"/>
          </a:ln>
          <a:effectLst/>
        </p:spPr>
        <p:txBody>
          <a:bodyPr wrap="none" anchor="ctr"/>
          <a:lstStyle/>
          <a:p>
            <a:endParaRPr lang="en-US"/>
          </a:p>
        </p:txBody>
      </p:sp>
      <p:sp>
        <p:nvSpPr>
          <p:cNvPr id="377884" name="Line 28"/>
          <p:cNvSpPr>
            <a:spLocks noChangeShapeType="1"/>
          </p:cNvSpPr>
          <p:nvPr/>
        </p:nvSpPr>
        <p:spPr bwMode="auto">
          <a:xfrm>
            <a:off x="4833938" y="3911600"/>
            <a:ext cx="0" cy="254000"/>
          </a:xfrm>
          <a:prstGeom prst="line">
            <a:avLst/>
          </a:prstGeom>
          <a:noFill/>
          <a:ln w="25400">
            <a:solidFill>
              <a:schemeClr val="bg1"/>
            </a:solidFill>
            <a:round/>
            <a:headEnd/>
            <a:tailEnd type="none" w="sm" len="sm"/>
          </a:ln>
          <a:effectLst/>
        </p:spPr>
        <p:txBody>
          <a:bodyPr wrap="none" anchor="ctr"/>
          <a:lstStyle/>
          <a:p>
            <a:endParaRPr lang="en-US"/>
          </a:p>
        </p:txBody>
      </p:sp>
      <p:sp>
        <p:nvSpPr>
          <p:cNvPr id="377885" name="Line 29"/>
          <p:cNvSpPr>
            <a:spLocks noChangeShapeType="1"/>
          </p:cNvSpPr>
          <p:nvPr/>
        </p:nvSpPr>
        <p:spPr bwMode="auto">
          <a:xfrm>
            <a:off x="3786188" y="2667000"/>
            <a:ext cx="0" cy="679450"/>
          </a:xfrm>
          <a:prstGeom prst="line">
            <a:avLst/>
          </a:prstGeom>
          <a:noFill/>
          <a:ln w="25400">
            <a:solidFill>
              <a:schemeClr val="bg1"/>
            </a:solidFill>
            <a:round/>
            <a:headEnd/>
            <a:tailEnd type="none" w="sm" len="sm"/>
          </a:ln>
          <a:effectLst/>
        </p:spPr>
        <p:txBody>
          <a:bodyPr wrap="none" anchor="ctr"/>
          <a:lstStyle/>
          <a:p>
            <a:endParaRPr lang="en-US"/>
          </a:p>
        </p:txBody>
      </p:sp>
      <p:sp>
        <p:nvSpPr>
          <p:cNvPr id="377886" name="Line 30"/>
          <p:cNvSpPr>
            <a:spLocks noChangeShapeType="1"/>
          </p:cNvSpPr>
          <p:nvPr/>
        </p:nvSpPr>
        <p:spPr bwMode="auto">
          <a:xfrm>
            <a:off x="890588" y="2667000"/>
            <a:ext cx="0" cy="438150"/>
          </a:xfrm>
          <a:prstGeom prst="line">
            <a:avLst/>
          </a:prstGeom>
          <a:noFill/>
          <a:ln w="25400">
            <a:solidFill>
              <a:schemeClr val="bg1"/>
            </a:solidFill>
            <a:round/>
            <a:headEnd/>
            <a:tailEnd type="none" w="sm" len="sm"/>
          </a:ln>
          <a:effectLst/>
        </p:spPr>
        <p:txBody>
          <a:bodyPr wrap="none" anchor="ctr"/>
          <a:lstStyle/>
          <a:p>
            <a:endParaRPr lang="en-US"/>
          </a:p>
        </p:txBody>
      </p:sp>
      <p:sp>
        <p:nvSpPr>
          <p:cNvPr id="377887" name="Freeform 31"/>
          <p:cNvSpPr>
            <a:spLocks/>
          </p:cNvSpPr>
          <p:nvPr/>
        </p:nvSpPr>
        <p:spPr bwMode="auto">
          <a:xfrm>
            <a:off x="1576388" y="2667000"/>
            <a:ext cx="990600" cy="304800"/>
          </a:xfrm>
          <a:custGeom>
            <a:avLst/>
            <a:gdLst/>
            <a:ahLst/>
            <a:cxnLst>
              <a:cxn ang="0">
                <a:pos x="0" y="240"/>
              </a:cxn>
              <a:cxn ang="0">
                <a:pos x="528" y="240"/>
              </a:cxn>
              <a:cxn ang="0">
                <a:pos x="528" y="0"/>
              </a:cxn>
            </a:cxnLst>
            <a:rect l="0" t="0" r="r" b="b"/>
            <a:pathLst>
              <a:path w="528" h="240">
                <a:moveTo>
                  <a:pt x="0" y="240"/>
                </a:moveTo>
                <a:lnTo>
                  <a:pt x="528" y="240"/>
                </a:lnTo>
                <a:lnTo>
                  <a:pt x="528" y="0"/>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77888" name="Line 32"/>
          <p:cNvSpPr>
            <a:spLocks noChangeShapeType="1"/>
          </p:cNvSpPr>
          <p:nvPr/>
        </p:nvSpPr>
        <p:spPr bwMode="auto">
          <a:xfrm>
            <a:off x="1754188" y="3471863"/>
            <a:ext cx="29845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77889" name="Line 33"/>
          <p:cNvSpPr>
            <a:spLocks noChangeShapeType="1"/>
          </p:cNvSpPr>
          <p:nvPr/>
        </p:nvSpPr>
        <p:spPr bwMode="auto">
          <a:xfrm>
            <a:off x="3176588" y="3471863"/>
            <a:ext cx="29845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77890" name="Line 34"/>
          <p:cNvSpPr>
            <a:spLocks noChangeShapeType="1"/>
          </p:cNvSpPr>
          <p:nvPr/>
        </p:nvSpPr>
        <p:spPr bwMode="auto">
          <a:xfrm>
            <a:off x="4014788" y="3471863"/>
            <a:ext cx="29845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77891" name="Line 35"/>
          <p:cNvSpPr>
            <a:spLocks noChangeShapeType="1"/>
          </p:cNvSpPr>
          <p:nvPr/>
        </p:nvSpPr>
        <p:spPr bwMode="auto">
          <a:xfrm>
            <a:off x="6529388" y="4057650"/>
            <a:ext cx="67945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77892" name="Line 36"/>
          <p:cNvSpPr>
            <a:spLocks noChangeShapeType="1"/>
          </p:cNvSpPr>
          <p:nvPr/>
        </p:nvSpPr>
        <p:spPr bwMode="auto">
          <a:xfrm flipV="1">
            <a:off x="4014788" y="2819400"/>
            <a:ext cx="381000" cy="457200"/>
          </a:xfrm>
          <a:prstGeom prst="line">
            <a:avLst/>
          </a:prstGeom>
          <a:noFill/>
          <a:ln w="25400">
            <a:solidFill>
              <a:srgbClr val="FF0000"/>
            </a:solidFill>
            <a:round/>
            <a:headEnd/>
            <a:tailEnd type="triangle" w="sm" len="sm"/>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4" name="Rectangle 4"/>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Disorders of the Immune System:</a:t>
            </a:r>
          </a:p>
          <a:p>
            <a:pPr algn="ctr" eaLnBrk="1" hangingPunct="1">
              <a:lnSpc>
                <a:spcPts val="3700"/>
              </a:lnSpc>
            </a:pPr>
            <a:r>
              <a:rPr lang="en-US">
                <a:cs typeface="Times New Roman" charset="0"/>
              </a:rPr>
              <a:t>Autoimmune Disease </a:t>
            </a:r>
          </a:p>
        </p:txBody>
      </p:sp>
      <p:pic>
        <p:nvPicPr>
          <p:cNvPr id="378898" name="Picture 18" descr="26"/>
          <p:cNvPicPr>
            <a:picLocks noChangeAspect="1" noChangeArrowheads="1"/>
          </p:cNvPicPr>
          <p:nvPr/>
        </p:nvPicPr>
        <p:blipFill>
          <a:blip r:embed="rId3" cstate="print"/>
          <a:srcRect/>
          <a:stretch>
            <a:fillRect/>
          </a:stretch>
        </p:blipFill>
        <p:spPr bwMode="auto">
          <a:xfrm>
            <a:off x="946150" y="2473325"/>
            <a:ext cx="7250113" cy="2860675"/>
          </a:xfrm>
          <a:prstGeom prst="rect">
            <a:avLst/>
          </a:prstGeom>
          <a:noFill/>
        </p:spPr>
      </p:pic>
      <p:sp>
        <p:nvSpPr>
          <p:cNvPr id="378899" name="Rectangle 19"/>
          <p:cNvSpPr>
            <a:spLocks noChangeArrowheads="1"/>
          </p:cNvSpPr>
          <p:nvPr/>
        </p:nvSpPr>
        <p:spPr bwMode="auto">
          <a:xfrm>
            <a:off x="2990850" y="3932238"/>
            <a:ext cx="18732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Cytotoxic T cell</a:t>
            </a:r>
          </a:p>
        </p:txBody>
      </p:sp>
      <p:sp>
        <p:nvSpPr>
          <p:cNvPr id="378900" name="Rectangle 20"/>
          <p:cNvSpPr>
            <a:spLocks noChangeArrowheads="1"/>
          </p:cNvSpPr>
          <p:nvPr/>
        </p:nvSpPr>
        <p:spPr bwMode="auto">
          <a:xfrm>
            <a:off x="2990850" y="1939925"/>
            <a:ext cx="12001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Pancreas</a:t>
            </a:r>
          </a:p>
        </p:txBody>
      </p:sp>
      <p:sp>
        <p:nvSpPr>
          <p:cNvPr id="378901" name="Rectangle 21"/>
          <p:cNvSpPr>
            <a:spLocks noChangeArrowheads="1"/>
          </p:cNvSpPr>
          <p:nvPr/>
        </p:nvSpPr>
        <p:spPr bwMode="auto">
          <a:xfrm>
            <a:off x="2990850" y="4730750"/>
            <a:ext cx="11239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Beta cell</a:t>
            </a:r>
          </a:p>
        </p:txBody>
      </p:sp>
      <p:sp>
        <p:nvSpPr>
          <p:cNvPr id="378902" name="Line 22"/>
          <p:cNvSpPr>
            <a:spLocks noChangeShapeType="1"/>
          </p:cNvSpPr>
          <p:nvPr/>
        </p:nvSpPr>
        <p:spPr bwMode="auto">
          <a:xfrm flipH="1">
            <a:off x="2470150" y="4095750"/>
            <a:ext cx="531813" cy="0"/>
          </a:xfrm>
          <a:prstGeom prst="line">
            <a:avLst/>
          </a:prstGeom>
          <a:noFill/>
          <a:ln w="25400">
            <a:solidFill>
              <a:schemeClr val="bg1"/>
            </a:solidFill>
            <a:round/>
            <a:headEnd/>
            <a:tailEnd type="none" w="sm" len="sm"/>
          </a:ln>
          <a:effectLst/>
        </p:spPr>
        <p:txBody>
          <a:bodyPr wrap="none" anchor="ctr"/>
          <a:lstStyle/>
          <a:p>
            <a:endParaRPr lang="en-US"/>
          </a:p>
        </p:txBody>
      </p:sp>
      <p:sp>
        <p:nvSpPr>
          <p:cNvPr id="378903" name="Line 23"/>
          <p:cNvSpPr>
            <a:spLocks noChangeShapeType="1"/>
          </p:cNvSpPr>
          <p:nvPr/>
        </p:nvSpPr>
        <p:spPr bwMode="auto">
          <a:xfrm>
            <a:off x="3581400" y="2271713"/>
            <a:ext cx="0" cy="379412"/>
          </a:xfrm>
          <a:prstGeom prst="line">
            <a:avLst/>
          </a:prstGeom>
          <a:noFill/>
          <a:ln w="25400">
            <a:solidFill>
              <a:schemeClr val="bg1"/>
            </a:solidFill>
            <a:round/>
            <a:headEnd/>
            <a:tailEnd type="none" w="sm" len="sm"/>
          </a:ln>
          <a:effectLst/>
        </p:spPr>
        <p:txBody>
          <a:bodyPr wrap="none" anchor="ctr"/>
          <a:lstStyle/>
          <a:p>
            <a:endParaRPr lang="en-US"/>
          </a:p>
        </p:txBody>
      </p:sp>
      <p:sp>
        <p:nvSpPr>
          <p:cNvPr id="378904" name="Freeform 24"/>
          <p:cNvSpPr>
            <a:spLocks/>
          </p:cNvSpPr>
          <p:nvPr/>
        </p:nvSpPr>
        <p:spPr bwMode="auto">
          <a:xfrm>
            <a:off x="1752600" y="4435475"/>
            <a:ext cx="698500" cy="476250"/>
          </a:xfrm>
          <a:custGeom>
            <a:avLst/>
            <a:gdLst/>
            <a:ahLst/>
            <a:cxnLst>
              <a:cxn ang="0">
                <a:pos x="816" y="336"/>
              </a:cxn>
              <a:cxn ang="0">
                <a:pos x="0" y="336"/>
              </a:cxn>
              <a:cxn ang="0">
                <a:pos x="0" y="0"/>
              </a:cxn>
            </a:cxnLst>
            <a:rect l="0" t="0" r="r" b="b"/>
            <a:pathLst>
              <a:path w="816" h="336">
                <a:moveTo>
                  <a:pt x="816" y="336"/>
                </a:moveTo>
                <a:lnTo>
                  <a:pt x="0" y="336"/>
                </a:lnTo>
                <a:lnTo>
                  <a:pt x="0" y="0"/>
                </a:lnTo>
              </a:path>
            </a:pathLst>
          </a:custGeom>
          <a:noFill/>
          <a:ln w="25400" cap="flat" cmpd="sng">
            <a:solidFill>
              <a:schemeClr val="tx1"/>
            </a:solidFill>
            <a:prstDash val="solid"/>
            <a:round/>
            <a:headEnd type="none" w="med" len="med"/>
            <a:tailEnd type="none" w="sm" len="sm"/>
          </a:ln>
          <a:effectLst/>
        </p:spPr>
        <p:txBody>
          <a:bodyPr wrap="none" anchor="ctr"/>
          <a:lstStyle/>
          <a:p>
            <a:endParaRPr lang="en-US"/>
          </a:p>
        </p:txBody>
      </p:sp>
      <p:sp>
        <p:nvSpPr>
          <p:cNvPr id="378905" name="Line 25"/>
          <p:cNvSpPr>
            <a:spLocks noChangeShapeType="1"/>
          </p:cNvSpPr>
          <p:nvPr/>
        </p:nvSpPr>
        <p:spPr bwMode="auto">
          <a:xfrm flipH="1">
            <a:off x="2330450" y="4095750"/>
            <a:ext cx="163513" cy="0"/>
          </a:xfrm>
          <a:prstGeom prst="line">
            <a:avLst/>
          </a:prstGeom>
          <a:noFill/>
          <a:ln w="25400">
            <a:solidFill>
              <a:schemeClr val="tx1"/>
            </a:solidFill>
            <a:round/>
            <a:headEnd/>
            <a:tailEnd type="none" w="sm" len="sm"/>
          </a:ln>
          <a:effectLst/>
        </p:spPr>
        <p:txBody>
          <a:bodyPr wrap="none" anchor="ctr"/>
          <a:lstStyle/>
          <a:p>
            <a:endParaRPr lang="en-US"/>
          </a:p>
        </p:txBody>
      </p:sp>
      <p:sp>
        <p:nvSpPr>
          <p:cNvPr id="378906" name="Line 26"/>
          <p:cNvSpPr>
            <a:spLocks noChangeShapeType="1"/>
          </p:cNvSpPr>
          <p:nvPr/>
        </p:nvSpPr>
        <p:spPr bwMode="auto">
          <a:xfrm flipH="1">
            <a:off x="2444750" y="4911725"/>
            <a:ext cx="557213" cy="0"/>
          </a:xfrm>
          <a:prstGeom prst="line">
            <a:avLst/>
          </a:prstGeom>
          <a:noFill/>
          <a:ln w="25400">
            <a:solidFill>
              <a:schemeClr val="bg1"/>
            </a:solidFill>
            <a:round/>
            <a:headEnd/>
            <a:tailEnd type="none" w="sm" len="sm"/>
          </a:ln>
          <a:effectLst/>
        </p:spPr>
        <p:txBody>
          <a:bodyPr wrap="none" anchor="ctr"/>
          <a:lstStyle/>
          <a:p>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2"/>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Disorders of the Immune System:</a:t>
            </a:r>
          </a:p>
          <a:p>
            <a:pPr algn="ctr" eaLnBrk="1" hangingPunct="1">
              <a:lnSpc>
                <a:spcPts val="3700"/>
              </a:lnSpc>
            </a:pPr>
            <a:r>
              <a:rPr lang="en-US">
                <a:cs typeface="Times New Roman" charset="0"/>
              </a:rPr>
              <a:t>Immune Complex Disease </a:t>
            </a:r>
          </a:p>
        </p:txBody>
      </p:sp>
      <p:pic>
        <p:nvPicPr>
          <p:cNvPr id="380944" name="Picture 16" descr="27"/>
          <p:cNvPicPr>
            <a:picLocks noChangeAspect="1" noChangeArrowheads="1"/>
          </p:cNvPicPr>
          <p:nvPr/>
        </p:nvPicPr>
        <p:blipFill>
          <a:blip r:embed="rId3" cstate="print"/>
          <a:srcRect/>
          <a:stretch>
            <a:fillRect/>
          </a:stretch>
        </p:blipFill>
        <p:spPr bwMode="auto">
          <a:xfrm>
            <a:off x="1371600" y="1687513"/>
            <a:ext cx="6157913" cy="4408487"/>
          </a:xfrm>
          <a:prstGeom prst="rect">
            <a:avLst/>
          </a:prstGeom>
          <a:noFill/>
        </p:spPr>
      </p:pic>
      <p:sp>
        <p:nvSpPr>
          <p:cNvPr id="380945" name="Rectangle 17"/>
          <p:cNvSpPr>
            <a:spLocks noChangeArrowheads="1"/>
          </p:cNvSpPr>
          <p:nvPr/>
        </p:nvSpPr>
        <p:spPr bwMode="auto">
          <a:xfrm>
            <a:off x="6019800" y="1371600"/>
            <a:ext cx="2667000" cy="574675"/>
          </a:xfrm>
          <a:prstGeom prst="rect">
            <a:avLst/>
          </a:prstGeom>
          <a:noFill/>
          <a:ln w="25400">
            <a:noFill/>
            <a:miter lim="800000"/>
            <a:headEnd/>
            <a:tailEnd type="none" w="sm" len="sm"/>
          </a:ln>
          <a:effectLst/>
        </p:spPr>
        <p:txBody>
          <a:bodyPr>
            <a:spAutoFit/>
          </a:bodyPr>
          <a:lstStyle/>
          <a:p>
            <a:pPr>
              <a:lnSpc>
                <a:spcPts val="1900"/>
              </a:lnSpc>
            </a:pPr>
            <a:r>
              <a:rPr lang="en-US" sz="1800">
                <a:solidFill>
                  <a:schemeClr val="bg1"/>
                </a:solidFill>
              </a:rPr>
              <a:t>Glomerular basement membrane of kidney</a:t>
            </a:r>
          </a:p>
        </p:txBody>
      </p:sp>
      <p:sp>
        <p:nvSpPr>
          <p:cNvPr id="380946" name="Rectangle 18"/>
          <p:cNvSpPr>
            <a:spLocks noChangeArrowheads="1"/>
          </p:cNvSpPr>
          <p:nvPr/>
        </p:nvSpPr>
        <p:spPr bwMode="auto">
          <a:xfrm>
            <a:off x="4184650" y="4102100"/>
            <a:ext cx="1797050" cy="333375"/>
          </a:xfrm>
          <a:prstGeom prst="rect">
            <a:avLst/>
          </a:prstGeom>
          <a:noFill/>
          <a:ln w="25400">
            <a:noFill/>
            <a:miter lim="800000"/>
            <a:headEnd/>
            <a:tailEnd type="none" w="sm" len="sm"/>
          </a:ln>
          <a:effectLst/>
        </p:spPr>
        <p:txBody>
          <a:bodyPr wrap="none">
            <a:spAutoFit/>
          </a:bodyPr>
          <a:lstStyle/>
          <a:p>
            <a:pPr algn="ctr">
              <a:lnSpc>
                <a:spcPts val="1900"/>
              </a:lnSpc>
            </a:pPr>
            <a:r>
              <a:rPr lang="en-US" sz="1800">
                <a:solidFill>
                  <a:schemeClr val="tx1"/>
                </a:solidFill>
              </a:rPr>
              <a:t>Large complex</a:t>
            </a:r>
          </a:p>
        </p:txBody>
      </p:sp>
      <p:sp>
        <p:nvSpPr>
          <p:cNvPr id="380947" name="Rectangle 19"/>
          <p:cNvSpPr>
            <a:spLocks noChangeArrowheads="1"/>
          </p:cNvSpPr>
          <p:nvPr/>
        </p:nvSpPr>
        <p:spPr bwMode="auto">
          <a:xfrm>
            <a:off x="3876675" y="4619625"/>
            <a:ext cx="18605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tx1"/>
                </a:solidFill>
              </a:rPr>
              <a:t>Endothelial cell</a:t>
            </a:r>
          </a:p>
        </p:txBody>
      </p:sp>
      <p:sp>
        <p:nvSpPr>
          <p:cNvPr id="380948" name="Rectangle 20"/>
          <p:cNvSpPr>
            <a:spLocks noChangeArrowheads="1"/>
          </p:cNvSpPr>
          <p:nvPr/>
        </p:nvSpPr>
        <p:spPr bwMode="auto">
          <a:xfrm>
            <a:off x="2222500" y="6172200"/>
            <a:ext cx="17843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Small complex</a:t>
            </a:r>
          </a:p>
        </p:txBody>
      </p:sp>
      <p:sp>
        <p:nvSpPr>
          <p:cNvPr id="380949" name="Freeform 21"/>
          <p:cNvSpPr>
            <a:spLocks/>
          </p:cNvSpPr>
          <p:nvPr/>
        </p:nvSpPr>
        <p:spPr bwMode="auto">
          <a:xfrm>
            <a:off x="4038600" y="6064250"/>
            <a:ext cx="838200" cy="276225"/>
          </a:xfrm>
          <a:custGeom>
            <a:avLst/>
            <a:gdLst/>
            <a:ahLst/>
            <a:cxnLst>
              <a:cxn ang="0">
                <a:pos x="0" y="528"/>
              </a:cxn>
              <a:cxn ang="0">
                <a:pos x="528" y="528"/>
              </a:cxn>
              <a:cxn ang="0">
                <a:pos x="528" y="0"/>
              </a:cxn>
            </a:cxnLst>
            <a:rect l="0" t="0" r="r" b="b"/>
            <a:pathLst>
              <a:path w="528" h="528">
                <a:moveTo>
                  <a:pt x="0" y="528"/>
                </a:moveTo>
                <a:lnTo>
                  <a:pt x="528" y="528"/>
                </a:lnTo>
                <a:lnTo>
                  <a:pt x="528" y="0"/>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80950" name="Freeform 22"/>
          <p:cNvSpPr>
            <a:spLocks/>
          </p:cNvSpPr>
          <p:nvPr/>
        </p:nvSpPr>
        <p:spPr bwMode="auto">
          <a:xfrm rot="10800000">
            <a:off x="5181600" y="1546225"/>
            <a:ext cx="838200" cy="307975"/>
          </a:xfrm>
          <a:custGeom>
            <a:avLst/>
            <a:gdLst/>
            <a:ahLst/>
            <a:cxnLst>
              <a:cxn ang="0">
                <a:pos x="0" y="528"/>
              </a:cxn>
              <a:cxn ang="0">
                <a:pos x="528" y="528"/>
              </a:cxn>
              <a:cxn ang="0">
                <a:pos x="528" y="0"/>
              </a:cxn>
            </a:cxnLst>
            <a:rect l="0" t="0" r="r" b="b"/>
            <a:pathLst>
              <a:path w="528" h="528">
                <a:moveTo>
                  <a:pt x="0" y="528"/>
                </a:moveTo>
                <a:lnTo>
                  <a:pt x="528" y="528"/>
                </a:lnTo>
                <a:lnTo>
                  <a:pt x="528" y="0"/>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80951" name="Line 23"/>
          <p:cNvSpPr>
            <a:spLocks noChangeShapeType="1"/>
          </p:cNvSpPr>
          <p:nvPr/>
        </p:nvSpPr>
        <p:spPr bwMode="auto">
          <a:xfrm>
            <a:off x="5181600" y="1819275"/>
            <a:ext cx="0" cy="739775"/>
          </a:xfrm>
          <a:prstGeom prst="line">
            <a:avLst/>
          </a:prstGeom>
          <a:noFill/>
          <a:ln w="25400">
            <a:solidFill>
              <a:schemeClr val="tx1"/>
            </a:solidFill>
            <a:round/>
            <a:headEnd/>
            <a:tailEnd type="none" w="sm" len="sm"/>
          </a:ln>
          <a:effectLst/>
        </p:spPr>
        <p:txBody>
          <a:bodyPr wrap="none" anchor="ctr"/>
          <a:lstStyle/>
          <a:p>
            <a:endParaRPr lang="en-US"/>
          </a:p>
        </p:txBody>
      </p:sp>
      <p:sp>
        <p:nvSpPr>
          <p:cNvPr id="380952" name="Line 24"/>
          <p:cNvSpPr>
            <a:spLocks noChangeShapeType="1"/>
          </p:cNvSpPr>
          <p:nvPr/>
        </p:nvSpPr>
        <p:spPr bwMode="auto">
          <a:xfrm flipV="1">
            <a:off x="4876800" y="5559425"/>
            <a:ext cx="0" cy="520700"/>
          </a:xfrm>
          <a:prstGeom prst="line">
            <a:avLst/>
          </a:prstGeom>
          <a:noFill/>
          <a:ln w="25400">
            <a:solidFill>
              <a:schemeClr val="tx1"/>
            </a:solidFill>
            <a:round/>
            <a:headEnd/>
            <a:tailEnd type="none" w="sm" len="sm"/>
          </a:ln>
          <a:effectLst/>
        </p:spPr>
        <p:txBody>
          <a:bodyPr wrap="none" anchor="ctr"/>
          <a:lstStyle/>
          <a:p>
            <a:endParaRPr lang="en-US"/>
          </a:p>
        </p:txBody>
      </p:sp>
      <p:sp>
        <p:nvSpPr>
          <p:cNvPr id="380953" name="Line 25"/>
          <p:cNvSpPr>
            <a:spLocks noChangeShapeType="1"/>
          </p:cNvSpPr>
          <p:nvPr/>
        </p:nvSpPr>
        <p:spPr bwMode="auto">
          <a:xfrm>
            <a:off x="3278188" y="4786313"/>
            <a:ext cx="608012" cy="0"/>
          </a:xfrm>
          <a:prstGeom prst="line">
            <a:avLst/>
          </a:prstGeom>
          <a:noFill/>
          <a:ln w="25400">
            <a:solidFill>
              <a:schemeClr val="tx1"/>
            </a:solidFill>
            <a:round/>
            <a:headEnd/>
            <a:tailEnd type="none" w="sm" len="sm"/>
          </a:ln>
          <a:effectLst/>
        </p:spPr>
        <p:txBody>
          <a:bodyPr wrap="none" anchor="ctr"/>
          <a:lstStyle/>
          <a:p>
            <a:endParaRPr lang="en-US"/>
          </a:p>
        </p:txBody>
      </p:sp>
      <p:sp>
        <p:nvSpPr>
          <p:cNvPr id="380954" name="Line 26"/>
          <p:cNvSpPr>
            <a:spLocks noChangeShapeType="1"/>
          </p:cNvSpPr>
          <p:nvPr/>
        </p:nvSpPr>
        <p:spPr bwMode="auto">
          <a:xfrm flipV="1">
            <a:off x="5080000" y="3913188"/>
            <a:ext cx="993775" cy="195262"/>
          </a:xfrm>
          <a:prstGeom prst="line">
            <a:avLst/>
          </a:prstGeom>
          <a:noFill/>
          <a:ln w="25400">
            <a:solidFill>
              <a:schemeClr val="tx1"/>
            </a:solidFill>
            <a:round/>
            <a:headEnd/>
            <a:tailEnd type="none" w="sm" len="sm"/>
          </a:ln>
          <a:effectLst/>
        </p:spPr>
        <p:txBody>
          <a:bodyPr wrap="none" anchor="ctr"/>
          <a:lstStyle/>
          <a:p>
            <a:endParaRPr lang="en-US"/>
          </a:p>
        </p:txBody>
      </p:sp>
      <p:sp>
        <p:nvSpPr>
          <p:cNvPr id="380955" name="Line 27"/>
          <p:cNvSpPr>
            <a:spLocks noChangeShapeType="1"/>
          </p:cNvSpPr>
          <p:nvPr/>
        </p:nvSpPr>
        <p:spPr bwMode="auto">
          <a:xfrm flipH="1" flipV="1">
            <a:off x="4273550" y="3784600"/>
            <a:ext cx="809625" cy="323850"/>
          </a:xfrm>
          <a:prstGeom prst="line">
            <a:avLst/>
          </a:prstGeom>
          <a:noFill/>
          <a:ln w="25400">
            <a:solidFill>
              <a:schemeClr val="tx1"/>
            </a:solidFill>
            <a:round/>
            <a:headEnd/>
            <a:tailEnd type="none" w="sm" len="sm"/>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5341" name="Picture 13" descr="2"/>
          <p:cNvPicPr>
            <a:picLocks noChangeAspect="1" noChangeArrowheads="1"/>
          </p:cNvPicPr>
          <p:nvPr/>
        </p:nvPicPr>
        <p:blipFill>
          <a:blip r:embed="rId3" cstate="print"/>
          <a:srcRect/>
          <a:stretch>
            <a:fillRect/>
          </a:stretch>
        </p:blipFill>
        <p:spPr bwMode="auto">
          <a:xfrm>
            <a:off x="1481138" y="1271588"/>
            <a:ext cx="6181725" cy="4314825"/>
          </a:xfrm>
          <a:prstGeom prst="rect">
            <a:avLst/>
          </a:prstGeom>
          <a:noFill/>
        </p:spPr>
      </p:pic>
      <p:sp>
        <p:nvSpPr>
          <p:cNvPr id="355334" name="Rectangle 6"/>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t>Markers of Self </a:t>
            </a:r>
          </a:p>
        </p:txBody>
      </p:sp>
      <p:sp>
        <p:nvSpPr>
          <p:cNvPr id="355335" name="Line 7"/>
          <p:cNvSpPr>
            <a:spLocks noChangeShapeType="1"/>
          </p:cNvSpPr>
          <p:nvPr/>
        </p:nvSpPr>
        <p:spPr bwMode="auto">
          <a:xfrm>
            <a:off x="1238250" y="4210050"/>
            <a:ext cx="490538" cy="0"/>
          </a:xfrm>
          <a:prstGeom prst="line">
            <a:avLst/>
          </a:prstGeom>
          <a:noFill/>
          <a:ln w="25400">
            <a:solidFill>
              <a:schemeClr val="bg1"/>
            </a:solidFill>
            <a:round/>
            <a:headEnd/>
            <a:tailEnd/>
          </a:ln>
          <a:effectLst/>
        </p:spPr>
        <p:txBody>
          <a:bodyPr wrap="none" anchor="ctr"/>
          <a:lstStyle/>
          <a:p>
            <a:endParaRPr lang="en-US"/>
          </a:p>
        </p:txBody>
      </p:sp>
      <p:sp>
        <p:nvSpPr>
          <p:cNvPr id="355336" name="Rectangle 8"/>
          <p:cNvSpPr>
            <a:spLocks noChangeArrowheads="1"/>
          </p:cNvSpPr>
          <p:nvPr/>
        </p:nvSpPr>
        <p:spPr bwMode="auto">
          <a:xfrm>
            <a:off x="6818313" y="1428750"/>
            <a:ext cx="14033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Muscle cell</a:t>
            </a:r>
          </a:p>
        </p:txBody>
      </p:sp>
      <p:sp>
        <p:nvSpPr>
          <p:cNvPr id="355338" name="Rectangle 10"/>
          <p:cNvSpPr>
            <a:spLocks noChangeArrowheads="1"/>
          </p:cNvSpPr>
          <p:nvPr/>
        </p:nvSpPr>
        <p:spPr bwMode="auto">
          <a:xfrm>
            <a:off x="457200" y="4025900"/>
            <a:ext cx="819150" cy="574675"/>
          </a:xfrm>
          <a:prstGeom prst="rect">
            <a:avLst/>
          </a:prstGeom>
          <a:noFill/>
          <a:ln w="25400">
            <a:noFill/>
            <a:miter lim="800000"/>
            <a:headEnd/>
            <a:tailEnd/>
          </a:ln>
          <a:effectLst/>
        </p:spPr>
        <p:txBody>
          <a:bodyPr wrap="none">
            <a:spAutoFit/>
          </a:bodyPr>
          <a:lstStyle/>
          <a:p>
            <a:pPr algn="r">
              <a:lnSpc>
                <a:spcPts val="1900"/>
              </a:lnSpc>
            </a:pPr>
            <a:r>
              <a:rPr lang="en-US" sz="1800">
                <a:solidFill>
                  <a:schemeClr val="bg1"/>
                </a:solidFill>
              </a:rPr>
              <a:t>Nerve</a:t>
            </a:r>
          </a:p>
          <a:p>
            <a:pPr algn="r">
              <a:lnSpc>
                <a:spcPts val="1900"/>
              </a:lnSpc>
            </a:pPr>
            <a:r>
              <a:rPr lang="en-US" sz="1800">
                <a:solidFill>
                  <a:schemeClr val="bg1"/>
                </a:solidFill>
              </a:rPr>
              <a:t>cell</a:t>
            </a:r>
          </a:p>
        </p:txBody>
      </p:sp>
      <p:sp>
        <p:nvSpPr>
          <p:cNvPr id="355339" name="Rectangle 11"/>
          <p:cNvSpPr>
            <a:spLocks noChangeArrowheads="1"/>
          </p:cNvSpPr>
          <p:nvPr/>
        </p:nvSpPr>
        <p:spPr bwMode="auto">
          <a:xfrm>
            <a:off x="76200" y="1406525"/>
            <a:ext cx="1200150" cy="574675"/>
          </a:xfrm>
          <a:prstGeom prst="rect">
            <a:avLst/>
          </a:prstGeom>
          <a:noFill/>
          <a:ln w="25400">
            <a:noFill/>
            <a:miter lim="800000"/>
            <a:headEnd/>
            <a:tailEnd/>
          </a:ln>
          <a:effectLst/>
        </p:spPr>
        <p:txBody>
          <a:bodyPr wrap="none">
            <a:spAutoFit/>
          </a:bodyPr>
          <a:lstStyle/>
          <a:p>
            <a:pPr algn="r">
              <a:lnSpc>
                <a:spcPts val="1900"/>
              </a:lnSpc>
            </a:pPr>
            <a:r>
              <a:rPr lang="en-US" sz="1800">
                <a:solidFill>
                  <a:schemeClr val="bg1"/>
                </a:solidFill>
              </a:rPr>
              <a:t>Epithelial</a:t>
            </a:r>
          </a:p>
          <a:p>
            <a:pPr algn="r">
              <a:lnSpc>
                <a:spcPts val="1900"/>
              </a:lnSpc>
            </a:pPr>
            <a:r>
              <a:rPr lang="en-US" sz="1800">
                <a:solidFill>
                  <a:schemeClr val="bg1"/>
                </a:solidFill>
              </a:rPr>
              <a:t>cell</a:t>
            </a:r>
          </a:p>
        </p:txBody>
      </p:sp>
      <p:sp>
        <p:nvSpPr>
          <p:cNvPr id="355340" name="Rectangle 12"/>
          <p:cNvSpPr>
            <a:spLocks noChangeArrowheads="1"/>
          </p:cNvSpPr>
          <p:nvPr/>
        </p:nvSpPr>
        <p:spPr bwMode="auto">
          <a:xfrm>
            <a:off x="7588250" y="3506788"/>
            <a:ext cx="13144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Leukocyte</a:t>
            </a:r>
          </a:p>
        </p:txBody>
      </p:sp>
      <p:sp>
        <p:nvSpPr>
          <p:cNvPr id="355342" name="Rectangle 14"/>
          <p:cNvSpPr>
            <a:spLocks noChangeArrowheads="1"/>
          </p:cNvSpPr>
          <p:nvPr/>
        </p:nvSpPr>
        <p:spPr bwMode="auto">
          <a:xfrm>
            <a:off x="1411288" y="5464175"/>
            <a:ext cx="36385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Class I MHC self-marker protein</a:t>
            </a:r>
          </a:p>
        </p:txBody>
      </p:sp>
      <p:sp>
        <p:nvSpPr>
          <p:cNvPr id="355343" name="Line 15"/>
          <p:cNvSpPr>
            <a:spLocks noChangeShapeType="1"/>
          </p:cNvSpPr>
          <p:nvPr/>
        </p:nvSpPr>
        <p:spPr bwMode="auto">
          <a:xfrm>
            <a:off x="1238250" y="1595438"/>
            <a:ext cx="490538" cy="0"/>
          </a:xfrm>
          <a:prstGeom prst="line">
            <a:avLst/>
          </a:prstGeom>
          <a:noFill/>
          <a:ln w="25400">
            <a:solidFill>
              <a:schemeClr val="bg1"/>
            </a:solidFill>
            <a:round/>
            <a:headEnd/>
            <a:tailEnd/>
          </a:ln>
          <a:effectLst/>
        </p:spPr>
        <p:txBody>
          <a:bodyPr wrap="none" anchor="ctr"/>
          <a:lstStyle/>
          <a:p>
            <a:endParaRPr lang="en-US"/>
          </a:p>
        </p:txBody>
      </p:sp>
      <p:sp>
        <p:nvSpPr>
          <p:cNvPr id="355344" name="Line 16"/>
          <p:cNvSpPr>
            <a:spLocks noChangeShapeType="1"/>
          </p:cNvSpPr>
          <p:nvPr/>
        </p:nvSpPr>
        <p:spPr bwMode="auto">
          <a:xfrm rot="-5400000">
            <a:off x="7345363" y="1946275"/>
            <a:ext cx="374650" cy="0"/>
          </a:xfrm>
          <a:prstGeom prst="line">
            <a:avLst/>
          </a:prstGeom>
          <a:noFill/>
          <a:ln w="25400">
            <a:solidFill>
              <a:schemeClr val="bg1"/>
            </a:solidFill>
            <a:round/>
            <a:headEnd/>
            <a:tailEnd/>
          </a:ln>
          <a:effectLst/>
        </p:spPr>
        <p:txBody>
          <a:bodyPr wrap="none" anchor="ctr"/>
          <a:lstStyle/>
          <a:p>
            <a:endParaRPr lang="en-US"/>
          </a:p>
        </p:txBody>
      </p:sp>
      <p:sp>
        <p:nvSpPr>
          <p:cNvPr id="355345" name="Line 17"/>
          <p:cNvSpPr>
            <a:spLocks noChangeShapeType="1"/>
          </p:cNvSpPr>
          <p:nvPr/>
        </p:nvSpPr>
        <p:spPr bwMode="auto">
          <a:xfrm>
            <a:off x="6781800" y="3657600"/>
            <a:ext cx="849313" cy="0"/>
          </a:xfrm>
          <a:prstGeom prst="line">
            <a:avLst/>
          </a:prstGeom>
          <a:noFill/>
          <a:ln w="25400">
            <a:solidFill>
              <a:schemeClr val="bg1"/>
            </a:solidFill>
            <a:round/>
            <a:headEnd/>
            <a:tailEnd/>
          </a:ln>
          <a:effectLst/>
        </p:spPr>
        <p:txBody>
          <a:bodyPr wrap="none" anchor="ctr"/>
          <a:lstStyle/>
          <a:p>
            <a:endParaRPr lang="en-US"/>
          </a:p>
        </p:txBody>
      </p:sp>
      <p:sp>
        <p:nvSpPr>
          <p:cNvPr id="355346" name="Line 18"/>
          <p:cNvSpPr>
            <a:spLocks noChangeShapeType="1"/>
          </p:cNvSpPr>
          <p:nvPr/>
        </p:nvSpPr>
        <p:spPr bwMode="auto">
          <a:xfrm rot="-5400000">
            <a:off x="2502693" y="5117307"/>
            <a:ext cx="633413" cy="0"/>
          </a:xfrm>
          <a:prstGeom prst="line">
            <a:avLst/>
          </a:prstGeom>
          <a:noFill/>
          <a:ln w="25400">
            <a:solidFill>
              <a:schemeClr val="bg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2"/>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Disorders of the Immune System: AIDS </a:t>
            </a:r>
          </a:p>
        </p:txBody>
      </p:sp>
      <p:pic>
        <p:nvPicPr>
          <p:cNvPr id="381963" name="Picture 11" descr="28"/>
          <p:cNvPicPr>
            <a:picLocks noChangeAspect="1" noChangeArrowheads="1"/>
          </p:cNvPicPr>
          <p:nvPr/>
        </p:nvPicPr>
        <p:blipFill>
          <a:blip r:embed="rId3" cstate="print"/>
          <a:srcRect/>
          <a:stretch>
            <a:fillRect/>
          </a:stretch>
        </p:blipFill>
        <p:spPr bwMode="auto">
          <a:xfrm>
            <a:off x="2357438" y="1385888"/>
            <a:ext cx="4187825" cy="4813300"/>
          </a:xfrm>
          <a:prstGeom prst="rect">
            <a:avLst/>
          </a:prstGeom>
          <a:noFill/>
        </p:spPr>
      </p:pic>
      <p:sp>
        <p:nvSpPr>
          <p:cNvPr id="381964" name="Rectangle 12"/>
          <p:cNvSpPr>
            <a:spLocks noChangeArrowheads="1"/>
          </p:cNvSpPr>
          <p:nvPr/>
        </p:nvSpPr>
        <p:spPr bwMode="auto">
          <a:xfrm>
            <a:off x="2527300" y="1143000"/>
            <a:ext cx="15938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Virus protein</a:t>
            </a:r>
          </a:p>
        </p:txBody>
      </p:sp>
      <p:sp>
        <p:nvSpPr>
          <p:cNvPr id="381965" name="Rectangle 13"/>
          <p:cNvSpPr>
            <a:spLocks noChangeArrowheads="1"/>
          </p:cNvSpPr>
          <p:nvPr/>
        </p:nvSpPr>
        <p:spPr bwMode="auto">
          <a:xfrm>
            <a:off x="6804025" y="2400300"/>
            <a:ext cx="13144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Virus RNA</a:t>
            </a:r>
          </a:p>
        </p:txBody>
      </p:sp>
      <p:sp>
        <p:nvSpPr>
          <p:cNvPr id="381966" name="Rectangle 14"/>
          <p:cNvSpPr>
            <a:spLocks noChangeArrowheads="1"/>
          </p:cNvSpPr>
          <p:nvPr/>
        </p:nvSpPr>
        <p:spPr bwMode="auto">
          <a:xfrm>
            <a:off x="838200" y="5491163"/>
            <a:ext cx="1371600" cy="574675"/>
          </a:xfrm>
          <a:prstGeom prst="rect">
            <a:avLst/>
          </a:prstGeom>
          <a:noFill/>
          <a:ln w="25400">
            <a:noFill/>
            <a:miter lim="800000"/>
            <a:headEnd/>
            <a:tailEnd type="none" w="sm" len="sm"/>
          </a:ln>
          <a:effectLst/>
        </p:spPr>
        <p:txBody>
          <a:bodyPr>
            <a:spAutoFit/>
          </a:bodyPr>
          <a:lstStyle/>
          <a:p>
            <a:pPr algn="r">
              <a:lnSpc>
                <a:spcPts val="1900"/>
              </a:lnSpc>
            </a:pPr>
            <a:r>
              <a:rPr lang="en-US" sz="1800">
                <a:solidFill>
                  <a:schemeClr val="bg1"/>
                </a:solidFill>
              </a:rPr>
              <a:t>New virus particle</a:t>
            </a:r>
          </a:p>
        </p:txBody>
      </p:sp>
      <p:sp>
        <p:nvSpPr>
          <p:cNvPr id="381967" name="Rectangle 15"/>
          <p:cNvSpPr>
            <a:spLocks noChangeArrowheads="1"/>
          </p:cNvSpPr>
          <p:nvPr/>
        </p:nvSpPr>
        <p:spPr bwMode="auto">
          <a:xfrm>
            <a:off x="6804025" y="3314700"/>
            <a:ext cx="13144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Virus DNA</a:t>
            </a:r>
          </a:p>
        </p:txBody>
      </p:sp>
      <p:sp>
        <p:nvSpPr>
          <p:cNvPr id="381968" name="Rectangle 16"/>
          <p:cNvSpPr>
            <a:spLocks noChangeArrowheads="1"/>
          </p:cNvSpPr>
          <p:nvPr/>
        </p:nvSpPr>
        <p:spPr bwMode="auto">
          <a:xfrm>
            <a:off x="1047750" y="3851275"/>
            <a:ext cx="11620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Cell DNA</a:t>
            </a:r>
          </a:p>
        </p:txBody>
      </p:sp>
      <p:sp>
        <p:nvSpPr>
          <p:cNvPr id="381969" name="Line 17"/>
          <p:cNvSpPr>
            <a:spLocks noChangeShapeType="1"/>
          </p:cNvSpPr>
          <p:nvPr/>
        </p:nvSpPr>
        <p:spPr bwMode="auto">
          <a:xfrm>
            <a:off x="4724400" y="3478213"/>
            <a:ext cx="2057400" cy="0"/>
          </a:xfrm>
          <a:prstGeom prst="line">
            <a:avLst/>
          </a:prstGeom>
          <a:noFill/>
          <a:ln w="25400">
            <a:solidFill>
              <a:schemeClr val="bg1"/>
            </a:solidFill>
            <a:round/>
            <a:headEnd/>
            <a:tailEnd type="none" w="sm" len="sm"/>
          </a:ln>
          <a:effectLst/>
        </p:spPr>
        <p:txBody>
          <a:bodyPr wrap="none" anchor="ctr"/>
          <a:lstStyle/>
          <a:p>
            <a:endParaRPr lang="en-US"/>
          </a:p>
        </p:txBody>
      </p:sp>
      <p:sp>
        <p:nvSpPr>
          <p:cNvPr id="381970" name="Line 18"/>
          <p:cNvSpPr>
            <a:spLocks noChangeShapeType="1"/>
          </p:cNvSpPr>
          <p:nvPr/>
        </p:nvSpPr>
        <p:spPr bwMode="auto">
          <a:xfrm>
            <a:off x="2211388" y="4017963"/>
            <a:ext cx="2087562" cy="0"/>
          </a:xfrm>
          <a:prstGeom prst="line">
            <a:avLst/>
          </a:prstGeom>
          <a:noFill/>
          <a:ln w="25400">
            <a:solidFill>
              <a:schemeClr val="bg1"/>
            </a:solidFill>
            <a:round/>
            <a:headEnd/>
            <a:tailEnd type="none" w="sm" len="sm"/>
          </a:ln>
          <a:effectLst/>
        </p:spPr>
        <p:txBody>
          <a:bodyPr wrap="none" anchor="ctr"/>
          <a:lstStyle/>
          <a:p>
            <a:endParaRPr lang="en-US"/>
          </a:p>
        </p:txBody>
      </p:sp>
      <p:sp>
        <p:nvSpPr>
          <p:cNvPr id="381971" name="Line 19"/>
          <p:cNvSpPr>
            <a:spLocks noChangeShapeType="1"/>
          </p:cNvSpPr>
          <p:nvPr/>
        </p:nvSpPr>
        <p:spPr bwMode="auto">
          <a:xfrm>
            <a:off x="2209800" y="5665788"/>
            <a:ext cx="1341438" cy="0"/>
          </a:xfrm>
          <a:prstGeom prst="line">
            <a:avLst/>
          </a:prstGeom>
          <a:noFill/>
          <a:ln w="25400">
            <a:solidFill>
              <a:schemeClr val="bg1"/>
            </a:solidFill>
            <a:round/>
            <a:headEnd/>
            <a:tailEnd type="none" w="sm" len="sm"/>
          </a:ln>
          <a:effectLst/>
        </p:spPr>
        <p:txBody>
          <a:bodyPr wrap="none" anchor="ctr"/>
          <a:lstStyle/>
          <a:p>
            <a:endParaRPr lang="en-US"/>
          </a:p>
        </p:txBody>
      </p:sp>
      <p:sp>
        <p:nvSpPr>
          <p:cNvPr id="381972" name="Line 20"/>
          <p:cNvSpPr>
            <a:spLocks noChangeShapeType="1"/>
          </p:cNvSpPr>
          <p:nvPr/>
        </p:nvSpPr>
        <p:spPr bwMode="auto">
          <a:xfrm>
            <a:off x="5545138" y="2586038"/>
            <a:ext cx="1236662" cy="0"/>
          </a:xfrm>
          <a:prstGeom prst="line">
            <a:avLst/>
          </a:prstGeom>
          <a:noFill/>
          <a:ln w="25400">
            <a:solidFill>
              <a:schemeClr val="bg1"/>
            </a:solidFill>
            <a:round/>
            <a:headEnd/>
            <a:tailEnd type="none" w="sm" len="sm"/>
          </a:ln>
          <a:effectLst/>
        </p:spPr>
        <p:txBody>
          <a:bodyPr wrap="none" anchor="ctr"/>
          <a:lstStyle/>
          <a:p>
            <a:endParaRPr lang="en-US"/>
          </a:p>
        </p:txBody>
      </p:sp>
      <p:sp>
        <p:nvSpPr>
          <p:cNvPr id="381973" name="Line 21"/>
          <p:cNvSpPr>
            <a:spLocks noChangeShapeType="1"/>
          </p:cNvSpPr>
          <p:nvPr/>
        </p:nvSpPr>
        <p:spPr bwMode="auto">
          <a:xfrm flipV="1">
            <a:off x="3340100" y="1462088"/>
            <a:ext cx="0" cy="533400"/>
          </a:xfrm>
          <a:prstGeom prst="line">
            <a:avLst/>
          </a:prstGeom>
          <a:noFill/>
          <a:ln w="25400">
            <a:solidFill>
              <a:schemeClr val="bg1"/>
            </a:solidFill>
            <a:round/>
            <a:headEnd/>
            <a:tailEnd type="none" w="sm" len="sm"/>
          </a:ln>
          <a:effectLst/>
        </p:spPr>
        <p:txBody>
          <a:bodyPr wrap="none" anchor="ctr"/>
          <a:lstStyle/>
          <a:p>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2"/>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Human Tissue Typing for Transplants </a:t>
            </a:r>
          </a:p>
        </p:txBody>
      </p:sp>
      <p:pic>
        <p:nvPicPr>
          <p:cNvPr id="382979" name="Picture 3" descr="30"/>
          <p:cNvPicPr>
            <a:picLocks noChangeAspect="1" noChangeArrowheads="1"/>
          </p:cNvPicPr>
          <p:nvPr/>
        </p:nvPicPr>
        <p:blipFill>
          <a:blip r:embed="rId3" cstate="print"/>
          <a:srcRect/>
          <a:stretch>
            <a:fillRect/>
          </a:stretch>
        </p:blipFill>
        <p:spPr bwMode="auto">
          <a:xfrm>
            <a:off x="2498725" y="1157288"/>
            <a:ext cx="4146550" cy="5319712"/>
          </a:xfrm>
          <a:prstGeom prst="rect">
            <a:avLst/>
          </a:prstGeom>
          <a:noFill/>
        </p:spPr>
      </p:pic>
      <p:sp>
        <p:nvSpPr>
          <p:cNvPr id="382980" name="Rectangle 4"/>
          <p:cNvSpPr>
            <a:spLocks noChangeArrowheads="1"/>
          </p:cNvSpPr>
          <p:nvPr/>
        </p:nvSpPr>
        <p:spPr bwMode="auto">
          <a:xfrm>
            <a:off x="6469063" y="1471613"/>
            <a:ext cx="6540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HLA</a:t>
            </a:r>
          </a:p>
        </p:txBody>
      </p:sp>
      <p:sp>
        <p:nvSpPr>
          <p:cNvPr id="382981" name="Rectangle 5"/>
          <p:cNvSpPr>
            <a:spLocks noChangeArrowheads="1"/>
          </p:cNvSpPr>
          <p:nvPr/>
        </p:nvSpPr>
        <p:spPr bwMode="auto">
          <a:xfrm>
            <a:off x="6138863" y="3267075"/>
            <a:ext cx="3492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A</a:t>
            </a:r>
          </a:p>
        </p:txBody>
      </p:sp>
      <p:sp>
        <p:nvSpPr>
          <p:cNvPr id="382982" name="Rectangle 6"/>
          <p:cNvSpPr>
            <a:spLocks noChangeArrowheads="1"/>
          </p:cNvSpPr>
          <p:nvPr/>
        </p:nvSpPr>
        <p:spPr bwMode="auto">
          <a:xfrm>
            <a:off x="5310188" y="3267075"/>
            <a:ext cx="3492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C</a:t>
            </a:r>
          </a:p>
        </p:txBody>
      </p:sp>
      <p:sp>
        <p:nvSpPr>
          <p:cNvPr id="382983" name="Rectangle 7"/>
          <p:cNvSpPr>
            <a:spLocks noChangeArrowheads="1"/>
          </p:cNvSpPr>
          <p:nvPr/>
        </p:nvSpPr>
        <p:spPr bwMode="auto">
          <a:xfrm>
            <a:off x="4849813" y="3267075"/>
            <a:ext cx="3492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B</a:t>
            </a:r>
          </a:p>
        </p:txBody>
      </p:sp>
      <p:sp>
        <p:nvSpPr>
          <p:cNvPr id="382984" name="Rectangle 8"/>
          <p:cNvSpPr>
            <a:spLocks noChangeArrowheads="1"/>
          </p:cNvSpPr>
          <p:nvPr/>
        </p:nvSpPr>
        <p:spPr bwMode="auto">
          <a:xfrm>
            <a:off x="3757613" y="3267075"/>
            <a:ext cx="3492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D</a:t>
            </a:r>
          </a:p>
        </p:txBody>
      </p:sp>
      <p:sp>
        <p:nvSpPr>
          <p:cNvPr id="382985" name="Rectangle 9"/>
          <p:cNvSpPr>
            <a:spLocks noChangeArrowheads="1"/>
          </p:cNvSpPr>
          <p:nvPr/>
        </p:nvSpPr>
        <p:spPr bwMode="auto">
          <a:xfrm>
            <a:off x="4419600" y="4800600"/>
            <a:ext cx="13144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accent2"/>
                </a:solidFill>
              </a:rPr>
              <a:t>Leukocyte</a:t>
            </a:r>
          </a:p>
        </p:txBody>
      </p:sp>
      <p:sp>
        <p:nvSpPr>
          <p:cNvPr id="382986" name="Rectangle 10"/>
          <p:cNvSpPr>
            <a:spLocks noChangeArrowheads="1"/>
          </p:cNvSpPr>
          <p:nvPr/>
        </p:nvSpPr>
        <p:spPr bwMode="auto">
          <a:xfrm>
            <a:off x="638175" y="1795463"/>
            <a:ext cx="18478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Chromosome 6</a:t>
            </a:r>
          </a:p>
        </p:txBody>
      </p:sp>
      <p:sp>
        <p:nvSpPr>
          <p:cNvPr id="382988" name="Freeform 12"/>
          <p:cNvSpPr>
            <a:spLocks/>
          </p:cNvSpPr>
          <p:nvPr/>
        </p:nvSpPr>
        <p:spPr bwMode="auto">
          <a:xfrm>
            <a:off x="5029200" y="1643063"/>
            <a:ext cx="1447800" cy="144462"/>
          </a:xfrm>
          <a:custGeom>
            <a:avLst/>
            <a:gdLst/>
            <a:ahLst/>
            <a:cxnLst>
              <a:cxn ang="0">
                <a:pos x="0" y="144"/>
              </a:cxn>
              <a:cxn ang="0">
                <a:pos x="0" y="0"/>
              </a:cxn>
              <a:cxn ang="0">
                <a:pos x="912" y="0"/>
              </a:cxn>
            </a:cxnLst>
            <a:rect l="0" t="0" r="r" b="b"/>
            <a:pathLst>
              <a:path w="912" h="144">
                <a:moveTo>
                  <a:pt x="0" y="144"/>
                </a:moveTo>
                <a:lnTo>
                  <a:pt x="0" y="0"/>
                </a:lnTo>
                <a:lnTo>
                  <a:pt x="912" y="0"/>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82989" name="Line 13"/>
          <p:cNvSpPr>
            <a:spLocks noChangeShapeType="1"/>
          </p:cNvSpPr>
          <p:nvPr/>
        </p:nvSpPr>
        <p:spPr bwMode="auto">
          <a:xfrm>
            <a:off x="3929063" y="3116263"/>
            <a:ext cx="0" cy="160337"/>
          </a:xfrm>
          <a:prstGeom prst="line">
            <a:avLst/>
          </a:prstGeom>
          <a:noFill/>
          <a:ln w="25400">
            <a:solidFill>
              <a:schemeClr val="bg1"/>
            </a:solidFill>
            <a:round/>
            <a:headEnd/>
            <a:tailEnd type="none" w="sm" len="sm"/>
          </a:ln>
          <a:effectLst/>
        </p:spPr>
        <p:txBody>
          <a:bodyPr wrap="none" anchor="ctr"/>
          <a:lstStyle/>
          <a:p>
            <a:endParaRPr lang="en-US"/>
          </a:p>
        </p:txBody>
      </p:sp>
      <p:sp>
        <p:nvSpPr>
          <p:cNvPr id="382993" name="Line 17"/>
          <p:cNvSpPr>
            <a:spLocks noChangeShapeType="1"/>
          </p:cNvSpPr>
          <p:nvPr/>
        </p:nvSpPr>
        <p:spPr bwMode="auto">
          <a:xfrm>
            <a:off x="5029200" y="3116263"/>
            <a:ext cx="0" cy="160337"/>
          </a:xfrm>
          <a:prstGeom prst="line">
            <a:avLst/>
          </a:prstGeom>
          <a:noFill/>
          <a:ln w="25400">
            <a:solidFill>
              <a:schemeClr val="bg1"/>
            </a:solidFill>
            <a:round/>
            <a:headEnd/>
            <a:tailEnd type="none" w="sm" len="sm"/>
          </a:ln>
          <a:effectLst/>
        </p:spPr>
        <p:txBody>
          <a:bodyPr wrap="none" anchor="ctr"/>
          <a:lstStyle/>
          <a:p>
            <a:endParaRPr lang="en-US"/>
          </a:p>
        </p:txBody>
      </p:sp>
      <p:sp>
        <p:nvSpPr>
          <p:cNvPr id="382994" name="Line 18"/>
          <p:cNvSpPr>
            <a:spLocks noChangeShapeType="1"/>
          </p:cNvSpPr>
          <p:nvPr/>
        </p:nvSpPr>
        <p:spPr bwMode="auto">
          <a:xfrm>
            <a:off x="5486400" y="3116263"/>
            <a:ext cx="0" cy="160337"/>
          </a:xfrm>
          <a:prstGeom prst="line">
            <a:avLst/>
          </a:prstGeom>
          <a:noFill/>
          <a:ln w="25400">
            <a:solidFill>
              <a:schemeClr val="bg1"/>
            </a:solidFill>
            <a:round/>
            <a:headEnd/>
            <a:tailEnd type="none" w="sm" len="sm"/>
          </a:ln>
          <a:effectLst/>
        </p:spPr>
        <p:txBody>
          <a:bodyPr wrap="none" anchor="ctr"/>
          <a:lstStyle/>
          <a:p>
            <a:endParaRPr lang="en-US"/>
          </a:p>
        </p:txBody>
      </p:sp>
      <p:sp>
        <p:nvSpPr>
          <p:cNvPr id="382995" name="Line 19"/>
          <p:cNvSpPr>
            <a:spLocks noChangeShapeType="1"/>
          </p:cNvSpPr>
          <p:nvPr/>
        </p:nvSpPr>
        <p:spPr bwMode="auto">
          <a:xfrm>
            <a:off x="6310313" y="3116263"/>
            <a:ext cx="0" cy="160337"/>
          </a:xfrm>
          <a:prstGeom prst="line">
            <a:avLst/>
          </a:prstGeom>
          <a:noFill/>
          <a:ln w="25400">
            <a:solidFill>
              <a:schemeClr val="bg1"/>
            </a:solidFill>
            <a:round/>
            <a:headEnd/>
            <a:tailEnd type="none" w="sm" len="sm"/>
          </a:ln>
          <a:effectLst/>
        </p:spPr>
        <p:txBody>
          <a:bodyPr wrap="none" anchor="ctr"/>
          <a:lstStyle/>
          <a:p>
            <a:endParaRPr lang="en-US"/>
          </a:p>
        </p:txBody>
      </p:sp>
      <p:sp>
        <p:nvSpPr>
          <p:cNvPr id="382996" name="Rectangle 20"/>
          <p:cNvSpPr>
            <a:spLocks noChangeArrowheads="1"/>
          </p:cNvSpPr>
          <p:nvPr/>
        </p:nvSpPr>
        <p:spPr bwMode="auto">
          <a:xfrm>
            <a:off x="6086475" y="6216650"/>
            <a:ext cx="1543050" cy="366713"/>
          </a:xfrm>
          <a:prstGeom prst="rect">
            <a:avLst/>
          </a:prstGeom>
          <a:noFill/>
          <a:ln w="25400">
            <a:noFill/>
            <a:miter lim="800000"/>
            <a:headEnd/>
            <a:tailEnd type="none" w="sm" len="sm"/>
          </a:ln>
          <a:effectLst/>
        </p:spPr>
        <p:txBody>
          <a:bodyPr wrap="none">
            <a:spAutoFit/>
          </a:bodyPr>
          <a:lstStyle/>
          <a:p>
            <a:r>
              <a:rPr lang="en-US" sz="1800">
                <a:solidFill>
                  <a:schemeClr val="bg1"/>
                </a:solidFill>
              </a:rPr>
              <a:t>MHC protein</a:t>
            </a:r>
          </a:p>
        </p:txBody>
      </p:sp>
      <p:sp>
        <p:nvSpPr>
          <p:cNvPr id="382997" name="Line 21"/>
          <p:cNvSpPr>
            <a:spLocks noChangeShapeType="1"/>
          </p:cNvSpPr>
          <p:nvPr/>
        </p:nvSpPr>
        <p:spPr bwMode="auto">
          <a:xfrm>
            <a:off x="5638800" y="6400800"/>
            <a:ext cx="490538" cy="0"/>
          </a:xfrm>
          <a:prstGeom prst="line">
            <a:avLst/>
          </a:prstGeom>
          <a:noFill/>
          <a:ln w="25400">
            <a:solidFill>
              <a:schemeClr val="bg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2"/>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“Privileged” Immunity </a:t>
            </a:r>
          </a:p>
        </p:txBody>
      </p:sp>
      <p:sp>
        <p:nvSpPr>
          <p:cNvPr id="384004" name="Rectangle 4"/>
          <p:cNvSpPr>
            <a:spLocks noChangeArrowheads="1"/>
          </p:cNvSpPr>
          <p:nvPr/>
        </p:nvSpPr>
        <p:spPr bwMode="auto">
          <a:xfrm>
            <a:off x="5754688" y="1323975"/>
            <a:ext cx="16954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Chorionic villi</a:t>
            </a:r>
          </a:p>
        </p:txBody>
      </p:sp>
      <p:sp>
        <p:nvSpPr>
          <p:cNvPr id="384005" name="Line 5"/>
          <p:cNvSpPr>
            <a:spLocks noChangeShapeType="1"/>
          </p:cNvSpPr>
          <p:nvPr/>
        </p:nvSpPr>
        <p:spPr bwMode="auto">
          <a:xfrm flipV="1">
            <a:off x="6618288" y="1663700"/>
            <a:ext cx="0" cy="1827213"/>
          </a:xfrm>
          <a:prstGeom prst="line">
            <a:avLst/>
          </a:prstGeom>
          <a:noFill/>
          <a:ln w="25400">
            <a:solidFill>
              <a:schemeClr val="bg1"/>
            </a:solidFill>
            <a:round/>
            <a:headEnd/>
            <a:tailEnd type="none" w="sm" len="sm"/>
          </a:ln>
          <a:effectLst/>
        </p:spPr>
        <p:txBody>
          <a:bodyPr wrap="none" anchor="ctr"/>
          <a:lstStyle/>
          <a:p>
            <a:endParaRPr lang="en-US"/>
          </a:p>
        </p:txBody>
      </p:sp>
      <p:pic>
        <p:nvPicPr>
          <p:cNvPr id="384006" name="Picture 6" descr="31"/>
          <p:cNvPicPr>
            <a:picLocks noChangeAspect="1" noChangeArrowheads="1"/>
          </p:cNvPicPr>
          <p:nvPr/>
        </p:nvPicPr>
        <p:blipFill>
          <a:blip r:embed="rId3" cstate="print"/>
          <a:srcRect/>
          <a:stretch>
            <a:fillRect/>
          </a:stretch>
        </p:blipFill>
        <p:spPr bwMode="auto">
          <a:xfrm>
            <a:off x="2301875" y="1525588"/>
            <a:ext cx="4405313" cy="4559300"/>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2"/>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Immunity and Cancer </a:t>
            </a:r>
          </a:p>
        </p:txBody>
      </p:sp>
      <p:pic>
        <p:nvPicPr>
          <p:cNvPr id="385027" name="Picture 3" descr="32"/>
          <p:cNvPicPr>
            <a:picLocks noChangeAspect="1" noChangeArrowheads="1"/>
          </p:cNvPicPr>
          <p:nvPr/>
        </p:nvPicPr>
        <p:blipFill>
          <a:blip r:embed="rId3" cstate="print"/>
          <a:srcRect/>
          <a:stretch>
            <a:fillRect/>
          </a:stretch>
        </p:blipFill>
        <p:spPr bwMode="auto">
          <a:xfrm>
            <a:off x="2051050" y="947738"/>
            <a:ext cx="4759325" cy="5529262"/>
          </a:xfrm>
          <a:prstGeom prst="rect">
            <a:avLst/>
          </a:prstGeom>
          <a:noFill/>
        </p:spPr>
      </p:pic>
      <p:sp>
        <p:nvSpPr>
          <p:cNvPr id="385028" name="Rectangle 4"/>
          <p:cNvSpPr>
            <a:spLocks noChangeArrowheads="1"/>
          </p:cNvSpPr>
          <p:nvPr/>
        </p:nvSpPr>
        <p:spPr bwMode="auto">
          <a:xfrm>
            <a:off x="642938" y="904875"/>
            <a:ext cx="1174750" cy="333375"/>
          </a:xfrm>
          <a:prstGeom prst="rect">
            <a:avLst/>
          </a:prstGeom>
          <a:noFill/>
          <a:ln w="25400">
            <a:noFill/>
            <a:miter lim="800000"/>
            <a:headEnd/>
            <a:tailEnd type="none" w="sm" len="sm"/>
          </a:ln>
          <a:effectLst/>
        </p:spPr>
        <p:txBody>
          <a:bodyPr wrap="none">
            <a:spAutoFit/>
          </a:bodyPr>
          <a:lstStyle/>
          <a:p>
            <a:pPr algn="r">
              <a:lnSpc>
                <a:spcPts val="1900"/>
              </a:lnSpc>
            </a:pPr>
            <a:r>
              <a:rPr lang="en-US" sz="1800">
                <a:solidFill>
                  <a:schemeClr val="bg1"/>
                </a:solidFill>
              </a:rPr>
              <a:t>Antibody</a:t>
            </a:r>
          </a:p>
        </p:txBody>
      </p:sp>
      <p:sp>
        <p:nvSpPr>
          <p:cNvPr id="385030" name="Rectangle 6"/>
          <p:cNvSpPr>
            <a:spLocks noChangeArrowheads="1"/>
          </p:cNvSpPr>
          <p:nvPr/>
        </p:nvSpPr>
        <p:spPr bwMode="auto">
          <a:xfrm>
            <a:off x="7075488" y="2940050"/>
            <a:ext cx="15430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Helper T cell</a:t>
            </a:r>
          </a:p>
        </p:txBody>
      </p:sp>
      <p:sp>
        <p:nvSpPr>
          <p:cNvPr id="385032" name="Rectangle 8"/>
          <p:cNvSpPr>
            <a:spLocks noChangeArrowheads="1"/>
          </p:cNvSpPr>
          <p:nvPr/>
        </p:nvSpPr>
        <p:spPr bwMode="auto">
          <a:xfrm>
            <a:off x="619125" y="4594225"/>
            <a:ext cx="1198563" cy="574675"/>
          </a:xfrm>
          <a:prstGeom prst="rect">
            <a:avLst/>
          </a:prstGeom>
          <a:noFill/>
          <a:ln w="25400">
            <a:noFill/>
            <a:miter lim="800000"/>
            <a:headEnd/>
            <a:tailEnd type="none" w="sm" len="sm"/>
          </a:ln>
          <a:effectLst/>
        </p:spPr>
        <p:txBody>
          <a:bodyPr>
            <a:spAutoFit/>
          </a:bodyPr>
          <a:lstStyle/>
          <a:p>
            <a:pPr algn="r">
              <a:lnSpc>
                <a:spcPts val="1900"/>
              </a:lnSpc>
            </a:pPr>
            <a:r>
              <a:rPr lang="en-US" sz="1800">
                <a:solidFill>
                  <a:schemeClr val="bg1"/>
                </a:solidFill>
              </a:rPr>
              <a:t>Natural killer cell</a:t>
            </a:r>
          </a:p>
        </p:txBody>
      </p:sp>
      <p:sp>
        <p:nvSpPr>
          <p:cNvPr id="385033" name="Rectangle 9"/>
          <p:cNvSpPr>
            <a:spLocks noChangeArrowheads="1"/>
          </p:cNvSpPr>
          <p:nvPr/>
        </p:nvSpPr>
        <p:spPr bwMode="auto">
          <a:xfrm>
            <a:off x="414338" y="2722563"/>
            <a:ext cx="1403350" cy="333375"/>
          </a:xfrm>
          <a:prstGeom prst="rect">
            <a:avLst/>
          </a:prstGeom>
          <a:noFill/>
          <a:ln w="25400">
            <a:noFill/>
            <a:miter lim="800000"/>
            <a:headEnd/>
            <a:tailEnd type="none" w="sm" len="sm"/>
          </a:ln>
          <a:effectLst/>
        </p:spPr>
        <p:txBody>
          <a:bodyPr wrap="none">
            <a:spAutoFit/>
          </a:bodyPr>
          <a:lstStyle/>
          <a:p>
            <a:pPr algn="r">
              <a:lnSpc>
                <a:spcPts val="1900"/>
              </a:lnSpc>
            </a:pPr>
            <a:r>
              <a:rPr lang="en-US" sz="1800">
                <a:solidFill>
                  <a:schemeClr val="bg1"/>
                </a:solidFill>
              </a:rPr>
              <a:t>Cancer cell</a:t>
            </a:r>
          </a:p>
        </p:txBody>
      </p:sp>
      <p:sp>
        <p:nvSpPr>
          <p:cNvPr id="385035" name="Rectangle 11"/>
          <p:cNvSpPr>
            <a:spLocks noChangeArrowheads="1"/>
          </p:cNvSpPr>
          <p:nvPr/>
        </p:nvSpPr>
        <p:spPr bwMode="auto">
          <a:xfrm>
            <a:off x="7075488" y="1600200"/>
            <a:ext cx="15303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Macrophage</a:t>
            </a:r>
          </a:p>
        </p:txBody>
      </p:sp>
      <p:sp>
        <p:nvSpPr>
          <p:cNvPr id="385036" name="Rectangle 12"/>
          <p:cNvSpPr>
            <a:spLocks noChangeArrowheads="1"/>
          </p:cNvSpPr>
          <p:nvPr/>
        </p:nvSpPr>
        <p:spPr bwMode="auto">
          <a:xfrm>
            <a:off x="7075488" y="4854575"/>
            <a:ext cx="1916112" cy="333375"/>
          </a:xfrm>
          <a:prstGeom prst="rect">
            <a:avLst/>
          </a:prstGeom>
          <a:noFill/>
          <a:ln w="25400">
            <a:noFill/>
            <a:miter lim="800000"/>
            <a:headEnd/>
            <a:tailEnd type="none" w="sm" len="sm"/>
          </a:ln>
          <a:effectLst/>
        </p:spPr>
        <p:txBody>
          <a:bodyPr>
            <a:spAutoFit/>
          </a:bodyPr>
          <a:lstStyle/>
          <a:p>
            <a:pPr>
              <a:lnSpc>
                <a:spcPts val="1900"/>
              </a:lnSpc>
            </a:pPr>
            <a:r>
              <a:rPr lang="en-US" sz="1800">
                <a:solidFill>
                  <a:schemeClr val="bg1"/>
                </a:solidFill>
              </a:rPr>
              <a:t>Cytotoxic T cell</a:t>
            </a:r>
          </a:p>
        </p:txBody>
      </p:sp>
      <p:sp>
        <p:nvSpPr>
          <p:cNvPr id="385038" name="Line 14"/>
          <p:cNvSpPr>
            <a:spLocks noChangeShapeType="1"/>
          </p:cNvSpPr>
          <p:nvPr/>
        </p:nvSpPr>
        <p:spPr bwMode="auto">
          <a:xfrm>
            <a:off x="6424613" y="3106738"/>
            <a:ext cx="619125" cy="0"/>
          </a:xfrm>
          <a:prstGeom prst="line">
            <a:avLst/>
          </a:prstGeom>
          <a:noFill/>
          <a:ln w="25400">
            <a:solidFill>
              <a:schemeClr val="bg1"/>
            </a:solidFill>
            <a:round/>
            <a:headEnd/>
            <a:tailEnd type="none" w="sm" len="sm"/>
          </a:ln>
          <a:effectLst/>
        </p:spPr>
        <p:txBody>
          <a:bodyPr wrap="none" anchor="ctr"/>
          <a:lstStyle/>
          <a:p>
            <a:endParaRPr lang="en-US"/>
          </a:p>
        </p:txBody>
      </p:sp>
      <p:sp>
        <p:nvSpPr>
          <p:cNvPr id="385039" name="Line 15"/>
          <p:cNvSpPr>
            <a:spLocks noChangeShapeType="1"/>
          </p:cNvSpPr>
          <p:nvPr/>
        </p:nvSpPr>
        <p:spPr bwMode="auto">
          <a:xfrm>
            <a:off x="6229350" y="1752600"/>
            <a:ext cx="814388" cy="0"/>
          </a:xfrm>
          <a:prstGeom prst="line">
            <a:avLst/>
          </a:prstGeom>
          <a:noFill/>
          <a:ln w="25400">
            <a:solidFill>
              <a:schemeClr val="bg1"/>
            </a:solidFill>
            <a:round/>
            <a:headEnd/>
            <a:tailEnd type="none" w="sm" len="sm"/>
          </a:ln>
          <a:effectLst/>
        </p:spPr>
        <p:txBody>
          <a:bodyPr wrap="none" anchor="ctr"/>
          <a:lstStyle/>
          <a:p>
            <a:endParaRPr lang="en-US"/>
          </a:p>
        </p:txBody>
      </p:sp>
      <p:sp>
        <p:nvSpPr>
          <p:cNvPr id="385040" name="Freeform 16"/>
          <p:cNvSpPr>
            <a:spLocks/>
          </p:cNvSpPr>
          <p:nvPr/>
        </p:nvSpPr>
        <p:spPr bwMode="auto">
          <a:xfrm>
            <a:off x="6205538" y="5029200"/>
            <a:ext cx="838200" cy="381000"/>
          </a:xfrm>
          <a:custGeom>
            <a:avLst/>
            <a:gdLst/>
            <a:ahLst/>
            <a:cxnLst>
              <a:cxn ang="0">
                <a:pos x="0" y="240"/>
              </a:cxn>
              <a:cxn ang="0">
                <a:pos x="0" y="0"/>
              </a:cxn>
              <a:cxn ang="0">
                <a:pos x="480" y="0"/>
              </a:cxn>
            </a:cxnLst>
            <a:rect l="0" t="0" r="r" b="b"/>
            <a:pathLst>
              <a:path w="480" h="240">
                <a:moveTo>
                  <a:pt x="0" y="240"/>
                </a:moveTo>
                <a:lnTo>
                  <a:pt x="0" y="0"/>
                </a:lnTo>
                <a:lnTo>
                  <a:pt x="480" y="0"/>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85042" name="Line 18"/>
          <p:cNvSpPr>
            <a:spLocks noChangeShapeType="1"/>
          </p:cNvSpPr>
          <p:nvPr/>
        </p:nvSpPr>
        <p:spPr bwMode="auto">
          <a:xfrm>
            <a:off x="1862138" y="2895600"/>
            <a:ext cx="1000125" cy="0"/>
          </a:xfrm>
          <a:prstGeom prst="line">
            <a:avLst/>
          </a:prstGeom>
          <a:noFill/>
          <a:ln w="25400">
            <a:solidFill>
              <a:schemeClr val="bg1"/>
            </a:solidFill>
            <a:round/>
            <a:headEnd/>
            <a:tailEnd type="none" w="sm" len="sm"/>
          </a:ln>
          <a:effectLst/>
        </p:spPr>
        <p:txBody>
          <a:bodyPr wrap="none" anchor="ctr"/>
          <a:lstStyle/>
          <a:p>
            <a:endParaRPr lang="en-US"/>
          </a:p>
        </p:txBody>
      </p:sp>
      <p:sp>
        <p:nvSpPr>
          <p:cNvPr id="385043" name="Freeform 19"/>
          <p:cNvSpPr>
            <a:spLocks/>
          </p:cNvSpPr>
          <p:nvPr/>
        </p:nvSpPr>
        <p:spPr bwMode="auto">
          <a:xfrm rot="10800000">
            <a:off x="1862138" y="4495800"/>
            <a:ext cx="762000" cy="381000"/>
          </a:xfrm>
          <a:custGeom>
            <a:avLst/>
            <a:gdLst/>
            <a:ahLst/>
            <a:cxnLst>
              <a:cxn ang="0">
                <a:pos x="0" y="240"/>
              </a:cxn>
              <a:cxn ang="0">
                <a:pos x="0" y="0"/>
              </a:cxn>
              <a:cxn ang="0">
                <a:pos x="480" y="0"/>
              </a:cxn>
            </a:cxnLst>
            <a:rect l="0" t="0" r="r" b="b"/>
            <a:pathLst>
              <a:path w="480" h="240">
                <a:moveTo>
                  <a:pt x="0" y="240"/>
                </a:moveTo>
                <a:lnTo>
                  <a:pt x="0" y="0"/>
                </a:lnTo>
                <a:lnTo>
                  <a:pt x="480" y="0"/>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85044" name="Line 20"/>
          <p:cNvSpPr>
            <a:spLocks noChangeShapeType="1"/>
          </p:cNvSpPr>
          <p:nvPr/>
        </p:nvSpPr>
        <p:spPr bwMode="auto">
          <a:xfrm>
            <a:off x="1862138" y="1069975"/>
            <a:ext cx="414337" cy="0"/>
          </a:xfrm>
          <a:prstGeom prst="line">
            <a:avLst/>
          </a:prstGeom>
          <a:noFill/>
          <a:ln w="25400">
            <a:solidFill>
              <a:schemeClr val="bg1"/>
            </a:solidFill>
            <a:round/>
            <a:headEnd/>
            <a:tailEnd type="none" w="sm" len="sm"/>
          </a:ln>
          <a:effectLst/>
        </p:spPr>
        <p:txBody>
          <a:bodyPr wrap="none" anchor="ctr"/>
          <a:lstStyle/>
          <a:p>
            <a:endParaRPr lang="en-US"/>
          </a:p>
        </p:txBody>
      </p:sp>
      <p:sp>
        <p:nvSpPr>
          <p:cNvPr id="385045" name="Line 21"/>
          <p:cNvSpPr>
            <a:spLocks noChangeShapeType="1"/>
          </p:cNvSpPr>
          <p:nvPr/>
        </p:nvSpPr>
        <p:spPr bwMode="auto">
          <a:xfrm>
            <a:off x="4738688" y="1862138"/>
            <a:ext cx="498475"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85046" name="Line 22"/>
          <p:cNvSpPr>
            <a:spLocks noChangeShapeType="1"/>
          </p:cNvSpPr>
          <p:nvPr/>
        </p:nvSpPr>
        <p:spPr bwMode="auto">
          <a:xfrm flipH="1" flipV="1">
            <a:off x="5454650" y="5003800"/>
            <a:ext cx="260350" cy="325438"/>
          </a:xfrm>
          <a:prstGeom prst="line">
            <a:avLst/>
          </a:prstGeom>
          <a:noFill/>
          <a:ln w="25400">
            <a:solidFill>
              <a:srgbClr val="FF0000"/>
            </a:solidFill>
            <a:round/>
            <a:headEnd/>
            <a:tailEnd type="triangle" w="sm" len="sm"/>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2"/>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Immunotherapy </a:t>
            </a:r>
          </a:p>
        </p:txBody>
      </p:sp>
      <p:pic>
        <p:nvPicPr>
          <p:cNvPr id="386051" name="Picture 3" descr="33"/>
          <p:cNvPicPr>
            <a:picLocks noChangeAspect="1" noChangeArrowheads="1"/>
          </p:cNvPicPr>
          <p:nvPr/>
        </p:nvPicPr>
        <p:blipFill>
          <a:blip r:embed="rId3" cstate="print"/>
          <a:srcRect/>
          <a:stretch>
            <a:fillRect/>
          </a:stretch>
        </p:blipFill>
        <p:spPr bwMode="auto">
          <a:xfrm>
            <a:off x="1563688" y="1574800"/>
            <a:ext cx="6307137" cy="4597400"/>
          </a:xfrm>
          <a:prstGeom prst="rect">
            <a:avLst/>
          </a:prstGeom>
          <a:noFill/>
        </p:spPr>
      </p:pic>
      <p:sp>
        <p:nvSpPr>
          <p:cNvPr id="386052" name="Rectangle 4"/>
          <p:cNvSpPr>
            <a:spLocks noChangeArrowheads="1"/>
          </p:cNvSpPr>
          <p:nvPr/>
        </p:nvSpPr>
        <p:spPr bwMode="auto">
          <a:xfrm>
            <a:off x="1447800" y="1655763"/>
            <a:ext cx="11747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Antibody</a:t>
            </a:r>
          </a:p>
        </p:txBody>
      </p:sp>
      <p:sp>
        <p:nvSpPr>
          <p:cNvPr id="386053" name="Rectangle 5"/>
          <p:cNvSpPr>
            <a:spLocks noChangeArrowheads="1"/>
          </p:cNvSpPr>
          <p:nvPr/>
        </p:nvSpPr>
        <p:spPr bwMode="auto">
          <a:xfrm>
            <a:off x="3651250" y="3660775"/>
            <a:ext cx="1447800" cy="574675"/>
          </a:xfrm>
          <a:prstGeom prst="rect">
            <a:avLst/>
          </a:prstGeom>
          <a:noFill/>
          <a:ln w="25400">
            <a:noFill/>
            <a:miter lim="800000"/>
            <a:headEnd/>
            <a:tailEnd type="none" w="sm" len="sm"/>
          </a:ln>
          <a:effectLst/>
        </p:spPr>
        <p:txBody>
          <a:bodyPr>
            <a:spAutoFit/>
          </a:bodyPr>
          <a:lstStyle/>
          <a:p>
            <a:pPr algn="r">
              <a:lnSpc>
                <a:spcPts val="1900"/>
              </a:lnSpc>
            </a:pPr>
            <a:r>
              <a:rPr lang="en-US" sz="1800">
                <a:solidFill>
                  <a:schemeClr val="bg1"/>
                </a:solidFill>
              </a:rPr>
              <a:t>Breast cancer cell</a:t>
            </a:r>
          </a:p>
        </p:txBody>
      </p:sp>
      <p:sp>
        <p:nvSpPr>
          <p:cNvPr id="386054" name="Rectangle 6"/>
          <p:cNvSpPr>
            <a:spLocks noChangeArrowheads="1"/>
          </p:cNvSpPr>
          <p:nvPr/>
        </p:nvSpPr>
        <p:spPr bwMode="auto">
          <a:xfrm>
            <a:off x="6138863" y="1414463"/>
            <a:ext cx="1447800" cy="574675"/>
          </a:xfrm>
          <a:prstGeom prst="rect">
            <a:avLst/>
          </a:prstGeom>
          <a:noFill/>
          <a:ln w="25400">
            <a:noFill/>
            <a:miter lim="800000"/>
            <a:headEnd/>
            <a:tailEnd type="none" w="sm" len="sm"/>
          </a:ln>
          <a:effectLst/>
        </p:spPr>
        <p:txBody>
          <a:bodyPr>
            <a:spAutoFit/>
          </a:bodyPr>
          <a:lstStyle/>
          <a:p>
            <a:pPr>
              <a:lnSpc>
                <a:spcPts val="1900"/>
              </a:lnSpc>
            </a:pPr>
            <a:r>
              <a:rPr lang="en-US" sz="1800">
                <a:solidFill>
                  <a:schemeClr val="bg1"/>
                </a:solidFill>
              </a:rPr>
              <a:t>Growth factor</a:t>
            </a:r>
          </a:p>
        </p:txBody>
      </p:sp>
      <p:sp>
        <p:nvSpPr>
          <p:cNvPr id="386055" name="Rectangle 7"/>
          <p:cNvSpPr>
            <a:spLocks noChangeArrowheads="1"/>
          </p:cNvSpPr>
          <p:nvPr/>
        </p:nvSpPr>
        <p:spPr bwMode="auto">
          <a:xfrm>
            <a:off x="7434263" y="1414463"/>
            <a:ext cx="1557337" cy="815975"/>
          </a:xfrm>
          <a:prstGeom prst="rect">
            <a:avLst/>
          </a:prstGeom>
          <a:noFill/>
          <a:ln w="25400">
            <a:noFill/>
            <a:miter lim="800000"/>
            <a:headEnd/>
            <a:tailEnd type="none" w="sm" len="sm"/>
          </a:ln>
          <a:effectLst/>
        </p:spPr>
        <p:txBody>
          <a:bodyPr>
            <a:spAutoFit/>
          </a:bodyPr>
          <a:lstStyle/>
          <a:p>
            <a:pPr>
              <a:lnSpc>
                <a:spcPts val="1900"/>
              </a:lnSpc>
            </a:pPr>
            <a:r>
              <a:rPr lang="en-US" sz="1800">
                <a:solidFill>
                  <a:schemeClr val="bg1"/>
                </a:solidFill>
              </a:rPr>
              <a:t>Herceptin blocks receptor</a:t>
            </a:r>
          </a:p>
        </p:txBody>
      </p:sp>
      <p:sp>
        <p:nvSpPr>
          <p:cNvPr id="386056" name="Rectangle 8"/>
          <p:cNvSpPr>
            <a:spLocks noChangeArrowheads="1"/>
          </p:cNvSpPr>
          <p:nvPr/>
        </p:nvSpPr>
        <p:spPr bwMode="auto">
          <a:xfrm>
            <a:off x="5480050" y="5778500"/>
            <a:ext cx="16827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Growth slows</a:t>
            </a:r>
          </a:p>
        </p:txBody>
      </p:sp>
      <p:sp>
        <p:nvSpPr>
          <p:cNvPr id="386057" name="Rectangle 9"/>
          <p:cNvSpPr>
            <a:spLocks noChangeArrowheads="1"/>
          </p:cNvSpPr>
          <p:nvPr/>
        </p:nvSpPr>
        <p:spPr bwMode="auto">
          <a:xfrm>
            <a:off x="2668588" y="1031875"/>
            <a:ext cx="16319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Radioisotope</a:t>
            </a:r>
          </a:p>
        </p:txBody>
      </p:sp>
      <p:sp>
        <p:nvSpPr>
          <p:cNvPr id="386058" name="Rectangle 10"/>
          <p:cNvSpPr>
            <a:spLocks noChangeArrowheads="1"/>
          </p:cNvSpPr>
          <p:nvPr/>
        </p:nvSpPr>
        <p:spPr bwMode="auto">
          <a:xfrm>
            <a:off x="403225" y="2476500"/>
            <a:ext cx="1035050" cy="333375"/>
          </a:xfrm>
          <a:prstGeom prst="rect">
            <a:avLst/>
          </a:prstGeom>
          <a:noFill/>
          <a:ln w="25400">
            <a:noFill/>
            <a:miter lim="800000"/>
            <a:headEnd/>
            <a:tailEnd type="none" w="sm" len="sm"/>
          </a:ln>
          <a:effectLst/>
        </p:spPr>
        <p:txBody>
          <a:bodyPr wrap="none">
            <a:spAutoFit/>
          </a:bodyPr>
          <a:lstStyle/>
          <a:p>
            <a:pPr algn="ctr">
              <a:lnSpc>
                <a:spcPts val="1900"/>
              </a:lnSpc>
            </a:pPr>
            <a:r>
              <a:rPr lang="en-US" sz="1800">
                <a:solidFill>
                  <a:schemeClr val="bg1"/>
                </a:solidFill>
              </a:rPr>
              <a:t>Antigen</a:t>
            </a:r>
          </a:p>
        </p:txBody>
      </p:sp>
      <p:sp>
        <p:nvSpPr>
          <p:cNvPr id="386059" name="Rectangle 11"/>
          <p:cNvSpPr>
            <a:spLocks noChangeArrowheads="1"/>
          </p:cNvSpPr>
          <p:nvPr/>
        </p:nvSpPr>
        <p:spPr bwMode="auto">
          <a:xfrm>
            <a:off x="69850" y="4352925"/>
            <a:ext cx="1524000" cy="574675"/>
          </a:xfrm>
          <a:prstGeom prst="rect">
            <a:avLst/>
          </a:prstGeom>
          <a:noFill/>
          <a:ln w="25400">
            <a:noFill/>
            <a:miter lim="800000"/>
            <a:headEnd/>
            <a:tailEnd type="none" w="sm" len="sm"/>
          </a:ln>
          <a:effectLst/>
        </p:spPr>
        <p:txBody>
          <a:bodyPr>
            <a:spAutoFit/>
          </a:bodyPr>
          <a:lstStyle/>
          <a:p>
            <a:pPr algn="r">
              <a:lnSpc>
                <a:spcPts val="1900"/>
              </a:lnSpc>
            </a:pPr>
            <a:r>
              <a:rPr lang="en-US" sz="1800">
                <a:solidFill>
                  <a:schemeClr val="bg1"/>
                </a:solidFill>
              </a:rPr>
              <a:t>Lymphoma cell</a:t>
            </a:r>
          </a:p>
        </p:txBody>
      </p:sp>
      <p:sp>
        <p:nvSpPr>
          <p:cNvPr id="386060" name="Rectangle 12"/>
          <p:cNvSpPr>
            <a:spLocks noChangeArrowheads="1"/>
          </p:cNvSpPr>
          <p:nvPr/>
        </p:nvSpPr>
        <p:spPr bwMode="auto">
          <a:xfrm>
            <a:off x="2460625" y="4691063"/>
            <a:ext cx="2209800" cy="574675"/>
          </a:xfrm>
          <a:prstGeom prst="rect">
            <a:avLst/>
          </a:prstGeom>
          <a:noFill/>
          <a:ln w="25400">
            <a:noFill/>
            <a:miter lim="800000"/>
            <a:headEnd/>
            <a:tailEnd type="none" w="sm" len="sm"/>
          </a:ln>
          <a:effectLst/>
        </p:spPr>
        <p:txBody>
          <a:bodyPr>
            <a:spAutoFit/>
          </a:bodyPr>
          <a:lstStyle/>
          <a:p>
            <a:pPr>
              <a:lnSpc>
                <a:spcPts val="1900"/>
              </a:lnSpc>
            </a:pPr>
            <a:r>
              <a:rPr lang="en-US" sz="1800">
                <a:solidFill>
                  <a:schemeClr val="bg1"/>
                </a:solidFill>
              </a:rPr>
              <a:t>Lymphoma cell destroyed</a:t>
            </a:r>
          </a:p>
        </p:txBody>
      </p:sp>
      <p:sp>
        <p:nvSpPr>
          <p:cNvPr id="386061" name="Rectangle 13"/>
          <p:cNvSpPr>
            <a:spLocks noChangeArrowheads="1"/>
          </p:cNvSpPr>
          <p:nvPr/>
        </p:nvSpPr>
        <p:spPr bwMode="auto">
          <a:xfrm>
            <a:off x="4811713" y="1031875"/>
            <a:ext cx="12382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Herceptin</a:t>
            </a:r>
          </a:p>
        </p:txBody>
      </p:sp>
      <p:sp>
        <p:nvSpPr>
          <p:cNvPr id="386062" name="Line 14"/>
          <p:cNvSpPr>
            <a:spLocks noChangeShapeType="1"/>
          </p:cNvSpPr>
          <p:nvPr/>
        </p:nvSpPr>
        <p:spPr bwMode="auto">
          <a:xfrm flipH="1">
            <a:off x="5105400" y="3810000"/>
            <a:ext cx="533400" cy="0"/>
          </a:xfrm>
          <a:prstGeom prst="line">
            <a:avLst/>
          </a:prstGeom>
          <a:noFill/>
          <a:ln w="25400">
            <a:solidFill>
              <a:schemeClr val="bg1"/>
            </a:solidFill>
            <a:round/>
            <a:headEnd/>
            <a:tailEnd type="none" w="sm" len="sm"/>
          </a:ln>
          <a:effectLst/>
        </p:spPr>
        <p:txBody>
          <a:bodyPr wrap="none" anchor="ctr"/>
          <a:lstStyle/>
          <a:p>
            <a:endParaRPr lang="en-US"/>
          </a:p>
        </p:txBody>
      </p:sp>
      <p:sp>
        <p:nvSpPr>
          <p:cNvPr id="386063" name="Line 15"/>
          <p:cNvSpPr>
            <a:spLocks noChangeShapeType="1"/>
          </p:cNvSpPr>
          <p:nvPr/>
        </p:nvSpPr>
        <p:spPr bwMode="auto">
          <a:xfrm flipH="1">
            <a:off x="2667000" y="1828800"/>
            <a:ext cx="728663" cy="0"/>
          </a:xfrm>
          <a:prstGeom prst="line">
            <a:avLst/>
          </a:prstGeom>
          <a:noFill/>
          <a:ln w="25400">
            <a:solidFill>
              <a:schemeClr val="bg1"/>
            </a:solidFill>
            <a:round/>
            <a:headEnd/>
            <a:tailEnd type="none" w="sm" len="sm"/>
          </a:ln>
          <a:effectLst/>
        </p:spPr>
        <p:txBody>
          <a:bodyPr wrap="none" anchor="ctr"/>
          <a:lstStyle/>
          <a:p>
            <a:endParaRPr lang="en-US"/>
          </a:p>
        </p:txBody>
      </p:sp>
      <p:sp>
        <p:nvSpPr>
          <p:cNvPr id="386064" name="Line 16"/>
          <p:cNvSpPr>
            <a:spLocks noChangeShapeType="1"/>
          </p:cNvSpPr>
          <p:nvPr/>
        </p:nvSpPr>
        <p:spPr bwMode="auto">
          <a:xfrm flipV="1">
            <a:off x="6629400" y="1981200"/>
            <a:ext cx="0" cy="381000"/>
          </a:xfrm>
          <a:prstGeom prst="line">
            <a:avLst/>
          </a:prstGeom>
          <a:noFill/>
          <a:ln w="25400">
            <a:solidFill>
              <a:schemeClr val="bg1"/>
            </a:solidFill>
            <a:round/>
            <a:headEnd/>
            <a:tailEnd type="none" w="sm" len="sm"/>
          </a:ln>
          <a:effectLst/>
        </p:spPr>
        <p:txBody>
          <a:bodyPr wrap="none" anchor="ctr"/>
          <a:lstStyle/>
          <a:p>
            <a:endParaRPr lang="en-US"/>
          </a:p>
        </p:txBody>
      </p:sp>
      <p:sp>
        <p:nvSpPr>
          <p:cNvPr id="386065" name="Line 17"/>
          <p:cNvSpPr>
            <a:spLocks noChangeShapeType="1"/>
          </p:cNvSpPr>
          <p:nvPr/>
        </p:nvSpPr>
        <p:spPr bwMode="auto">
          <a:xfrm flipV="1">
            <a:off x="5475288" y="1370013"/>
            <a:ext cx="0" cy="611187"/>
          </a:xfrm>
          <a:prstGeom prst="line">
            <a:avLst/>
          </a:prstGeom>
          <a:noFill/>
          <a:ln w="25400">
            <a:solidFill>
              <a:schemeClr val="bg1"/>
            </a:solidFill>
            <a:round/>
            <a:headEnd/>
            <a:tailEnd type="none" w="sm" len="sm"/>
          </a:ln>
          <a:effectLst/>
        </p:spPr>
        <p:txBody>
          <a:bodyPr wrap="none" anchor="ctr"/>
          <a:lstStyle/>
          <a:p>
            <a:endParaRPr lang="en-US"/>
          </a:p>
        </p:txBody>
      </p:sp>
      <p:sp>
        <p:nvSpPr>
          <p:cNvPr id="386066" name="Freeform 18"/>
          <p:cNvSpPr>
            <a:spLocks/>
          </p:cNvSpPr>
          <p:nvPr/>
        </p:nvSpPr>
        <p:spPr bwMode="auto">
          <a:xfrm>
            <a:off x="6477000" y="2230438"/>
            <a:ext cx="1447800" cy="566737"/>
          </a:xfrm>
          <a:custGeom>
            <a:avLst/>
            <a:gdLst/>
            <a:ahLst/>
            <a:cxnLst>
              <a:cxn ang="0">
                <a:pos x="0" y="336"/>
              </a:cxn>
              <a:cxn ang="0">
                <a:pos x="432" y="336"/>
              </a:cxn>
              <a:cxn ang="0">
                <a:pos x="768" y="0"/>
              </a:cxn>
            </a:cxnLst>
            <a:rect l="0" t="0" r="r" b="b"/>
            <a:pathLst>
              <a:path w="768" h="336">
                <a:moveTo>
                  <a:pt x="0" y="336"/>
                </a:moveTo>
                <a:lnTo>
                  <a:pt x="432" y="336"/>
                </a:lnTo>
                <a:lnTo>
                  <a:pt x="768" y="0"/>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86067" name="Line 19"/>
          <p:cNvSpPr>
            <a:spLocks noChangeShapeType="1"/>
          </p:cNvSpPr>
          <p:nvPr/>
        </p:nvSpPr>
        <p:spPr bwMode="auto">
          <a:xfrm>
            <a:off x="6281738" y="5105400"/>
            <a:ext cx="0" cy="609600"/>
          </a:xfrm>
          <a:prstGeom prst="line">
            <a:avLst/>
          </a:prstGeom>
          <a:noFill/>
          <a:ln w="25400">
            <a:solidFill>
              <a:srgbClr val="FF0000"/>
            </a:solidFill>
            <a:round/>
            <a:headEnd/>
            <a:tailEnd type="triangle" w="sm" len="sm"/>
          </a:ln>
          <a:effectLst/>
        </p:spPr>
        <p:txBody>
          <a:bodyPr wrap="none" anchor="ctr"/>
          <a:lstStyle/>
          <a:p>
            <a:endParaRPr lang="en-US"/>
          </a:p>
        </p:txBody>
      </p:sp>
      <p:sp>
        <p:nvSpPr>
          <p:cNvPr id="386068" name="Line 20"/>
          <p:cNvSpPr>
            <a:spLocks noChangeShapeType="1"/>
          </p:cNvSpPr>
          <p:nvPr/>
        </p:nvSpPr>
        <p:spPr bwMode="auto">
          <a:xfrm>
            <a:off x="2024063" y="4383088"/>
            <a:ext cx="0" cy="481012"/>
          </a:xfrm>
          <a:prstGeom prst="line">
            <a:avLst/>
          </a:prstGeom>
          <a:noFill/>
          <a:ln w="25400">
            <a:solidFill>
              <a:srgbClr val="FF0000"/>
            </a:solidFill>
            <a:round/>
            <a:headEnd/>
            <a:tailEnd type="triangle" w="sm" len="sm"/>
          </a:ln>
          <a:effectLst/>
        </p:spPr>
        <p:txBody>
          <a:bodyPr wrap="none" anchor="ctr"/>
          <a:lstStyle/>
          <a:p>
            <a:endParaRPr lang="en-US"/>
          </a:p>
        </p:txBody>
      </p:sp>
      <p:sp>
        <p:nvSpPr>
          <p:cNvPr id="386069" name="Freeform 21"/>
          <p:cNvSpPr>
            <a:spLocks/>
          </p:cNvSpPr>
          <p:nvPr/>
        </p:nvSpPr>
        <p:spPr bwMode="auto">
          <a:xfrm>
            <a:off x="914400" y="3810000"/>
            <a:ext cx="647700" cy="533400"/>
          </a:xfrm>
          <a:custGeom>
            <a:avLst/>
            <a:gdLst/>
            <a:ahLst/>
            <a:cxnLst>
              <a:cxn ang="0">
                <a:pos x="0" y="336"/>
              </a:cxn>
              <a:cxn ang="0">
                <a:pos x="0" y="0"/>
              </a:cxn>
              <a:cxn ang="0">
                <a:pos x="432" y="0"/>
              </a:cxn>
            </a:cxnLst>
            <a:rect l="0" t="0" r="r" b="b"/>
            <a:pathLst>
              <a:path w="432" h="336">
                <a:moveTo>
                  <a:pt x="0" y="336"/>
                </a:moveTo>
                <a:lnTo>
                  <a:pt x="0" y="0"/>
                </a:lnTo>
                <a:lnTo>
                  <a:pt x="432" y="0"/>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86070" name="Freeform 22"/>
          <p:cNvSpPr>
            <a:spLocks/>
          </p:cNvSpPr>
          <p:nvPr/>
        </p:nvSpPr>
        <p:spPr bwMode="auto">
          <a:xfrm flipV="1">
            <a:off x="914400" y="2813050"/>
            <a:ext cx="787400" cy="533400"/>
          </a:xfrm>
          <a:custGeom>
            <a:avLst/>
            <a:gdLst/>
            <a:ahLst/>
            <a:cxnLst>
              <a:cxn ang="0">
                <a:pos x="0" y="336"/>
              </a:cxn>
              <a:cxn ang="0">
                <a:pos x="0" y="0"/>
              </a:cxn>
              <a:cxn ang="0">
                <a:pos x="432" y="0"/>
              </a:cxn>
            </a:cxnLst>
            <a:rect l="0" t="0" r="r" b="b"/>
            <a:pathLst>
              <a:path w="432" h="336">
                <a:moveTo>
                  <a:pt x="0" y="336"/>
                </a:moveTo>
                <a:lnTo>
                  <a:pt x="0" y="0"/>
                </a:lnTo>
                <a:lnTo>
                  <a:pt x="432" y="0"/>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386072" name="Line 24"/>
          <p:cNvSpPr>
            <a:spLocks noChangeShapeType="1"/>
          </p:cNvSpPr>
          <p:nvPr/>
        </p:nvSpPr>
        <p:spPr bwMode="auto">
          <a:xfrm flipV="1">
            <a:off x="3494088" y="1370013"/>
            <a:ext cx="0" cy="220662"/>
          </a:xfrm>
          <a:prstGeom prst="line">
            <a:avLst/>
          </a:prstGeom>
          <a:noFill/>
          <a:ln w="25400">
            <a:solidFill>
              <a:schemeClr val="bg1"/>
            </a:solidFill>
            <a:round/>
            <a:headEnd/>
            <a:tailEnd type="none" w="sm" len="sm"/>
          </a:ln>
          <a:effectLst/>
        </p:spPr>
        <p:txBody>
          <a:bodyPr wrap="none" anchor="ctr"/>
          <a:lstStyle/>
          <a:p>
            <a:endParaRPr lang="en-US"/>
          </a:p>
        </p:txBody>
      </p:sp>
      <p:sp>
        <p:nvSpPr>
          <p:cNvPr id="386073" name="Line 25"/>
          <p:cNvSpPr>
            <a:spLocks noChangeShapeType="1"/>
          </p:cNvSpPr>
          <p:nvPr/>
        </p:nvSpPr>
        <p:spPr bwMode="auto">
          <a:xfrm rot="2619316">
            <a:off x="2971800" y="2362200"/>
            <a:ext cx="0" cy="481013"/>
          </a:xfrm>
          <a:prstGeom prst="line">
            <a:avLst/>
          </a:prstGeom>
          <a:noFill/>
          <a:ln w="25400">
            <a:solidFill>
              <a:srgbClr val="FF0000"/>
            </a:solidFill>
            <a:round/>
            <a:headEnd/>
            <a:tailEnd type="triangle" w="sm" len="sm"/>
          </a:ln>
          <a:effectLst/>
        </p:spPr>
        <p:txBody>
          <a:bodyPr wrap="none" anchor="ctr"/>
          <a:lstStyle/>
          <a:p>
            <a:endParaRPr lang="en-US"/>
          </a:p>
        </p:txBody>
      </p:sp>
      <p:sp>
        <p:nvSpPr>
          <p:cNvPr id="386074" name="Line 26"/>
          <p:cNvSpPr>
            <a:spLocks noChangeShapeType="1"/>
          </p:cNvSpPr>
          <p:nvPr/>
        </p:nvSpPr>
        <p:spPr bwMode="auto">
          <a:xfrm rot="-2667640">
            <a:off x="5727700" y="2286000"/>
            <a:ext cx="0" cy="481013"/>
          </a:xfrm>
          <a:prstGeom prst="line">
            <a:avLst/>
          </a:prstGeom>
          <a:noFill/>
          <a:ln w="25400">
            <a:solidFill>
              <a:srgbClr val="FF0000"/>
            </a:solidFill>
            <a:round/>
            <a:headEnd/>
            <a:tailEnd type="triangle" w="sm" len="sm"/>
          </a:ln>
          <a:effectLst/>
        </p:spPr>
        <p:txBody>
          <a:bodyPr wrap="none" anchor="ctr"/>
          <a:lstStyle/>
          <a:p>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Dendritic Cells That Attack Cancer</a:t>
            </a:r>
          </a:p>
        </p:txBody>
      </p:sp>
      <p:pic>
        <p:nvPicPr>
          <p:cNvPr id="387075" name="Picture 3" descr="34"/>
          <p:cNvPicPr>
            <a:picLocks noChangeAspect="1" noChangeArrowheads="1"/>
          </p:cNvPicPr>
          <p:nvPr/>
        </p:nvPicPr>
        <p:blipFill>
          <a:blip r:embed="rId3" cstate="print"/>
          <a:srcRect/>
          <a:stretch>
            <a:fillRect/>
          </a:stretch>
        </p:blipFill>
        <p:spPr bwMode="auto">
          <a:xfrm>
            <a:off x="533400" y="1519238"/>
            <a:ext cx="7726363" cy="4578350"/>
          </a:xfrm>
          <a:prstGeom prst="rect">
            <a:avLst/>
          </a:prstGeom>
          <a:noFill/>
        </p:spPr>
      </p:pic>
      <p:sp>
        <p:nvSpPr>
          <p:cNvPr id="387076" name="Rectangle 4"/>
          <p:cNvSpPr>
            <a:spLocks noChangeArrowheads="1"/>
          </p:cNvSpPr>
          <p:nvPr/>
        </p:nvSpPr>
        <p:spPr bwMode="auto">
          <a:xfrm>
            <a:off x="1828800" y="822325"/>
            <a:ext cx="1752600" cy="701675"/>
          </a:xfrm>
          <a:prstGeom prst="rect">
            <a:avLst/>
          </a:prstGeom>
          <a:noFill/>
          <a:ln w="25400">
            <a:noFill/>
            <a:miter lim="800000"/>
            <a:headEnd/>
            <a:tailEnd type="none" w="sm" len="sm"/>
          </a:ln>
          <a:effectLst/>
        </p:spPr>
        <p:txBody>
          <a:bodyPr>
            <a:spAutoFit/>
          </a:bodyPr>
          <a:lstStyle/>
          <a:p>
            <a:pPr>
              <a:lnSpc>
                <a:spcPts val="1600"/>
              </a:lnSpc>
            </a:pPr>
            <a:r>
              <a:rPr lang="en-US" sz="1600">
                <a:solidFill>
                  <a:schemeClr val="bg1"/>
                </a:solidFill>
              </a:rPr>
              <a:t>Complex binds to dendritic cell precursor</a:t>
            </a:r>
          </a:p>
        </p:txBody>
      </p:sp>
      <p:sp>
        <p:nvSpPr>
          <p:cNvPr id="387077" name="Rectangle 5"/>
          <p:cNvSpPr>
            <a:spLocks noChangeArrowheads="1"/>
          </p:cNvSpPr>
          <p:nvPr/>
        </p:nvSpPr>
        <p:spPr bwMode="auto">
          <a:xfrm>
            <a:off x="4181475" y="6140450"/>
            <a:ext cx="2570163" cy="295275"/>
          </a:xfrm>
          <a:prstGeom prst="rect">
            <a:avLst/>
          </a:prstGeom>
          <a:noFill/>
          <a:ln w="25400">
            <a:noFill/>
            <a:miter lim="800000"/>
            <a:headEnd/>
            <a:tailEnd type="none" w="sm" len="sm"/>
          </a:ln>
          <a:effectLst/>
        </p:spPr>
        <p:txBody>
          <a:bodyPr wrap="none">
            <a:spAutoFit/>
          </a:bodyPr>
          <a:lstStyle/>
          <a:p>
            <a:pPr>
              <a:lnSpc>
                <a:spcPts val="1600"/>
              </a:lnSpc>
            </a:pPr>
            <a:r>
              <a:rPr lang="en-US" sz="1600">
                <a:solidFill>
                  <a:schemeClr val="bg1"/>
                </a:solidFill>
              </a:rPr>
              <a:t>T cells attack cancer cell</a:t>
            </a:r>
          </a:p>
        </p:txBody>
      </p:sp>
      <p:sp>
        <p:nvSpPr>
          <p:cNvPr id="387078" name="Rectangle 6"/>
          <p:cNvSpPr>
            <a:spLocks noChangeArrowheads="1"/>
          </p:cNvSpPr>
          <p:nvPr/>
        </p:nvSpPr>
        <p:spPr bwMode="auto">
          <a:xfrm>
            <a:off x="6664325" y="4173538"/>
            <a:ext cx="1981200" cy="904875"/>
          </a:xfrm>
          <a:prstGeom prst="rect">
            <a:avLst/>
          </a:prstGeom>
          <a:noFill/>
          <a:ln w="25400">
            <a:noFill/>
            <a:miter lim="800000"/>
            <a:headEnd/>
            <a:tailEnd type="none" w="sm" len="sm"/>
          </a:ln>
          <a:effectLst/>
        </p:spPr>
        <p:txBody>
          <a:bodyPr>
            <a:spAutoFit/>
          </a:bodyPr>
          <a:lstStyle/>
          <a:p>
            <a:pPr>
              <a:lnSpc>
                <a:spcPts val="1600"/>
              </a:lnSpc>
            </a:pPr>
            <a:r>
              <a:rPr lang="en-US" sz="1600">
                <a:solidFill>
                  <a:schemeClr val="bg1"/>
                </a:solidFill>
              </a:rPr>
              <a:t>Dendritic cell displays tumor antigen and activates T cells</a:t>
            </a:r>
          </a:p>
        </p:txBody>
      </p:sp>
      <p:sp>
        <p:nvSpPr>
          <p:cNvPr id="387079" name="Rectangle 7"/>
          <p:cNvSpPr>
            <a:spLocks noChangeArrowheads="1"/>
          </p:cNvSpPr>
          <p:nvPr/>
        </p:nvSpPr>
        <p:spPr bwMode="auto">
          <a:xfrm>
            <a:off x="2847975" y="5226050"/>
            <a:ext cx="1268413" cy="295275"/>
          </a:xfrm>
          <a:prstGeom prst="rect">
            <a:avLst/>
          </a:prstGeom>
          <a:noFill/>
          <a:ln w="25400">
            <a:noFill/>
            <a:miter lim="800000"/>
            <a:headEnd/>
            <a:tailEnd type="none" w="sm" len="sm"/>
          </a:ln>
          <a:effectLst/>
        </p:spPr>
        <p:txBody>
          <a:bodyPr wrap="none">
            <a:spAutoFit/>
          </a:bodyPr>
          <a:lstStyle/>
          <a:p>
            <a:pPr>
              <a:lnSpc>
                <a:spcPts val="1600"/>
              </a:lnSpc>
            </a:pPr>
            <a:r>
              <a:rPr lang="en-US" sz="1600">
                <a:solidFill>
                  <a:schemeClr val="bg1"/>
                </a:solidFill>
              </a:rPr>
              <a:t>Cancer cell</a:t>
            </a:r>
          </a:p>
        </p:txBody>
      </p:sp>
      <p:sp>
        <p:nvSpPr>
          <p:cNvPr id="387080" name="Rectangle 8"/>
          <p:cNvSpPr>
            <a:spLocks noChangeArrowheads="1"/>
          </p:cNvSpPr>
          <p:nvPr/>
        </p:nvSpPr>
        <p:spPr bwMode="auto">
          <a:xfrm>
            <a:off x="8229600" y="2328863"/>
            <a:ext cx="704850" cy="295275"/>
          </a:xfrm>
          <a:prstGeom prst="rect">
            <a:avLst/>
          </a:prstGeom>
          <a:noFill/>
          <a:ln w="25400">
            <a:noFill/>
            <a:miter lim="800000"/>
            <a:headEnd/>
            <a:tailEnd type="none" w="sm" len="sm"/>
          </a:ln>
          <a:effectLst/>
        </p:spPr>
        <p:txBody>
          <a:bodyPr wrap="none">
            <a:spAutoFit/>
          </a:bodyPr>
          <a:lstStyle/>
          <a:p>
            <a:pPr>
              <a:lnSpc>
                <a:spcPts val="1600"/>
              </a:lnSpc>
            </a:pPr>
            <a:r>
              <a:rPr lang="en-US" sz="1600">
                <a:solidFill>
                  <a:schemeClr val="bg1"/>
                </a:solidFill>
              </a:rPr>
              <a:t>T cell</a:t>
            </a:r>
          </a:p>
        </p:txBody>
      </p:sp>
      <p:sp>
        <p:nvSpPr>
          <p:cNvPr id="387081" name="Rectangle 9"/>
          <p:cNvSpPr>
            <a:spLocks noChangeArrowheads="1"/>
          </p:cNvSpPr>
          <p:nvPr/>
        </p:nvSpPr>
        <p:spPr bwMode="auto">
          <a:xfrm>
            <a:off x="6664325" y="1685925"/>
            <a:ext cx="1595438" cy="295275"/>
          </a:xfrm>
          <a:prstGeom prst="rect">
            <a:avLst/>
          </a:prstGeom>
          <a:noFill/>
          <a:ln w="25400">
            <a:noFill/>
            <a:miter lim="800000"/>
            <a:headEnd/>
            <a:tailEnd type="none" w="sm" len="sm"/>
          </a:ln>
          <a:effectLst/>
        </p:spPr>
        <p:txBody>
          <a:bodyPr wrap="none">
            <a:spAutoFit/>
          </a:bodyPr>
          <a:lstStyle/>
          <a:p>
            <a:pPr>
              <a:lnSpc>
                <a:spcPts val="1600"/>
              </a:lnSpc>
            </a:pPr>
            <a:r>
              <a:rPr lang="en-US" sz="1600">
                <a:solidFill>
                  <a:schemeClr val="bg1"/>
                </a:solidFill>
              </a:rPr>
              <a:t>Tumor antigen</a:t>
            </a:r>
          </a:p>
        </p:txBody>
      </p:sp>
      <p:sp>
        <p:nvSpPr>
          <p:cNvPr id="387082" name="Rectangle 10"/>
          <p:cNvSpPr>
            <a:spLocks noChangeArrowheads="1"/>
          </p:cNvSpPr>
          <p:nvPr/>
        </p:nvSpPr>
        <p:spPr bwMode="auto">
          <a:xfrm>
            <a:off x="304800" y="2470150"/>
            <a:ext cx="1524000" cy="904875"/>
          </a:xfrm>
          <a:prstGeom prst="rect">
            <a:avLst/>
          </a:prstGeom>
          <a:noFill/>
          <a:ln w="25400">
            <a:noFill/>
            <a:miter lim="800000"/>
            <a:headEnd/>
            <a:tailEnd type="none" w="sm" len="sm"/>
          </a:ln>
          <a:effectLst/>
        </p:spPr>
        <p:txBody>
          <a:bodyPr>
            <a:spAutoFit/>
          </a:bodyPr>
          <a:lstStyle/>
          <a:p>
            <a:pPr>
              <a:lnSpc>
                <a:spcPts val="1600"/>
              </a:lnSpc>
            </a:pPr>
            <a:r>
              <a:rPr lang="en-US" sz="1600">
                <a:solidFill>
                  <a:schemeClr val="bg1"/>
                </a:solidFill>
              </a:rPr>
              <a:t>Tumor antigen is linked to a cytokine</a:t>
            </a:r>
          </a:p>
        </p:txBody>
      </p:sp>
      <p:sp>
        <p:nvSpPr>
          <p:cNvPr id="387083" name="Rectangle 11"/>
          <p:cNvSpPr>
            <a:spLocks noChangeArrowheads="1"/>
          </p:cNvSpPr>
          <p:nvPr/>
        </p:nvSpPr>
        <p:spPr bwMode="auto">
          <a:xfrm>
            <a:off x="5129213" y="619125"/>
            <a:ext cx="1905000" cy="904875"/>
          </a:xfrm>
          <a:prstGeom prst="rect">
            <a:avLst/>
          </a:prstGeom>
          <a:noFill/>
          <a:ln w="25400">
            <a:noFill/>
            <a:miter lim="800000"/>
            <a:headEnd/>
            <a:tailEnd type="none" w="sm" len="sm"/>
          </a:ln>
          <a:effectLst/>
        </p:spPr>
        <p:txBody>
          <a:bodyPr>
            <a:spAutoFit/>
          </a:bodyPr>
          <a:lstStyle/>
          <a:p>
            <a:pPr>
              <a:lnSpc>
                <a:spcPts val="1600"/>
              </a:lnSpc>
            </a:pPr>
            <a:r>
              <a:rPr lang="en-US" sz="1600">
                <a:solidFill>
                  <a:schemeClr val="bg1"/>
                </a:solidFill>
              </a:rPr>
              <a:t>Dendritic cell matures and is infused back into patient</a:t>
            </a:r>
          </a:p>
        </p:txBody>
      </p:sp>
      <p:sp>
        <p:nvSpPr>
          <p:cNvPr id="387084" name="Rectangle 12"/>
          <p:cNvSpPr>
            <a:spLocks noChangeArrowheads="1"/>
          </p:cNvSpPr>
          <p:nvPr/>
        </p:nvSpPr>
        <p:spPr bwMode="auto">
          <a:xfrm>
            <a:off x="3679825" y="2828925"/>
            <a:ext cx="1524000" cy="904875"/>
          </a:xfrm>
          <a:prstGeom prst="rect">
            <a:avLst/>
          </a:prstGeom>
          <a:noFill/>
          <a:ln w="25400">
            <a:noFill/>
            <a:miter lim="800000"/>
            <a:headEnd/>
            <a:tailEnd type="none" w="sm" len="sm"/>
          </a:ln>
          <a:effectLst/>
        </p:spPr>
        <p:txBody>
          <a:bodyPr>
            <a:spAutoFit/>
          </a:bodyPr>
          <a:lstStyle/>
          <a:p>
            <a:pPr>
              <a:lnSpc>
                <a:spcPts val="1600"/>
              </a:lnSpc>
            </a:pPr>
            <a:r>
              <a:rPr lang="en-US" sz="1600">
                <a:solidFill>
                  <a:schemeClr val="bg1"/>
                </a:solidFill>
              </a:rPr>
              <a:t>Complex is taken in by dendritic cell precursor</a:t>
            </a:r>
          </a:p>
        </p:txBody>
      </p:sp>
      <p:sp>
        <p:nvSpPr>
          <p:cNvPr id="387085" name="Line 13"/>
          <p:cNvSpPr>
            <a:spLocks noChangeShapeType="1"/>
          </p:cNvSpPr>
          <p:nvPr/>
        </p:nvSpPr>
        <p:spPr bwMode="auto">
          <a:xfrm flipV="1">
            <a:off x="7340600" y="1971675"/>
            <a:ext cx="127000" cy="400050"/>
          </a:xfrm>
          <a:prstGeom prst="line">
            <a:avLst/>
          </a:prstGeom>
          <a:noFill/>
          <a:ln w="25400">
            <a:solidFill>
              <a:schemeClr val="bg1"/>
            </a:solidFill>
            <a:round/>
            <a:headEnd/>
            <a:tailEnd type="none" w="sm" len="sm"/>
          </a:ln>
          <a:effectLst/>
        </p:spPr>
        <p:txBody>
          <a:bodyPr wrap="none" anchor="ctr"/>
          <a:lstStyle/>
          <a:p>
            <a:endParaRPr lang="en-US"/>
          </a:p>
        </p:txBody>
      </p:sp>
      <p:sp>
        <p:nvSpPr>
          <p:cNvPr id="387086" name="Line 14"/>
          <p:cNvSpPr>
            <a:spLocks noChangeShapeType="1"/>
          </p:cNvSpPr>
          <p:nvPr/>
        </p:nvSpPr>
        <p:spPr bwMode="auto">
          <a:xfrm flipH="1" flipV="1">
            <a:off x="7467600" y="1971675"/>
            <a:ext cx="206375" cy="409575"/>
          </a:xfrm>
          <a:prstGeom prst="line">
            <a:avLst/>
          </a:prstGeom>
          <a:noFill/>
          <a:ln w="25400">
            <a:solidFill>
              <a:schemeClr val="bg1"/>
            </a:solidFill>
            <a:round/>
            <a:headEnd/>
            <a:tailEnd type="none" w="sm" len="sm"/>
          </a:ln>
          <a:effectLst/>
        </p:spPr>
        <p:txBody>
          <a:bodyPr wrap="none" anchor="ctr"/>
          <a:lstStyle/>
          <a:p>
            <a:endParaRPr lang="en-US"/>
          </a:p>
        </p:txBody>
      </p:sp>
      <p:sp>
        <p:nvSpPr>
          <p:cNvPr id="387087" name="Line 15"/>
          <p:cNvSpPr>
            <a:spLocks noChangeShapeType="1"/>
          </p:cNvSpPr>
          <p:nvPr/>
        </p:nvSpPr>
        <p:spPr bwMode="auto">
          <a:xfrm flipH="1">
            <a:off x="4105275" y="5376863"/>
            <a:ext cx="990600" cy="0"/>
          </a:xfrm>
          <a:prstGeom prst="line">
            <a:avLst/>
          </a:prstGeom>
          <a:noFill/>
          <a:ln w="25400">
            <a:solidFill>
              <a:schemeClr val="bg1"/>
            </a:solidFill>
            <a:round/>
            <a:headEnd/>
            <a:tailEnd type="none" w="sm" len="sm"/>
          </a:ln>
          <a:effectLst/>
        </p:spPr>
        <p:txBody>
          <a:bodyPr wrap="none" anchor="ctr"/>
          <a:lstStyle/>
          <a:p>
            <a:endParaRPr lang="en-US"/>
          </a:p>
        </p:txBody>
      </p:sp>
      <p:sp>
        <p:nvSpPr>
          <p:cNvPr id="387088" name="Line 16"/>
          <p:cNvSpPr>
            <a:spLocks noChangeShapeType="1"/>
          </p:cNvSpPr>
          <p:nvPr/>
        </p:nvSpPr>
        <p:spPr bwMode="auto">
          <a:xfrm>
            <a:off x="1295400" y="2209800"/>
            <a:ext cx="45720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87089" name="Line 17"/>
          <p:cNvSpPr>
            <a:spLocks noChangeShapeType="1"/>
          </p:cNvSpPr>
          <p:nvPr/>
        </p:nvSpPr>
        <p:spPr bwMode="auto">
          <a:xfrm>
            <a:off x="3352800" y="2209800"/>
            <a:ext cx="45720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87090" name="Line 18"/>
          <p:cNvSpPr>
            <a:spLocks noChangeShapeType="1"/>
          </p:cNvSpPr>
          <p:nvPr/>
        </p:nvSpPr>
        <p:spPr bwMode="auto">
          <a:xfrm>
            <a:off x="4953000" y="2209800"/>
            <a:ext cx="45720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87091" name="Line 19"/>
          <p:cNvSpPr>
            <a:spLocks noChangeShapeType="1"/>
          </p:cNvSpPr>
          <p:nvPr/>
        </p:nvSpPr>
        <p:spPr bwMode="auto">
          <a:xfrm flipH="1">
            <a:off x="6400800" y="3581400"/>
            <a:ext cx="685800" cy="685800"/>
          </a:xfrm>
          <a:prstGeom prst="line">
            <a:avLst/>
          </a:prstGeom>
          <a:noFill/>
          <a:ln w="25400">
            <a:solidFill>
              <a:srgbClr val="FF0000"/>
            </a:solidFill>
            <a:round/>
            <a:headEnd/>
            <a:tailEnd type="triangle" w="sm" len="sm"/>
          </a:ln>
          <a:effectLst/>
        </p:spPr>
        <p:txBody>
          <a:bodyPr wrap="none" anchor="ctr"/>
          <a:lstStyle/>
          <a:p>
            <a:endParaRPr lang="en-US"/>
          </a:p>
        </p:txBody>
      </p:sp>
      <p:sp>
        <p:nvSpPr>
          <p:cNvPr id="387093" name="Freeform 21"/>
          <p:cNvSpPr>
            <a:spLocks/>
          </p:cNvSpPr>
          <p:nvPr/>
        </p:nvSpPr>
        <p:spPr bwMode="auto">
          <a:xfrm>
            <a:off x="6477000" y="2209800"/>
            <a:ext cx="685800" cy="381000"/>
          </a:xfrm>
          <a:custGeom>
            <a:avLst/>
            <a:gdLst/>
            <a:ahLst/>
            <a:cxnLst>
              <a:cxn ang="0">
                <a:pos x="0" y="0"/>
              </a:cxn>
              <a:cxn ang="0">
                <a:pos x="240" y="0"/>
              </a:cxn>
              <a:cxn ang="0">
                <a:pos x="432" y="192"/>
              </a:cxn>
            </a:cxnLst>
            <a:rect l="0" t="0" r="r" b="b"/>
            <a:pathLst>
              <a:path w="432" h="192">
                <a:moveTo>
                  <a:pt x="0" y="0"/>
                </a:moveTo>
                <a:lnTo>
                  <a:pt x="240" y="0"/>
                </a:lnTo>
                <a:lnTo>
                  <a:pt x="432" y="192"/>
                </a:ln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8126" name="Picture 30" descr="35"/>
          <p:cNvPicPr>
            <a:picLocks noChangeAspect="1" noChangeArrowheads="1"/>
          </p:cNvPicPr>
          <p:nvPr/>
        </p:nvPicPr>
        <p:blipFill>
          <a:blip r:embed="rId3" cstate="print"/>
          <a:srcRect/>
          <a:stretch>
            <a:fillRect/>
          </a:stretch>
        </p:blipFill>
        <p:spPr bwMode="auto">
          <a:xfrm>
            <a:off x="1371600" y="1295400"/>
            <a:ext cx="6407150" cy="5207000"/>
          </a:xfrm>
          <a:prstGeom prst="rect">
            <a:avLst/>
          </a:prstGeom>
          <a:noFill/>
        </p:spPr>
      </p:pic>
      <p:sp>
        <p:nvSpPr>
          <p:cNvPr id="388098" name="Rectangle 2"/>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The Immune System</a:t>
            </a:r>
          </a:p>
          <a:p>
            <a:pPr algn="ctr" eaLnBrk="1" hangingPunct="1">
              <a:lnSpc>
                <a:spcPts val="3700"/>
              </a:lnSpc>
            </a:pPr>
            <a:r>
              <a:rPr lang="en-US">
                <a:cs typeface="Times New Roman" charset="0"/>
              </a:rPr>
              <a:t>and the Nervous System </a:t>
            </a:r>
          </a:p>
        </p:txBody>
      </p:sp>
      <p:sp>
        <p:nvSpPr>
          <p:cNvPr id="388101" name="Rectangle 5"/>
          <p:cNvSpPr>
            <a:spLocks noChangeArrowheads="1"/>
          </p:cNvSpPr>
          <p:nvPr/>
        </p:nvSpPr>
        <p:spPr bwMode="auto">
          <a:xfrm>
            <a:off x="3679825" y="3906838"/>
            <a:ext cx="1255713" cy="307975"/>
          </a:xfrm>
          <a:prstGeom prst="rect">
            <a:avLst/>
          </a:prstGeom>
          <a:noFill/>
          <a:ln w="25400">
            <a:noFill/>
            <a:miter lim="800000"/>
            <a:headEnd/>
            <a:tailEnd type="none" w="sm" len="sm"/>
          </a:ln>
          <a:effectLst/>
        </p:spPr>
        <p:txBody>
          <a:bodyPr wrap="none">
            <a:spAutoFit/>
          </a:bodyPr>
          <a:lstStyle/>
          <a:p>
            <a:pPr algn="ctr">
              <a:lnSpc>
                <a:spcPts val="1700"/>
              </a:lnSpc>
            </a:pPr>
            <a:r>
              <a:rPr lang="en-US" sz="1600">
                <a:solidFill>
                  <a:schemeClr val="bg1"/>
                </a:solidFill>
              </a:rPr>
              <a:t>Thymosins</a:t>
            </a:r>
          </a:p>
        </p:txBody>
      </p:sp>
      <p:sp>
        <p:nvSpPr>
          <p:cNvPr id="388102" name="Rectangle 6"/>
          <p:cNvSpPr>
            <a:spLocks noChangeArrowheads="1"/>
          </p:cNvSpPr>
          <p:nvPr/>
        </p:nvSpPr>
        <p:spPr bwMode="auto">
          <a:xfrm>
            <a:off x="2305050" y="5735638"/>
            <a:ext cx="1379538" cy="307975"/>
          </a:xfrm>
          <a:prstGeom prst="rect">
            <a:avLst/>
          </a:prstGeom>
          <a:noFill/>
          <a:ln w="25400">
            <a:noFill/>
            <a:miter lim="800000"/>
            <a:headEnd/>
            <a:tailEnd type="none" w="sm" len="sm"/>
          </a:ln>
          <a:effectLst/>
        </p:spPr>
        <p:txBody>
          <a:bodyPr wrap="none">
            <a:spAutoFit/>
          </a:bodyPr>
          <a:lstStyle/>
          <a:p>
            <a:pPr>
              <a:lnSpc>
                <a:spcPts val="1700"/>
              </a:lnSpc>
            </a:pPr>
            <a:r>
              <a:rPr lang="en-US" sz="1600">
                <a:solidFill>
                  <a:schemeClr val="bg1"/>
                </a:solidFill>
              </a:rPr>
              <a:t>Macrophage</a:t>
            </a:r>
          </a:p>
        </p:txBody>
      </p:sp>
      <p:sp>
        <p:nvSpPr>
          <p:cNvPr id="388103" name="Rectangle 7"/>
          <p:cNvSpPr>
            <a:spLocks noChangeArrowheads="1"/>
          </p:cNvSpPr>
          <p:nvPr/>
        </p:nvSpPr>
        <p:spPr bwMode="auto">
          <a:xfrm>
            <a:off x="534988" y="6138863"/>
            <a:ext cx="727075" cy="307975"/>
          </a:xfrm>
          <a:prstGeom prst="rect">
            <a:avLst/>
          </a:prstGeom>
          <a:noFill/>
          <a:ln w="25400">
            <a:noFill/>
            <a:miter lim="800000"/>
            <a:headEnd/>
            <a:tailEnd type="none" w="sm" len="sm"/>
          </a:ln>
          <a:effectLst/>
        </p:spPr>
        <p:txBody>
          <a:bodyPr wrap="none">
            <a:spAutoFit/>
          </a:bodyPr>
          <a:lstStyle/>
          <a:p>
            <a:pPr>
              <a:lnSpc>
                <a:spcPts val="1700"/>
              </a:lnSpc>
            </a:pPr>
            <a:r>
              <a:rPr lang="en-US" sz="1600">
                <a:solidFill>
                  <a:schemeClr val="bg1"/>
                </a:solidFill>
              </a:rPr>
              <a:t>B cell</a:t>
            </a:r>
          </a:p>
        </p:txBody>
      </p:sp>
      <p:sp>
        <p:nvSpPr>
          <p:cNvPr id="388104" name="Rectangle 8"/>
          <p:cNvSpPr>
            <a:spLocks noChangeArrowheads="1"/>
          </p:cNvSpPr>
          <p:nvPr/>
        </p:nvSpPr>
        <p:spPr bwMode="auto">
          <a:xfrm>
            <a:off x="3154363" y="5102225"/>
            <a:ext cx="704850" cy="307975"/>
          </a:xfrm>
          <a:prstGeom prst="rect">
            <a:avLst/>
          </a:prstGeom>
          <a:noFill/>
          <a:ln w="25400">
            <a:noFill/>
            <a:miter lim="800000"/>
            <a:headEnd/>
            <a:tailEnd type="none" w="sm" len="sm"/>
          </a:ln>
          <a:effectLst/>
        </p:spPr>
        <p:txBody>
          <a:bodyPr wrap="none">
            <a:spAutoFit/>
          </a:bodyPr>
          <a:lstStyle/>
          <a:p>
            <a:pPr>
              <a:lnSpc>
                <a:spcPts val="1700"/>
              </a:lnSpc>
            </a:pPr>
            <a:r>
              <a:rPr lang="en-US" sz="1600">
                <a:solidFill>
                  <a:schemeClr val="bg1"/>
                </a:solidFill>
              </a:rPr>
              <a:t>T cell</a:t>
            </a:r>
          </a:p>
        </p:txBody>
      </p:sp>
      <p:sp>
        <p:nvSpPr>
          <p:cNvPr id="388105" name="Rectangle 9"/>
          <p:cNvSpPr>
            <a:spLocks noChangeArrowheads="1"/>
          </p:cNvSpPr>
          <p:nvPr/>
        </p:nvSpPr>
        <p:spPr bwMode="auto">
          <a:xfrm>
            <a:off x="4373563" y="2613025"/>
            <a:ext cx="962025" cy="307975"/>
          </a:xfrm>
          <a:prstGeom prst="rect">
            <a:avLst/>
          </a:prstGeom>
          <a:noFill/>
          <a:ln w="25400">
            <a:noFill/>
            <a:miter lim="800000"/>
            <a:headEnd/>
            <a:tailEnd type="none" w="sm" len="sm"/>
          </a:ln>
          <a:effectLst/>
        </p:spPr>
        <p:txBody>
          <a:bodyPr wrap="none">
            <a:spAutoFit/>
          </a:bodyPr>
          <a:lstStyle/>
          <a:p>
            <a:pPr>
              <a:lnSpc>
                <a:spcPts val="1700"/>
              </a:lnSpc>
            </a:pPr>
            <a:r>
              <a:rPr lang="en-US" sz="1600">
                <a:solidFill>
                  <a:schemeClr val="bg1"/>
                </a:solidFill>
              </a:rPr>
              <a:t>Thymus</a:t>
            </a:r>
          </a:p>
        </p:txBody>
      </p:sp>
      <p:sp>
        <p:nvSpPr>
          <p:cNvPr id="388106" name="Rectangle 10"/>
          <p:cNvSpPr>
            <a:spLocks noChangeArrowheads="1"/>
          </p:cNvSpPr>
          <p:nvPr/>
        </p:nvSpPr>
        <p:spPr bwMode="auto">
          <a:xfrm>
            <a:off x="4549775" y="1233488"/>
            <a:ext cx="703263" cy="307975"/>
          </a:xfrm>
          <a:prstGeom prst="rect">
            <a:avLst/>
          </a:prstGeom>
          <a:noFill/>
          <a:ln w="25400">
            <a:noFill/>
            <a:miter lim="800000"/>
            <a:headEnd/>
            <a:tailEnd type="none" w="sm" len="sm"/>
          </a:ln>
          <a:effectLst/>
        </p:spPr>
        <p:txBody>
          <a:bodyPr wrap="none">
            <a:spAutoFit/>
          </a:bodyPr>
          <a:lstStyle/>
          <a:p>
            <a:pPr>
              <a:lnSpc>
                <a:spcPts val="1700"/>
              </a:lnSpc>
            </a:pPr>
            <a:r>
              <a:rPr lang="en-US" sz="1600">
                <a:solidFill>
                  <a:schemeClr val="bg1"/>
                </a:solidFill>
              </a:rPr>
              <a:t>Brain</a:t>
            </a:r>
          </a:p>
        </p:txBody>
      </p:sp>
      <p:sp>
        <p:nvSpPr>
          <p:cNvPr id="388107" name="Rectangle 11"/>
          <p:cNvSpPr>
            <a:spLocks noChangeArrowheads="1"/>
          </p:cNvSpPr>
          <p:nvPr/>
        </p:nvSpPr>
        <p:spPr bwMode="auto">
          <a:xfrm>
            <a:off x="425450" y="3808413"/>
            <a:ext cx="919163" cy="523875"/>
          </a:xfrm>
          <a:prstGeom prst="rect">
            <a:avLst/>
          </a:prstGeom>
          <a:noFill/>
          <a:ln w="25400">
            <a:noFill/>
            <a:miter lim="800000"/>
            <a:headEnd/>
            <a:tailEnd type="none" w="sm" len="sm"/>
          </a:ln>
          <a:effectLst/>
        </p:spPr>
        <p:txBody>
          <a:bodyPr wrap="none">
            <a:spAutoFit/>
          </a:bodyPr>
          <a:lstStyle/>
          <a:p>
            <a:pPr algn="r">
              <a:lnSpc>
                <a:spcPts val="1700"/>
              </a:lnSpc>
            </a:pPr>
            <a:r>
              <a:rPr lang="en-US" sz="1600">
                <a:solidFill>
                  <a:schemeClr val="bg1"/>
                </a:solidFill>
              </a:rPr>
              <a:t>Bone</a:t>
            </a:r>
            <a:br>
              <a:rPr lang="en-US" sz="1600">
                <a:solidFill>
                  <a:schemeClr val="bg1"/>
                </a:solidFill>
              </a:rPr>
            </a:br>
            <a:r>
              <a:rPr lang="en-US" sz="1600">
                <a:solidFill>
                  <a:schemeClr val="bg1"/>
                </a:solidFill>
              </a:rPr>
              <a:t>marrow</a:t>
            </a:r>
          </a:p>
        </p:txBody>
      </p:sp>
      <p:sp>
        <p:nvSpPr>
          <p:cNvPr id="388108" name="Rectangle 12"/>
          <p:cNvSpPr>
            <a:spLocks noChangeArrowheads="1"/>
          </p:cNvSpPr>
          <p:nvPr/>
        </p:nvSpPr>
        <p:spPr bwMode="auto">
          <a:xfrm>
            <a:off x="1471613" y="2568575"/>
            <a:ext cx="2057400" cy="739775"/>
          </a:xfrm>
          <a:prstGeom prst="rect">
            <a:avLst/>
          </a:prstGeom>
          <a:noFill/>
          <a:ln w="25400">
            <a:noFill/>
            <a:miter lim="800000"/>
            <a:headEnd/>
            <a:tailEnd type="none" w="sm" len="sm"/>
          </a:ln>
          <a:effectLst/>
        </p:spPr>
        <p:txBody>
          <a:bodyPr>
            <a:spAutoFit/>
          </a:bodyPr>
          <a:lstStyle/>
          <a:p>
            <a:pPr>
              <a:lnSpc>
                <a:spcPts val="1700"/>
              </a:lnSpc>
            </a:pPr>
            <a:r>
              <a:rPr lang="en-US" sz="1600">
                <a:solidFill>
                  <a:schemeClr val="bg1"/>
                </a:solidFill>
              </a:rPr>
              <a:t>Neuroendocrine and autonomic pathways</a:t>
            </a:r>
          </a:p>
        </p:txBody>
      </p:sp>
      <p:sp>
        <p:nvSpPr>
          <p:cNvPr id="388109" name="Rectangle 13"/>
          <p:cNvSpPr>
            <a:spLocks noChangeArrowheads="1"/>
          </p:cNvSpPr>
          <p:nvPr/>
        </p:nvSpPr>
        <p:spPr bwMode="auto">
          <a:xfrm>
            <a:off x="5522913" y="2568575"/>
            <a:ext cx="2401887" cy="739775"/>
          </a:xfrm>
          <a:prstGeom prst="rect">
            <a:avLst/>
          </a:prstGeom>
          <a:noFill/>
          <a:ln w="25400">
            <a:noFill/>
            <a:miter lim="800000"/>
            <a:headEnd/>
            <a:tailEnd type="none" w="sm" len="sm"/>
          </a:ln>
          <a:effectLst/>
        </p:spPr>
        <p:txBody>
          <a:bodyPr>
            <a:spAutoFit/>
          </a:bodyPr>
          <a:lstStyle/>
          <a:p>
            <a:pPr>
              <a:lnSpc>
                <a:spcPts val="1700"/>
              </a:lnSpc>
            </a:pPr>
            <a:r>
              <a:rPr lang="en-US" sz="1600">
                <a:solidFill>
                  <a:schemeClr val="bg1"/>
                </a:solidFill>
              </a:rPr>
              <a:t>Immunotransmitters (feedback, regulation and modulation)</a:t>
            </a:r>
          </a:p>
        </p:txBody>
      </p:sp>
      <p:sp>
        <p:nvSpPr>
          <p:cNvPr id="388110" name="Rectangle 14"/>
          <p:cNvSpPr>
            <a:spLocks noChangeArrowheads="1"/>
          </p:cNvSpPr>
          <p:nvPr/>
        </p:nvSpPr>
        <p:spPr bwMode="auto">
          <a:xfrm>
            <a:off x="5681663" y="5268913"/>
            <a:ext cx="1828800" cy="523875"/>
          </a:xfrm>
          <a:prstGeom prst="rect">
            <a:avLst/>
          </a:prstGeom>
          <a:noFill/>
          <a:ln w="25400">
            <a:noFill/>
            <a:miter lim="800000"/>
            <a:headEnd/>
            <a:tailEnd type="none" w="sm" len="sm"/>
          </a:ln>
          <a:effectLst/>
        </p:spPr>
        <p:txBody>
          <a:bodyPr>
            <a:spAutoFit/>
          </a:bodyPr>
          <a:lstStyle/>
          <a:p>
            <a:pPr>
              <a:lnSpc>
                <a:spcPts val="1700"/>
              </a:lnSpc>
            </a:pPr>
            <a:r>
              <a:rPr lang="en-US" sz="1600">
                <a:solidFill>
                  <a:schemeClr val="bg1"/>
                </a:solidFill>
              </a:rPr>
              <a:t>Lymphokines Monokines</a:t>
            </a:r>
          </a:p>
        </p:txBody>
      </p:sp>
      <p:sp>
        <p:nvSpPr>
          <p:cNvPr id="388112" name="Line 16"/>
          <p:cNvSpPr>
            <a:spLocks noChangeShapeType="1"/>
          </p:cNvSpPr>
          <p:nvPr/>
        </p:nvSpPr>
        <p:spPr bwMode="auto">
          <a:xfrm>
            <a:off x="2335213" y="4303713"/>
            <a:ext cx="0" cy="903287"/>
          </a:xfrm>
          <a:prstGeom prst="line">
            <a:avLst/>
          </a:prstGeom>
          <a:noFill/>
          <a:ln w="25400">
            <a:solidFill>
              <a:srgbClr val="FF0000"/>
            </a:solidFill>
            <a:round/>
            <a:headEnd/>
            <a:tailEnd type="triangle" w="sm" len="sm"/>
          </a:ln>
          <a:effectLst/>
        </p:spPr>
        <p:txBody>
          <a:bodyPr wrap="none" anchor="ctr"/>
          <a:lstStyle/>
          <a:p>
            <a:endParaRPr lang="en-US"/>
          </a:p>
        </p:txBody>
      </p:sp>
      <p:sp>
        <p:nvSpPr>
          <p:cNvPr id="388113" name="Line 17"/>
          <p:cNvSpPr>
            <a:spLocks noChangeShapeType="1"/>
          </p:cNvSpPr>
          <p:nvPr/>
        </p:nvSpPr>
        <p:spPr bwMode="auto">
          <a:xfrm>
            <a:off x="3016250" y="4310063"/>
            <a:ext cx="0" cy="192087"/>
          </a:xfrm>
          <a:prstGeom prst="line">
            <a:avLst/>
          </a:prstGeom>
          <a:noFill/>
          <a:ln w="25400">
            <a:solidFill>
              <a:srgbClr val="FF0000"/>
            </a:solidFill>
            <a:round/>
            <a:headEnd/>
            <a:tailEnd type="triangle" w="sm" len="sm"/>
          </a:ln>
          <a:effectLst/>
        </p:spPr>
        <p:txBody>
          <a:bodyPr wrap="none" anchor="ctr"/>
          <a:lstStyle/>
          <a:p>
            <a:endParaRPr lang="en-US"/>
          </a:p>
        </p:txBody>
      </p:sp>
      <p:sp>
        <p:nvSpPr>
          <p:cNvPr id="388114" name="Line 18"/>
          <p:cNvSpPr>
            <a:spLocks noChangeShapeType="1"/>
          </p:cNvSpPr>
          <p:nvPr/>
        </p:nvSpPr>
        <p:spPr bwMode="auto">
          <a:xfrm>
            <a:off x="1654175" y="4303713"/>
            <a:ext cx="0" cy="1441450"/>
          </a:xfrm>
          <a:prstGeom prst="line">
            <a:avLst/>
          </a:prstGeom>
          <a:noFill/>
          <a:ln w="25400">
            <a:solidFill>
              <a:srgbClr val="FF0000"/>
            </a:solidFill>
            <a:round/>
            <a:headEnd/>
            <a:tailEnd type="triangle" w="sm" len="sm"/>
          </a:ln>
          <a:effectLst/>
        </p:spPr>
        <p:txBody>
          <a:bodyPr wrap="none" anchor="ctr"/>
          <a:lstStyle/>
          <a:p>
            <a:endParaRPr lang="en-US"/>
          </a:p>
        </p:txBody>
      </p:sp>
      <p:sp>
        <p:nvSpPr>
          <p:cNvPr id="388115" name="Line 19"/>
          <p:cNvSpPr>
            <a:spLocks noChangeShapeType="1"/>
          </p:cNvSpPr>
          <p:nvPr/>
        </p:nvSpPr>
        <p:spPr bwMode="auto">
          <a:xfrm>
            <a:off x="4333875" y="3168650"/>
            <a:ext cx="0" cy="723900"/>
          </a:xfrm>
          <a:prstGeom prst="line">
            <a:avLst/>
          </a:prstGeom>
          <a:noFill/>
          <a:ln w="25400">
            <a:solidFill>
              <a:srgbClr val="FF0000"/>
            </a:solidFill>
            <a:round/>
            <a:headEnd/>
            <a:tailEnd type="triangle" w="sm" len="sm"/>
          </a:ln>
          <a:effectLst/>
        </p:spPr>
        <p:txBody>
          <a:bodyPr wrap="none" anchor="ctr"/>
          <a:lstStyle/>
          <a:p>
            <a:endParaRPr lang="en-US"/>
          </a:p>
        </p:txBody>
      </p:sp>
      <p:sp>
        <p:nvSpPr>
          <p:cNvPr id="388116" name="Line 20"/>
          <p:cNvSpPr>
            <a:spLocks noChangeShapeType="1"/>
          </p:cNvSpPr>
          <p:nvPr/>
        </p:nvSpPr>
        <p:spPr bwMode="auto">
          <a:xfrm rot="5400000">
            <a:off x="3440907" y="3852069"/>
            <a:ext cx="0" cy="414337"/>
          </a:xfrm>
          <a:prstGeom prst="line">
            <a:avLst/>
          </a:prstGeom>
          <a:noFill/>
          <a:ln w="25400">
            <a:solidFill>
              <a:srgbClr val="FF0000"/>
            </a:solidFill>
            <a:round/>
            <a:headEnd/>
            <a:tailEnd type="triangle" w="sm" len="sm"/>
          </a:ln>
          <a:effectLst/>
        </p:spPr>
        <p:txBody>
          <a:bodyPr wrap="none" anchor="ctr"/>
          <a:lstStyle/>
          <a:p>
            <a:endParaRPr lang="en-US"/>
          </a:p>
        </p:txBody>
      </p:sp>
      <p:sp>
        <p:nvSpPr>
          <p:cNvPr id="388117" name="Line 21"/>
          <p:cNvSpPr>
            <a:spLocks noChangeShapeType="1"/>
          </p:cNvSpPr>
          <p:nvPr/>
        </p:nvSpPr>
        <p:spPr bwMode="auto">
          <a:xfrm rot="16200000">
            <a:off x="5638007" y="3434556"/>
            <a:ext cx="0" cy="1249363"/>
          </a:xfrm>
          <a:prstGeom prst="line">
            <a:avLst/>
          </a:prstGeom>
          <a:noFill/>
          <a:ln w="25400">
            <a:solidFill>
              <a:srgbClr val="FF0000"/>
            </a:solidFill>
            <a:round/>
            <a:headEnd/>
            <a:tailEnd type="triangle" w="sm" len="sm"/>
          </a:ln>
          <a:effectLst/>
        </p:spPr>
        <p:txBody>
          <a:bodyPr wrap="none" anchor="ctr"/>
          <a:lstStyle/>
          <a:p>
            <a:endParaRPr lang="en-US"/>
          </a:p>
        </p:txBody>
      </p:sp>
      <p:sp>
        <p:nvSpPr>
          <p:cNvPr id="388118" name="Line 22"/>
          <p:cNvSpPr>
            <a:spLocks noChangeShapeType="1"/>
          </p:cNvSpPr>
          <p:nvPr/>
        </p:nvSpPr>
        <p:spPr bwMode="auto">
          <a:xfrm flipV="1">
            <a:off x="6488113" y="3236913"/>
            <a:ext cx="0" cy="1571625"/>
          </a:xfrm>
          <a:prstGeom prst="line">
            <a:avLst/>
          </a:prstGeom>
          <a:noFill/>
          <a:ln w="25400">
            <a:solidFill>
              <a:srgbClr val="FF0000"/>
            </a:solidFill>
            <a:round/>
            <a:headEnd/>
            <a:tailEnd type="triangle" w="sm" len="sm"/>
          </a:ln>
          <a:effectLst/>
        </p:spPr>
        <p:txBody>
          <a:bodyPr wrap="none" anchor="ctr"/>
          <a:lstStyle/>
          <a:p>
            <a:endParaRPr lang="en-US"/>
          </a:p>
        </p:txBody>
      </p:sp>
      <p:sp>
        <p:nvSpPr>
          <p:cNvPr id="388119" name="Freeform 23"/>
          <p:cNvSpPr>
            <a:spLocks/>
          </p:cNvSpPr>
          <p:nvPr/>
        </p:nvSpPr>
        <p:spPr bwMode="auto">
          <a:xfrm>
            <a:off x="4876800" y="1676400"/>
            <a:ext cx="1604963" cy="896938"/>
          </a:xfrm>
          <a:custGeom>
            <a:avLst/>
            <a:gdLst/>
            <a:ahLst/>
            <a:cxnLst>
              <a:cxn ang="0">
                <a:pos x="816" y="288"/>
              </a:cxn>
              <a:cxn ang="0">
                <a:pos x="816" y="0"/>
              </a:cxn>
              <a:cxn ang="0">
                <a:pos x="0" y="0"/>
              </a:cxn>
            </a:cxnLst>
            <a:rect l="0" t="0" r="r" b="b"/>
            <a:pathLst>
              <a:path w="816" h="288">
                <a:moveTo>
                  <a:pt x="816" y="288"/>
                </a:moveTo>
                <a:lnTo>
                  <a:pt x="816" y="0"/>
                </a:lnTo>
                <a:lnTo>
                  <a:pt x="0" y="0"/>
                </a:ln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
        <p:nvSpPr>
          <p:cNvPr id="388120" name="Line 24"/>
          <p:cNvSpPr>
            <a:spLocks noChangeShapeType="1"/>
          </p:cNvSpPr>
          <p:nvPr/>
        </p:nvSpPr>
        <p:spPr bwMode="auto">
          <a:xfrm>
            <a:off x="4333875" y="2286000"/>
            <a:ext cx="0" cy="393700"/>
          </a:xfrm>
          <a:prstGeom prst="line">
            <a:avLst/>
          </a:prstGeom>
          <a:noFill/>
          <a:ln w="25400">
            <a:solidFill>
              <a:srgbClr val="FF0000"/>
            </a:solidFill>
            <a:round/>
            <a:headEnd/>
            <a:tailEnd type="triangle" w="sm" len="sm"/>
          </a:ln>
          <a:effectLst/>
        </p:spPr>
        <p:txBody>
          <a:bodyPr wrap="none" anchor="ctr"/>
          <a:lstStyle/>
          <a:p>
            <a:endParaRPr lang="en-US"/>
          </a:p>
        </p:txBody>
      </p:sp>
      <p:sp>
        <p:nvSpPr>
          <p:cNvPr id="388121" name="Freeform 25"/>
          <p:cNvSpPr>
            <a:spLocks/>
          </p:cNvSpPr>
          <p:nvPr/>
        </p:nvSpPr>
        <p:spPr bwMode="auto">
          <a:xfrm rot="-5400000">
            <a:off x="2481263" y="1528762"/>
            <a:ext cx="876300" cy="1171575"/>
          </a:xfrm>
          <a:custGeom>
            <a:avLst/>
            <a:gdLst/>
            <a:ahLst/>
            <a:cxnLst>
              <a:cxn ang="0">
                <a:pos x="816" y="288"/>
              </a:cxn>
              <a:cxn ang="0">
                <a:pos x="816" y="0"/>
              </a:cxn>
              <a:cxn ang="0">
                <a:pos x="0" y="0"/>
              </a:cxn>
            </a:cxnLst>
            <a:rect l="0" t="0" r="r" b="b"/>
            <a:pathLst>
              <a:path w="816" h="288">
                <a:moveTo>
                  <a:pt x="816" y="288"/>
                </a:moveTo>
                <a:lnTo>
                  <a:pt x="816" y="0"/>
                </a:lnTo>
                <a:lnTo>
                  <a:pt x="0" y="0"/>
                </a:ln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
        <p:nvSpPr>
          <p:cNvPr id="388122" name="Line 26"/>
          <p:cNvSpPr>
            <a:spLocks noChangeShapeType="1"/>
          </p:cNvSpPr>
          <p:nvPr/>
        </p:nvSpPr>
        <p:spPr bwMode="auto">
          <a:xfrm rot="16200000">
            <a:off x="4002088" y="4354512"/>
            <a:ext cx="0" cy="2416175"/>
          </a:xfrm>
          <a:prstGeom prst="line">
            <a:avLst/>
          </a:prstGeom>
          <a:noFill/>
          <a:ln w="25400">
            <a:solidFill>
              <a:srgbClr val="FF0000"/>
            </a:solidFill>
            <a:round/>
            <a:headEnd/>
            <a:tailEnd type="triangle" w="sm" len="sm"/>
          </a:ln>
          <a:effectLst/>
        </p:spPr>
        <p:txBody>
          <a:bodyPr wrap="none" anchor="ctr"/>
          <a:lstStyle/>
          <a:p>
            <a:endParaRPr lang="en-US"/>
          </a:p>
        </p:txBody>
      </p:sp>
      <p:sp>
        <p:nvSpPr>
          <p:cNvPr id="388123" name="Freeform 27"/>
          <p:cNvSpPr>
            <a:spLocks/>
          </p:cNvSpPr>
          <p:nvPr/>
        </p:nvSpPr>
        <p:spPr bwMode="auto">
          <a:xfrm rot="5400000">
            <a:off x="4048919" y="3855244"/>
            <a:ext cx="401637" cy="4479925"/>
          </a:xfrm>
          <a:custGeom>
            <a:avLst/>
            <a:gdLst/>
            <a:ahLst/>
            <a:cxnLst>
              <a:cxn ang="0">
                <a:pos x="816" y="288"/>
              </a:cxn>
              <a:cxn ang="0">
                <a:pos x="816" y="0"/>
              </a:cxn>
              <a:cxn ang="0">
                <a:pos x="0" y="0"/>
              </a:cxn>
            </a:cxnLst>
            <a:rect l="0" t="0" r="r" b="b"/>
            <a:pathLst>
              <a:path w="816" h="288">
                <a:moveTo>
                  <a:pt x="816" y="288"/>
                </a:moveTo>
                <a:lnTo>
                  <a:pt x="816" y="0"/>
                </a:lnTo>
                <a:lnTo>
                  <a:pt x="0" y="0"/>
                </a:ln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
        <p:nvSpPr>
          <p:cNvPr id="388125" name="Line 29"/>
          <p:cNvSpPr>
            <a:spLocks noChangeShapeType="1"/>
          </p:cNvSpPr>
          <p:nvPr/>
        </p:nvSpPr>
        <p:spPr bwMode="auto">
          <a:xfrm>
            <a:off x="2336800" y="3425825"/>
            <a:ext cx="0" cy="384175"/>
          </a:xfrm>
          <a:prstGeom prst="line">
            <a:avLst/>
          </a:prstGeom>
          <a:noFill/>
          <a:ln w="25400">
            <a:solidFill>
              <a:srgbClr val="FF0000"/>
            </a:solidFill>
            <a:round/>
            <a:headEnd/>
            <a:tailEnd type="triangle" w="sm" len="sm"/>
          </a:ln>
          <a:effectLst/>
        </p:spPr>
        <p:txBody>
          <a:bodyPr wrap="none" anchor="ctr"/>
          <a:lstStyle/>
          <a:p>
            <a:endParaRPr lang="en-US"/>
          </a:p>
        </p:txBody>
      </p:sp>
      <p:sp>
        <p:nvSpPr>
          <p:cNvPr id="388127" name="Freeform 31"/>
          <p:cNvSpPr>
            <a:spLocks/>
          </p:cNvSpPr>
          <p:nvPr/>
        </p:nvSpPr>
        <p:spPr bwMode="auto">
          <a:xfrm>
            <a:off x="3333750" y="4191000"/>
            <a:ext cx="1009650" cy="647700"/>
          </a:xfrm>
          <a:custGeom>
            <a:avLst/>
            <a:gdLst/>
            <a:ahLst/>
            <a:cxnLst>
              <a:cxn ang="0">
                <a:pos x="624" y="0"/>
              </a:cxn>
              <a:cxn ang="0">
                <a:pos x="624" y="240"/>
              </a:cxn>
              <a:cxn ang="0">
                <a:pos x="0" y="408"/>
              </a:cxn>
            </a:cxnLst>
            <a:rect l="0" t="0" r="r" b="b"/>
            <a:pathLst>
              <a:path w="624" h="408">
                <a:moveTo>
                  <a:pt x="624" y="0"/>
                </a:moveTo>
                <a:lnTo>
                  <a:pt x="624" y="240"/>
                </a:lnTo>
                <a:lnTo>
                  <a:pt x="0" y="408"/>
                </a:ln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
        <p:nvSpPr>
          <p:cNvPr id="388130" name="Freeform 34"/>
          <p:cNvSpPr>
            <a:spLocks/>
          </p:cNvSpPr>
          <p:nvPr/>
        </p:nvSpPr>
        <p:spPr bwMode="auto">
          <a:xfrm>
            <a:off x="3352800" y="4953000"/>
            <a:ext cx="2057400" cy="228600"/>
          </a:xfrm>
          <a:custGeom>
            <a:avLst/>
            <a:gdLst/>
            <a:ahLst/>
            <a:cxnLst>
              <a:cxn ang="0">
                <a:pos x="0" y="0"/>
              </a:cxn>
              <a:cxn ang="0">
                <a:pos x="1008" y="0"/>
              </a:cxn>
              <a:cxn ang="0">
                <a:pos x="1296" y="144"/>
              </a:cxn>
            </a:cxnLst>
            <a:rect l="0" t="0" r="r" b="b"/>
            <a:pathLst>
              <a:path w="1296" h="144">
                <a:moveTo>
                  <a:pt x="0" y="0"/>
                </a:moveTo>
                <a:lnTo>
                  <a:pt x="1008" y="0"/>
                </a:lnTo>
                <a:lnTo>
                  <a:pt x="1296" y="144"/>
                </a:ln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
        <p:nvSpPr>
          <p:cNvPr id="388131" name="Line 35"/>
          <p:cNvSpPr>
            <a:spLocks noChangeShapeType="1"/>
          </p:cNvSpPr>
          <p:nvPr/>
        </p:nvSpPr>
        <p:spPr bwMode="auto">
          <a:xfrm rot="16200000" flipH="1">
            <a:off x="3606800" y="2452688"/>
            <a:ext cx="0" cy="971550"/>
          </a:xfrm>
          <a:prstGeom prst="line">
            <a:avLst/>
          </a:prstGeom>
          <a:noFill/>
          <a:ln w="25400">
            <a:solidFill>
              <a:srgbClr val="FF0000"/>
            </a:solidFill>
            <a:round/>
            <a:headEnd/>
            <a:tailEnd type="triangle" w="sm" len="sm"/>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5" name="Picture 15" descr="36"/>
          <p:cNvPicPr>
            <a:picLocks noChangeAspect="1" noChangeArrowheads="1"/>
          </p:cNvPicPr>
          <p:nvPr/>
        </p:nvPicPr>
        <p:blipFill>
          <a:blip r:embed="rId3" cstate="print"/>
          <a:srcRect/>
          <a:stretch>
            <a:fillRect/>
          </a:stretch>
        </p:blipFill>
        <p:spPr bwMode="auto">
          <a:xfrm>
            <a:off x="566738" y="712788"/>
            <a:ext cx="7943850" cy="5457825"/>
          </a:xfrm>
          <a:prstGeom prst="rect">
            <a:avLst/>
          </a:prstGeom>
          <a:noFill/>
        </p:spPr>
      </p:pic>
      <p:sp>
        <p:nvSpPr>
          <p:cNvPr id="389122" name="Rectangle 2"/>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Hybridoma Technology </a:t>
            </a:r>
          </a:p>
        </p:txBody>
      </p:sp>
      <p:sp>
        <p:nvSpPr>
          <p:cNvPr id="389125" name="Rectangle 5"/>
          <p:cNvSpPr>
            <a:spLocks noChangeArrowheads="1"/>
          </p:cNvSpPr>
          <p:nvPr/>
        </p:nvSpPr>
        <p:spPr bwMode="auto">
          <a:xfrm>
            <a:off x="381000" y="2930525"/>
            <a:ext cx="1981200" cy="4476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Antibody-producing plasma cells</a:t>
            </a:r>
          </a:p>
        </p:txBody>
      </p:sp>
      <p:sp>
        <p:nvSpPr>
          <p:cNvPr id="389126" name="Rectangle 6"/>
          <p:cNvSpPr>
            <a:spLocks noChangeArrowheads="1"/>
          </p:cNvSpPr>
          <p:nvPr/>
        </p:nvSpPr>
        <p:spPr bwMode="auto">
          <a:xfrm>
            <a:off x="304800" y="1003300"/>
            <a:ext cx="842963" cy="269875"/>
          </a:xfrm>
          <a:prstGeom prst="rect">
            <a:avLst/>
          </a:prstGeom>
          <a:noFill/>
          <a:ln w="25400">
            <a:noFill/>
            <a:miter lim="800000"/>
            <a:headEnd/>
            <a:tailEnd type="none" w="sm" len="sm"/>
          </a:ln>
          <a:effectLst/>
        </p:spPr>
        <p:txBody>
          <a:bodyPr wrap="none">
            <a:spAutoFit/>
          </a:bodyPr>
          <a:lstStyle/>
          <a:p>
            <a:pPr>
              <a:lnSpc>
                <a:spcPts val="1400"/>
              </a:lnSpc>
            </a:pPr>
            <a:r>
              <a:rPr lang="en-US" sz="1400">
                <a:solidFill>
                  <a:schemeClr val="bg1"/>
                </a:solidFill>
              </a:rPr>
              <a:t>Antigen</a:t>
            </a:r>
          </a:p>
        </p:txBody>
      </p:sp>
      <p:sp>
        <p:nvSpPr>
          <p:cNvPr id="389127" name="Rectangle 7"/>
          <p:cNvSpPr>
            <a:spLocks noChangeArrowheads="1"/>
          </p:cNvSpPr>
          <p:nvPr/>
        </p:nvSpPr>
        <p:spPr bwMode="auto">
          <a:xfrm>
            <a:off x="2349500" y="1625600"/>
            <a:ext cx="1219200" cy="6254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Cells fuse to make hybridomas</a:t>
            </a:r>
          </a:p>
        </p:txBody>
      </p:sp>
      <p:sp>
        <p:nvSpPr>
          <p:cNvPr id="389128" name="Rectangle 8"/>
          <p:cNvSpPr>
            <a:spLocks noChangeArrowheads="1"/>
          </p:cNvSpPr>
          <p:nvPr/>
        </p:nvSpPr>
        <p:spPr bwMode="auto">
          <a:xfrm>
            <a:off x="4191000" y="2057400"/>
            <a:ext cx="1524000" cy="4476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Cancerous plasma cells</a:t>
            </a:r>
          </a:p>
        </p:txBody>
      </p:sp>
      <p:sp>
        <p:nvSpPr>
          <p:cNvPr id="389129" name="Rectangle 9"/>
          <p:cNvSpPr>
            <a:spLocks noChangeArrowheads="1"/>
          </p:cNvSpPr>
          <p:nvPr/>
        </p:nvSpPr>
        <p:spPr bwMode="auto">
          <a:xfrm>
            <a:off x="5715000" y="6140450"/>
            <a:ext cx="2209800" cy="4476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Monoclonal antibodies are purified</a:t>
            </a:r>
          </a:p>
        </p:txBody>
      </p:sp>
      <p:sp>
        <p:nvSpPr>
          <p:cNvPr id="389130" name="Rectangle 10"/>
          <p:cNvSpPr>
            <a:spLocks noChangeArrowheads="1"/>
          </p:cNvSpPr>
          <p:nvPr/>
        </p:nvSpPr>
        <p:spPr bwMode="auto">
          <a:xfrm>
            <a:off x="5943600" y="4787900"/>
            <a:ext cx="1219200" cy="8032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Desired clones are cultured and frozen</a:t>
            </a:r>
          </a:p>
        </p:txBody>
      </p:sp>
      <p:sp>
        <p:nvSpPr>
          <p:cNvPr id="389131" name="Rectangle 11"/>
          <p:cNvSpPr>
            <a:spLocks noChangeArrowheads="1"/>
          </p:cNvSpPr>
          <p:nvPr/>
        </p:nvSpPr>
        <p:spPr bwMode="auto">
          <a:xfrm>
            <a:off x="2514600" y="5562600"/>
            <a:ext cx="1828800" cy="4476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Hybridomas are kept alive in mouse</a:t>
            </a:r>
          </a:p>
        </p:txBody>
      </p:sp>
      <p:sp>
        <p:nvSpPr>
          <p:cNvPr id="389132" name="Rectangle 12"/>
          <p:cNvSpPr>
            <a:spLocks noChangeArrowheads="1"/>
          </p:cNvSpPr>
          <p:nvPr/>
        </p:nvSpPr>
        <p:spPr bwMode="auto">
          <a:xfrm>
            <a:off x="5486400" y="3048000"/>
            <a:ext cx="2209800" cy="4476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Clones are tested for desired antibody</a:t>
            </a:r>
          </a:p>
        </p:txBody>
      </p:sp>
      <p:sp>
        <p:nvSpPr>
          <p:cNvPr id="389133" name="Rectangle 13"/>
          <p:cNvSpPr>
            <a:spLocks noChangeArrowheads="1"/>
          </p:cNvSpPr>
          <p:nvPr/>
        </p:nvSpPr>
        <p:spPr bwMode="auto">
          <a:xfrm>
            <a:off x="2819400" y="4800600"/>
            <a:ext cx="2133600" cy="4476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Individual hybridoma cells are cloned</a:t>
            </a:r>
          </a:p>
        </p:txBody>
      </p:sp>
      <p:sp>
        <p:nvSpPr>
          <p:cNvPr id="389134" name="Rectangle 14"/>
          <p:cNvSpPr>
            <a:spLocks noChangeArrowheads="1"/>
          </p:cNvSpPr>
          <p:nvPr/>
        </p:nvSpPr>
        <p:spPr bwMode="auto">
          <a:xfrm>
            <a:off x="152400" y="3733800"/>
            <a:ext cx="1828800" cy="447675"/>
          </a:xfrm>
          <a:prstGeom prst="rect">
            <a:avLst/>
          </a:prstGeom>
          <a:noFill/>
          <a:ln w="25400">
            <a:noFill/>
            <a:miter lim="800000"/>
            <a:headEnd/>
            <a:tailEnd type="none" w="sm" len="sm"/>
          </a:ln>
          <a:effectLst/>
        </p:spPr>
        <p:txBody>
          <a:bodyPr>
            <a:spAutoFit/>
          </a:bodyPr>
          <a:lstStyle/>
          <a:p>
            <a:pPr algn="r">
              <a:lnSpc>
                <a:spcPts val="1400"/>
              </a:lnSpc>
            </a:pPr>
            <a:r>
              <a:rPr lang="en-US" sz="1400">
                <a:solidFill>
                  <a:schemeClr val="bg1"/>
                </a:solidFill>
              </a:rPr>
              <a:t>Hybridoma cells grow in culture</a:t>
            </a:r>
          </a:p>
        </p:txBody>
      </p:sp>
      <p:sp>
        <p:nvSpPr>
          <p:cNvPr id="389136" name="Line 16"/>
          <p:cNvSpPr>
            <a:spLocks noChangeShapeType="1"/>
          </p:cNvSpPr>
          <p:nvPr/>
        </p:nvSpPr>
        <p:spPr bwMode="auto">
          <a:xfrm flipH="1">
            <a:off x="1143000" y="1143000"/>
            <a:ext cx="228600" cy="0"/>
          </a:xfrm>
          <a:prstGeom prst="line">
            <a:avLst/>
          </a:prstGeom>
          <a:noFill/>
          <a:ln w="25400">
            <a:solidFill>
              <a:schemeClr val="bg1"/>
            </a:solidFill>
            <a:round/>
            <a:headEnd/>
            <a:tailEnd type="none" w="sm" len="sm"/>
          </a:ln>
          <a:effectLst/>
        </p:spPr>
        <p:txBody>
          <a:bodyPr wrap="none" anchor="ctr"/>
          <a:lstStyle/>
          <a:p>
            <a:endParaRPr lang="en-US"/>
          </a:p>
        </p:txBody>
      </p:sp>
      <p:sp>
        <p:nvSpPr>
          <p:cNvPr id="389137" name="Line 17"/>
          <p:cNvSpPr>
            <a:spLocks noChangeShapeType="1"/>
          </p:cNvSpPr>
          <p:nvPr/>
        </p:nvSpPr>
        <p:spPr bwMode="auto">
          <a:xfrm>
            <a:off x="2012950" y="2660650"/>
            <a:ext cx="45720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89138" name="Line 18"/>
          <p:cNvSpPr>
            <a:spLocks noChangeShapeType="1"/>
          </p:cNvSpPr>
          <p:nvPr/>
        </p:nvSpPr>
        <p:spPr bwMode="auto">
          <a:xfrm flipH="1">
            <a:off x="3143250" y="2660650"/>
            <a:ext cx="45720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89139" name="Line 19"/>
          <p:cNvSpPr>
            <a:spLocks noChangeShapeType="1"/>
          </p:cNvSpPr>
          <p:nvPr/>
        </p:nvSpPr>
        <p:spPr bwMode="auto">
          <a:xfrm rot="16200000" flipH="1">
            <a:off x="1076325" y="2238375"/>
            <a:ext cx="40005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89140" name="Line 20"/>
          <p:cNvSpPr>
            <a:spLocks noChangeShapeType="1"/>
          </p:cNvSpPr>
          <p:nvPr/>
        </p:nvSpPr>
        <p:spPr bwMode="auto">
          <a:xfrm rot="16200000" flipH="1">
            <a:off x="2606675" y="3095625"/>
            <a:ext cx="40005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89141" name="Line 21"/>
          <p:cNvSpPr>
            <a:spLocks noChangeShapeType="1"/>
          </p:cNvSpPr>
          <p:nvPr/>
        </p:nvSpPr>
        <p:spPr bwMode="auto">
          <a:xfrm>
            <a:off x="3721100" y="4038600"/>
            <a:ext cx="45720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89142" name="Line 22"/>
          <p:cNvSpPr>
            <a:spLocks noChangeShapeType="1"/>
          </p:cNvSpPr>
          <p:nvPr/>
        </p:nvSpPr>
        <p:spPr bwMode="auto">
          <a:xfrm>
            <a:off x="4876800" y="4038600"/>
            <a:ext cx="76200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89143" name="Line 23"/>
          <p:cNvSpPr>
            <a:spLocks noChangeShapeType="1"/>
          </p:cNvSpPr>
          <p:nvPr/>
        </p:nvSpPr>
        <p:spPr bwMode="auto">
          <a:xfrm rot="16200000" flipH="1">
            <a:off x="7712075" y="5749925"/>
            <a:ext cx="32385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89144" name="Line 24"/>
          <p:cNvSpPr>
            <a:spLocks noChangeShapeType="1"/>
          </p:cNvSpPr>
          <p:nvPr/>
        </p:nvSpPr>
        <p:spPr bwMode="auto">
          <a:xfrm rot="16200000" flipH="1">
            <a:off x="6934200" y="4419600"/>
            <a:ext cx="304800" cy="304800"/>
          </a:xfrm>
          <a:prstGeom prst="line">
            <a:avLst/>
          </a:prstGeom>
          <a:noFill/>
          <a:ln w="25400">
            <a:solidFill>
              <a:srgbClr val="FF0000"/>
            </a:solidFill>
            <a:round/>
            <a:headEnd/>
            <a:tailEnd type="triangle" w="sm" len="sm"/>
          </a:ln>
          <a:effectLst/>
        </p:spPr>
        <p:txBody>
          <a:bodyPr wrap="none" anchor="ctr"/>
          <a:lstStyle/>
          <a:p>
            <a:endParaRPr lang="en-US"/>
          </a:p>
        </p:txBody>
      </p:sp>
      <p:sp>
        <p:nvSpPr>
          <p:cNvPr id="389145" name="Line 25"/>
          <p:cNvSpPr>
            <a:spLocks noChangeShapeType="1"/>
          </p:cNvSpPr>
          <p:nvPr/>
        </p:nvSpPr>
        <p:spPr bwMode="auto">
          <a:xfrm rot="5400000">
            <a:off x="5638800" y="4419600"/>
            <a:ext cx="304800" cy="304800"/>
          </a:xfrm>
          <a:prstGeom prst="line">
            <a:avLst/>
          </a:prstGeom>
          <a:noFill/>
          <a:ln w="25400">
            <a:solidFill>
              <a:srgbClr val="FF0000"/>
            </a:solidFill>
            <a:round/>
            <a:headEnd/>
            <a:tailEnd type="triangle" w="sm" len="sm"/>
          </a:ln>
          <a:effectLst/>
        </p:spPr>
        <p:txBody>
          <a:bodyPr wrap="none" anchor="ctr"/>
          <a:lstStyle/>
          <a:p>
            <a:endParaRPr lang="en-US"/>
          </a:p>
        </p:txBody>
      </p:sp>
      <p:sp>
        <p:nvSpPr>
          <p:cNvPr id="389146" name="Line 26"/>
          <p:cNvSpPr>
            <a:spLocks noChangeShapeType="1"/>
          </p:cNvSpPr>
          <p:nvPr/>
        </p:nvSpPr>
        <p:spPr bwMode="auto">
          <a:xfrm>
            <a:off x="6140450" y="5988050"/>
            <a:ext cx="1479550" cy="0"/>
          </a:xfrm>
          <a:prstGeom prst="line">
            <a:avLst/>
          </a:prstGeom>
          <a:noFill/>
          <a:ln w="25400">
            <a:solidFill>
              <a:srgbClr val="FF0000"/>
            </a:solidFill>
            <a:round/>
            <a:headEnd/>
            <a:tailEnd type="triangle" w="sm" len="sm"/>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Rectangle 2"/>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Genetic Engineering </a:t>
            </a:r>
          </a:p>
        </p:txBody>
      </p:sp>
      <p:pic>
        <p:nvPicPr>
          <p:cNvPr id="390149" name="Picture 5" descr="37"/>
          <p:cNvPicPr>
            <a:picLocks noChangeAspect="1" noChangeArrowheads="1"/>
          </p:cNvPicPr>
          <p:nvPr/>
        </p:nvPicPr>
        <p:blipFill>
          <a:blip r:embed="rId3" cstate="print"/>
          <a:srcRect/>
          <a:stretch>
            <a:fillRect/>
          </a:stretch>
        </p:blipFill>
        <p:spPr bwMode="auto">
          <a:xfrm>
            <a:off x="563563" y="1066800"/>
            <a:ext cx="8015287" cy="5384800"/>
          </a:xfrm>
          <a:prstGeom prst="rect">
            <a:avLst/>
          </a:prstGeom>
          <a:noFill/>
        </p:spPr>
      </p:pic>
      <p:sp>
        <p:nvSpPr>
          <p:cNvPr id="390150" name="Text Box 6"/>
          <p:cNvSpPr txBox="1">
            <a:spLocks noChangeArrowheads="1"/>
          </p:cNvSpPr>
          <p:nvPr/>
        </p:nvSpPr>
        <p:spPr bwMode="auto">
          <a:xfrm>
            <a:off x="1787525" y="1101725"/>
            <a:ext cx="2479675" cy="447675"/>
          </a:xfrm>
          <a:prstGeom prst="rect">
            <a:avLst/>
          </a:prstGeom>
          <a:noFill/>
          <a:ln w="25400">
            <a:noFill/>
            <a:miter lim="800000"/>
            <a:headEnd/>
            <a:tailEnd/>
          </a:ln>
          <a:effectLst/>
        </p:spPr>
        <p:txBody>
          <a:bodyPr>
            <a:spAutoFit/>
          </a:bodyPr>
          <a:lstStyle/>
          <a:p>
            <a:pPr>
              <a:lnSpc>
                <a:spcPts val="1400"/>
              </a:lnSpc>
            </a:pPr>
            <a:r>
              <a:rPr lang="en-US" sz="1400">
                <a:solidFill>
                  <a:schemeClr val="bg1"/>
                </a:solidFill>
              </a:rPr>
              <a:t>A plasmid (ring of DNA) is isolated from a bacterium</a:t>
            </a:r>
          </a:p>
        </p:txBody>
      </p:sp>
      <p:sp>
        <p:nvSpPr>
          <p:cNvPr id="390151" name="Rectangle 7"/>
          <p:cNvSpPr>
            <a:spLocks noChangeArrowheads="1"/>
          </p:cNvSpPr>
          <p:nvPr/>
        </p:nvSpPr>
        <p:spPr bwMode="auto">
          <a:xfrm>
            <a:off x="7583488" y="3768725"/>
            <a:ext cx="1408112" cy="13366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The new gene directs the bacterium to make a new protein product such as interferon</a:t>
            </a:r>
          </a:p>
        </p:txBody>
      </p:sp>
      <p:sp>
        <p:nvSpPr>
          <p:cNvPr id="390152" name="Rectangle 8"/>
          <p:cNvSpPr>
            <a:spLocks noChangeArrowheads="1"/>
          </p:cNvSpPr>
          <p:nvPr/>
        </p:nvSpPr>
        <p:spPr bwMode="auto">
          <a:xfrm>
            <a:off x="2908300" y="5432425"/>
            <a:ext cx="2162175" cy="8032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When the bacterium divides and replicates, it copies itself and the recombinant DNA</a:t>
            </a:r>
          </a:p>
        </p:txBody>
      </p:sp>
      <p:sp>
        <p:nvSpPr>
          <p:cNvPr id="390153" name="Rectangle 9"/>
          <p:cNvSpPr>
            <a:spLocks noChangeArrowheads="1"/>
          </p:cNvSpPr>
          <p:nvPr/>
        </p:nvSpPr>
        <p:spPr bwMode="auto">
          <a:xfrm>
            <a:off x="5638800" y="3409950"/>
            <a:ext cx="1752600" cy="8032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The recombinant plasmid is inserted back into the bacterium</a:t>
            </a:r>
          </a:p>
        </p:txBody>
      </p:sp>
      <p:sp>
        <p:nvSpPr>
          <p:cNvPr id="390154" name="Rectangle 10"/>
          <p:cNvSpPr>
            <a:spLocks noChangeArrowheads="1"/>
          </p:cNvSpPr>
          <p:nvPr/>
        </p:nvSpPr>
        <p:spPr bwMode="auto">
          <a:xfrm>
            <a:off x="1219200" y="4191000"/>
            <a:ext cx="3048000" cy="6254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The gene is inserted into the plasmid, where it fits exactly. This is recombinant DNA</a:t>
            </a:r>
          </a:p>
        </p:txBody>
      </p:sp>
      <p:sp>
        <p:nvSpPr>
          <p:cNvPr id="390156" name="Rectangle 12"/>
          <p:cNvSpPr>
            <a:spLocks noChangeArrowheads="1"/>
          </p:cNvSpPr>
          <p:nvPr/>
        </p:nvSpPr>
        <p:spPr bwMode="auto">
          <a:xfrm>
            <a:off x="684213" y="3200400"/>
            <a:ext cx="2590800" cy="6254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A gene for protein, taken from another cell, is cut with the same enzyme</a:t>
            </a:r>
          </a:p>
        </p:txBody>
      </p:sp>
      <p:sp>
        <p:nvSpPr>
          <p:cNvPr id="390157" name="Rectangle 13"/>
          <p:cNvSpPr>
            <a:spLocks noChangeArrowheads="1"/>
          </p:cNvSpPr>
          <p:nvPr/>
        </p:nvSpPr>
        <p:spPr bwMode="auto">
          <a:xfrm>
            <a:off x="3101975" y="2165350"/>
            <a:ext cx="2133600" cy="447675"/>
          </a:xfrm>
          <a:prstGeom prst="rect">
            <a:avLst/>
          </a:prstGeom>
          <a:noFill/>
          <a:ln w="25400">
            <a:noFill/>
            <a:miter lim="800000"/>
            <a:headEnd/>
            <a:tailEnd type="none" w="sm" len="sm"/>
          </a:ln>
          <a:effectLst/>
        </p:spPr>
        <p:txBody>
          <a:bodyPr>
            <a:spAutoFit/>
          </a:bodyPr>
          <a:lstStyle/>
          <a:p>
            <a:pPr>
              <a:lnSpc>
                <a:spcPts val="1400"/>
              </a:lnSpc>
            </a:pPr>
            <a:r>
              <a:rPr lang="en-US" sz="1400">
                <a:solidFill>
                  <a:schemeClr val="bg1"/>
                </a:solidFill>
              </a:rPr>
              <a:t>An enzyme cuts the DNA at specific sites</a:t>
            </a:r>
          </a:p>
        </p:txBody>
      </p:sp>
      <p:sp>
        <p:nvSpPr>
          <p:cNvPr id="390158" name="Line 14"/>
          <p:cNvSpPr>
            <a:spLocks noChangeShapeType="1"/>
          </p:cNvSpPr>
          <p:nvPr/>
        </p:nvSpPr>
        <p:spPr bwMode="auto">
          <a:xfrm>
            <a:off x="2208213" y="2286000"/>
            <a:ext cx="309562" cy="230188"/>
          </a:xfrm>
          <a:prstGeom prst="line">
            <a:avLst/>
          </a:prstGeom>
          <a:noFill/>
          <a:ln w="25400">
            <a:solidFill>
              <a:srgbClr val="FF0000"/>
            </a:solidFill>
            <a:round/>
            <a:headEnd/>
            <a:tailEnd type="triangle" w="sm" len="sm"/>
          </a:ln>
          <a:effectLst/>
        </p:spPr>
        <p:txBody>
          <a:bodyPr wrap="none" anchor="ctr"/>
          <a:lstStyle/>
          <a:p>
            <a:endParaRPr lang="en-US"/>
          </a:p>
        </p:txBody>
      </p:sp>
      <p:sp>
        <p:nvSpPr>
          <p:cNvPr id="390160" name="Line 16"/>
          <p:cNvSpPr>
            <a:spLocks noChangeShapeType="1"/>
          </p:cNvSpPr>
          <p:nvPr/>
        </p:nvSpPr>
        <p:spPr bwMode="auto">
          <a:xfrm>
            <a:off x="1414463" y="1689100"/>
            <a:ext cx="276225" cy="204788"/>
          </a:xfrm>
          <a:prstGeom prst="line">
            <a:avLst/>
          </a:prstGeom>
          <a:noFill/>
          <a:ln w="25400">
            <a:solidFill>
              <a:srgbClr val="FF0000"/>
            </a:solidFill>
            <a:round/>
            <a:headEnd/>
            <a:tailEnd type="triangle" w="sm" len="sm"/>
          </a:ln>
          <a:effectLst/>
        </p:spPr>
        <p:txBody>
          <a:bodyPr wrap="none" anchor="ctr"/>
          <a:lstStyle/>
          <a:p>
            <a:endParaRPr lang="en-US"/>
          </a:p>
        </p:txBody>
      </p:sp>
      <p:sp>
        <p:nvSpPr>
          <p:cNvPr id="390161" name="Line 17"/>
          <p:cNvSpPr>
            <a:spLocks noChangeShapeType="1"/>
          </p:cNvSpPr>
          <p:nvPr/>
        </p:nvSpPr>
        <p:spPr bwMode="auto">
          <a:xfrm>
            <a:off x="3124200" y="2971800"/>
            <a:ext cx="366713" cy="273050"/>
          </a:xfrm>
          <a:prstGeom prst="line">
            <a:avLst/>
          </a:prstGeom>
          <a:noFill/>
          <a:ln w="25400">
            <a:solidFill>
              <a:srgbClr val="FF0000"/>
            </a:solidFill>
            <a:round/>
            <a:headEnd/>
            <a:tailEnd type="triangle" w="sm" len="sm"/>
          </a:ln>
          <a:effectLst/>
        </p:spPr>
        <p:txBody>
          <a:bodyPr wrap="none" anchor="ctr"/>
          <a:lstStyle/>
          <a:p>
            <a:endParaRPr lang="en-US"/>
          </a:p>
        </p:txBody>
      </p:sp>
      <p:sp>
        <p:nvSpPr>
          <p:cNvPr id="390163" name="Line 19"/>
          <p:cNvSpPr>
            <a:spLocks noChangeShapeType="1"/>
          </p:cNvSpPr>
          <p:nvPr/>
        </p:nvSpPr>
        <p:spPr bwMode="auto">
          <a:xfrm rot="-1236634">
            <a:off x="3960813" y="3505200"/>
            <a:ext cx="366712" cy="273050"/>
          </a:xfrm>
          <a:prstGeom prst="line">
            <a:avLst/>
          </a:prstGeom>
          <a:noFill/>
          <a:ln w="25400">
            <a:solidFill>
              <a:srgbClr val="FF0000"/>
            </a:solidFill>
            <a:round/>
            <a:headEnd/>
            <a:tailEnd type="triangle" w="sm" len="sm"/>
          </a:ln>
          <a:effectLst/>
        </p:spPr>
        <p:txBody>
          <a:bodyPr wrap="none" anchor="ctr"/>
          <a:lstStyle/>
          <a:p>
            <a:endParaRPr lang="en-US"/>
          </a:p>
        </p:txBody>
      </p:sp>
      <p:sp>
        <p:nvSpPr>
          <p:cNvPr id="390164" name="Line 20"/>
          <p:cNvSpPr>
            <a:spLocks noChangeShapeType="1"/>
          </p:cNvSpPr>
          <p:nvPr/>
        </p:nvSpPr>
        <p:spPr bwMode="auto">
          <a:xfrm rot="20363366" flipH="1">
            <a:off x="4449763" y="4038600"/>
            <a:ext cx="244475" cy="120650"/>
          </a:xfrm>
          <a:prstGeom prst="line">
            <a:avLst/>
          </a:prstGeom>
          <a:noFill/>
          <a:ln w="25400">
            <a:solidFill>
              <a:srgbClr val="FF0000"/>
            </a:solidFill>
            <a:round/>
            <a:headEnd/>
            <a:tailEnd type="triangle" w="sm" len="sm"/>
          </a:ln>
          <a:effectLst/>
        </p:spPr>
        <p:txBody>
          <a:bodyPr wrap="none" anchor="ctr"/>
          <a:lstStyle/>
          <a:p>
            <a:endParaRPr lang="en-US"/>
          </a:p>
        </p:txBody>
      </p:sp>
      <p:sp>
        <p:nvSpPr>
          <p:cNvPr id="390165" name="Line 21"/>
          <p:cNvSpPr>
            <a:spLocks noChangeShapeType="1"/>
          </p:cNvSpPr>
          <p:nvPr/>
        </p:nvSpPr>
        <p:spPr bwMode="auto">
          <a:xfrm>
            <a:off x="4608513" y="4495800"/>
            <a:ext cx="457200" cy="0"/>
          </a:xfrm>
          <a:prstGeom prst="line">
            <a:avLst/>
          </a:prstGeom>
          <a:noFill/>
          <a:ln w="25400">
            <a:solidFill>
              <a:srgbClr val="FF0000"/>
            </a:solidFill>
            <a:round/>
            <a:headEnd/>
            <a:tailEnd type="triangle" w="sm" len="sm"/>
          </a:ln>
          <a:effectLst/>
        </p:spPr>
        <p:txBody>
          <a:bodyPr wrap="none" anchor="ctr"/>
          <a:lstStyle/>
          <a:p>
            <a:endParaRPr lang="en-US"/>
          </a:p>
        </p:txBody>
      </p:sp>
      <p:sp>
        <p:nvSpPr>
          <p:cNvPr id="390166" name="Line 22"/>
          <p:cNvSpPr>
            <a:spLocks noChangeShapeType="1"/>
          </p:cNvSpPr>
          <p:nvPr/>
        </p:nvSpPr>
        <p:spPr bwMode="auto">
          <a:xfrm rot="20363366" flipH="1">
            <a:off x="5794375" y="4886325"/>
            <a:ext cx="138113" cy="304800"/>
          </a:xfrm>
          <a:prstGeom prst="line">
            <a:avLst/>
          </a:prstGeom>
          <a:noFill/>
          <a:ln w="25400">
            <a:solidFill>
              <a:srgbClr val="FF0000"/>
            </a:solidFill>
            <a:round/>
            <a:headEnd/>
            <a:tailEnd type="triangle" w="sm" len="sm"/>
          </a:ln>
          <a:effectLst/>
        </p:spPr>
        <p:txBody>
          <a:bodyPr wrap="none" anchor="ctr"/>
          <a:lstStyle/>
          <a:p>
            <a:endParaRPr lang="en-US"/>
          </a:p>
        </p:txBody>
      </p:sp>
      <p:sp>
        <p:nvSpPr>
          <p:cNvPr id="390167" name="Line 23"/>
          <p:cNvSpPr>
            <a:spLocks noChangeShapeType="1"/>
          </p:cNvSpPr>
          <p:nvPr/>
        </p:nvSpPr>
        <p:spPr bwMode="auto">
          <a:xfrm rot="-1236634">
            <a:off x="6045200" y="4740275"/>
            <a:ext cx="150813" cy="277813"/>
          </a:xfrm>
          <a:prstGeom prst="line">
            <a:avLst/>
          </a:prstGeom>
          <a:noFill/>
          <a:ln w="25400">
            <a:solidFill>
              <a:srgbClr val="FF0000"/>
            </a:solidFill>
            <a:round/>
            <a:headEnd/>
            <a:tailEnd type="triangle" w="sm" len="sm"/>
          </a:ln>
          <a:effectLst/>
        </p:spPr>
        <p:txBody>
          <a:bodyPr wrap="none" anchor="ctr"/>
          <a:lstStyle/>
          <a:p>
            <a:endParaRPr lang="en-US"/>
          </a:p>
        </p:txBody>
      </p:sp>
      <p:sp>
        <p:nvSpPr>
          <p:cNvPr id="390168" name="Line 24"/>
          <p:cNvSpPr>
            <a:spLocks noChangeShapeType="1"/>
          </p:cNvSpPr>
          <p:nvPr/>
        </p:nvSpPr>
        <p:spPr bwMode="auto">
          <a:xfrm>
            <a:off x="7213600" y="5400675"/>
            <a:ext cx="457200" cy="0"/>
          </a:xfrm>
          <a:prstGeom prst="line">
            <a:avLst/>
          </a:prstGeom>
          <a:noFill/>
          <a:ln w="25400">
            <a:solidFill>
              <a:srgbClr val="FF0000"/>
            </a:solidFill>
            <a:round/>
            <a:headEnd/>
            <a:tailEnd type="triangle" w="sm" len="sm"/>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Rectangle 2"/>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The SCID-hu Mouse </a:t>
            </a:r>
          </a:p>
        </p:txBody>
      </p:sp>
      <p:pic>
        <p:nvPicPr>
          <p:cNvPr id="425987" name="Picture 3" descr="38"/>
          <p:cNvPicPr>
            <a:picLocks noChangeAspect="1" noChangeArrowheads="1"/>
          </p:cNvPicPr>
          <p:nvPr/>
        </p:nvPicPr>
        <p:blipFill>
          <a:blip r:embed="rId3" cstate="print"/>
          <a:srcRect/>
          <a:stretch>
            <a:fillRect/>
          </a:stretch>
        </p:blipFill>
        <p:spPr bwMode="auto">
          <a:xfrm>
            <a:off x="2055813" y="1219200"/>
            <a:ext cx="5951537" cy="3984625"/>
          </a:xfrm>
          <a:prstGeom prst="rect">
            <a:avLst/>
          </a:prstGeom>
          <a:noFill/>
        </p:spPr>
      </p:pic>
      <p:sp>
        <p:nvSpPr>
          <p:cNvPr id="425988" name="Rectangle 4"/>
          <p:cNvSpPr>
            <a:spLocks noChangeArrowheads="1"/>
          </p:cNvSpPr>
          <p:nvPr/>
        </p:nvSpPr>
        <p:spPr bwMode="auto">
          <a:xfrm>
            <a:off x="6262688" y="3900488"/>
            <a:ext cx="18224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Mouse kidneys</a:t>
            </a:r>
          </a:p>
        </p:txBody>
      </p:sp>
      <p:sp>
        <p:nvSpPr>
          <p:cNvPr id="425989" name="Rectangle 5"/>
          <p:cNvSpPr>
            <a:spLocks noChangeArrowheads="1"/>
          </p:cNvSpPr>
          <p:nvPr/>
        </p:nvSpPr>
        <p:spPr bwMode="auto">
          <a:xfrm>
            <a:off x="2003425" y="5280025"/>
            <a:ext cx="3917950" cy="333375"/>
          </a:xfrm>
          <a:prstGeom prst="rect">
            <a:avLst/>
          </a:prstGeom>
          <a:noFill/>
          <a:ln w="25400">
            <a:noFill/>
            <a:miter lim="800000"/>
            <a:headEnd/>
            <a:tailEnd type="none" w="sm" len="sm"/>
          </a:ln>
          <a:effectLst/>
        </p:spPr>
        <p:txBody>
          <a:bodyPr wrap="none">
            <a:spAutoFit/>
          </a:bodyPr>
          <a:lstStyle/>
          <a:p>
            <a:pPr>
              <a:lnSpc>
                <a:spcPts val="1900"/>
              </a:lnSpc>
            </a:pPr>
            <a:r>
              <a:rPr lang="en-US" sz="1800">
                <a:solidFill>
                  <a:schemeClr val="bg1"/>
                </a:solidFill>
              </a:rPr>
              <a:t>Immuno-incompetent SCID mouse</a:t>
            </a:r>
          </a:p>
        </p:txBody>
      </p:sp>
      <p:sp>
        <p:nvSpPr>
          <p:cNvPr id="425990" name="Rectangle 6"/>
          <p:cNvSpPr>
            <a:spLocks noChangeArrowheads="1"/>
          </p:cNvSpPr>
          <p:nvPr/>
        </p:nvSpPr>
        <p:spPr bwMode="auto">
          <a:xfrm>
            <a:off x="3748088" y="1878013"/>
            <a:ext cx="2133600" cy="549275"/>
          </a:xfrm>
          <a:prstGeom prst="rect">
            <a:avLst/>
          </a:prstGeom>
          <a:noFill/>
          <a:ln w="25400">
            <a:noFill/>
            <a:miter lim="800000"/>
            <a:headEnd/>
            <a:tailEnd type="none" w="sm" len="sm"/>
          </a:ln>
          <a:effectLst/>
        </p:spPr>
        <p:txBody>
          <a:bodyPr>
            <a:spAutoFit/>
          </a:bodyPr>
          <a:lstStyle/>
          <a:p>
            <a:pPr algn="ctr">
              <a:lnSpc>
                <a:spcPts val="1800"/>
              </a:lnSpc>
            </a:pPr>
            <a:r>
              <a:rPr lang="en-US" sz="1800">
                <a:solidFill>
                  <a:schemeClr val="bg1"/>
                </a:solidFill>
              </a:rPr>
              <a:t>Immature human immune tissue</a:t>
            </a:r>
          </a:p>
        </p:txBody>
      </p:sp>
      <p:sp>
        <p:nvSpPr>
          <p:cNvPr id="425991" name="Rectangle 7"/>
          <p:cNvSpPr>
            <a:spLocks noChangeArrowheads="1"/>
          </p:cNvSpPr>
          <p:nvPr/>
        </p:nvSpPr>
        <p:spPr bwMode="auto">
          <a:xfrm>
            <a:off x="647700" y="3048000"/>
            <a:ext cx="2098675" cy="574675"/>
          </a:xfrm>
          <a:prstGeom prst="rect">
            <a:avLst/>
          </a:prstGeom>
          <a:noFill/>
          <a:ln w="25400">
            <a:noFill/>
            <a:miter lim="800000"/>
            <a:headEnd/>
            <a:tailEnd type="none" w="sm" len="sm"/>
          </a:ln>
          <a:effectLst/>
        </p:spPr>
        <p:txBody>
          <a:bodyPr>
            <a:spAutoFit/>
          </a:bodyPr>
          <a:lstStyle/>
          <a:p>
            <a:pPr algn="r">
              <a:lnSpc>
                <a:spcPts val="1900"/>
              </a:lnSpc>
            </a:pPr>
            <a:r>
              <a:rPr lang="en-US" sz="1800">
                <a:solidFill>
                  <a:schemeClr val="bg1"/>
                </a:solidFill>
              </a:rPr>
              <a:t>Immature human immune cells</a:t>
            </a:r>
          </a:p>
        </p:txBody>
      </p:sp>
      <p:sp>
        <p:nvSpPr>
          <p:cNvPr id="425992" name="Line 8"/>
          <p:cNvSpPr>
            <a:spLocks noChangeShapeType="1"/>
          </p:cNvSpPr>
          <p:nvPr/>
        </p:nvSpPr>
        <p:spPr bwMode="auto">
          <a:xfrm flipH="1">
            <a:off x="5788025" y="4060825"/>
            <a:ext cx="463550" cy="0"/>
          </a:xfrm>
          <a:prstGeom prst="line">
            <a:avLst/>
          </a:prstGeom>
          <a:noFill/>
          <a:ln w="25400">
            <a:solidFill>
              <a:schemeClr val="bg1"/>
            </a:solidFill>
            <a:round/>
            <a:headEnd/>
            <a:tailEnd type="none" w="sm" len="sm"/>
          </a:ln>
          <a:effectLst/>
        </p:spPr>
        <p:txBody>
          <a:bodyPr wrap="none" anchor="ctr"/>
          <a:lstStyle/>
          <a:p>
            <a:endParaRPr lang="en-US"/>
          </a:p>
        </p:txBody>
      </p:sp>
      <p:sp>
        <p:nvSpPr>
          <p:cNvPr id="425993" name="Line 9"/>
          <p:cNvSpPr>
            <a:spLocks noChangeShapeType="1"/>
          </p:cNvSpPr>
          <p:nvPr/>
        </p:nvSpPr>
        <p:spPr bwMode="auto">
          <a:xfrm flipH="1">
            <a:off x="4814888" y="2427288"/>
            <a:ext cx="0" cy="1114425"/>
          </a:xfrm>
          <a:prstGeom prst="line">
            <a:avLst/>
          </a:prstGeom>
          <a:noFill/>
          <a:ln w="25400">
            <a:solidFill>
              <a:schemeClr val="bg1"/>
            </a:solidFill>
            <a:round/>
            <a:headEnd/>
            <a:tailEnd type="none" w="sm" len="sm"/>
          </a:ln>
          <a:effectLst/>
        </p:spPr>
        <p:txBody>
          <a:bodyPr wrap="none" anchor="ctr"/>
          <a:lstStyle/>
          <a:p>
            <a:endParaRPr lang="en-US"/>
          </a:p>
        </p:txBody>
      </p:sp>
      <p:sp>
        <p:nvSpPr>
          <p:cNvPr id="425994" name="Freeform 10"/>
          <p:cNvSpPr>
            <a:spLocks/>
          </p:cNvSpPr>
          <p:nvPr/>
        </p:nvSpPr>
        <p:spPr bwMode="auto">
          <a:xfrm>
            <a:off x="2746375" y="3427413"/>
            <a:ext cx="1219200" cy="304800"/>
          </a:xfrm>
          <a:custGeom>
            <a:avLst/>
            <a:gdLst/>
            <a:ahLst/>
            <a:cxnLst>
              <a:cxn ang="0">
                <a:pos x="768" y="192"/>
              </a:cxn>
              <a:cxn ang="0">
                <a:pos x="384" y="0"/>
              </a:cxn>
              <a:cxn ang="0">
                <a:pos x="0" y="0"/>
              </a:cxn>
            </a:cxnLst>
            <a:rect l="0" t="0" r="r" b="b"/>
            <a:pathLst>
              <a:path w="768" h="192">
                <a:moveTo>
                  <a:pt x="768" y="192"/>
                </a:moveTo>
                <a:lnTo>
                  <a:pt x="384" y="0"/>
                </a:lnTo>
                <a:lnTo>
                  <a:pt x="0" y="0"/>
                </a:lnTo>
              </a:path>
            </a:pathLst>
          </a:custGeom>
          <a:noFill/>
          <a:ln w="25400" cap="flat" cmpd="sng">
            <a:solidFill>
              <a:schemeClr val="bg1"/>
            </a:solidFill>
            <a:prstDash val="solid"/>
            <a:round/>
            <a:headEnd type="none" w="med" len="med"/>
            <a:tailEnd type="none" w="sm" len="sm"/>
          </a:ln>
          <a:effectLst/>
        </p:spPr>
        <p:txBody>
          <a:bodyPr wrap="none" anchor="ctr"/>
          <a:lstStyle/>
          <a:p>
            <a:endParaRPr lang="en-US"/>
          </a:p>
        </p:txBody>
      </p:sp>
      <p:sp>
        <p:nvSpPr>
          <p:cNvPr id="425995" name="Line 11"/>
          <p:cNvSpPr>
            <a:spLocks noChangeShapeType="1"/>
          </p:cNvSpPr>
          <p:nvPr/>
        </p:nvSpPr>
        <p:spPr bwMode="auto">
          <a:xfrm flipH="1">
            <a:off x="5184775" y="4060825"/>
            <a:ext cx="619125" cy="0"/>
          </a:xfrm>
          <a:prstGeom prst="line">
            <a:avLst/>
          </a:prstGeom>
          <a:noFill/>
          <a:ln w="25400">
            <a:solidFill>
              <a:schemeClr val="tx1"/>
            </a:solidFill>
            <a:round/>
            <a:headEnd/>
            <a:tailEnd type="none" w="sm" len="sm"/>
          </a:ln>
          <a:effectLst/>
        </p:spPr>
        <p:txBody>
          <a:bodyPr wrap="none" anchor="ctr"/>
          <a:lstStyle/>
          <a:p>
            <a:endParaRPr lang="en-US"/>
          </a:p>
        </p:txBody>
      </p:sp>
      <p:sp>
        <p:nvSpPr>
          <p:cNvPr id="425996" name="Line 12"/>
          <p:cNvSpPr>
            <a:spLocks noChangeShapeType="1"/>
          </p:cNvSpPr>
          <p:nvPr/>
        </p:nvSpPr>
        <p:spPr bwMode="auto">
          <a:xfrm flipH="1">
            <a:off x="4816475" y="3522663"/>
            <a:ext cx="0" cy="123825"/>
          </a:xfrm>
          <a:prstGeom prst="line">
            <a:avLst/>
          </a:prstGeom>
          <a:noFill/>
          <a:ln w="25400">
            <a:solidFill>
              <a:schemeClr val="tx1"/>
            </a:solidFill>
            <a:round/>
            <a:headEnd/>
            <a:tailEnd type="none" w="sm" len="sm"/>
          </a:ln>
          <a:effectLst/>
        </p:spPr>
        <p:txBody>
          <a:bodyPr wrap="none" anchor="ctr"/>
          <a:lstStyle/>
          <a:p>
            <a:endParaRPr lang="en-US"/>
          </a:p>
        </p:txBody>
      </p:sp>
      <p:sp>
        <p:nvSpPr>
          <p:cNvPr id="425997" name="Line 13"/>
          <p:cNvSpPr>
            <a:spLocks noChangeShapeType="1"/>
          </p:cNvSpPr>
          <p:nvPr/>
        </p:nvSpPr>
        <p:spPr bwMode="auto">
          <a:xfrm>
            <a:off x="3762375" y="3630613"/>
            <a:ext cx="212725" cy="106362"/>
          </a:xfrm>
          <a:prstGeom prst="line">
            <a:avLst/>
          </a:prstGeom>
          <a:noFill/>
          <a:ln w="25400">
            <a:solidFill>
              <a:schemeClr val="tx1"/>
            </a:solidFill>
            <a:round/>
            <a:headEnd/>
            <a:tailEnd type="none" w="sm" len="sm"/>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9" name="Rectangle 5"/>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t>Markers of Non-Self</a:t>
            </a:r>
          </a:p>
        </p:txBody>
      </p:sp>
      <p:pic>
        <p:nvPicPr>
          <p:cNvPr id="354335" name="Picture 31" descr="4"/>
          <p:cNvPicPr>
            <a:picLocks noChangeAspect="1" noChangeArrowheads="1"/>
          </p:cNvPicPr>
          <p:nvPr/>
        </p:nvPicPr>
        <p:blipFill>
          <a:blip r:embed="rId3" cstate="print"/>
          <a:srcRect/>
          <a:stretch>
            <a:fillRect/>
          </a:stretch>
        </p:blipFill>
        <p:spPr bwMode="auto">
          <a:xfrm>
            <a:off x="976313" y="1268413"/>
            <a:ext cx="5713412" cy="5016500"/>
          </a:xfrm>
          <a:prstGeom prst="rect">
            <a:avLst/>
          </a:prstGeom>
          <a:noFill/>
        </p:spPr>
      </p:pic>
      <p:sp>
        <p:nvSpPr>
          <p:cNvPr id="354336" name="Rectangle 32"/>
          <p:cNvSpPr>
            <a:spLocks noChangeArrowheads="1"/>
          </p:cNvSpPr>
          <p:nvPr/>
        </p:nvSpPr>
        <p:spPr bwMode="auto">
          <a:xfrm>
            <a:off x="4365625" y="3689350"/>
            <a:ext cx="22161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Non-self leukocyte</a:t>
            </a:r>
          </a:p>
        </p:txBody>
      </p:sp>
      <p:sp>
        <p:nvSpPr>
          <p:cNvPr id="354337" name="Rectangle 33"/>
          <p:cNvSpPr>
            <a:spLocks noChangeArrowheads="1"/>
          </p:cNvSpPr>
          <p:nvPr/>
        </p:nvSpPr>
        <p:spPr bwMode="auto">
          <a:xfrm>
            <a:off x="6978650" y="5846763"/>
            <a:ext cx="11747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Antibody</a:t>
            </a:r>
          </a:p>
        </p:txBody>
      </p:sp>
      <p:sp>
        <p:nvSpPr>
          <p:cNvPr id="354338" name="Rectangle 34"/>
          <p:cNvSpPr>
            <a:spLocks noChangeArrowheads="1"/>
          </p:cNvSpPr>
          <p:nvPr/>
        </p:nvSpPr>
        <p:spPr bwMode="auto">
          <a:xfrm>
            <a:off x="6978650" y="4745038"/>
            <a:ext cx="2105025" cy="5746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Epitope </a:t>
            </a:r>
          </a:p>
          <a:p>
            <a:pPr>
              <a:lnSpc>
                <a:spcPts val="1900"/>
              </a:lnSpc>
            </a:pPr>
            <a:r>
              <a:rPr lang="en-US" sz="1600">
                <a:solidFill>
                  <a:schemeClr val="bg1"/>
                </a:solidFill>
              </a:rPr>
              <a:t>Class I MHC protein</a:t>
            </a:r>
            <a:endParaRPr lang="en-US" sz="1800">
              <a:solidFill>
                <a:schemeClr val="bg1"/>
              </a:solidFill>
            </a:endParaRPr>
          </a:p>
        </p:txBody>
      </p:sp>
      <p:sp>
        <p:nvSpPr>
          <p:cNvPr id="354339" name="Rectangle 35"/>
          <p:cNvSpPr>
            <a:spLocks noChangeArrowheads="1"/>
          </p:cNvSpPr>
          <p:nvPr/>
        </p:nvSpPr>
        <p:spPr bwMode="auto">
          <a:xfrm>
            <a:off x="6978650" y="1844675"/>
            <a:ext cx="10223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Epitope</a:t>
            </a:r>
          </a:p>
        </p:txBody>
      </p:sp>
      <p:sp>
        <p:nvSpPr>
          <p:cNvPr id="354340" name="Rectangle 36"/>
          <p:cNvSpPr>
            <a:spLocks noChangeArrowheads="1"/>
          </p:cNvSpPr>
          <p:nvPr/>
        </p:nvSpPr>
        <p:spPr bwMode="auto">
          <a:xfrm>
            <a:off x="6978650" y="2489200"/>
            <a:ext cx="11747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Antibody</a:t>
            </a:r>
          </a:p>
        </p:txBody>
      </p:sp>
      <p:sp>
        <p:nvSpPr>
          <p:cNvPr id="354341" name="Rectangle 37"/>
          <p:cNvSpPr>
            <a:spLocks noChangeArrowheads="1"/>
          </p:cNvSpPr>
          <p:nvPr/>
        </p:nvSpPr>
        <p:spPr bwMode="auto">
          <a:xfrm>
            <a:off x="3457575" y="4689475"/>
            <a:ext cx="10350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Antigen</a:t>
            </a:r>
          </a:p>
        </p:txBody>
      </p:sp>
      <p:sp>
        <p:nvSpPr>
          <p:cNvPr id="354342" name="Rectangle 38"/>
          <p:cNvSpPr>
            <a:spLocks noChangeArrowheads="1"/>
          </p:cNvSpPr>
          <p:nvPr/>
        </p:nvSpPr>
        <p:spPr bwMode="auto">
          <a:xfrm>
            <a:off x="3457575" y="1879600"/>
            <a:ext cx="10350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Antigen</a:t>
            </a:r>
          </a:p>
        </p:txBody>
      </p:sp>
      <p:sp>
        <p:nvSpPr>
          <p:cNvPr id="354343" name="Rectangle 39"/>
          <p:cNvSpPr>
            <a:spLocks noChangeArrowheads="1"/>
          </p:cNvSpPr>
          <p:nvPr/>
        </p:nvSpPr>
        <p:spPr bwMode="auto">
          <a:xfrm>
            <a:off x="1695450" y="914400"/>
            <a:ext cx="10858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Bacteria</a:t>
            </a:r>
          </a:p>
        </p:txBody>
      </p:sp>
      <p:sp>
        <p:nvSpPr>
          <p:cNvPr id="354344" name="Rectangle 40"/>
          <p:cNvSpPr>
            <a:spLocks noChangeArrowheads="1"/>
          </p:cNvSpPr>
          <p:nvPr/>
        </p:nvSpPr>
        <p:spPr bwMode="auto">
          <a:xfrm>
            <a:off x="1133475" y="3689350"/>
            <a:ext cx="22161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Non-self nerve cell</a:t>
            </a:r>
          </a:p>
        </p:txBody>
      </p:sp>
      <p:sp>
        <p:nvSpPr>
          <p:cNvPr id="354345" name="Rectangle 41"/>
          <p:cNvSpPr>
            <a:spLocks noChangeArrowheads="1"/>
          </p:cNvSpPr>
          <p:nvPr/>
        </p:nvSpPr>
        <p:spPr bwMode="auto">
          <a:xfrm>
            <a:off x="4754563" y="914400"/>
            <a:ext cx="14287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SARS virus</a:t>
            </a:r>
          </a:p>
        </p:txBody>
      </p:sp>
      <p:sp>
        <p:nvSpPr>
          <p:cNvPr id="354346" name="Freeform 42"/>
          <p:cNvSpPr>
            <a:spLocks/>
          </p:cNvSpPr>
          <p:nvPr/>
        </p:nvSpPr>
        <p:spPr bwMode="auto">
          <a:xfrm>
            <a:off x="3040063" y="1279525"/>
            <a:ext cx="304800" cy="1524000"/>
          </a:xfrm>
          <a:custGeom>
            <a:avLst/>
            <a:gdLst/>
            <a:ahLst/>
            <a:cxnLst>
              <a:cxn ang="0">
                <a:pos x="0" y="0"/>
              </a:cxn>
              <a:cxn ang="0">
                <a:pos x="288" y="0"/>
              </a:cxn>
              <a:cxn ang="0">
                <a:pos x="288" y="960"/>
              </a:cxn>
              <a:cxn ang="0">
                <a:pos x="0" y="960"/>
              </a:cxn>
            </a:cxnLst>
            <a:rect l="0" t="0" r="r" b="b"/>
            <a:pathLst>
              <a:path w="288" h="960">
                <a:moveTo>
                  <a:pt x="0" y="0"/>
                </a:moveTo>
                <a:lnTo>
                  <a:pt x="288" y="0"/>
                </a:lnTo>
                <a:lnTo>
                  <a:pt x="288" y="960"/>
                </a:lnTo>
                <a:lnTo>
                  <a:pt x="0" y="960"/>
                </a:lnTo>
              </a:path>
            </a:pathLst>
          </a:custGeom>
          <a:noFill/>
          <a:ln w="25400" cap="flat" cmpd="sng">
            <a:solidFill>
              <a:schemeClr val="bg1"/>
            </a:solidFill>
            <a:prstDash val="solid"/>
            <a:round/>
            <a:headEnd type="none" w="med" len="med"/>
            <a:tailEnd type="none" w="med" len="med"/>
          </a:ln>
          <a:effectLst/>
        </p:spPr>
        <p:txBody>
          <a:bodyPr wrap="none" anchor="ctr"/>
          <a:lstStyle/>
          <a:p>
            <a:endParaRPr lang="en-US"/>
          </a:p>
        </p:txBody>
      </p:sp>
      <p:sp>
        <p:nvSpPr>
          <p:cNvPr id="354347" name="Line 43"/>
          <p:cNvSpPr>
            <a:spLocks noChangeShapeType="1"/>
          </p:cNvSpPr>
          <p:nvPr/>
        </p:nvSpPr>
        <p:spPr bwMode="auto">
          <a:xfrm flipH="1">
            <a:off x="6118225" y="2041525"/>
            <a:ext cx="860425" cy="0"/>
          </a:xfrm>
          <a:prstGeom prst="line">
            <a:avLst/>
          </a:prstGeom>
          <a:noFill/>
          <a:ln w="25400">
            <a:solidFill>
              <a:schemeClr val="bg1"/>
            </a:solidFill>
            <a:round/>
            <a:headEnd/>
            <a:tailEnd/>
          </a:ln>
          <a:effectLst/>
        </p:spPr>
        <p:txBody>
          <a:bodyPr wrap="none" anchor="ctr"/>
          <a:lstStyle/>
          <a:p>
            <a:endParaRPr lang="en-US"/>
          </a:p>
        </p:txBody>
      </p:sp>
      <p:sp>
        <p:nvSpPr>
          <p:cNvPr id="354348" name="Line 44"/>
          <p:cNvSpPr>
            <a:spLocks noChangeShapeType="1"/>
          </p:cNvSpPr>
          <p:nvPr/>
        </p:nvSpPr>
        <p:spPr bwMode="auto">
          <a:xfrm flipH="1">
            <a:off x="6675438" y="2651125"/>
            <a:ext cx="303212" cy="0"/>
          </a:xfrm>
          <a:prstGeom prst="line">
            <a:avLst/>
          </a:prstGeom>
          <a:noFill/>
          <a:ln w="25400">
            <a:solidFill>
              <a:schemeClr val="bg1"/>
            </a:solidFill>
            <a:round/>
            <a:headEnd/>
            <a:tailEnd/>
          </a:ln>
          <a:effectLst/>
        </p:spPr>
        <p:txBody>
          <a:bodyPr wrap="none" anchor="ctr"/>
          <a:lstStyle/>
          <a:p>
            <a:endParaRPr lang="en-US"/>
          </a:p>
        </p:txBody>
      </p:sp>
      <p:sp>
        <p:nvSpPr>
          <p:cNvPr id="354349" name="Line 45"/>
          <p:cNvSpPr>
            <a:spLocks noChangeShapeType="1"/>
          </p:cNvSpPr>
          <p:nvPr/>
        </p:nvSpPr>
        <p:spPr bwMode="auto">
          <a:xfrm flipH="1">
            <a:off x="6169025" y="4937125"/>
            <a:ext cx="809625" cy="0"/>
          </a:xfrm>
          <a:prstGeom prst="line">
            <a:avLst/>
          </a:prstGeom>
          <a:noFill/>
          <a:ln w="25400">
            <a:solidFill>
              <a:schemeClr val="bg1"/>
            </a:solidFill>
            <a:round/>
            <a:headEnd/>
            <a:tailEnd/>
          </a:ln>
          <a:effectLst/>
        </p:spPr>
        <p:txBody>
          <a:bodyPr wrap="none" anchor="ctr"/>
          <a:lstStyle/>
          <a:p>
            <a:endParaRPr lang="en-US"/>
          </a:p>
        </p:txBody>
      </p:sp>
      <p:sp>
        <p:nvSpPr>
          <p:cNvPr id="354350" name="Line 46"/>
          <p:cNvSpPr>
            <a:spLocks noChangeShapeType="1"/>
          </p:cNvSpPr>
          <p:nvPr/>
        </p:nvSpPr>
        <p:spPr bwMode="auto">
          <a:xfrm flipH="1">
            <a:off x="6019800" y="6003925"/>
            <a:ext cx="958850" cy="0"/>
          </a:xfrm>
          <a:prstGeom prst="line">
            <a:avLst/>
          </a:prstGeom>
          <a:noFill/>
          <a:ln w="25400">
            <a:solidFill>
              <a:schemeClr val="bg1"/>
            </a:solidFill>
            <a:round/>
            <a:headEnd/>
            <a:tailEnd/>
          </a:ln>
          <a:effectLst/>
        </p:spPr>
        <p:txBody>
          <a:bodyPr wrap="none" anchor="ctr"/>
          <a:lstStyle/>
          <a:p>
            <a:endParaRPr lang="en-US"/>
          </a:p>
        </p:txBody>
      </p:sp>
      <p:sp>
        <p:nvSpPr>
          <p:cNvPr id="354351" name="Freeform 47"/>
          <p:cNvSpPr>
            <a:spLocks/>
          </p:cNvSpPr>
          <p:nvPr/>
        </p:nvSpPr>
        <p:spPr bwMode="auto">
          <a:xfrm flipH="1">
            <a:off x="4587875" y="1279525"/>
            <a:ext cx="304800" cy="1524000"/>
          </a:xfrm>
          <a:custGeom>
            <a:avLst/>
            <a:gdLst/>
            <a:ahLst/>
            <a:cxnLst>
              <a:cxn ang="0">
                <a:pos x="0" y="0"/>
              </a:cxn>
              <a:cxn ang="0">
                <a:pos x="288" y="0"/>
              </a:cxn>
              <a:cxn ang="0">
                <a:pos x="288" y="960"/>
              </a:cxn>
              <a:cxn ang="0">
                <a:pos x="0" y="960"/>
              </a:cxn>
            </a:cxnLst>
            <a:rect l="0" t="0" r="r" b="b"/>
            <a:pathLst>
              <a:path w="288" h="960">
                <a:moveTo>
                  <a:pt x="0" y="0"/>
                </a:moveTo>
                <a:lnTo>
                  <a:pt x="288" y="0"/>
                </a:lnTo>
                <a:lnTo>
                  <a:pt x="288" y="960"/>
                </a:lnTo>
                <a:lnTo>
                  <a:pt x="0" y="960"/>
                </a:lnTo>
              </a:path>
            </a:pathLst>
          </a:custGeom>
          <a:noFill/>
          <a:ln w="25400" cap="flat" cmpd="sng">
            <a:solidFill>
              <a:schemeClr val="bg1"/>
            </a:solidFill>
            <a:prstDash val="solid"/>
            <a:round/>
            <a:headEnd type="none" w="med" len="med"/>
            <a:tailEnd type="none" w="med" len="med"/>
          </a:ln>
          <a:effectLst/>
        </p:spPr>
        <p:txBody>
          <a:bodyPr wrap="none" anchor="ctr"/>
          <a:lstStyle/>
          <a:p>
            <a:endParaRPr lang="en-US"/>
          </a:p>
        </p:txBody>
      </p:sp>
      <p:sp>
        <p:nvSpPr>
          <p:cNvPr id="354352" name="Freeform 48"/>
          <p:cNvSpPr>
            <a:spLocks/>
          </p:cNvSpPr>
          <p:nvPr/>
        </p:nvSpPr>
        <p:spPr bwMode="auto">
          <a:xfrm>
            <a:off x="3040063" y="4022725"/>
            <a:ext cx="304800" cy="1524000"/>
          </a:xfrm>
          <a:custGeom>
            <a:avLst/>
            <a:gdLst/>
            <a:ahLst/>
            <a:cxnLst>
              <a:cxn ang="0">
                <a:pos x="0" y="0"/>
              </a:cxn>
              <a:cxn ang="0">
                <a:pos x="288" y="0"/>
              </a:cxn>
              <a:cxn ang="0">
                <a:pos x="288" y="960"/>
              </a:cxn>
              <a:cxn ang="0">
                <a:pos x="0" y="960"/>
              </a:cxn>
            </a:cxnLst>
            <a:rect l="0" t="0" r="r" b="b"/>
            <a:pathLst>
              <a:path w="288" h="960">
                <a:moveTo>
                  <a:pt x="0" y="0"/>
                </a:moveTo>
                <a:lnTo>
                  <a:pt x="288" y="0"/>
                </a:lnTo>
                <a:lnTo>
                  <a:pt x="288" y="960"/>
                </a:lnTo>
                <a:lnTo>
                  <a:pt x="0" y="960"/>
                </a:lnTo>
              </a:path>
            </a:pathLst>
          </a:custGeom>
          <a:noFill/>
          <a:ln w="25400" cap="flat" cmpd="sng">
            <a:solidFill>
              <a:schemeClr val="bg1"/>
            </a:solidFill>
            <a:prstDash val="solid"/>
            <a:round/>
            <a:headEnd type="none" w="med" len="med"/>
            <a:tailEnd type="none" w="med" len="med"/>
          </a:ln>
          <a:effectLst/>
        </p:spPr>
        <p:txBody>
          <a:bodyPr wrap="none" anchor="ctr"/>
          <a:lstStyle/>
          <a:p>
            <a:endParaRPr lang="en-US"/>
          </a:p>
        </p:txBody>
      </p:sp>
      <p:sp>
        <p:nvSpPr>
          <p:cNvPr id="354353" name="Freeform 49"/>
          <p:cNvSpPr>
            <a:spLocks/>
          </p:cNvSpPr>
          <p:nvPr/>
        </p:nvSpPr>
        <p:spPr bwMode="auto">
          <a:xfrm flipH="1">
            <a:off x="4587875" y="4022725"/>
            <a:ext cx="304800" cy="1524000"/>
          </a:xfrm>
          <a:custGeom>
            <a:avLst/>
            <a:gdLst/>
            <a:ahLst/>
            <a:cxnLst>
              <a:cxn ang="0">
                <a:pos x="0" y="0"/>
              </a:cxn>
              <a:cxn ang="0">
                <a:pos x="288" y="0"/>
              </a:cxn>
              <a:cxn ang="0">
                <a:pos x="288" y="960"/>
              </a:cxn>
              <a:cxn ang="0">
                <a:pos x="0" y="960"/>
              </a:cxn>
            </a:cxnLst>
            <a:rect l="0" t="0" r="r" b="b"/>
            <a:pathLst>
              <a:path w="288" h="960">
                <a:moveTo>
                  <a:pt x="0" y="0"/>
                </a:moveTo>
                <a:lnTo>
                  <a:pt x="288" y="0"/>
                </a:lnTo>
                <a:lnTo>
                  <a:pt x="288" y="960"/>
                </a:lnTo>
                <a:lnTo>
                  <a:pt x="0" y="960"/>
                </a:lnTo>
              </a:path>
            </a:pathLst>
          </a:custGeom>
          <a:noFill/>
          <a:ln w="25400" cap="flat" cmpd="sng">
            <a:solidFill>
              <a:schemeClr val="bg1"/>
            </a:solidFill>
            <a:prstDash val="solid"/>
            <a:round/>
            <a:headEnd type="none" w="med" len="med"/>
            <a:tailEnd type="none" w="med" len="med"/>
          </a:ln>
          <a:effectLst/>
        </p:spPr>
        <p:txBody>
          <a:bodyPr wrap="none" anchor="ctr"/>
          <a:lstStyle/>
          <a:p>
            <a:endParaRPr lang="en-US"/>
          </a:p>
        </p:txBody>
      </p:sp>
      <p:sp>
        <p:nvSpPr>
          <p:cNvPr id="354354" name="Line 50"/>
          <p:cNvSpPr>
            <a:spLocks noChangeShapeType="1"/>
          </p:cNvSpPr>
          <p:nvPr/>
        </p:nvSpPr>
        <p:spPr bwMode="auto">
          <a:xfrm flipH="1">
            <a:off x="3343275" y="2041525"/>
            <a:ext cx="152400" cy="0"/>
          </a:xfrm>
          <a:prstGeom prst="line">
            <a:avLst/>
          </a:prstGeom>
          <a:noFill/>
          <a:ln w="25400">
            <a:solidFill>
              <a:schemeClr val="bg1"/>
            </a:solidFill>
            <a:round/>
            <a:headEnd/>
            <a:tailEnd/>
          </a:ln>
          <a:effectLst/>
        </p:spPr>
        <p:txBody>
          <a:bodyPr wrap="none" anchor="ctr"/>
          <a:lstStyle/>
          <a:p>
            <a:endParaRPr lang="en-US"/>
          </a:p>
        </p:txBody>
      </p:sp>
      <p:sp>
        <p:nvSpPr>
          <p:cNvPr id="354355" name="Line 51"/>
          <p:cNvSpPr>
            <a:spLocks noChangeShapeType="1"/>
          </p:cNvSpPr>
          <p:nvPr/>
        </p:nvSpPr>
        <p:spPr bwMode="auto">
          <a:xfrm flipH="1">
            <a:off x="4435475" y="2041525"/>
            <a:ext cx="152400" cy="0"/>
          </a:xfrm>
          <a:prstGeom prst="line">
            <a:avLst/>
          </a:prstGeom>
          <a:noFill/>
          <a:ln w="25400">
            <a:solidFill>
              <a:schemeClr val="bg1"/>
            </a:solidFill>
            <a:round/>
            <a:headEnd/>
            <a:tailEnd/>
          </a:ln>
          <a:effectLst/>
        </p:spPr>
        <p:txBody>
          <a:bodyPr wrap="none" anchor="ctr"/>
          <a:lstStyle/>
          <a:p>
            <a:endParaRPr lang="en-US"/>
          </a:p>
        </p:txBody>
      </p:sp>
      <p:sp>
        <p:nvSpPr>
          <p:cNvPr id="354356" name="Line 52"/>
          <p:cNvSpPr>
            <a:spLocks noChangeShapeType="1"/>
          </p:cNvSpPr>
          <p:nvPr/>
        </p:nvSpPr>
        <p:spPr bwMode="auto">
          <a:xfrm flipH="1">
            <a:off x="3343275" y="4860925"/>
            <a:ext cx="152400" cy="0"/>
          </a:xfrm>
          <a:prstGeom prst="line">
            <a:avLst/>
          </a:prstGeom>
          <a:noFill/>
          <a:ln w="25400">
            <a:solidFill>
              <a:schemeClr val="bg1"/>
            </a:solidFill>
            <a:round/>
            <a:headEnd/>
            <a:tailEnd/>
          </a:ln>
          <a:effectLst/>
        </p:spPr>
        <p:txBody>
          <a:bodyPr wrap="none" anchor="ctr"/>
          <a:lstStyle/>
          <a:p>
            <a:endParaRPr lang="en-US"/>
          </a:p>
        </p:txBody>
      </p:sp>
      <p:sp>
        <p:nvSpPr>
          <p:cNvPr id="354357" name="Line 53"/>
          <p:cNvSpPr>
            <a:spLocks noChangeShapeType="1"/>
          </p:cNvSpPr>
          <p:nvPr/>
        </p:nvSpPr>
        <p:spPr bwMode="auto">
          <a:xfrm flipH="1">
            <a:off x="4435475" y="4860925"/>
            <a:ext cx="152400" cy="0"/>
          </a:xfrm>
          <a:prstGeom prst="line">
            <a:avLst/>
          </a:prstGeom>
          <a:noFill/>
          <a:ln w="25400">
            <a:solidFill>
              <a:schemeClr val="bg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Rectangle 2"/>
          <p:cNvSpPr>
            <a:spLocks noChangeArrowheads="1"/>
          </p:cNvSpPr>
          <p:nvPr/>
        </p:nvSpPr>
        <p:spPr bwMode="auto">
          <a:xfrm>
            <a:off x="1257300" y="4619625"/>
            <a:ext cx="6629400" cy="1171575"/>
          </a:xfrm>
          <a:prstGeom prst="rect">
            <a:avLst/>
          </a:prstGeom>
          <a:noFill/>
          <a:ln w="25400">
            <a:noFill/>
            <a:miter lim="800000"/>
            <a:headEnd/>
            <a:tailEnd type="none" w="sm" len="sm"/>
          </a:ln>
          <a:effectLst/>
        </p:spPr>
        <p:txBody>
          <a:bodyPr>
            <a:spAutoFit/>
          </a:bodyPr>
          <a:lstStyle/>
          <a:p>
            <a:pPr>
              <a:lnSpc>
                <a:spcPts val="1500"/>
              </a:lnSpc>
              <a:spcBef>
                <a:spcPts val="500"/>
              </a:spcBef>
            </a:pPr>
            <a:r>
              <a:rPr lang="en-US" sz="1400">
                <a:solidFill>
                  <a:schemeClr val="bg1"/>
                </a:solidFill>
              </a:rPr>
              <a:t>We would like to hear from you . . .</a:t>
            </a:r>
          </a:p>
          <a:p>
            <a:pPr>
              <a:lnSpc>
                <a:spcPts val="1500"/>
              </a:lnSpc>
              <a:spcBef>
                <a:spcPts val="500"/>
              </a:spcBef>
            </a:pPr>
            <a:r>
              <a:rPr lang="en-US" sz="1400" b="0">
                <a:solidFill>
                  <a:schemeClr val="bg1"/>
                </a:solidFill>
              </a:rPr>
              <a:t>If you have questions about this tutorial’s content, suggestions for new topics, or other feedback on the Web site, please send an e-mail to kerrigad@mail.nih.gov.</a:t>
            </a:r>
          </a:p>
          <a:p>
            <a:pPr>
              <a:lnSpc>
                <a:spcPts val="1500"/>
              </a:lnSpc>
              <a:spcBef>
                <a:spcPts val="500"/>
              </a:spcBef>
            </a:pPr>
            <a:r>
              <a:rPr lang="en-US" sz="1400" b="0">
                <a:solidFill>
                  <a:schemeClr val="bg1"/>
                </a:solidFill>
              </a:rPr>
              <a:t>If you have questions about this tutorial’s artwork or want permission to use it, please send an e-mail to beankelly@verizon.net.</a:t>
            </a:r>
          </a:p>
        </p:txBody>
      </p:sp>
      <p:pic>
        <p:nvPicPr>
          <p:cNvPr id="436227" name="Picture 3" descr="19"/>
          <p:cNvPicPr>
            <a:picLocks noChangeAspect="1" noChangeArrowheads="1"/>
          </p:cNvPicPr>
          <p:nvPr/>
        </p:nvPicPr>
        <p:blipFill>
          <a:blip r:embed="rId2" cstate="print"/>
          <a:srcRect/>
          <a:stretch>
            <a:fillRect/>
          </a:stretch>
        </p:blipFill>
        <p:spPr bwMode="auto">
          <a:xfrm>
            <a:off x="2708275" y="1447800"/>
            <a:ext cx="3714750" cy="2867025"/>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6407" name="Picture 55" descr="3"/>
          <p:cNvPicPr>
            <a:picLocks noChangeAspect="1" noChangeArrowheads="1"/>
          </p:cNvPicPr>
          <p:nvPr/>
        </p:nvPicPr>
        <p:blipFill>
          <a:blip r:embed="rId3" cstate="print"/>
          <a:srcRect/>
          <a:stretch>
            <a:fillRect/>
          </a:stretch>
        </p:blipFill>
        <p:spPr bwMode="auto">
          <a:xfrm>
            <a:off x="584200" y="1306513"/>
            <a:ext cx="8226425" cy="5422900"/>
          </a:xfrm>
          <a:prstGeom prst="rect">
            <a:avLst/>
          </a:prstGeom>
          <a:noFill/>
        </p:spPr>
      </p:pic>
      <p:sp>
        <p:nvSpPr>
          <p:cNvPr id="356356" name="Rectangle 4"/>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r>
              <a:rPr lang="en-US"/>
              <a:t>Markers of Self:</a:t>
            </a:r>
          </a:p>
          <a:p>
            <a:pPr algn="ctr" eaLnBrk="1" hangingPunct="1">
              <a:lnSpc>
                <a:spcPts val="3700"/>
              </a:lnSpc>
            </a:pPr>
            <a:r>
              <a:rPr lang="en-US"/>
              <a:t>Major Histocompatibility Complex </a:t>
            </a:r>
          </a:p>
        </p:txBody>
      </p:sp>
      <p:sp>
        <p:nvSpPr>
          <p:cNvPr id="356388" name="Rectangle 36"/>
          <p:cNvSpPr>
            <a:spLocks noChangeArrowheads="1"/>
          </p:cNvSpPr>
          <p:nvPr/>
        </p:nvSpPr>
        <p:spPr bwMode="auto">
          <a:xfrm>
            <a:off x="3190875" y="1447800"/>
            <a:ext cx="1066800" cy="447675"/>
          </a:xfrm>
          <a:prstGeom prst="rect">
            <a:avLst/>
          </a:prstGeom>
          <a:noFill/>
          <a:ln w="25400">
            <a:noFill/>
            <a:miter lim="800000"/>
            <a:headEnd/>
            <a:tailEnd/>
          </a:ln>
          <a:effectLst/>
        </p:spPr>
        <p:txBody>
          <a:bodyPr>
            <a:spAutoFit/>
          </a:bodyPr>
          <a:lstStyle/>
          <a:p>
            <a:pPr>
              <a:lnSpc>
                <a:spcPts val="1400"/>
              </a:lnSpc>
            </a:pPr>
            <a:r>
              <a:rPr lang="en-US" sz="1400">
                <a:solidFill>
                  <a:schemeClr val="bg1"/>
                </a:solidFill>
              </a:rPr>
              <a:t>Antigenic peptide</a:t>
            </a:r>
          </a:p>
        </p:txBody>
      </p:sp>
      <p:sp>
        <p:nvSpPr>
          <p:cNvPr id="356389" name="Rectangle 37"/>
          <p:cNvSpPr>
            <a:spLocks noChangeArrowheads="1"/>
          </p:cNvSpPr>
          <p:nvPr/>
        </p:nvSpPr>
        <p:spPr bwMode="auto">
          <a:xfrm>
            <a:off x="5427663" y="3787775"/>
            <a:ext cx="2516187" cy="523875"/>
          </a:xfrm>
          <a:prstGeom prst="rect">
            <a:avLst/>
          </a:prstGeom>
          <a:noFill/>
          <a:ln w="25400">
            <a:noFill/>
            <a:miter lim="800000"/>
            <a:headEnd/>
            <a:tailEnd/>
          </a:ln>
          <a:effectLst/>
        </p:spPr>
        <p:txBody>
          <a:bodyPr>
            <a:spAutoFit/>
          </a:bodyPr>
          <a:lstStyle/>
          <a:p>
            <a:pPr algn="ctr">
              <a:lnSpc>
                <a:spcPts val="1700"/>
              </a:lnSpc>
            </a:pPr>
            <a:r>
              <a:rPr lang="en-US" sz="1600">
                <a:solidFill>
                  <a:schemeClr val="bg1"/>
                </a:solidFill>
              </a:rPr>
              <a:t>Antigen-presenting cell uses MHC Class I or II</a:t>
            </a:r>
          </a:p>
        </p:txBody>
      </p:sp>
      <p:sp>
        <p:nvSpPr>
          <p:cNvPr id="356390" name="Rectangle 38"/>
          <p:cNvSpPr>
            <a:spLocks noChangeArrowheads="1"/>
          </p:cNvSpPr>
          <p:nvPr/>
        </p:nvSpPr>
        <p:spPr bwMode="auto">
          <a:xfrm>
            <a:off x="3743325" y="4514850"/>
            <a:ext cx="1219200" cy="447675"/>
          </a:xfrm>
          <a:prstGeom prst="rect">
            <a:avLst/>
          </a:prstGeom>
          <a:noFill/>
          <a:ln w="25400">
            <a:noFill/>
            <a:miter lim="800000"/>
            <a:headEnd/>
            <a:tailEnd/>
          </a:ln>
          <a:effectLst/>
        </p:spPr>
        <p:txBody>
          <a:bodyPr>
            <a:spAutoFit/>
          </a:bodyPr>
          <a:lstStyle/>
          <a:p>
            <a:pPr algn="ctr">
              <a:lnSpc>
                <a:spcPts val="1400"/>
              </a:lnSpc>
            </a:pPr>
            <a:r>
              <a:rPr lang="en-US" sz="1400">
                <a:solidFill>
                  <a:schemeClr val="bg1"/>
                </a:solidFill>
              </a:rPr>
              <a:t>Cell membrane</a:t>
            </a:r>
          </a:p>
        </p:txBody>
      </p:sp>
      <p:sp>
        <p:nvSpPr>
          <p:cNvPr id="356391" name="Rectangle 39"/>
          <p:cNvSpPr>
            <a:spLocks noChangeArrowheads="1"/>
          </p:cNvSpPr>
          <p:nvPr/>
        </p:nvSpPr>
        <p:spPr bwMode="auto">
          <a:xfrm>
            <a:off x="7696200" y="2060575"/>
            <a:ext cx="914400" cy="447675"/>
          </a:xfrm>
          <a:prstGeom prst="rect">
            <a:avLst/>
          </a:prstGeom>
          <a:noFill/>
          <a:ln w="25400">
            <a:noFill/>
            <a:miter lim="800000"/>
            <a:headEnd/>
            <a:tailEnd/>
          </a:ln>
          <a:effectLst/>
        </p:spPr>
        <p:txBody>
          <a:bodyPr>
            <a:spAutoFit/>
          </a:bodyPr>
          <a:lstStyle/>
          <a:p>
            <a:pPr>
              <a:lnSpc>
                <a:spcPts val="1400"/>
              </a:lnSpc>
            </a:pPr>
            <a:r>
              <a:rPr lang="en-US" sz="1400">
                <a:solidFill>
                  <a:schemeClr val="bg1"/>
                </a:solidFill>
              </a:rPr>
              <a:t>MHC Class II</a:t>
            </a:r>
          </a:p>
        </p:txBody>
      </p:sp>
      <p:sp>
        <p:nvSpPr>
          <p:cNvPr id="356392" name="Rectangle 40"/>
          <p:cNvSpPr>
            <a:spLocks noChangeArrowheads="1"/>
          </p:cNvSpPr>
          <p:nvPr/>
        </p:nvSpPr>
        <p:spPr bwMode="auto">
          <a:xfrm>
            <a:off x="7696200" y="1447800"/>
            <a:ext cx="1066800" cy="447675"/>
          </a:xfrm>
          <a:prstGeom prst="rect">
            <a:avLst/>
          </a:prstGeom>
          <a:noFill/>
          <a:ln w="25400">
            <a:noFill/>
            <a:miter lim="800000"/>
            <a:headEnd/>
            <a:tailEnd/>
          </a:ln>
          <a:effectLst/>
        </p:spPr>
        <p:txBody>
          <a:bodyPr>
            <a:spAutoFit/>
          </a:bodyPr>
          <a:lstStyle/>
          <a:p>
            <a:pPr>
              <a:lnSpc>
                <a:spcPts val="1400"/>
              </a:lnSpc>
            </a:pPr>
            <a:r>
              <a:rPr lang="en-US" sz="1400">
                <a:solidFill>
                  <a:schemeClr val="bg1"/>
                </a:solidFill>
              </a:rPr>
              <a:t>Antigenic peptide</a:t>
            </a:r>
          </a:p>
        </p:txBody>
      </p:sp>
      <p:sp>
        <p:nvSpPr>
          <p:cNvPr id="356393" name="Rectangle 41"/>
          <p:cNvSpPr>
            <a:spLocks noChangeArrowheads="1"/>
          </p:cNvSpPr>
          <p:nvPr/>
        </p:nvSpPr>
        <p:spPr bwMode="auto">
          <a:xfrm>
            <a:off x="990600" y="1779588"/>
            <a:ext cx="1066800" cy="447675"/>
          </a:xfrm>
          <a:prstGeom prst="rect">
            <a:avLst/>
          </a:prstGeom>
          <a:noFill/>
          <a:ln w="25400">
            <a:noFill/>
            <a:miter lim="800000"/>
            <a:headEnd/>
            <a:tailEnd/>
          </a:ln>
          <a:effectLst/>
        </p:spPr>
        <p:txBody>
          <a:bodyPr>
            <a:spAutoFit/>
          </a:bodyPr>
          <a:lstStyle/>
          <a:p>
            <a:pPr>
              <a:lnSpc>
                <a:spcPts val="1400"/>
              </a:lnSpc>
            </a:pPr>
            <a:r>
              <a:rPr lang="en-US" sz="1400">
                <a:solidFill>
                  <a:schemeClr val="bg1"/>
                </a:solidFill>
              </a:rPr>
              <a:t>Viral infection</a:t>
            </a:r>
          </a:p>
        </p:txBody>
      </p:sp>
      <p:sp>
        <p:nvSpPr>
          <p:cNvPr id="356394" name="Rectangle 42"/>
          <p:cNvSpPr>
            <a:spLocks noChangeArrowheads="1"/>
          </p:cNvSpPr>
          <p:nvPr/>
        </p:nvSpPr>
        <p:spPr bwMode="auto">
          <a:xfrm>
            <a:off x="1720850" y="3971925"/>
            <a:ext cx="15049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Infected cell</a:t>
            </a:r>
          </a:p>
        </p:txBody>
      </p:sp>
      <p:sp>
        <p:nvSpPr>
          <p:cNvPr id="356395" name="Rectangle 43"/>
          <p:cNvSpPr>
            <a:spLocks noChangeArrowheads="1"/>
          </p:cNvSpPr>
          <p:nvPr/>
        </p:nvSpPr>
        <p:spPr bwMode="auto">
          <a:xfrm>
            <a:off x="3190875" y="2060575"/>
            <a:ext cx="895350" cy="447675"/>
          </a:xfrm>
          <a:prstGeom prst="rect">
            <a:avLst/>
          </a:prstGeom>
          <a:noFill/>
          <a:ln w="25400">
            <a:noFill/>
            <a:miter lim="800000"/>
            <a:headEnd/>
            <a:tailEnd/>
          </a:ln>
          <a:effectLst/>
        </p:spPr>
        <p:txBody>
          <a:bodyPr>
            <a:spAutoFit/>
          </a:bodyPr>
          <a:lstStyle/>
          <a:p>
            <a:pPr>
              <a:lnSpc>
                <a:spcPts val="1400"/>
              </a:lnSpc>
            </a:pPr>
            <a:r>
              <a:rPr lang="en-US" sz="1400">
                <a:solidFill>
                  <a:schemeClr val="bg1"/>
                </a:solidFill>
              </a:rPr>
              <a:t>MHC Class I</a:t>
            </a:r>
          </a:p>
        </p:txBody>
      </p:sp>
      <p:sp>
        <p:nvSpPr>
          <p:cNvPr id="356396" name="Line 44"/>
          <p:cNvSpPr>
            <a:spLocks noChangeShapeType="1"/>
          </p:cNvSpPr>
          <p:nvPr/>
        </p:nvSpPr>
        <p:spPr bwMode="auto">
          <a:xfrm flipH="1">
            <a:off x="7348538" y="2371725"/>
            <a:ext cx="393700" cy="0"/>
          </a:xfrm>
          <a:prstGeom prst="line">
            <a:avLst/>
          </a:prstGeom>
          <a:noFill/>
          <a:ln w="25400">
            <a:solidFill>
              <a:schemeClr val="bg1"/>
            </a:solidFill>
            <a:round/>
            <a:headEnd/>
            <a:tailEnd/>
          </a:ln>
          <a:effectLst/>
        </p:spPr>
        <p:txBody>
          <a:bodyPr wrap="none" anchor="ctr"/>
          <a:lstStyle/>
          <a:p>
            <a:endParaRPr lang="en-US"/>
          </a:p>
        </p:txBody>
      </p:sp>
      <p:sp>
        <p:nvSpPr>
          <p:cNvPr id="356397" name="Line 45"/>
          <p:cNvSpPr>
            <a:spLocks noChangeShapeType="1"/>
          </p:cNvSpPr>
          <p:nvPr/>
        </p:nvSpPr>
        <p:spPr bwMode="auto">
          <a:xfrm flipH="1">
            <a:off x="7348538" y="1776413"/>
            <a:ext cx="393700" cy="0"/>
          </a:xfrm>
          <a:prstGeom prst="line">
            <a:avLst/>
          </a:prstGeom>
          <a:noFill/>
          <a:ln w="25400">
            <a:solidFill>
              <a:schemeClr val="bg1"/>
            </a:solidFill>
            <a:round/>
            <a:headEnd/>
            <a:tailEnd/>
          </a:ln>
          <a:effectLst/>
        </p:spPr>
        <p:txBody>
          <a:bodyPr wrap="none" anchor="ctr"/>
          <a:lstStyle/>
          <a:p>
            <a:endParaRPr lang="en-US"/>
          </a:p>
        </p:txBody>
      </p:sp>
      <p:sp>
        <p:nvSpPr>
          <p:cNvPr id="356398" name="Line 46"/>
          <p:cNvSpPr>
            <a:spLocks noChangeShapeType="1"/>
          </p:cNvSpPr>
          <p:nvPr/>
        </p:nvSpPr>
        <p:spPr bwMode="auto">
          <a:xfrm flipH="1">
            <a:off x="2836863" y="2371725"/>
            <a:ext cx="393700" cy="0"/>
          </a:xfrm>
          <a:prstGeom prst="line">
            <a:avLst/>
          </a:prstGeom>
          <a:noFill/>
          <a:ln w="25400">
            <a:solidFill>
              <a:schemeClr val="bg1"/>
            </a:solidFill>
            <a:round/>
            <a:headEnd/>
            <a:tailEnd/>
          </a:ln>
          <a:effectLst/>
        </p:spPr>
        <p:txBody>
          <a:bodyPr wrap="none" anchor="ctr"/>
          <a:lstStyle/>
          <a:p>
            <a:endParaRPr lang="en-US"/>
          </a:p>
        </p:txBody>
      </p:sp>
      <p:sp>
        <p:nvSpPr>
          <p:cNvPr id="356399" name="Line 47"/>
          <p:cNvSpPr>
            <a:spLocks noChangeShapeType="1"/>
          </p:cNvSpPr>
          <p:nvPr/>
        </p:nvSpPr>
        <p:spPr bwMode="auto">
          <a:xfrm flipH="1">
            <a:off x="2836863" y="1776413"/>
            <a:ext cx="393700" cy="0"/>
          </a:xfrm>
          <a:prstGeom prst="line">
            <a:avLst/>
          </a:prstGeom>
          <a:noFill/>
          <a:ln w="25400">
            <a:solidFill>
              <a:schemeClr val="bg1"/>
            </a:solidFill>
            <a:round/>
            <a:headEnd/>
            <a:tailEnd/>
          </a:ln>
          <a:effectLst/>
        </p:spPr>
        <p:txBody>
          <a:bodyPr wrap="none" anchor="ctr"/>
          <a:lstStyle/>
          <a:p>
            <a:endParaRPr lang="en-US"/>
          </a:p>
        </p:txBody>
      </p:sp>
      <p:sp>
        <p:nvSpPr>
          <p:cNvPr id="356400" name="Line 48"/>
          <p:cNvSpPr>
            <a:spLocks noChangeShapeType="1"/>
          </p:cNvSpPr>
          <p:nvPr/>
        </p:nvSpPr>
        <p:spPr bwMode="auto">
          <a:xfrm flipH="1" flipV="1">
            <a:off x="1295400" y="2219325"/>
            <a:ext cx="358775" cy="1263650"/>
          </a:xfrm>
          <a:prstGeom prst="line">
            <a:avLst/>
          </a:prstGeom>
          <a:noFill/>
          <a:ln w="25400">
            <a:solidFill>
              <a:schemeClr val="bg1"/>
            </a:solidFill>
            <a:round/>
            <a:headEnd/>
            <a:tailEnd/>
          </a:ln>
          <a:effectLst/>
        </p:spPr>
        <p:txBody>
          <a:bodyPr wrap="none" anchor="ctr"/>
          <a:lstStyle/>
          <a:p>
            <a:endParaRPr lang="en-US"/>
          </a:p>
        </p:txBody>
      </p:sp>
      <p:sp>
        <p:nvSpPr>
          <p:cNvPr id="356401" name="Line 49"/>
          <p:cNvSpPr>
            <a:spLocks noChangeShapeType="1"/>
          </p:cNvSpPr>
          <p:nvPr/>
        </p:nvSpPr>
        <p:spPr bwMode="auto">
          <a:xfrm flipH="1" flipV="1">
            <a:off x="1295400" y="2219325"/>
            <a:ext cx="684213" cy="1309688"/>
          </a:xfrm>
          <a:prstGeom prst="line">
            <a:avLst/>
          </a:prstGeom>
          <a:noFill/>
          <a:ln w="25400">
            <a:solidFill>
              <a:schemeClr val="bg1"/>
            </a:solidFill>
            <a:round/>
            <a:headEnd/>
            <a:tailEnd/>
          </a:ln>
          <a:effectLst/>
        </p:spPr>
        <p:txBody>
          <a:bodyPr wrap="none" anchor="ctr"/>
          <a:lstStyle/>
          <a:p>
            <a:endParaRPr lang="en-US"/>
          </a:p>
        </p:txBody>
      </p:sp>
      <p:sp>
        <p:nvSpPr>
          <p:cNvPr id="356402" name="Freeform 50"/>
          <p:cNvSpPr>
            <a:spLocks/>
          </p:cNvSpPr>
          <p:nvPr/>
        </p:nvSpPr>
        <p:spPr bwMode="auto">
          <a:xfrm>
            <a:off x="4076700" y="3286125"/>
            <a:ext cx="274638" cy="1219200"/>
          </a:xfrm>
          <a:custGeom>
            <a:avLst/>
            <a:gdLst/>
            <a:ahLst/>
            <a:cxnLst>
              <a:cxn ang="0">
                <a:pos x="432" y="768"/>
              </a:cxn>
              <a:cxn ang="0">
                <a:pos x="432" y="0"/>
              </a:cxn>
              <a:cxn ang="0">
                <a:pos x="0" y="0"/>
              </a:cxn>
            </a:cxnLst>
            <a:rect l="0" t="0" r="r" b="b"/>
            <a:pathLst>
              <a:path w="432" h="768">
                <a:moveTo>
                  <a:pt x="432" y="768"/>
                </a:moveTo>
                <a:lnTo>
                  <a:pt x="432" y="0"/>
                </a:lnTo>
                <a:lnTo>
                  <a:pt x="0" y="0"/>
                </a:lnTo>
              </a:path>
            </a:pathLst>
          </a:custGeom>
          <a:noFill/>
          <a:ln w="25400" cap="flat" cmpd="sng">
            <a:solidFill>
              <a:schemeClr val="bg1"/>
            </a:solidFill>
            <a:prstDash val="solid"/>
            <a:round/>
            <a:headEnd type="none" w="med" len="med"/>
            <a:tailEnd type="none" w="med" len="med"/>
          </a:ln>
          <a:effectLst/>
        </p:spPr>
        <p:txBody>
          <a:bodyPr wrap="none" anchor="ctr"/>
          <a:lstStyle/>
          <a:p>
            <a:endParaRPr lang="en-US"/>
          </a:p>
        </p:txBody>
      </p:sp>
      <p:sp>
        <p:nvSpPr>
          <p:cNvPr id="356403" name="Line 51"/>
          <p:cNvSpPr>
            <a:spLocks noChangeShapeType="1"/>
          </p:cNvSpPr>
          <p:nvPr/>
        </p:nvSpPr>
        <p:spPr bwMode="auto">
          <a:xfrm flipH="1">
            <a:off x="4343400" y="3286125"/>
            <a:ext cx="212725" cy="0"/>
          </a:xfrm>
          <a:prstGeom prst="line">
            <a:avLst/>
          </a:prstGeom>
          <a:noFill/>
          <a:ln w="25400">
            <a:solidFill>
              <a:schemeClr val="bg1"/>
            </a:solidFill>
            <a:round/>
            <a:headEnd/>
            <a:tailEnd/>
          </a:ln>
          <a:effectLst/>
        </p:spPr>
        <p:txBody>
          <a:bodyPr wrap="none" anchor="ctr"/>
          <a:lstStyle/>
          <a:p>
            <a:endParaRPr lang="en-US"/>
          </a:p>
        </p:txBody>
      </p:sp>
      <p:sp>
        <p:nvSpPr>
          <p:cNvPr id="356404" name="Line 52"/>
          <p:cNvSpPr>
            <a:spLocks noChangeShapeType="1"/>
          </p:cNvSpPr>
          <p:nvPr/>
        </p:nvSpPr>
        <p:spPr bwMode="auto">
          <a:xfrm flipH="1">
            <a:off x="4549775" y="3286125"/>
            <a:ext cx="193675" cy="0"/>
          </a:xfrm>
          <a:prstGeom prst="line">
            <a:avLst/>
          </a:prstGeom>
          <a:noFill/>
          <a:ln w="25400">
            <a:solidFill>
              <a:schemeClr val="tx1"/>
            </a:solidFill>
            <a:round/>
            <a:headEnd/>
            <a:tailEnd/>
          </a:ln>
          <a:effectLst/>
        </p:spPr>
        <p:txBody>
          <a:bodyPr wrap="none" anchor="ctr"/>
          <a:lstStyle/>
          <a:p>
            <a:endParaRPr lang="en-US"/>
          </a:p>
        </p:txBody>
      </p:sp>
      <p:sp>
        <p:nvSpPr>
          <p:cNvPr id="356405" name="Line 53"/>
          <p:cNvSpPr>
            <a:spLocks noChangeShapeType="1"/>
          </p:cNvSpPr>
          <p:nvPr/>
        </p:nvSpPr>
        <p:spPr bwMode="auto">
          <a:xfrm flipH="1">
            <a:off x="3924300" y="3286125"/>
            <a:ext cx="203200" cy="0"/>
          </a:xfrm>
          <a:prstGeom prst="line">
            <a:avLst/>
          </a:prstGeom>
          <a:noFill/>
          <a:ln w="25400">
            <a:solidFill>
              <a:schemeClr val="tx1"/>
            </a:solidFill>
            <a:round/>
            <a:headEnd/>
            <a:tailEnd/>
          </a:ln>
          <a:effectLst/>
        </p:spPr>
        <p:txBody>
          <a:bodyPr wrap="none" anchor="ctr"/>
          <a:lstStyle/>
          <a:p>
            <a:endParaRPr lang="en-US"/>
          </a:p>
        </p:txBody>
      </p:sp>
      <p:sp>
        <p:nvSpPr>
          <p:cNvPr id="356408" name="Rectangle 56"/>
          <p:cNvSpPr>
            <a:spLocks noChangeArrowheads="1"/>
          </p:cNvSpPr>
          <p:nvPr/>
        </p:nvSpPr>
        <p:spPr bwMode="auto">
          <a:xfrm>
            <a:off x="5672138" y="1447800"/>
            <a:ext cx="1066800" cy="447675"/>
          </a:xfrm>
          <a:prstGeom prst="rect">
            <a:avLst/>
          </a:prstGeom>
          <a:noFill/>
          <a:ln w="25400">
            <a:noFill/>
            <a:miter lim="800000"/>
            <a:headEnd/>
            <a:tailEnd/>
          </a:ln>
          <a:effectLst/>
        </p:spPr>
        <p:txBody>
          <a:bodyPr>
            <a:spAutoFit/>
          </a:bodyPr>
          <a:lstStyle/>
          <a:p>
            <a:pPr>
              <a:lnSpc>
                <a:spcPts val="1400"/>
              </a:lnSpc>
            </a:pPr>
            <a:r>
              <a:rPr lang="en-US" sz="1400">
                <a:solidFill>
                  <a:schemeClr val="bg1"/>
                </a:solidFill>
              </a:rPr>
              <a:t>Antigenic peptide</a:t>
            </a:r>
          </a:p>
        </p:txBody>
      </p:sp>
      <p:sp>
        <p:nvSpPr>
          <p:cNvPr id="356409" name="Rectangle 57"/>
          <p:cNvSpPr>
            <a:spLocks noChangeArrowheads="1"/>
          </p:cNvSpPr>
          <p:nvPr/>
        </p:nvSpPr>
        <p:spPr bwMode="auto">
          <a:xfrm>
            <a:off x="5672138" y="2060575"/>
            <a:ext cx="895350" cy="447675"/>
          </a:xfrm>
          <a:prstGeom prst="rect">
            <a:avLst/>
          </a:prstGeom>
          <a:noFill/>
          <a:ln w="25400">
            <a:noFill/>
            <a:miter lim="800000"/>
            <a:headEnd/>
            <a:tailEnd/>
          </a:ln>
          <a:effectLst/>
        </p:spPr>
        <p:txBody>
          <a:bodyPr>
            <a:spAutoFit/>
          </a:bodyPr>
          <a:lstStyle/>
          <a:p>
            <a:pPr>
              <a:lnSpc>
                <a:spcPts val="1400"/>
              </a:lnSpc>
            </a:pPr>
            <a:r>
              <a:rPr lang="en-US" sz="1400">
                <a:solidFill>
                  <a:schemeClr val="bg1"/>
                </a:solidFill>
              </a:rPr>
              <a:t>MHC Class I</a:t>
            </a:r>
          </a:p>
        </p:txBody>
      </p:sp>
      <p:sp>
        <p:nvSpPr>
          <p:cNvPr id="356410" name="Line 58"/>
          <p:cNvSpPr>
            <a:spLocks noChangeShapeType="1"/>
          </p:cNvSpPr>
          <p:nvPr/>
        </p:nvSpPr>
        <p:spPr bwMode="auto">
          <a:xfrm flipH="1">
            <a:off x="5318125" y="2371725"/>
            <a:ext cx="393700" cy="0"/>
          </a:xfrm>
          <a:prstGeom prst="line">
            <a:avLst/>
          </a:prstGeom>
          <a:noFill/>
          <a:ln w="25400">
            <a:solidFill>
              <a:schemeClr val="bg1"/>
            </a:solidFill>
            <a:round/>
            <a:headEnd/>
            <a:tailEnd/>
          </a:ln>
          <a:effectLst/>
        </p:spPr>
        <p:txBody>
          <a:bodyPr wrap="none" anchor="ctr"/>
          <a:lstStyle/>
          <a:p>
            <a:endParaRPr lang="en-US"/>
          </a:p>
        </p:txBody>
      </p:sp>
      <p:sp>
        <p:nvSpPr>
          <p:cNvPr id="356411" name="Line 59"/>
          <p:cNvSpPr>
            <a:spLocks noChangeShapeType="1"/>
          </p:cNvSpPr>
          <p:nvPr/>
        </p:nvSpPr>
        <p:spPr bwMode="auto">
          <a:xfrm flipH="1">
            <a:off x="5318125" y="1776413"/>
            <a:ext cx="393700" cy="0"/>
          </a:xfrm>
          <a:prstGeom prst="line">
            <a:avLst/>
          </a:prstGeom>
          <a:noFill/>
          <a:ln w="25400">
            <a:solidFill>
              <a:schemeClr val="bg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80" name="Rectangle 4"/>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Organs of the Immune System </a:t>
            </a:r>
          </a:p>
        </p:txBody>
      </p:sp>
      <p:pic>
        <p:nvPicPr>
          <p:cNvPr id="357381" name="Picture 5" descr="5"/>
          <p:cNvPicPr>
            <a:picLocks noChangeAspect="1" noChangeArrowheads="1"/>
          </p:cNvPicPr>
          <p:nvPr/>
        </p:nvPicPr>
        <p:blipFill>
          <a:blip r:embed="rId3" cstate="print"/>
          <a:srcRect/>
          <a:stretch>
            <a:fillRect/>
          </a:stretch>
        </p:blipFill>
        <p:spPr bwMode="auto">
          <a:xfrm>
            <a:off x="3241675" y="960438"/>
            <a:ext cx="2660650" cy="5634037"/>
          </a:xfrm>
          <a:prstGeom prst="rect">
            <a:avLst/>
          </a:prstGeom>
          <a:noFill/>
        </p:spPr>
      </p:pic>
      <p:sp>
        <p:nvSpPr>
          <p:cNvPr id="357383" name="Rectangle 7"/>
          <p:cNvSpPr>
            <a:spLocks noChangeArrowheads="1"/>
          </p:cNvSpPr>
          <p:nvPr/>
        </p:nvSpPr>
        <p:spPr bwMode="auto">
          <a:xfrm>
            <a:off x="222250" y="1577975"/>
            <a:ext cx="2520950" cy="333375"/>
          </a:xfrm>
          <a:prstGeom prst="rect">
            <a:avLst/>
          </a:prstGeom>
          <a:noFill/>
          <a:ln w="25400">
            <a:noFill/>
            <a:miter lim="800000"/>
            <a:headEnd/>
            <a:tailEnd/>
          </a:ln>
          <a:effectLst/>
        </p:spPr>
        <p:txBody>
          <a:bodyPr wrap="none">
            <a:spAutoFit/>
          </a:bodyPr>
          <a:lstStyle/>
          <a:p>
            <a:pPr algn="r">
              <a:lnSpc>
                <a:spcPts val="1900"/>
              </a:lnSpc>
            </a:pPr>
            <a:r>
              <a:rPr lang="en-US" sz="1800">
                <a:solidFill>
                  <a:schemeClr val="bg1"/>
                </a:solidFill>
              </a:rPr>
              <a:t>Tonsils and adenoids</a:t>
            </a:r>
          </a:p>
        </p:txBody>
      </p:sp>
      <p:sp>
        <p:nvSpPr>
          <p:cNvPr id="357384" name="Rectangle 8"/>
          <p:cNvSpPr>
            <a:spLocks noChangeArrowheads="1"/>
          </p:cNvSpPr>
          <p:nvPr/>
        </p:nvSpPr>
        <p:spPr bwMode="auto">
          <a:xfrm>
            <a:off x="1073150" y="3194050"/>
            <a:ext cx="1670050" cy="333375"/>
          </a:xfrm>
          <a:prstGeom prst="rect">
            <a:avLst/>
          </a:prstGeom>
          <a:noFill/>
          <a:ln w="25400">
            <a:noFill/>
            <a:miter lim="800000"/>
            <a:headEnd/>
            <a:tailEnd/>
          </a:ln>
          <a:effectLst/>
        </p:spPr>
        <p:txBody>
          <a:bodyPr wrap="none">
            <a:spAutoFit/>
          </a:bodyPr>
          <a:lstStyle/>
          <a:p>
            <a:pPr algn="r">
              <a:lnSpc>
                <a:spcPts val="1900"/>
              </a:lnSpc>
            </a:pPr>
            <a:r>
              <a:rPr lang="en-US" sz="1800">
                <a:solidFill>
                  <a:schemeClr val="bg1"/>
                </a:solidFill>
              </a:rPr>
              <a:t>Lymph nodes</a:t>
            </a:r>
          </a:p>
        </p:txBody>
      </p:sp>
      <p:sp>
        <p:nvSpPr>
          <p:cNvPr id="357385" name="Rectangle 9"/>
          <p:cNvSpPr>
            <a:spLocks noChangeArrowheads="1"/>
          </p:cNvSpPr>
          <p:nvPr/>
        </p:nvSpPr>
        <p:spPr bwMode="auto">
          <a:xfrm>
            <a:off x="1098550" y="5562600"/>
            <a:ext cx="1644650" cy="333375"/>
          </a:xfrm>
          <a:prstGeom prst="rect">
            <a:avLst/>
          </a:prstGeom>
          <a:noFill/>
          <a:ln w="25400">
            <a:noFill/>
            <a:miter lim="800000"/>
            <a:headEnd/>
            <a:tailEnd/>
          </a:ln>
          <a:effectLst/>
        </p:spPr>
        <p:txBody>
          <a:bodyPr wrap="none">
            <a:spAutoFit/>
          </a:bodyPr>
          <a:lstStyle/>
          <a:p>
            <a:pPr algn="r">
              <a:lnSpc>
                <a:spcPts val="1900"/>
              </a:lnSpc>
            </a:pPr>
            <a:r>
              <a:rPr lang="en-US" sz="1800">
                <a:solidFill>
                  <a:schemeClr val="bg1"/>
                </a:solidFill>
              </a:rPr>
              <a:t>Bone marrow</a:t>
            </a:r>
          </a:p>
        </p:txBody>
      </p:sp>
      <p:sp>
        <p:nvSpPr>
          <p:cNvPr id="357386" name="Rectangle 10"/>
          <p:cNvSpPr>
            <a:spLocks noChangeArrowheads="1"/>
          </p:cNvSpPr>
          <p:nvPr/>
        </p:nvSpPr>
        <p:spPr bwMode="auto">
          <a:xfrm>
            <a:off x="1517650" y="4791075"/>
            <a:ext cx="1225550" cy="333375"/>
          </a:xfrm>
          <a:prstGeom prst="rect">
            <a:avLst/>
          </a:prstGeom>
          <a:noFill/>
          <a:ln w="25400">
            <a:noFill/>
            <a:miter lim="800000"/>
            <a:headEnd/>
            <a:tailEnd/>
          </a:ln>
          <a:effectLst/>
        </p:spPr>
        <p:txBody>
          <a:bodyPr wrap="none">
            <a:spAutoFit/>
          </a:bodyPr>
          <a:lstStyle/>
          <a:p>
            <a:pPr algn="r">
              <a:lnSpc>
                <a:spcPts val="1900"/>
              </a:lnSpc>
            </a:pPr>
            <a:r>
              <a:rPr lang="en-US" sz="1800">
                <a:solidFill>
                  <a:schemeClr val="bg1"/>
                </a:solidFill>
              </a:rPr>
              <a:t>Appendix</a:t>
            </a:r>
          </a:p>
        </p:txBody>
      </p:sp>
      <p:sp>
        <p:nvSpPr>
          <p:cNvPr id="357387" name="Rectangle 11"/>
          <p:cNvSpPr>
            <a:spLocks noChangeArrowheads="1"/>
          </p:cNvSpPr>
          <p:nvPr/>
        </p:nvSpPr>
        <p:spPr bwMode="auto">
          <a:xfrm>
            <a:off x="6400800" y="5573713"/>
            <a:ext cx="22161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Lymphatic vessels</a:t>
            </a:r>
          </a:p>
        </p:txBody>
      </p:sp>
      <p:sp>
        <p:nvSpPr>
          <p:cNvPr id="357388" name="Rectangle 12"/>
          <p:cNvSpPr>
            <a:spLocks noChangeArrowheads="1"/>
          </p:cNvSpPr>
          <p:nvPr/>
        </p:nvSpPr>
        <p:spPr bwMode="auto">
          <a:xfrm>
            <a:off x="6400800" y="5181600"/>
            <a:ext cx="16700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Lymph nodes</a:t>
            </a:r>
          </a:p>
        </p:txBody>
      </p:sp>
      <p:sp>
        <p:nvSpPr>
          <p:cNvPr id="357389" name="Rectangle 13"/>
          <p:cNvSpPr>
            <a:spLocks noChangeArrowheads="1"/>
          </p:cNvSpPr>
          <p:nvPr/>
        </p:nvSpPr>
        <p:spPr bwMode="auto">
          <a:xfrm>
            <a:off x="1682750" y="2746375"/>
            <a:ext cx="1060450" cy="333375"/>
          </a:xfrm>
          <a:prstGeom prst="rect">
            <a:avLst/>
          </a:prstGeom>
          <a:noFill/>
          <a:ln w="25400">
            <a:noFill/>
            <a:miter lim="800000"/>
            <a:headEnd/>
            <a:tailEnd/>
          </a:ln>
          <a:effectLst/>
        </p:spPr>
        <p:txBody>
          <a:bodyPr wrap="none">
            <a:spAutoFit/>
          </a:bodyPr>
          <a:lstStyle/>
          <a:p>
            <a:pPr algn="r">
              <a:lnSpc>
                <a:spcPts val="1900"/>
              </a:lnSpc>
            </a:pPr>
            <a:r>
              <a:rPr lang="en-US" sz="1800">
                <a:solidFill>
                  <a:schemeClr val="bg1"/>
                </a:solidFill>
              </a:rPr>
              <a:t>Thymus</a:t>
            </a:r>
          </a:p>
        </p:txBody>
      </p:sp>
      <p:sp>
        <p:nvSpPr>
          <p:cNvPr id="357390" name="Rectangle 14"/>
          <p:cNvSpPr>
            <a:spLocks noChangeArrowheads="1"/>
          </p:cNvSpPr>
          <p:nvPr/>
        </p:nvSpPr>
        <p:spPr bwMode="auto">
          <a:xfrm>
            <a:off x="6400800" y="4473575"/>
            <a:ext cx="19240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Peyer’s patches</a:t>
            </a:r>
          </a:p>
        </p:txBody>
      </p:sp>
      <p:sp>
        <p:nvSpPr>
          <p:cNvPr id="357391" name="Rectangle 15"/>
          <p:cNvSpPr>
            <a:spLocks noChangeArrowheads="1"/>
          </p:cNvSpPr>
          <p:nvPr/>
        </p:nvSpPr>
        <p:spPr bwMode="auto">
          <a:xfrm>
            <a:off x="6400800" y="3722688"/>
            <a:ext cx="9334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Spleen</a:t>
            </a:r>
          </a:p>
        </p:txBody>
      </p:sp>
      <p:sp>
        <p:nvSpPr>
          <p:cNvPr id="357392" name="Rectangle 16"/>
          <p:cNvSpPr>
            <a:spLocks noChangeArrowheads="1"/>
          </p:cNvSpPr>
          <p:nvPr/>
        </p:nvSpPr>
        <p:spPr bwMode="auto">
          <a:xfrm>
            <a:off x="6400800" y="2263775"/>
            <a:ext cx="22161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Lymphatic vessels</a:t>
            </a:r>
          </a:p>
        </p:txBody>
      </p:sp>
      <p:sp>
        <p:nvSpPr>
          <p:cNvPr id="357393" name="Line 17"/>
          <p:cNvSpPr>
            <a:spLocks noChangeShapeType="1"/>
          </p:cNvSpPr>
          <p:nvPr/>
        </p:nvSpPr>
        <p:spPr bwMode="auto">
          <a:xfrm flipH="1">
            <a:off x="2743200" y="1752600"/>
            <a:ext cx="1981200" cy="0"/>
          </a:xfrm>
          <a:prstGeom prst="line">
            <a:avLst/>
          </a:prstGeom>
          <a:noFill/>
          <a:ln w="25400">
            <a:solidFill>
              <a:schemeClr val="bg1"/>
            </a:solidFill>
            <a:round/>
            <a:headEnd/>
            <a:tailEnd/>
          </a:ln>
          <a:effectLst/>
        </p:spPr>
        <p:txBody>
          <a:bodyPr wrap="none" anchor="ctr"/>
          <a:lstStyle/>
          <a:p>
            <a:endParaRPr lang="en-US"/>
          </a:p>
        </p:txBody>
      </p:sp>
      <p:sp>
        <p:nvSpPr>
          <p:cNvPr id="357394" name="Line 18"/>
          <p:cNvSpPr>
            <a:spLocks noChangeShapeType="1"/>
          </p:cNvSpPr>
          <p:nvPr/>
        </p:nvSpPr>
        <p:spPr bwMode="auto">
          <a:xfrm flipH="1">
            <a:off x="2743200" y="3375025"/>
            <a:ext cx="990600" cy="0"/>
          </a:xfrm>
          <a:prstGeom prst="line">
            <a:avLst/>
          </a:prstGeom>
          <a:noFill/>
          <a:ln w="25400">
            <a:solidFill>
              <a:schemeClr val="bg1"/>
            </a:solidFill>
            <a:round/>
            <a:headEnd/>
            <a:tailEnd/>
          </a:ln>
          <a:effectLst/>
        </p:spPr>
        <p:txBody>
          <a:bodyPr wrap="none" anchor="ctr"/>
          <a:lstStyle/>
          <a:p>
            <a:endParaRPr lang="en-US"/>
          </a:p>
        </p:txBody>
      </p:sp>
      <p:sp>
        <p:nvSpPr>
          <p:cNvPr id="357395" name="Line 19"/>
          <p:cNvSpPr>
            <a:spLocks noChangeShapeType="1"/>
          </p:cNvSpPr>
          <p:nvPr/>
        </p:nvSpPr>
        <p:spPr bwMode="auto">
          <a:xfrm flipH="1">
            <a:off x="2743200" y="2895600"/>
            <a:ext cx="1836738" cy="0"/>
          </a:xfrm>
          <a:prstGeom prst="line">
            <a:avLst/>
          </a:prstGeom>
          <a:noFill/>
          <a:ln w="25400">
            <a:solidFill>
              <a:schemeClr val="bg1"/>
            </a:solidFill>
            <a:round/>
            <a:headEnd/>
            <a:tailEnd/>
          </a:ln>
          <a:effectLst/>
        </p:spPr>
        <p:txBody>
          <a:bodyPr wrap="none" anchor="ctr"/>
          <a:lstStyle/>
          <a:p>
            <a:endParaRPr lang="en-US"/>
          </a:p>
        </p:txBody>
      </p:sp>
      <p:sp>
        <p:nvSpPr>
          <p:cNvPr id="357396" name="Line 20"/>
          <p:cNvSpPr>
            <a:spLocks noChangeShapeType="1"/>
          </p:cNvSpPr>
          <p:nvPr/>
        </p:nvSpPr>
        <p:spPr bwMode="auto">
          <a:xfrm flipH="1">
            <a:off x="2743200" y="4953000"/>
            <a:ext cx="1524000" cy="0"/>
          </a:xfrm>
          <a:prstGeom prst="line">
            <a:avLst/>
          </a:prstGeom>
          <a:noFill/>
          <a:ln w="25400">
            <a:solidFill>
              <a:schemeClr val="bg1"/>
            </a:solidFill>
            <a:round/>
            <a:headEnd/>
            <a:tailEnd/>
          </a:ln>
          <a:effectLst/>
        </p:spPr>
        <p:txBody>
          <a:bodyPr wrap="none" anchor="ctr"/>
          <a:lstStyle/>
          <a:p>
            <a:endParaRPr lang="en-US"/>
          </a:p>
        </p:txBody>
      </p:sp>
      <p:sp>
        <p:nvSpPr>
          <p:cNvPr id="357397" name="Line 21"/>
          <p:cNvSpPr>
            <a:spLocks noChangeShapeType="1"/>
          </p:cNvSpPr>
          <p:nvPr/>
        </p:nvSpPr>
        <p:spPr bwMode="auto">
          <a:xfrm flipH="1">
            <a:off x="2743200" y="5748338"/>
            <a:ext cx="1300163" cy="0"/>
          </a:xfrm>
          <a:prstGeom prst="line">
            <a:avLst/>
          </a:prstGeom>
          <a:noFill/>
          <a:ln w="25400">
            <a:solidFill>
              <a:schemeClr val="bg1"/>
            </a:solidFill>
            <a:round/>
            <a:headEnd/>
            <a:tailEnd/>
          </a:ln>
          <a:effectLst/>
        </p:spPr>
        <p:txBody>
          <a:bodyPr wrap="none" anchor="ctr"/>
          <a:lstStyle/>
          <a:p>
            <a:endParaRPr lang="en-US"/>
          </a:p>
        </p:txBody>
      </p:sp>
      <p:sp>
        <p:nvSpPr>
          <p:cNvPr id="357398" name="Line 22"/>
          <p:cNvSpPr>
            <a:spLocks noChangeShapeType="1"/>
          </p:cNvSpPr>
          <p:nvPr/>
        </p:nvSpPr>
        <p:spPr bwMode="auto">
          <a:xfrm flipH="1">
            <a:off x="4867275" y="5748338"/>
            <a:ext cx="1533525" cy="0"/>
          </a:xfrm>
          <a:prstGeom prst="line">
            <a:avLst/>
          </a:prstGeom>
          <a:noFill/>
          <a:ln w="25400">
            <a:solidFill>
              <a:schemeClr val="bg1"/>
            </a:solidFill>
            <a:round/>
            <a:headEnd/>
            <a:tailEnd/>
          </a:ln>
          <a:effectLst/>
        </p:spPr>
        <p:txBody>
          <a:bodyPr wrap="none" anchor="ctr"/>
          <a:lstStyle/>
          <a:p>
            <a:endParaRPr lang="en-US"/>
          </a:p>
        </p:txBody>
      </p:sp>
      <p:sp>
        <p:nvSpPr>
          <p:cNvPr id="357399" name="Line 23"/>
          <p:cNvSpPr>
            <a:spLocks noChangeShapeType="1"/>
          </p:cNvSpPr>
          <p:nvPr/>
        </p:nvSpPr>
        <p:spPr bwMode="auto">
          <a:xfrm flipH="1">
            <a:off x="4808538" y="5334000"/>
            <a:ext cx="1592262" cy="0"/>
          </a:xfrm>
          <a:prstGeom prst="line">
            <a:avLst/>
          </a:prstGeom>
          <a:noFill/>
          <a:ln w="25400">
            <a:solidFill>
              <a:schemeClr val="bg1"/>
            </a:solidFill>
            <a:round/>
            <a:headEnd/>
            <a:tailEnd/>
          </a:ln>
          <a:effectLst/>
        </p:spPr>
        <p:txBody>
          <a:bodyPr wrap="none" anchor="ctr"/>
          <a:lstStyle/>
          <a:p>
            <a:endParaRPr lang="en-US"/>
          </a:p>
        </p:txBody>
      </p:sp>
      <p:sp>
        <p:nvSpPr>
          <p:cNvPr id="357400" name="Line 24"/>
          <p:cNvSpPr>
            <a:spLocks noChangeShapeType="1"/>
          </p:cNvSpPr>
          <p:nvPr/>
        </p:nvSpPr>
        <p:spPr bwMode="auto">
          <a:xfrm flipH="1">
            <a:off x="4995863" y="4648200"/>
            <a:ext cx="1404937" cy="0"/>
          </a:xfrm>
          <a:prstGeom prst="line">
            <a:avLst/>
          </a:prstGeom>
          <a:noFill/>
          <a:ln w="25400">
            <a:solidFill>
              <a:schemeClr val="bg1"/>
            </a:solidFill>
            <a:round/>
            <a:headEnd/>
            <a:tailEnd/>
          </a:ln>
          <a:effectLst/>
        </p:spPr>
        <p:txBody>
          <a:bodyPr wrap="none" anchor="ctr"/>
          <a:lstStyle/>
          <a:p>
            <a:endParaRPr lang="en-US"/>
          </a:p>
        </p:txBody>
      </p:sp>
      <p:sp>
        <p:nvSpPr>
          <p:cNvPr id="357401" name="Line 25"/>
          <p:cNvSpPr>
            <a:spLocks noChangeShapeType="1"/>
          </p:cNvSpPr>
          <p:nvPr/>
        </p:nvSpPr>
        <p:spPr bwMode="auto">
          <a:xfrm flipH="1">
            <a:off x="5157788" y="3886200"/>
            <a:ext cx="1243012" cy="0"/>
          </a:xfrm>
          <a:prstGeom prst="line">
            <a:avLst/>
          </a:prstGeom>
          <a:noFill/>
          <a:ln w="25400">
            <a:solidFill>
              <a:schemeClr val="bg1"/>
            </a:solidFill>
            <a:round/>
            <a:headEnd/>
            <a:tailEnd/>
          </a:ln>
          <a:effectLst/>
        </p:spPr>
        <p:txBody>
          <a:bodyPr wrap="none" anchor="ctr"/>
          <a:lstStyle/>
          <a:p>
            <a:endParaRPr lang="en-US"/>
          </a:p>
        </p:txBody>
      </p:sp>
      <p:sp>
        <p:nvSpPr>
          <p:cNvPr id="357402" name="Line 26"/>
          <p:cNvSpPr>
            <a:spLocks noChangeShapeType="1"/>
          </p:cNvSpPr>
          <p:nvPr/>
        </p:nvSpPr>
        <p:spPr bwMode="auto">
          <a:xfrm flipH="1">
            <a:off x="4578350" y="2438400"/>
            <a:ext cx="1822450" cy="0"/>
          </a:xfrm>
          <a:prstGeom prst="line">
            <a:avLst/>
          </a:prstGeom>
          <a:noFill/>
          <a:ln w="25400">
            <a:solidFill>
              <a:schemeClr val="bg1"/>
            </a:solidFill>
            <a:round/>
            <a:headEnd/>
            <a:tailEnd/>
          </a:ln>
          <a:effectLst/>
        </p:spPr>
        <p:txBody>
          <a:bodyPr wrap="none" anchor="ctr"/>
          <a:lstStyle/>
          <a:p>
            <a:endParaRPr lang="en-US"/>
          </a:p>
        </p:txBody>
      </p:sp>
      <p:sp>
        <p:nvSpPr>
          <p:cNvPr id="357403" name="Line 27"/>
          <p:cNvSpPr>
            <a:spLocks noChangeShapeType="1"/>
          </p:cNvSpPr>
          <p:nvPr/>
        </p:nvSpPr>
        <p:spPr bwMode="auto">
          <a:xfrm flipH="1">
            <a:off x="4783138" y="2068513"/>
            <a:ext cx="1617662" cy="0"/>
          </a:xfrm>
          <a:prstGeom prst="line">
            <a:avLst/>
          </a:prstGeom>
          <a:noFill/>
          <a:ln w="25400">
            <a:solidFill>
              <a:schemeClr val="bg1"/>
            </a:solidFill>
            <a:round/>
            <a:headEnd/>
            <a:tailEnd/>
          </a:ln>
          <a:effectLst/>
        </p:spPr>
        <p:txBody>
          <a:bodyPr wrap="none" anchor="ctr"/>
          <a:lstStyle/>
          <a:p>
            <a:endParaRPr lang="en-US"/>
          </a:p>
        </p:txBody>
      </p:sp>
      <p:sp>
        <p:nvSpPr>
          <p:cNvPr id="357404" name="Rectangle 28"/>
          <p:cNvSpPr>
            <a:spLocks noChangeArrowheads="1"/>
          </p:cNvSpPr>
          <p:nvPr/>
        </p:nvSpPr>
        <p:spPr bwMode="auto">
          <a:xfrm>
            <a:off x="6400800" y="1893888"/>
            <a:ext cx="16700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Lymph nodes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0" name="Picture 10" descr="6"/>
          <p:cNvPicPr>
            <a:picLocks noChangeAspect="1" noChangeArrowheads="1"/>
          </p:cNvPicPr>
          <p:nvPr/>
        </p:nvPicPr>
        <p:blipFill>
          <a:blip r:embed="rId3" cstate="print"/>
          <a:srcRect/>
          <a:stretch>
            <a:fillRect/>
          </a:stretch>
        </p:blipFill>
        <p:spPr bwMode="auto">
          <a:xfrm>
            <a:off x="1368425" y="963613"/>
            <a:ext cx="6399213" cy="5464175"/>
          </a:xfrm>
          <a:prstGeom prst="rect">
            <a:avLst/>
          </a:prstGeom>
          <a:noFill/>
        </p:spPr>
      </p:pic>
      <p:sp>
        <p:nvSpPr>
          <p:cNvPr id="358404" name="Rectangle 4"/>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Lymphatic System </a:t>
            </a:r>
          </a:p>
        </p:txBody>
      </p:sp>
      <p:sp>
        <p:nvSpPr>
          <p:cNvPr id="358406" name="Rectangle 6"/>
          <p:cNvSpPr>
            <a:spLocks noChangeArrowheads="1"/>
          </p:cNvSpPr>
          <p:nvPr/>
        </p:nvSpPr>
        <p:spPr bwMode="auto">
          <a:xfrm>
            <a:off x="533400" y="5410200"/>
            <a:ext cx="15430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Lymph node</a:t>
            </a:r>
          </a:p>
        </p:txBody>
      </p:sp>
      <p:sp>
        <p:nvSpPr>
          <p:cNvPr id="358407" name="Rectangle 7"/>
          <p:cNvSpPr>
            <a:spLocks noChangeArrowheads="1"/>
          </p:cNvSpPr>
          <p:nvPr/>
        </p:nvSpPr>
        <p:spPr bwMode="auto">
          <a:xfrm>
            <a:off x="6723063" y="5410200"/>
            <a:ext cx="20891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Lymphatic vessel</a:t>
            </a:r>
          </a:p>
        </p:txBody>
      </p:sp>
      <p:sp>
        <p:nvSpPr>
          <p:cNvPr id="358408" name="Line 8"/>
          <p:cNvSpPr>
            <a:spLocks noChangeShapeType="1"/>
          </p:cNvSpPr>
          <p:nvPr/>
        </p:nvSpPr>
        <p:spPr bwMode="auto">
          <a:xfrm flipV="1">
            <a:off x="2057400" y="4252913"/>
            <a:ext cx="1368425" cy="1309687"/>
          </a:xfrm>
          <a:prstGeom prst="line">
            <a:avLst/>
          </a:prstGeom>
          <a:noFill/>
          <a:ln w="25400">
            <a:solidFill>
              <a:schemeClr val="bg1"/>
            </a:solidFill>
            <a:round/>
            <a:headEnd/>
            <a:tailEnd/>
          </a:ln>
          <a:effectLst/>
        </p:spPr>
        <p:txBody>
          <a:bodyPr wrap="none" anchor="ctr"/>
          <a:lstStyle/>
          <a:p>
            <a:endParaRPr lang="en-US"/>
          </a:p>
        </p:txBody>
      </p:sp>
      <p:sp>
        <p:nvSpPr>
          <p:cNvPr id="358409" name="Line 9"/>
          <p:cNvSpPr>
            <a:spLocks noChangeShapeType="1"/>
          </p:cNvSpPr>
          <p:nvPr/>
        </p:nvSpPr>
        <p:spPr bwMode="auto">
          <a:xfrm flipH="1" flipV="1">
            <a:off x="5943600" y="4764088"/>
            <a:ext cx="835025" cy="798512"/>
          </a:xfrm>
          <a:prstGeom prst="line">
            <a:avLst/>
          </a:prstGeom>
          <a:noFill/>
          <a:ln w="25400">
            <a:solidFill>
              <a:schemeClr val="bg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8" name="Rectangle 4"/>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Lymph Node </a:t>
            </a:r>
          </a:p>
        </p:txBody>
      </p:sp>
      <p:pic>
        <p:nvPicPr>
          <p:cNvPr id="359429" name="Picture 5" descr="7"/>
          <p:cNvPicPr>
            <a:picLocks noChangeAspect="1" noChangeArrowheads="1"/>
          </p:cNvPicPr>
          <p:nvPr/>
        </p:nvPicPr>
        <p:blipFill>
          <a:blip r:embed="rId3" cstate="print"/>
          <a:srcRect/>
          <a:stretch>
            <a:fillRect/>
          </a:stretch>
        </p:blipFill>
        <p:spPr bwMode="auto">
          <a:xfrm>
            <a:off x="2041525" y="1295400"/>
            <a:ext cx="5060950" cy="4733925"/>
          </a:xfrm>
          <a:prstGeom prst="rect">
            <a:avLst/>
          </a:prstGeom>
          <a:noFill/>
        </p:spPr>
      </p:pic>
      <p:sp>
        <p:nvSpPr>
          <p:cNvPr id="359430" name="Rectangle 6"/>
          <p:cNvSpPr>
            <a:spLocks noChangeArrowheads="1"/>
          </p:cNvSpPr>
          <p:nvPr/>
        </p:nvSpPr>
        <p:spPr bwMode="auto">
          <a:xfrm>
            <a:off x="152400" y="2000250"/>
            <a:ext cx="1543050" cy="574675"/>
          </a:xfrm>
          <a:prstGeom prst="rect">
            <a:avLst/>
          </a:prstGeom>
          <a:noFill/>
          <a:ln w="25400">
            <a:noFill/>
            <a:miter lim="800000"/>
            <a:headEnd/>
            <a:tailEnd/>
          </a:ln>
          <a:effectLst/>
        </p:spPr>
        <p:txBody>
          <a:bodyPr>
            <a:spAutoFit/>
          </a:bodyPr>
          <a:lstStyle/>
          <a:p>
            <a:pPr algn="r">
              <a:lnSpc>
                <a:spcPts val="1900"/>
              </a:lnSpc>
            </a:pPr>
            <a:r>
              <a:rPr lang="en-US" sz="1800">
                <a:solidFill>
                  <a:schemeClr val="bg1"/>
                </a:solidFill>
              </a:rPr>
              <a:t>Germinal center</a:t>
            </a:r>
          </a:p>
        </p:txBody>
      </p:sp>
      <p:sp>
        <p:nvSpPr>
          <p:cNvPr id="359431" name="Rectangle 7"/>
          <p:cNvSpPr>
            <a:spLocks noChangeArrowheads="1"/>
          </p:cNvSpPr>
          <p:nvPr/>
        </p:nvSpPr>
        <p:spPr bwMode="auto">
          <a:xfrm>
            <a:off x="2076450" y="5410200"/>
            <a:ext cx="6667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Vein</a:t>
            </a:r>
          </a:p>
        </p:txBody>
      </p:sp>
      <p:sp>
        <p:nvSpPr>
          <p:cNvPr id="359432" name="Rectangle 8"/>
          <p:cNvSpPr>
            <a:spLocks noChangeArrowheads="1"/>
          </p:cNvSpPr>
          <p:nvPr/>
        </p:nvSpPr>
        <p:spPr bwMode="auto">
          <a:xfrm>
            <a:off x="7467600" y="3957638"/>
            <a:ext cx="9080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Cortex</a:t>
            </a:r>
          </a:p>
        </p:txBody>
      </p:sp>
      <p:sp>
        <p:nvSpPr>
          <p:cNvPr id="359433" name="Rectangle 9"/>
          <p:cNvSpPr>
            <a:spLocks noChangeArrowheads="1"/>
          </p:cNvSpPr>
          <p:nvPr/>
        </p:nvSpPr>
        <p:spPr bwMode="auto">
          <a:xfrm>
            <a:off x="7467600" y="3171825"/>
            <a:ext cx="13652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Paracortex</a:t>
            </a:r>
          </a:p>
        </p:txBody>
      </p:sp>
      <p:sp>
        <p:nvSpPr>
          <p:cNvPr id="359434" name="Rectangle 10"/>
          <p:cNvSpPr>
            <a:spLocks noChangeArrowheads="1"/>
          </p:cNvSpPr>
          <p:nvPr/>
        </p:nvSpPr>
        <p:spPr bwMode="auto">
          <a:xfrm>
            <a:off x="3459163" y="1209675"/>
            <a:ext cx="30924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Incoming lymphatic vessel</a:t>
            </a:r>
          </a:p>
        </p:txBody>
      </p:sp>
      <p:sp>
        <p:nvSpPr>
          <p:cNvPr id="359435" name="Rectangle 11"/>
          <p:cNvSpPr>
            <a:spLocks noChangeArrowheads="1"/>
          </p:cNvSpPr>
          <p:nvPr/>
        </p:nvSpPr>
        <p:spPr bwMode="auto">
          <a:xfrm>
            <a:off x="5486400" y="5181600"/>
            <a:ext cx="30924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Outgoing lymphatic vessel</a:t>
            </a:r>
          </a:p>
        </p:txBody>
      </p:sp>
      <p:sp>
        <p:nvSpPr>
          <p:cNvPr id="359436" name="Rectangle 12"/>
          <p:cNvSpPr>
            <a:spLocks noChangeArrowheads="1"/>
          </p:cNvSpPr>
          <p:nvPr/>
        </p:nvSpPr>
        <p:spPr bwMode="auto">
          <a:xfrm>
            <a:off x="1885950" y="5753100"/>
            <a:ext cx="857250" cy="333375"/>
          </a:xfrm>
          <a:prstGeom prst="rect">
            <a:avLst/>
          </a:prstGeom>
          <a:noFill/>
          <a:ln w="25400">
            <a:noFill/>
            <a:miter lim="800000"/>
            <a:headEnd/>
            <a:tailEnd/>
          </a:ln>
          <a:effectLst/>
        </p:spPr>
        <p:txBody>
          <a:bodyPr wrap="none">
            <a:spAutoFit/>
          </a:bodyPr>
          <a:lstStyle/>
          <a:p>
            <a:pPr>
              <a:lnSpc>
                <a:spcPts val="1900"/>
              </a:lnSpc>
            </a:pPr>
            <a:r>
              <a:rPr lang="en-US" sz="1800">
                <a:solidFill>
                  <a:schemeClr val="bg1"/>
                </a:solidFill>
              </a:rPr>
              <a:t>Artery</a:t>
            </a:r>
          </a:p>
        </p:txBody>
      </p:sp>
      <p:sp>
        <p:nvSpPr>
          <p:cNvPr id="359437" name="Rectangle 13"/>
          <p:cNvSpPr>
            <a:spLocks noChangeArrowheads="1"/>
          </p:cNvSpPr>
          <p:nvPr/>
        </p:nvSpPr>
        <p:spPr bwMode="auto">
          <a:xfrm>
            <a:off x="660400" y="4238625"/>
            <a:ext cx="1035050" cy="333375"/>
          </a:xfrm>
          <a:prstGeom prst="rect">
            <a:avLst/>
          </a:prstGeom>
          <a:noFill/>
          <a:ln w="25400">
            <a:noFill/>
            <a:miter lim="800000"/>
            <a:headEnd/>
            <a:tailEnd/>
          </a:ln>
          <a:effectLst/>
        </p:spPr>
        <p:txBody>
          <a:bodyPr wrap="none">
            <a:spAutoFit/>
          </a:bodyPr>
          <a:lstStyle/>
          <a:p>
            <a:pPr algn="r">
              <a:lnSpc>
                <a:spcPts val="1900"/>
              </a:lnSpc>
            </a:pPr>
            <a:r>
              <a:rPr lang="en-US" sz="1800">
                <a:solidFill>
                  <a:schemeClr val="bg1"/>
                </a:solidFill>
              </a:rPr>
              <a:t>Medulla</a:t>
            </a:r>
          </a:p>
        </p:txBody>
      </p:sp>
      <p:sp>
        <p:nvSpPr>
          <p:cNvPr id="359438" name="Rectangle 14"/>
          <p:cNvSpPr>
            <a:spLocks noChangeArrowheads="1"/>
          </p:cNvSpPr>
          <p:nvPr/>
        </p:nvSpPr>
        <p:spPr bwMode="auto">
          <a:xfrm>
            <a:off x="723900" y="2895600"/>
            <a:ext cx="971550" cy="333375"/>
          </a:xfrm>
          <a:prstGeom prst="rect">
            <a:avLst/>
          </a:prstGeom>
          <a:noFill/>
          <a:ln w="25400">
            <a:noFill/>
            <a:miter lim="800000"/>
            <a:headEnd/>
            <a:tailEnd/>
          </a:ln>
          <a:effectLst/>
        </p:spPr>
        <p:txBody>
          <a:bodyPr wrap="none">
            <a:spAutoFit/>
          </a:bodyPr>
          <a:lstStyle/>
          <a:p>
            <a:pPr algn="r">
              <a:lnSpc>
                <a:spcPts val="1900"/>
              </a:lnSpc>
            </a:pPr>
            <a:r>
              <a:rPr lang="en-US" sz="1800">
                <a:solidFill>
                  <a:schemeClr val="bg1"/>
                </a:solidFill>
              </a:rPr>
              <a:t>Follicle</a:t>
            </a:r>
          </a:p>
        </p:txBody>
      </p:sp>
      <p:sp>
        <p:nvSpPr>
          <p:cNvPr id="359439" name="Line 15"/>
          <p:cNvSpPr>
            <a:spLocks noChangeShapeType="1"/>
          </p:cNvSpPr>
          <p:nvPr/>
        </p:nvSpPr>
        <p:spPr bwMode="auto">
          <a:xfrm>
            <a:off x="1676400" y="3079750"/>
            <a:ext cx="520700" cy="0"/>
          </a:xfrm>
          <a:prstGeom prst="line">
            <a:avLst/>
          </a:prstGeom>
          <a:noFill/>
          <a:ln w="25400">
            <a:solidFill>
              <a:schemeClr val="bg1"/>
            </a:solidFill>
            <a:round/>
            <a:headEnd/>
            <a:tailEnd/>
          </a:ln>
          <a:effectLst/>
        </p:spPr>
        <p:txBody>
          <a:bodyPr wrap="none" anchor="ctr"/>
          <a:lstStyle/>
          <a:p>
            <a:endParaRPr lang="en-US"/>
          </a:p>
        </p:txBody>
      </p:sp>
      <p:sp>
        <p:nvSpPr>
          <p:cNvPr id="359441" name="Line 17"/>
          <p:cNvSpPr>
            <a:spLocks noChangeShapeType="1"/>
          </p:cNvSpPr>
          <p:nvPr/>
        </p:nvSpPr>
        <p:spPr bwMode="auto">
          <a:xfrm>
            <a:off x="2165350" y="3079750"/>
            <a:ext cx="704850" cy="0"/>
          </a:xfrm>
          <a:prstGeom prst="line">
            <a:avLst/>
          </a:prstGeom>
          <a:noFill/>
          <a:ln w="25400">
            <a:solidFill>
              <a:schemeClr val="tx1"/>
            </a:solidFill>
            <a:round/>
            <a:headEnd/>
            <a:tailEnd/>
          </a:ln>
          <a:effectLst/>
        </p:spPr>
        <p:txBody>
          <a:bodyPr wrap="none" anchor="ctr"/>
          <a:lstStyle/>
          <a:p>
            <a:endParaRPr lang="en-US"/>
          </a:p>
        </p:txBody>
      </p:sp>
      <p:sp>
        <p:nvSpPr>
          <p:cNvPr id="359442" name="Line 18"/>
          <p:cNvSpPr>
            <a:spLocks noChangeShapeType="1"/>
          </p:cNvSpPr>
          <p:nvPr/>
        </p:nvSpPr>
        <p:spPr bwMode="auto">
          <a:xfrm>
            <a:off x="1676400" y="2425700"/>
            <a:ext cx="857250" cy="0"/>
          </a:xfrm>
          <a:prstGeom prst="line">
            <a:avLst/>
          </a:prstGeom>
          <a:noFill/>
          <a:ln w="25400">
            <a:solidFill>
              <a:schemeClr val="bg1"/>
            </a:solidFill>
            <a:round/>
            <a:headEnd/>
            <a:tailEnd/>
          </a:ln>
          <a:effectLst/>
        </p:spPr>
        <p:txBody>
          <a:bodyPr wrap="none" anchor="ctr"/>
          <a:lstStyle/>
          <a:p>
            <a:endParaRPr lang="en-US"/>
          </a:p>
        </p:txBody>
      </p:sp>
      <p:sp>
        <p:nvSpPr>
          <p:cNvPr id="359443" name="Line 19"/>
          <p:cNvSpPr>
            <a:spLocks noChangeShapeType="1"/>
          </p:cNvSpPr>
          <p:nvPr/>
        </p:nvSpPr>
        <p:spPr bwMode="auto">
          <a:xfrm>
            <a:off x="2501900" y="2425700"/>
            <a:ext cx="1216025" cy="0"/>
          </a:xfrm>
          <a:prstGeom prst="line">
            <a:avLst/>
          </a:prstGeom>
          <a:noFill/>
          <a:ln w="25400">
            <a:solidFill>
              <a:schemeClr val="tx1"/>
            </a:solidFill>
            <a:round/>
            <a:headEnd/>
            <a:tailEnd/>
          </a:ln>
          <a:effectLst/>
        </p:spPr>
        <p:txBody>
          <a:bodyPr wrap="none" anchor="ctr"/>
          <a:lstStyle/>
          <a:p>
            <a:endParaRPr lang="en-US"/>
          </a:p>
        </p:txBody>
      </p:sp>
      <p:sp>
        <p:nvSpPr>
          <p:cNvPr id="359444" name="Line 20"/>
          <p:cNvSpPr>
            <a:spLocks noChangeShapeType="1"/>
          </p:cNvSpPr>
          <p:nvPr/>
        </p:nvSpPr>
        <p:spPr bwMode="auto">
          <a:xfrm>
            <a:off x="1676400" y="4422775"/>
            <a:ext cx="508000" cy="0"/>
          </a:xfrm>
          <a:prstGeom prst="line">
            <a:avLst/>
          </a:prstGeom>
          <a:noFill/>
          <a:ln w="25400">
            <a:solidFill>
              <a:schemeClr val="bg1"/>
            </a:solidFill>
            <a:round/>
            <a:headEnd/>
            <a:tailEnd/>
          </a:ln>
          <a:effectLst/>
        </p:spPr>
        <p:txBody>
          <a:bodyPr wrap="none" anchor="ctr"/>
          <a:lstStyle/>
          <a:p>
            <a:endParaRPr lang="en-US"/>
          </a:p>
        </p:txBody>
      </p:sp>
      <p:sp>
        <p:nvSpPr>
          <p:cNvPr id="359445" name="Line 21"/>
          <p:cNvSpPr>
            <a:spLocks noChangeShapeType="1"/>
          </p:cNvSpPr>
          <p:nvPr/>
        </p:nvSpPr>
        <p:spPr bwMode="auto">
          <a:xfrm>
            <a:off x="2165350" y="4422775"/>
            <a:ext cx="1492250" cy="0"/>
          </a:xfrm>
          <a:prstGeom prst="line">
            <a:avLst/>
          </a:prstGeom>
          <a:noFill/>
          <a:ln w="25400">
            <a:solidFill>
              <a:schemeClr val="tx1"/>
            </a:solidFill>
            <a:round/>
            <a:headEnd/>
            <a:tailEnd/>
          </a:ln>
          <a:effectLst/>
        </p:spPr>
        <p:txBody>
          <a:bodyPr wrap="none" anchor="ctr"/>
          <a:lstStyle/>
          <a:p>
            <a:endParaRPr lang="en-US"/>
          </a:p>
        </p:txBody>
      </p:sp>
      <p:sp>
        <p:nvSpPr>
          <p:cNvPr id="359446" name="Line 22"/>
          <p:cNvSpPr>
            <a:spLocks noChangeShapeType="1"/>
          </p:cNvSpPr>
          <p:nvPr/>
        </p:nvSpPr>
        <p:spPr bwMode="auto">
          <a:xfrm>
            <a:off x="2711450" y="5584825"/>
            <a:ext cx="1463675" cy="0"/>
          </a:xfrm>
          <a:prstGeom prst="line">
            <a:avLst/>
          </a:prstGeom>
          <a:noFill/>
          <a:ln w="25400">
            <a:solidFill>
              <a:schemeClr val="bg1"/>
            </a:solidFill>
            <a:round/>
            <a:headEnd/>
            <a:tailEnd/>
          </a:ln>
          <a:effectLst/>
        </p:spPr>
        <p:txBody>
          <a:bodyPr wrap="none" anchor="ctr"/>
          <a:lstStyle/>
          <a:p>
            <a:endParaRPr lang="en-US"/>
          </a:p>
        </p:txBody>
      </p:sp>
      <p:sp>
        <p:nvSpPr>
          <p:cNvPr id="359447" name="Line 23"/>
          <p:cNvSpPr>
            <a:spLocks noChangeShapeType="1"/>
          </p:cNvSpPr>
          <p:nvPr/>
        </p:nvSpPr>
        <p:spPr bwMode="auto">
          <a:xfrm>
            <a:off x="2711450" y="5946775"/>
            <a:ext cx="1362075" cy="0"/>
          </a:xfrm>
          <a:prstGeom prst="line">
            <a:avLst/>
          </a:prstGeom>
          <a:noFill/>
          <a:ln w="25400">
            <a:solidFill>
              <a:schemeClr val="bg1"/>
            </a:solidFill>
            <a:round/>
            <a:headEnd/>
            <a:tailEnd/>
          </a:ln>
          <a:effectLst/>
        </p:spPr>
        <p:txBody>
          <a:bodyPr wrap="none" anchor="ctr"/>
          <a:lstStyle/>
          <a:p>
            <a:endParaRPr lang="en-US"/>
          </a:p>
        </p:txBody>
      </p:sp>
      <p:sp>
        <p:nvSpPr>
          <p:cNvPr id="359448" name="Line 24"/>
          <p:cNvSpPr>
            <a:spLocks noChangeShapeType="1"/>
          </p:cNvSpPr>
          <p:nvPr/>
        </p:nvSpPr>
        <p:spPr bwMode="auto">
          <a:xfrm>
            <a:off x="5057775" y="5353050"/>
            <a:ext cx="463550" cy="0"/>
          </a:xfrm>
          <a:prstGeom prst="line">
            <a:avLst/>
          </a:prstGeom>
          <a:noFill/>
          <a:ln w="25400">
            <a:solidFill>
              <a:schemeClr val="bg1"/>
            </a:solidFill>
            <a:round/>
            <a:headEnd/>
            <a:tailEnd/>
          </a:ln>
          <a:effectLst/>
        </p:spPr>
        <p:txBody>
          <a:bodyPr wrap="none" anchor="ctr"/>
          <a:lstStyle/>
          <a:p>
            <a:endParaRPr lang="en-US"/>
          </a:p>
        </p:txBody>
      </p:sp>
      <p:sp>
        <p:nvSpPr>
          <p:cNvPr id="359449" name="Line 25"/>
          <p:cNvSpPr>
            <a:spLocks noChangeShapeType="1"/>
          </p:cNvSpPr>
          <p:nvPr/>
        </p:nvSpPr>
        <p:spPr bwMode="auto">
          <a:xfrm>
            <a:off x="6934200" y="4114800"/>
            <a:ext cx="582613" cy="0"/>
          </a:xfrm>
          <a:prstGeom prst="line">
            <a:avLst/>
          </a:prstGeom>
          <a:noFill/>
          <a:ln w="25400">
            <a:solidFill>
              <a:schemeClr val="bg1"/>
            </a:solidFill>
            <a:round/>
            <a:headEnd/>
            <a:tailEnd/>
          </a:ln>
          <a:effectLst/>
        </p:spPr>
        <p:txBody>
          <a:bodyPr wrap="none" anchor="ctr"/>
          <a:lstStyle/>
          <a:p>
            <a:endParaRPr lang="en-US"/>
          </a:p>
        </p:txBody>
      </p:sp>
      <p:sp>
        <p:nvSpPr>
          <p:cNvPr id="359450" name="Line 26"/>
          <p:cNvSpPr>
            <a:spLocks noChangeShapeType="1"/>
          </p:cNvSpPr>
          <p:nvPr/>
        </p:nvSpPr>
        <p:spPr bwMode="auto">
          <a:xfrm>
            <a:off x="6553200" y="4114800"/>
            <a:ext cx="457200" cy="0"/>
          </a:xfrm>
          <a:prstGeom prst="line">
            <a:avLst/>
          </a:prstGeom>
          <a:noFill/>
          <a:ln w="25400">
            <a:solidFill>
              <a:schemeClr val="tx1"/>
            </a:solidFill>
            <a:round/>
            <a:headEnd/>
            <a:tailEnd/>
          </a:ln>
          <a:effectLst/>
        </p:spPr>
        <p:txBody>
          <a:bodyPr wrap="none" anchor="ctr"/>
          <a:lstStyle/>
          <a:p>
            <a:endParaRPr lang="en-US"/>
          </a:p>
        </p:txBody>
      </p:sp>
      <p:sp>
        <p:nvSpPr>
          <p:cNvPr id="359451" name="Line 27"/>
          <p:cNvSpPr>
            <a:spLocks noChangeShapeType="1"/>
          </p:cNvSpPr>
          <p:nvPr/>
        </p:nvSpPr>
        <p:spPr bwMode="auto">
          <a:xfrm>
            <a:off x="6997700" y="3324225"/>
            <a:ext cx="519113" cy="0"/>
          </a:xfrm>
          <a:prstGeom prst="line">
            <a:avLst/>
          </a:prstGeom>
          <a:noFill/>
          <a:ln w="25400">
            <a:solidFill>
              <a:schemeClr val="bg1"/>
            </a:solidFill>
            <a:round/>
            <a:headEnd/>
            <a:tailEnd/>
          </a:ln>
          <a:effectLst/>
        </p:spPr>
        <p:txBody>
          <a:bodyPr wrap="none" anchor="ctr"/>
          <a:lstStyle/>
          <a:p>
            <a:endParaRPr lang="en-US"/>
          </a:p>
        </p:txBody>
      </p:sp>
      <p:sp>
        <p:nvSpPr>
          <p:cNvPr id="359452" name="Line 28"/>
          <p:cNvSpPr>
            <a:spLocks noChangeShapeType="1"/>
          </p:cNvSpPr>
          <p:nvPr/>
        </p:nvSpPr>
        <p:spPr bwMode="auto">
          <a:xfrm>
            <a:off x="6354763" y="3324225"/>
            <a:ext cx="706437" cy="0"/>
          </a:xfrm>
          <a:prstGeom prst="line">
            <a:avLst/>
          </a:prstGeom>
          <a:noFill/>
          <a:ln w="25400">
            <a:solidFill>
              <a:schemeClr val="tx1"/>
            </a:solidFill>
            <a:round/>
            <a:headEnd/>
            <a:tailEnd/>
          </a:ln>
          <a:effectLst/>
        </p:spPr>
        <p:txBody>
          <a:bodyPr wrap="none" anchor="ctr"/>
          <a:lstStyle/>
          <a:p>
            <a:endParaRPr lang="en-US"/>
          </a:p>
        </p:txBody>
      </p:sp>
      <p:sp>
        <p:nvSpPr>
          <p:cNvPr id="359453" name="Line 29"/>
          <p:cNvSpPr>
            <a:spLocks noChangeShapeType="1"/>
          </p:cNvSpPr>
          <p:nvPr/>
        </p:nvSpPr>
        <p:spPr bwMode="auto">
          <a:xfrm>
            <a:off x="2981325" y="1387475"/>
            <a:ext cx="520700" cy="0"/>
          </a:xfrm>
          <a:prstGeom prst="line">
            <a:avLst/>
          </a:prstGeom>
          <a:noFill/>
          <a:ln w="25400">
            <a:solidFill>
              <a:schemeClr val="bg1"/>
            </a:solidFill>
            <a:round/>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0477" name="Picture 29" descr="8"/>
          <p:cNvPicPr>
            <a:picLocks noChangeAspect="1" noChangeArrowheads="1"/>
          </p:cNvPicPr>
          <p:nvPr/>
        </p:nvPicPr>
        <p:blipFill>
          <a:blip r:embed="rId3" cstate="print"/>
          <a:srcRect/>
          <a:stretch>
            <a:fillRect/>
          </a:stretch>
        </p:blipFill>
        <p:spPr bwMode="auto">
          <a:xfrm>
            <a:off x="1390650" y="762000"/>
            <a:ext cx="6343650" cy="5807075"/>
          </a:xfrm>
          <a:prstGeom prst="rect">
            <a:avLst/>
          </a:prstGeom>
          <a:noFill/>
        </p:spPr>
      </p:pic>
      <p:sp>
        <p:nvSpPr>
          <p:cNvPr id="360452" name="Rectangle 4"/>
          <p:cNvSpPr>
            <a:spLocks noChangeArrowheads="1"/>
          </p:cNvSpPr>
          <p:nvPr/>
        </p:nvSpPr>
        <p:spPr bwMode="auto">
          <a:xfrm>
            <a:off x="0" y="0"/>
            <a:ext cx="9144000" cy="641350"/>
          </a:xfrm>
          <a:prstGeom prst="rect">
            <a:avLst/>
          </a:prstGeom>
          <a:noFill/>
          <a:ln w="9525">
            <a:noFill/>
            <a:miter lim="800000"/>
            <a:headEnd/>
            <a:tailEnd/>
          </a:ln>
          <a:effectLst/>
        </p:spPr>
        <p:txBody>
          <a:bodyPr/>
          <a:lstStyle/>
          <a:p>
            <a:pPr algn="ctr" eaLnBrk="1" hangingPunct="1">
              <a:spcBef>
                <a:spcPct val="30000"/>
              </a:spcBef>
            </a:pPr>
            <a:r>
              <a:rPr lang="en-US">
                <a:cs typeface="Times New Roman" charset="0"/>
              </a:rPr>
              <a:t>Cells of the Immune System </a:t>
            </a:r>
          </a:p>
        </p:txBody>
      </p:sp>
      <p:sp>
        <p:nvSpPr>
          <p:cNvPr id="360454" name="Rectangle 6"/>
          <p:cNvSpPr>
            <a:spLocks noChangeArrowheads="1"/>
          </p:cNvSpPr>
          <p:nvPr/>
        </p:nvSpPr>
        <p:spPr bwMode="auto">
          <a:xfrm>
            <a:off x="2159000" y="619125"/>
            <a:ext cx="1069975" cy="282575"/>
          </a:xfrm>
          <a:prstGeom prst="rect">
            <a:avLst/>
          </a:prstGeom>
          <a:noFill/>
          <a:ln w="25400">
            <a:noFill/>
            <a:miter lim="800000"/>
            <a:headEnd/>
            <a:tailEnd/>
          </a:ln>
          <a:effectLst/>
        </p:spPr>
        <p:txBody>
          <a:bodyPr wrap="none">
            <a:spAutoFit/>
          </a:bodyPr>
          <a:lstStyle/>
          <a:p>
            <a:pPr>
              <a:lnSpc>
                <a:spcPts val="1500"/>
              </a:lnSpc>
            </a:pPr>
            <a:r>
              <a:rPr lang="en-US" sz="1400">
                <a:solidFill>
                  <a:schemeClr val="bg1"/>
                </a:solidFill>
              </a:rPr>
              <a:t>Bone graft</a:t>
            </a:r>
          </a:p>
        </p:txBody>
      </p:sp>
      <p:sp>
        <p:nvSpPr>
          <p:cNvPr id="360455" name="Rectangle 7"/>
          <p:cNvSpPr>
            <a:spLocks noChangeArrowheads="1"/>
          </p:cNvSpPr>
          <p:nvPr/>
        </p:nvSpPr>
        <p:spPr bwMode="auto">
          <a:xfrm>
            <a:off x="2732088" y="3468688"/>
            <a:ext cx="1362075" cy="447675"/>
          </a:xfrm>
          <a:prstGeom prst="rect">
            <a:avLst/>
          </a:prstGeom>
          <a:noFill/>
          <a:ln w="25400">
            <a:noFill/>
            <a:miter lim="800000"/>
            <a:headEnd/>
            <a:tailEnd/>
          </a:ln>
          <a:effectLst/>
        </p:spPr>
        <p:txBody>
          <a:bodyPr>
            <a:spAutoFit/>
          </a:bodyPr>
          <a:lstStyle/>
          <a:p>
            <a:pPr algn="r">
              <a:lnSpc>
                <a:spcPts val="1400"/>
              </a:lnSpc>
            </a:pPr>
            <a:r>
              <a:rPr lang="en-US" sz="1400">
                <a:solidFill>
                  <a:schemeClr val="bg1"/>
                </a:solidFill>
              </a:rPr>
              <a:t>Multipotential</a:t>
            </a:r>
          </a:p>
          <a:p>
            <a:pPr algn="r">
              <a:lnSpc>
                <a:spcPts val="1400"/>
              </a:lnSpc>
            </a:pPr>
            <a:r>
              <a:rPr lang="en-US" sz="1400">
                <a:solidFill>
                  <a:schemeClr val="bg1"/>
                </a:solidFill>
              </a:rPr>
              <a:t>stem cell</a:t>
            </a:r>
          </a:p>
        </p:txBody>
      </p:sp>
      <p:sp>
        <p:nvSpPr>
          <p:cNvPr id="360456" name="Rectangle 8"/>
          <p:cNvSpPr>
            <a:spLocks noChangeArrowheads="1"/>
          </p:cNvSpPr>
          <p:nvPr/>
        </p:nvSpPr>
        <p:spPr bwMode="auto">
          <a:xfrm>
            <a:off x="1657350" y="2882900"/>
            <a:ext cx="1404938" cy="447675"/>
          </a:xfrm>
          <a:prstGeom prst="rect">
            <a:avLst/>
          </a:prstGeom>
          <a:noFill/>
          <a:ln w="25400">
            <a:noFill/>
            <a:miter lim="800000"/>
            <a:headEnd/>
            <a:tailEnd/>
          </a:ln>
          <a:effectLst/>
        </p:spPr>
        <p:txBody>
          <a:bodyPr wrap="none">
            <a:spAutoFit/>
          </a:bodyPr>
          <a:lstStyle/>
          <a:p>
            <a:pPr algn="r">
              <a:lnSpc>
                <a:spcPts val="1400"/>
              </a:lnSpc>
            </a:pPr>
            <a:r>
              <a:rPr lang="en-US" sz="1400">
                <a:solidFill>
                  <a:schemeClr val="bg1"/>
                </a:solidFill>
              </a:rPr>
              <a:t>Hematopoietic</a:t>
            </a:r>
            <a:br>
              <a:rPr lang="en-US" sz="1400">
                <a:solidFill>
                  <a:schemeClr val="bg1"/>
                </a:solidFill>
              </a:rPr>
            </a:br>
            <a:r>
              <a:rPr lang="en-US" sz="1400">
                <a:solidFill>
                  <a:schemeClr val="bg1"/>
                </a:solidFill>
              </a:rPr>
              <a:t>stem cell</a:t>
            </a:r>
          </a:p>
        </p:txBody>
      </p:sp>
      <p:sp>
        <p:nvSpPr>
          <p:cNvPr id="360457" name="Rectangle 9"/>
          <p:cNvSpPr>
            <a:spLocks noChangeArrowheads="1"/>
          </p:cNvSpPr>
          <p:nvPr/>
        </p:nvSpPr>
        <p:spPr bwMode="auto">
          <a:xfrm>
            <a:off x="7292975" y="4213225"/>
            <a:ext cx="912813" cy="282575"/>
          </a:xfrm>
          <a:prstGeom prst="rect">
            <a:avLst/>
          </a:prstGeom>
          <a:noFill/>
          <a:ln w="25400">
            <a:noFill/>
            <a:miter lim="800000"/>
            <a:headEnd/>
            <a:tailEnd/>
          </a:ln>
          <a:effectLst/>
        </p:spPr>
        <p:txBody>
          <a:bodyPr wrap="none">
            <a:spAutoFit/>
          </a:bodyPr>
          <a:lstStyle/>
          <a:p>
            <a:pPr>
              <a:lnSpc>
                <a:spcPts val="1500"/>
              </a:lnSpc>
            </a:pPr>
            <a:r>
              <a:rPr lang="en-US" sz="1400">
                <a:solidFill>
                  <a:schemeClr val="bg1"/>
                </a:solidFill>
              </a:rPr>
              <a:t>Platelets</a:t>
            </a:r>
          </a:p>
        </p:txBody>
      </p:sp>
      <p:sp>
        <p:nvSpPr>
          <p:cNvPr id="360458" name="Rectangle 10"/>
          <p:cNvSpPr>
            <a:spLocks noChangeArrowheads="1"/>
          </p:cNvSpPr>
          <p:nvPr/>
        </p:nvSpPr>
        <p:spPr bwMode="auto">
          <a:xfrm>
            <a:off x="3263900" y="838200"/>
            <a:ext cx="1227138" cy="282575"/>
          </a:xfrm>
          <a:prstGeom prst="rect">
            <a:avLst/>
          </a:prstGeom>
          <a:noFill/>
          <a:ln w="25400">
            <a:noFill/>
            <a:miter lim="800000"/>
            <a:headEnd/>
            <a:tailEnd/>
          </a:ln>
          <a:effectLst/>
        </p:spPr>
        <p:txBody>
          <a:bodyPr wrap="none">
            <a:spAutoFit/>
          </a:bodyPr>
          <a:lstStyle/>
          <a:p>
            <a:pPr>
              <a:lnSpc>
                <a:spcPts val="1500"/>
              </a:lnSpc>
            </a:pPr>
            <a:r>
              <a:rPr lang="en-US" sz="1400">
                <a:solidFill>
                  <a:schemeClr val="bg1"/>
                </a:solidFill>
              </a:rPr>
              <a:t>Macrophage</a:t>
            </a:r>
          </a:p>
        </p:txBody>
      </p:sp>
      <p:sp>
        <p:nvSpPr>
          <p:cNvPr id="360459" name="Rectangle 11"/>
          <p:cNvSpPr>
            <a:spLocks noChangeArrowheads="1"/>
          </p:cNvSpPr>
          <p:nvPr/>
        </p:nvSpPr>
        <p:spPr bwMode="auto">
          <a:xfrm>
            <a:off x="4068763" y="1590675"/>
            <a:ext cx="1268412" cy="282575"/>
          </a:xfrm>
          <a:prstGeom prst="rect">
            <a:avLst/>
          </a:prstGeom>
          <a:noFill/>
          <a:ln w="25400">
            <a:noFill/>
            <a:miter lim="800000"/>
            <a:headEnd/>
            <a:tailEnd/>
          </a:ln>
          <a:effectLst/>
        </p:spPr>
        <p:txBody>
          <a:bodyPr wrap="none">
            <a:spAutoFit/>
          </a:bodyPr>
          <a:lstStyle/>
          <a:p>
            <a:pPr>
              <a:lnSpc>
                <a:spcPts val="1500"/>
              </a:lnSpc>
            </a:pPr>
            <a:r>
              <a:rPr lang="en-US" sz="1400">
                <a:solidFill>
                  <a:schemeClr val="bg1"/>
                </a:solidFill>
              </a:rPr>
              <a:t>Erythrocytes</a:t>
            </a:r>
          </a:p>
        </p:txBody>
      </p:sp>
      <p:sp>
        <p:nvSpPr>
          <p:cNvPr id="360460" name="Rectangle 12"/>
          <p:cNvSpPr>
            <a:spLocks noChangeArrowheads="1"/>
          </p:cNvSpPr>
          <p:nvPr/>
        </p:nvSpPr>
        <p:spPr bwMode="auto">
          <a:xfrm>
            <a:off x="5057775" y="1357313"/>
            <a:ext cx="1089025" cy="282575"/>
          </a:xfrm>
          <a:prstGeom prst="rect">
            <a:avLst/>
          </a:prstGeom>
          <a:noFill/>
          <a:ln w="25400">
            <a:noFill/>
            <a:miter lim="800000"/>
            <a:headEnd/>
            <a:tailEnd/>
          </a:ln>
          <a:effectLst/>
        </p:spPr>
        <p:txBody>
          <a:bodyPr wrap="none">
            <a:spAutoFit/>
          </a:bodyPr>
          <a:lstStyle/>
          <a:p>
            <a:pPr>
              <a:lnSpc>
                <a:spcPts val="1500"/>
              </a:lnSpc>
            </a:pPr>
            <a:r>
              <a:rPr lang="en-US" sz="1400">
                <a:solidFill>
                  <a:schemeClr val="bg1"/>
                </a:solidFill>
              </a:rPr>
              <a:t>Eosinophil</a:t>
            </a:r>
          </a:p>
        </p:txBody>
      </p:sp>
      <p:sp>
        <p:nvSpPr>
          <p:cNvPr id="360461" name="Rectangle 13"/>
          <p:cNvSpPr>
            <a:spLocks noChangeArrowheads="1"/>
          </p:cNvSpPr>
          <p:nvPr/>
        </p:nvSpPr>
        <p:spPr bwMode="auto">
          <a:xfrm>
            <a:off x="5610225" y="3819525"/>
            <a:ext cx="1069975" cy="282575"/>
          </a:xfrm>
          <a:prstGeom prst="rect">
            <a:avLst/>
          </a:prstGeom>
          <a:noFill/>
          <a:ln w="25400">
            <a:noFill/>
            <a:miter lim="800000"/>
            <a:headEnd/>
            <a:tailEnd/>
          </a:ln>
          <a:effectLst/>
        </p:spPr>
        <p:txBody>
          <a:bodyPr wrap="none">
            <a:spAutoFit/>
          </a:bodyPr>
          <a:lstStyle/>
          <a:p>
            <a:pPr>
              <a:lnSpc>
                <a:spcPts val="1500"/>
              </a:lnSpc>
            </a:pPr>
            <a:r>
              <a:rPr lang="en-US" sz="1400">
                <a:solidFill>
                  <a:schemeClr val="bg1"/>
                </a:solidFill>
              </a:rPr>
              <a:t>Neutrophil</a:t>
            </a:r>
          </a:p>
        </p:txBody>
      </p:sp>
      <p:sp>
        <p:nvSpPr>
          <p:cNvPr id="360462" name="Rectangle 14"/>
          <p:cNvSpPr>
            <a:spLocks noChangeArrowheads="1"/>
          </p:cNvSpPr>
          <p:nvPr/>
        </p:nvSpPr>
        <p:spPr bwMode="auto">
          <a:xfrm>
            <a:off x="7075488" y="2406650"/>
            <a:ext cx="1463675" cy="282575"/>
          </a:xfrm>
          <a:prstGeom prst="rect">
            <a:avLst/>
          </a:prstGeom>
          <a:noFill/>
          <a:ln w="25400">
            <a:noFill/>
            <a:miter lim="800000"/>
            <a:headEnd/>
            <a:tailEnd/>
          </a:ln>
          <a:effectLst/>
        </p:spPr>
        <p:txBody>
          <a:bodyPr wrap="none">
            <a:spAutoFit/>
          </a:bodyPr>
          <a:lstStyle/>
          <a:p>
            <a:pPr>
              <a:lnSpc>
                <a:spcPts val="1500"/>
              </a:lnSpc>
            </a:pPr>
            <a:r>
              <a:rPr lang="en-US" sz="1400">
                <a:solidFill>
                  <a:schemeClr val="bg1"/>
                </a:solidFill>
              </a:rPr>
              <a:t>Megakaryocyte</a:t>
            </a:r>
          </a:p>
        </p:txBody>
      </p:sp>
      <p:sp>
        <p:nvSpPr>
          <p:cNvPr id="360463" name="Rectangle 15"/>
          <p:cNvSpPr>
            <a:spLocks noChangeArrowheads="1"/>
          </p:cNvSpPr>
          <p:nvPr/>
        </p:nvSpPr>
        <p:spPr bwMode="auto">
          <a:xfrm>
            <a:off x="7580313" y="990600"/>
            <a:ext cx="931862" cy="282575"/>
          </a:xfrm>
          <a:prstGeom prst="rect">
            <a:avLst/>
          </a:prstGeom>
          <a:noFill/>
          <a:ln w="25400">
            <a:noFill/>
            <a:miter lim="800000"/>
            <a:headEnd/>
            <a:tailEnd/>
          </a:ln>
          <a:effectLst/>
        </p:spPr>
        <p:txBody>
          <a:bodyPr wrap="none">
            <a:spAutoFit/>
          </a:bodyPr>
          <a:lstStyle/>
          <a:p>
            <a:pPr>
              <a:lnSpc>
                <a:spcPts val="1500"/>
              </a:lnSpc>
            </a:pPr>
            <a:r>
              <a:rPr lang="en-US" sz="1400">
                <a:solidFill>
                  <a:schemeClr val="bg1"/>
                </a:solidFill>
              </a:rPr>
              <a:t>Mast cell</a:t>
            </a:r>
          </a:p>
        </p:txBody>
      </p:sp>
      <p:sp>
        <p:nvSpPr>
          <p:cNvPr id="360464" name="Rectangle 16"/>
          <p:cNvSpPr>
            <a:spLocks noChangeArrowheads="1"/>
          </p:cNvSpPr>
          <p:nvPr/>
        </p:nvSpPr>
        <p:spPr bwMode="auto">
          <a:xfrm>
            <a:off x="6683375" y="1722438"/>
            <a:ext cx="931863" cy="282575"/>
          </a:xfrm>
          <a:prstGeom prst="rect">
            <a:avLst/>
          </a:prstGeom>
          <a:noFill/>
          <a:ln w="25400">
            <a:noFill/>
            <a:miter lim="800000"/>
            <a:headEnd/>
            <a:tailEnd/>
          </a:ln>
          <a:effectLst/>
        </p:spPr>
        <p:txBody>
          <a:bodyPr wrap="none">
            <a:spAutoFit/>
          </a:bodyPr>
          <a:lstStyle/>
          <a:p>
            <a:pPr>
              <a:lnSpc>
                <a:spcPts val="1500"/>
              </a:lnSpc>
            </a:pPr>
            <a:r>
              <a:rPr lang="en-US" sz="1400">
                <a:solidFill>
                  <a:schemeClr val="bg1"/>
                </a:solidFill>
              </a:rPr>
              <a:t>Basophil</a:t>
            </a:r>
          </a:p>
        </p:txBody>
      </p:sp>
      <p:sp>
        <p:nvSpPr>
          <p:cNvPr id="360465" name="Rectangle 17"/>
          <p:cNvSpPr>
            <a:spLocks noChangeArrowheads="1"/>
          </p:cNvSpPr>
          <p:nvPr/>
        </p:nvSpPr>
        <p:spPr bwMode="auto">
          <a:xfrm>
            <a:off x="3200400" y="5124450"/>
            <a:ext cx="1325563" cy="282575"/>
          </a:xfrm>
          <a:prstGeom prst="rect">
            <a:avLst/>
          </a:prstGeom>
          <a:noFill/>
          <a:ln w="25400">
            <a:noFill/>
            <a:miter lim="800000"/>
            <a:headEnd/>
            <a:tailEnd/>
          </a:ln>
          <a:effectLst/>
        </p:spPr>
        <p:txBody>
          <a:bodyPr wrap="none">
            <a:spAutoFit/>
          </a:bodyPr>
          <a:lstStyle/>
          <a:p>
            <a:pPr>
              <a:lnSpc>
                <a:spcPts val="1500"/>
              </a:lnSpc>
            </a:pPr>
            <a:r>
              <a:rPr lang="en-US" sz="1400">
                <a:solidFill>
                  <a:schemeClr val="bg1"/>
                </a:solidFill>
              </a:rPr>
              <a:t>T lymphocyte</a:t>
            </a:r>
          </a:p>
        </p:txBody>
      </p:sp>
      <p:sp>
        <p:nvSpPr>
          <p:cNvPr id="360466" name="Rectangle 18"/>
          <p:cNvSpPr>
            <a:spLocks noChangeArrowheads="1"/>
          </p:cNvSpPr>
          <p:nvPr/>
        </p:nvSpPr>
        <p:spPr bwMode="auto">
          <a:xfrm>
            <a:off x="2895600" y="6264275"/>
            <a:ext cx="1603375" cy="282575"/>
          </a:xfrm>
          <a:prstGeom prst="rect">
            <a:avLst/>
          </a:prstGeom>
          <a:noFill/>
          <a:ln w="25400">
            <a:noFill/>
            <a:miter lim="800000"/>
            <a:headEnd/>
            <a:tailEnd/>
          </a:ln>
          <a:effectLst/>
        </p:spPr>
        <p:txBody>
          <a:bodyPr wrap="none">
            <a:spAutoFit/>
          </a:bodyPr>
          <a:lstStyle/>
          <a:p>
            <a:pPr>
              <a:lnSpc>
                <a:spcPts val="1500"/>
              </a:lnSpc>
            </a:pPr>
            <a:r>
              <a:rPr lang="en-US" sz="1400">
                <a:solidFill>
                  <a:schemeClr val="bg1"/>
                </a:solidFill>
              </a:rPr>
              <a:t>Natural killer cell</a:t>
            </a:r>
          </a:p>
        </p:txBody>
      </p:sp>
      <p:sp>
        <p:nvSpPr>
          <p:cNvPr id="360467" name="Rectangle 19"/>
          <p:cNvSpPr>
            <a:spLocks noChangeArrowheads="1"/>
          </p:cNvSpPr>
          <p:nvPr/>
        </p:nvSpPr>
        <p:spPr bwMode="auto">
          <a:xfrm>
            <a:off x="6905625" y="5048250"/>
            <a:ext cx="1296988" cy="282575"/>
          </a:xfrm>
          <a:prstGeom prst="rect">
            <a:avLst/>
          </a:prstGeom>
          <a:noFill/>
          <a:ln w="25400">
            <a:noFill/>
            <a:miter lim="800000"/>
            <a:headEnd/>
            <a:tailEnd/>
          </a:ln>
          <a:effectLst/>
        </p:spPr>
        <p:txBody>
          <a:bodyPr wrap="none">
            <a:spAutoFit/>
          </a:bodyPr>
          <a:lstStyle/>
          <a:p>
            <a:pPr>
              <a:lnSpc>
                <a:spcPts val="1500"/>
              </a:lnSpc>
            </a:pPr>
            <a:r>
              <a:rPr lang="en-US" sz="1400">
                <a:solidFill>
                  <a:schemeClr val="bg1"/>
                </a:solidFill>
              </a:rPr>
              <a:t>Dendritic cell</a:t>
            </a:r>
          </a:p>
        </p:txBody>
      </p:sp>
      <p:sp>
        <p:nvSpPr>
          <p:cNvPr id="360468" name="Rectangle 20"/>
          <p:cNvSpPr>
            <a:spLocks noChangeArrowheads="1"/>
          </p:cNvSpPr>
          <p:nvPr/>
        </p:nvSpPr>
        <p:spPr bwMode="auto">
          <a:xfrm>
            <a:off x="5762625" y="6089650"/>
            <a:ext cx="1346200" cy="282575"/>
          </a:xfrm>
          <a:prstGeom prst="rect">
            <a:avLst/>
          </a:prstGeom>
          <a:noFill/>
          <a:ln w="25400">
            <a:noFill/>
            <a:miter lim="800000"/>
            <a:headEnd/>
            <a:tailEnd/>
          </a:ln>
          <a:effectLst/>
        </p:spPr>
        <p:txBody>
          <a:bodyPr wrap="none">
            <a:spAutoFit/>
          </a:bodyPr>
          <a:lstStyle/>
          <a:p>
            <a:pPr>
              <a:lnSpc>
                <a:spcPts val="1500"/>
              </a:lnSpc>
            </a:pPr>
            <a:r>
              <a:rPr lang="en-US" sz="1400">
                <a:solidFill>
                  <a:schemeClr val="bg1"/>
                </a:solidFill>
              </a:rPr>
              <a:t>B lymphocyte</a:t>
            </a:r>
          </a:p>
        </p:txBody>
      </p:sp>
      <p:sp>
        <p:nvSpPr>
          <p:cNvPr id="360469" name="Rectangle 21"/>
          <p:cNvSpPr>
            <a:spLocks noChangeArrowheads="1"/>
          </p:cNvSpPr>
          <p:nvPr/>
        </p:nvSpPr>
        <p:spPr bwMode="auto">
          <a:xfrm>
            <a:off x="2897188" y="4600575"/>
            <a:ext cx="2309812" cy="282575"/>
          </a:xfrm>
          <a:prstGeom prst="rect">
            <a:avLst/>
          </a:prstGeom>
          <a:noFill/>
          <a:ln w="25400">
            <a:noFill/>
            <a:miter lim="800000"/>
            <a:headEnd/>
            <a:tailEnd/>
          </a:ln>
          <a:effectLst/>
        </p:spPr>
        <p:txBody>
          <a:bodyPr wrap="none">
            <a:spAutoFit/>
          </a:bodyPr>
          <a:lstStyle/>
          <a:p>
            <a:pPr>
              <a:lnSpc>
                <a:spcPts val="1500"/>
              </a:lnSpc>
            </a:pPr>
            <a:r>
              <a:rPr lang="en-US" sz="1400">
                <a:solidFill>
                  <a:schemeClr val="bg1"/>
                </a:solidFill>
              </a:rPr>
              <a:t>Lymphoid progenitor cell</a:t>
            </a:r>
          </a:p>
        </p:txBody>
      </p:sp>
      <p:sp>
        <p:nvSpPr>
          <p:cNvPr id="360470" name="Rectangle 22"/>
          <p:cNvSpPr>
            <a:spLocks noChangeArrowheads="1"/>
          </p:cNvSpPr>
          <p:nvPr/>
        </p:nvSpPr>
        <p:spPr bwMode="auto">
          <a:xfrm>
            <a:off x="4505325" y="3594100"/>
            <a:ext cx="1143000" cy="625475"/>
          </a:xfrm>
          <a:prstGeom prst="rect">
            <a:avLst/>
          </a:prstGeom>
          <a:noFill/>
          <a:ln w="25400">
            <a:noFill/>
            <a:miter lim="800000"/>
            <a:headEnd/>
            <a:tailEnd/>
          </a:ln>
          <a:effectLst/>
        </p:spPr>
        <p:txBody>
          <a:bodyPr>
            <a:spAutoFit/>
          </a:bodyPr>
          <a:lstStyle/>
          <a:p>
            <a:pPr algn="r">
              <a:lnSpc>
                <a:spcPts val="1400"/>
              </a:lnSpc>
            </a:pPr>
            <a:r>
              <a:rPr lang="en-US" sz="1400">
                <a:solidFill>
                  <a:schemeClr val="bg1"/>
                </a:solidFill>
              </a:rPr>
              <a:t>Myeloid progenitor cell</a:t>
            </a:r>
          </a:p>
        </p:txBody>
      </p:sp>
      <p:sp>
        <p:nvSpPr>
          <p:cNvPr id="360471" name="Rectangle 23"/>
          <p:cNvSpPr>
            <a:spLocks noChangeArrowheads="1"/>
          </p:cNvSpPr>
          <p:nvPr/>
        </p:nvSpPr>
        <p:spPr bwMode="auto">
          <a:xfrm>
            <a:off x="3625850" y="2387600"/>
            <a:ext cx="1009650" cy="282575"/>
          </a:xfrm>
          <a:prstGeom prst="rect">
            <a:avLst/>
          </a:prstGeom>
          <a:noFill/>
          <a:ln w="25400">
            <a:noFill/>
            <a:miter lim="800000"/>
            <a:headEnd/>
            <a:tailEnd/>
          </a:ln>
          <a:effectLst/>
        </p:spPr>
        <p:txBody>
          <a:bodyPr wrap="none">
            <a:spAutoFit/>
          </a:bodyPr>
          <a:lstStyle/>
          <a:p>
            <a:pPr>
              <a:lnSpc>
                <a:spcPts val="1500"/>
              </a:lnSpc>
            </a:pPr>
            <a:r>
              <a:rPr lang="en-US" sz="1400">
                <a:solidFill>
                  <a:schemeClr val="bg1"/>
                </a:solidFill>
              </a:rPr>
              <a:t>Monocyte</a:t>
            </a:r>
          </a:p>
        </p:txBody>
      </p:sp>
      <p:sp>
        <p:nvSpPr>
          <p:cNvPr id="360472" name="Rectangle 24"/>
          <p:cNvSpPr>
            <a:spLocks noChangeArrowheads="1"/>
          </p:cNvSpPr>
          <p:nvPr/>
        </p:nvSpPr>
        <p:spPr bwMode="auto">
          <a:xfrm>
            <a:off x="3124200" y="1676400"/>
            <a:ext cx="815975" cy="282575"/>
          </a:xfrm>
          <a:prstGeom prst="rect">
            <a:avLst/>
          </a:prstGeom>
          <a:noFill/>
          <a:ln w="25400">
            <a:noFill/>
            <a:miter lim="800000"/>
            <a:headEnd/>
            <a:tailEnd/>
          </a:ln>
          <a:effectLst/>
        </p:spPr>
        <p:txBody>
          <a:bodyPr wrap="none">
            <a:spAutoFit/>
          </a:bodyPr>
          <a:lstStyle/>
          <a:p>
            <a:pPr>
              <a:lnSpc>
                <a:spcPts val="1500"/>
              </a:lnSpc>
            </a:pPr>
            <a:r>
              <a:rPr lang="en-US" sz="1400">
                <a:solidFill>
                  <a:schemeClr val="bg1"/>
                </a:solidFill>
              </a:rPr>
              <a:t>Marrow</a:t>
            </a:r>
          </a:p>
        </p:txBody>
      </p:sp>
      <p:sp>
        <p:nvSpPr>
          <p:cNvPr id="360473" name="Rectangle 25"/>
          <p:cNvSpPr>
            <a:spLocks noChangeArrowheads="1"/>
          </p:cNvSpPr>
          <p:nvPr/>
        </p:nvSpPr>
        <p:spPr bwMode="auto">
          <a:xfrm>
            <a:off x="1384300" y="2551113"/>
            <a:ext cx="627063" cy="282575"/>
          </a:xfrm>
          <a:prstGeom prst="rect">
            <a:avLst/>
          </a:prstGeom>
          <a:noFill/>
          <a:ln w="25400">
            <a:noFill/>
            <a:miter lim="800000"/>
            <a:headEnd/>
            <a:tailEnd/>
          </a:ln>
          <a:effectLst/>
        </p:spPr>
        <p:txBody>
          <a:bodyPr wrap="none">
            <a:spAutoFit/>
          </a:bodyPr>
          <a:lstStyle/>
          <a:p>
            <a:pPr>
              <a:lnSpc>
                <a:spcPts val="1500"/>
              </a:lnSpc>
            </a:pPr>
            <a:r>
              <a:rPr lang="en-US" sz="1400">
                <a:solidFill>
                  <a:schemeClr val="bg1"/>
                </a:solidFill>
              </a:rPr>
              <a:t>Bone</a:t>
            </a:r>
          </a:p>
        </p:txBody>
      </p:sp>
      <p:sp>
        <p:nvSpPr>
          <p:cNvPr id="360476" name="Freeform 28"/>
          <p:cNvSpPr>
            <a:spLocks/>
          </p:cNvSpPr>
          <p:nvPr/>
        </p:nvSpPr>
        <p:spPr bwMode="auto">
          <a:xfrm rot="-2832673">
            <a:off x="3807619" y="2961482"/>
            <a:ext cx="90487" cy="533400"/>
          </a:xfrm>
          <a:custGeom>
            <a:avLst/>
            <a:gdLst/>
            <a:ahLst/>
            <a:cxnLst>
              <a:cxn ang="0">
                <a:pos x="0" y="0"/>
              </a:cxn>
              <a:cxn ang="0">
                <a:pos x="528" y="480"/>
              </a:cxn>
              <a:cxn ang="0">
                <a:pos x="480" y="1152"/>
              </a:cxn>
            </a:cxnLst>
            <a:rect l="0" t="0" r="r" b="b"/>
            <a:pathLst>
              <a:path w="608" h="1152">
                <a:moveTo>
                  <a:pt x="0" y="0"/>
                </a:moveTo>
                <a:cubicBezTo>
                  <a:pt x="224" y="144"/>
                  <a:pt x="448" y="288"/>
                  <a:pt x="528" y="480"/>
                </a:cubicBezTo>
                <a:cubicBezTo>
                  <a:pt x="608" y="672"/>
                  <a:pt x="544" y="912"/>
                  <a:pt x="480" y="1152"/>
                </a:cubicBez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
        <p:nvSpPr>
          <p:cNvPr id="360479" name="Line 31"/>
          <p:cNvSpPr>
            <a:spLocks noChangeShapeType="1"/>
          </p:cNvSpPr>
          <p:nvPr/>
        </p:nvSpPr>
        <p:spPr bwMode="auto">
          <a:xfrm>
            <a:off x="2752725" y="1819275"/>
            <a:ext cx="381000" cy="0"/>
          </a:xfrm>
          <a:prstGeom prst="line">
            <a:avLst/>
          </a:prstGeom>
          <a:noFill/>
          <a:ln w="25400">
            <a:solidFill>
              <a:schemeClr val="bg1"/>
            </a:solidFill>
            <a:round/>
            <a:headEnd/>
            <a:tailEnd/>
          </a:ln>
          <a:effectLst/>
        </p:spPr>
        <p:txBody>
          <a:bodyPr wrap="none" anchor="ctr"/>
          <a:lstStyle/>
          <a:p>
            <a:endParaRPr lang="en-US"/>
          </a:p>
        </p:txBody>
      </p:sp>
      <p:sp>
        <p:nvSpPr>
          <p:cNvPr id="360480" name="Freeform 32"/>
          <p:cNvSpPr>
            <a:spLocks/>
          </p:cNvSpPr>
          <p:nvPr/>
        </p:nvSpPr>
        <p:spPr bwMode="auto">
          <a:xfrm rot="18675650" flipH="1">
            <a:off x="4783931" y="3663157"/>
            <a:ext cx="214313" cy="1174750"/>
          </a:xfrm>
          <a:custGeom>
            <a:avLst/>
            <a:gdLst/>
            <a:ahLst/>
            <a:cxnLst>
              <a:cxn ang="0">
                <a:pos x="0" y="0"/>
              </a:cxn>
              <a:cxn ang="0">
                <a:pos x="528" y="480"/>
              </a:cxn>
              <a:cxn ang="0">
                <a:pos x="480" y="1152"/>
              </a:cxn>
            </a:cxnLst>
            <a:rect l="0" t="0" r="r" b="b"/>
            <a:pathLst>
              <a:path w="608" h="1152">
                <a:moveTo>
                  <a:pt x="0" y="0"/>
                </a:moveTo>
                <a:cubicBezTo>
                  <a:pt x="224" y="144"/>
                  <a:pt x="448" y="288"/>
                  <a:pt x="528" y="480"/>
                </a:cubicBezTo>
                <a:cubicBezTo>
                  <a:pt x="608" y="672"/>
                  <a:pt x="544" y="912"/>
                  <a:pt x="480" y="1152"/>
                </a:cubicBez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
        <p:nvSpPr>
          <p:cNvPr id="360481" name="Freeform 33"/>
          <p:cNvSpPr>
            <a:spLocks/>
          </p:cNvSpPr>
          <p:nvPr/>
        </p:nvSpPr>
        <p:spPr bwMode="auto">
          <a:xfrm rot="2797503">
            <a:off x="5208588" y="5207000"/>
            <a:ext cx="152400" cy="546100"/>
          </a:xfrm>
          <a:custGeom>
            <a:avLst/>
            <a:gdLst/>
            <a:ahLst/>
            <a:cxnLst>
              <a:cxn ang="0">
                <a:pos x="0" y="0"/>
              </a:cxn>
              <a:cxn ang="0">
                <a:pos x="528" y="480"/>
              </a:cxn>
              <a:cxn ang="0">
                <a:pos x="480" y="1152"/>
              </a:cxn>
            </a:cxnLst>
            <a:rect l="0" t="0" r="r" b="b"/>
            <a:pathLst>
              <a:path w="608" h="1152">
                <a:moveTo>
                  <a:pt x="0" y="0"/>
                </a:moveTo>
                <a:cubicBezTo>
                  <a:pt x="224" y="144"/>
                  <a:pt x="448" y="288"/>
                  <a:pt x="528" y="480"/>
                </a:cubicBezTo>
                <a:cubicBezTo>
                  <a:pt x="608" y="672"/>
                  <a:pt x="544" y="912"/>
                  <a:pt x="480" y="1152"/>
                </a:cubicBez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
        <p:nvSpPr>
          <p:cNvPr id="360482" name="Freeform 34"/>
          <p:cNvSpPr>
            <a:spLocks/>
          </p:cNvSpPr>
          <p:nvPr/>
        </p:nvSpPr>
        <p:spPr bwMode="auto">
          <a:xfrm rot="18802497" flipH="1">
            <a:off x="5526881" y="5199857"/>
            <a:ext cx="90487" cy="457200"/>
          </a:xfrm>
          <a:custGeom>
            <a:avLst/>
            <a:gdLst/>
            <a:ahLst/>
            <a:cxnLst>
              <a:cxn ang="0">
                <a:pos x="0" y="0"/>
              </a:cxn>
              <a:cxn ang="0">
                <a:pos x="528" y="480"/>
              </a:cxn>
              <a:cxn ang="0">
                <a:pos x="480" y="1152"/>
              </a:cxn>
            </a:cxnLst>
            <a:rect l="0" t="0" r="r" b="b"/>
            <a:pathLst>
              <a:path w="608" h="1152">
                <a:moveTo>
                  <a:pt x="0" y="0"/>
                </a:moveTo>
                <a:cubicBezTo>
                  <a:pt x="224" y="144"/>
                  <a:pt x="448" y="288"/>
                  <a:pt x="528" y="480"/>
                </a:cubicBezTo>
                <a:cubicBezTo>
                  <a:pt x="608" y="672"/>
                  <a:pt x="544" y="912"/>
                  <a:pt x="480" y="1152"/>
                </a:cubicBez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
        <p:nvSpPr>
          <p:cNvPr id="360483" name="Freeform 35"/>
          <p:cNvSpPr>
            <a:spLocks/>
          </p:cNvSpPr>
          <p:nvPr/>
        </p:nvSpPr>
        <p:spPr bwMode="auto">
          <a:xfrm rot="15511443" flipH="1">
            <a:off x="5768182" y="4823619"/>
            <a:ext cx="169862" cy="838200"/>
          </a:xfrm>
          <a:custGeom>
            <a:avLst/>
            <a:gdLst/>
            <a:ahLst/>
            <a:cxnLst>
              <a:cxn ang="0">
                <a:pos x="0" y="0"/>
              </a:cxn>
              <a:cxn ang="0">
                <a:pos x="528" y="480"/>
              </a:cxn>
              <a:cxn ang="0">
                <a:pos x="480" y="1152"/>
              </a:cxn>
            </a:cxnLst>
            <a:rect l="0" t="0" r="r" b="b"/>
            <a:pathLst>
              <a:path w="608" h="1152">
                <a:moveTo>
                  <a:pt x="0" y="0"/>
                </a:moveTo>
                <a:cubicBezTo>
                  <a:pt x="224" y="144"/>
                  <a:pt x="448" y="288"/>
                  <a:pt x="528" y="480"/>
                </a:cubicBezTo>
                <a:cubicBezTo>
                  <a:pt x="608" y="672"/>
                  <a:pt x="544" y="912"/>
                  <a:pt x="480" y="1152"/>
                </a:cubicBez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
        <p:nvSpPr>
          <p:cNvPr id="360484" name="Freeform 36"/>
          <p:cNvSpPr>
            <a:spLocks/>
          </p:cNvSpPr>
          <p:nvPr/>
        </p:nvSpPr>
        <p:spPr bwMode="auto">
          <a:xfrm rot="4906516">
            <a:off x="5211763" y="5133975"/>
            <a:ext cx="90488" cy="357187"/>
          </a:xfrm>
          <a:custGeom>
            <a:avLst/>
            <a:gdLst/>
            <a:ahLst/>
            <a:cxnLst>
              <a:cxn ang="0">
                <a:pos x="0" y="0"/>
              </a:cxn>
              <a:cxn ang="0">
                <a:pos x="528" y="480"/>
              </a:cxn>
              <a:cxn ang="0">
                <a:pos x="480" y="1152"/>
              </a:cxn>
            </a:cxnLst>
            <a:rect l="0" t="0" r="r" b="b"/>
            <a:pathLst>
              <a:path w="608" h="1152">
                <a:moveTo>
                  <a:pt x="0" y="0"/>
                </a:moveTo>
                <a:cubicBezTo>
                  <a:pt x="224" y="144"/>
                  <a:pt x="448" y="288"/>
                  <a:pt x="528" y="480"/>
                </a:cubicBezTo>
                <a:cubicBezTo>
                  <a:pt x="608" y="672"/>
                  <a:pt x="544" y="912"/>
                  <a:pt x="480" y="1152"/>
                </a:cubicBez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
        <p:nvSpPr>
          <p:cNvPr id="360485" name="Freeform 37"/>
          <p:cNvSpPr>
            <a:spLocks/>
          </p:cNvSpPr>
          <p:nvPr/>
        </p:nvSpPr>
        <p:spPr bwMode="auto">
          <a:xfrm rot="-12425927">
            <a:off x="4130675" y="1431925"/>
            <a:ext cx="214313" cy="1174750"/>
          </a:xfrm>
          <a:custGeom>
            <a:avLst/>
            <a:gdLst/>
            <a:ahLst/>
            <a:cxnLst>
              <a:cxn ang="0">
                <a:pos x="0" y="0"/>
              </a:cxn>
              <a:cxn ang="0">
                <a:pos x="528" y="480"/>
              </a:cxn>
              <a:cxn ang="0">
                <a:pos x="480" y="1152"/>
              </a:cxn>
            </a:cxnLst>
            <a:rect l="0" t="0" r="r" b="b"/>
            <a:pathLst>
              <a:path w="608" h="1152">
                <a:moveTo>
                  <a:pt x="0" y="0"/>
                </a:moveTo>
                <a:cubicBezTo>
                  <a:pt x="224" y="144"/>
                  <a:pt x="448" y="288"/>
                  <a:pt x="528" y="480"/>
                </a:cubicBezTo>
                <a:cubicBezTo>
                  <a:pt x="608" y="672"/>
                  <a:pt x="544" y="912"/>
                  <a:pt x="480" y="1152"/>
                </a:cubicBez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
        <p:nvSpPr>
          <p:cNvPr id="360486" name="Freeform 38"/>
          <p:cNvSpPr>
            <a:spLocks/>
          </p:cNvSpPr>
          <p:nvPr/>
        </p:nvSpPr>
        <p:spPr bwMode="auto">
          <a:xfrm rot="-7906287">
            <a:off x="5788819" y="2048669"/>
            <a:ext cx="160337" cy="1057275"/>
          </a:xfrm>
          <a:custGeom>
            <a:avLst/>
            <a:gdLst/>
            <a:ahLst/>
            <a:cxnLst>
              <a:cxn ang="0">
                <a:pos x="0" y="0"/>
              </a:cxn>
              <a:cxn ang="0">
                <a:pos x="528" y="480"/>
              </a:cxn>
              <a:cxn ang="0">
                <a:pos x="480" y="1152"/>
              </a:cxn>
            </a:cxnLst>
            <a:rect l="0" t="0" r="r" b="b"/>
            <a:pathLst>
              <a:path w="608" h="1152">
                <a:moveTo>
                  <a:pt x="0" y="0"/>
                </a:moveTo>
                <a:cubicBezTo>
                  <a:pt x="224" y="144"/>
                  <a:pt x="448" y="288"/>
                  <a:pt x="528" y="480"/>
                </a:cubicBezTo>
                <a:cubicBezTo>
                  <a:pt x="608" y="672"/>
                  <a:pt x="544" y="912"/>
                  <a:pt x="480" y="1152"/>
                </a:cubicBez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
        <p:nvSpPr>
          <p:cNvPr id="360498" name="Freeform 50"/>
          <p:cNvSpPr>
            <a:spLocks/>
          </p:cNvSpPr>
          <p:nvPr/>
        </p:nvSpPr>
        <p:spPr bwMode="auto">
          <a:xfrm rot="-479378">
            <a:off x="5616575" y="2736850"/>
            <a:ext cx="404813" cy="715963"/>
          </a:xfrm>
          <a:custGeom>
            <a:avLst/>
            <a:gdLst/>
            <a:ahLst/>
            <a:cxnLst>
              <a:cxn ang="0">
                <a:pos x="0" y="72"/>
              </a:cxn>
              <a:cxn ang="0">
                <a:pos x="192" y="72"/>
              </a:cxn>
              <a:cxn ang="0">
                <a:pos x="288" y="504"/>
              </a:cxn>
            </a:cxnLst>
            <a:rect l="0" t="0" r="r" b="b"/>
            <a:pathLst>
              <a:path w="288" h="504">
                <a:moveTo>
                  <a:pt x="0" y="72"/>
                </a:moveTo>
                <a:cubicBezTo>
                  <a:pt x="72" y="36"/>
                  <a:pt x="144" y="0"/>
                  <a:pt x="192" y="72"/>
                </a:cubicBezTo>
                <a:cubicBezTo>
                  <a:pt x="240" y="144"/>
                  <a:pt x="264" y="324"/>
                  <a:pt x="288" y="504"/>
                </a:cubicBez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
        <p:nvSpPr>
          <p:cNvPr id="360499" name="Freeform 51"/>
          <p:cNvSpPr>
            <a:spLocks/>
          </p:cNvSpPr>
          <p:nvPr/>
        </p:nvSpPr>
        <p:spPr bwMode="auto">
          <a:xfrm rot="4746377" flipH="1">
            <a:off x="5287963" y="2522538"/>
            <a:ext cx="274637" cy="414337"/>
          </a:xfrm>
          <a:custGeom>
            <a:avLst/>
            <a:gdLst/>
            <a:ahLst/>
            <a:cxnLst>
              <a:cxn ang="0">
                <a:pos x="0" y="72"/>
              </a:cxn>
              <a:cxn ang="0">
                <a:pos x="192" y="72"/>
              </a:cxn>
              <a:cxn ang="0">
                <a:pos x="288" y="504"/>
              </a:cxn>
            </a:cxnLst>
            <a:rect l="0" t="0" r="r" b="b"/>
            <a:pathLst>
              <a:path w="288" h="504">
                <a:moveTo>
                  <a:pt x="0" y="72"/>
                </a:moveTo>
                <a:cubicBezTo>
                  <a:pt x="72" y="36"/>
                  <a:pt x="144" y="0"/>
                  <a:pt x="192" y="72"/>
                </a:cubicBezTo>
                <a:cubicBezTo>
                  <a:pt x="240" y="144"/>
                  <a:pt x="264" y="324"/>
                  <a:pt x="288" y="504"/>
                </a:cubicBez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
        <p:nvSpPr>
          <p:cNvPr id="360500" name="Freeform 52"/>
          <p:cNvSpPr>
            <a:spLocks/>
          </p:cNvSpPr>
          <p:nvPr/>
        </p:nvSpPr>
        <p:spPr bwMode="auto">
          <a:xfrm rot="9839206" flipH="1">
            <a:off x="5634038" y="2163763"/>
            <a:ext cx="152400" cy="488950"/>
          </a:xfrm>
          <a:custGeom>
            <a:avLst/>
            <a:gdLst/>
            <a:ahLst/>
            <a:cxnLst>
              <a:cxn ang="0">
                <a:pos x="0" y="0"/>
              </a:cxn>
              <a:cxn ang="0">
                <a:pos x="528" y="480"/>
              </a:cxn>
              <a:cxn ang="0">
                <a:pos x="480" y="1152"/>
              </a:cxn>
            </a:cxnLst>
            <a:rect l="0" t="0" r="r" b="b"/>
            <a:pathLst>
              <a:path w="608" h="1152">
                <a:moveTo>
                  <a:pt x="0" y="0"/>
                </a:moveTo>
                <a:cubicBezTo>
                  <a:pt x="224" y="144"/>
                  <a:pt x="448" y="288"/>
                  <a:pt x="528" y="480"/>
                </a:cubicBezTo>
                <a:cubicBezTo>
                  <a:pt x="608" y="672"/>
                  <a:pt x="544" y="912"/>
                  <a:pt x="480" y="1152"/>
                </a:cubicBez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
        <p:nvSpPr>
          <p:cNvPr id="360501" name="Freeform 53"/>
          <p:cNvSpPr>
            <a:spLocks/>
          </p:cNvSpPr>
          <p:nvPr/>
        </p:nvSpPr>
        <p:spPr bwMode="auto">
          <a:xfrm rot="-26992813">
            <a:off x="5987257" y="2255043"/>
            <a:ext cx="152400" cy="823913"/>
          </a:xfrm>
          <a:custGeom>
            <a:avLst/>
            <a:gdLst/>
            <a:ahLst/>
            <a:cxnLst>
              <a:cxn ang="0">
                <a:pos x="0" y="0"/>
              </a:cxn>
              <a:cxn ang="0">
                <a:pos x="528" y="480"/>
              </a:cxn>
              <a:cxn ang="0">
                <a:pos x="480" y="1152"/>
              </a:cxn>
            </a:cxnLst>
            <a:rect l="0" t="0" r="r" b="b"/>
            <a:pathLst>
              <a:path w="608" h="1152">
                <a:moveTo>
                  <a:pt x="0" y="0"/>
                </a:moveTo>
                <a:cubicBezTo>
                  <a:pt x="224" y="144"/>
                  <a:pt x="448" y="288"/>
                  <a:pt x="528" y="480"/>
                </a:cubicBezTo>
                <a:cubicBezTo>
                  <a:pt x="608" y="672"/>
                  <a:pt x="544" y="912"/>
                  <a:pt x="480" y="1152"/>
                </a:cubicBez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
        <p:nvSpPr>
          <p:cNvPr id="360504" name="Freeform 56"/>
          <p:cNvSpPr>
            <a:spLocks/>
          </p:cNvSpPr>
          <p:nvPr/>
        </p:nvSpPr>
        <p:spPr bwMode="auto">
          <a:xfrm>
            <a:off x="4972050" y="2120900"/>
            <a:ext cx="720725" cy="584200"/>
          </a:xfrm>
          <a:custGeom>
            <a:avLst/>
            <a:gdLst/>
            <a:ahLst/>
            <a:cxnLst>
              <a:cxn ang="0">
                <a:pos x="336" y="336"/>
              </a:cxn>
              <a:cxn ang="0">
                <a:pos x="288" y="144"/>
              </a:cxn>
              <a:cxn ang="0">
                <a:pos x="0" y="0"/>
              </a:cxn>
            </a:cxnLst>
            <a:rect l="0" t="0" r="r" b="b"/>
            <a:pathLst>
              <a:path w="344" h="336">
                <a:moveTo>
                  <a:pt x="336" y="336"/>
                </a:moveTo>
                <a:cubicBezTo>
                  <a:pt x="340" y="268"/>
                  <a:pt x="344" y="200"/>
                  <a:pt x="288" y="144"/>
                </a:cubicBezTo>
                <a:cubicBezTo>
                  <a:pt x="232" y="88"/>
                  <a:pt x="116" y="44"/>
                  <a:pt x="0" y="0"/>
                </a:cubicBez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
        <p:nvSpPr>
          <p:cNvPr id="360505" name="Freeform 57"/>
          <p:cNvSpPr>
            <a:spLocks/>
          </p:cNvSpPr>
          <p:nvPr/>
        </p:nvSpPr>
        <p:spPr bwMode="auto">
          <a:xfrm rot="2749924" flipV="1">
            <a:off x="4767263" y="3228975"/>
            <a:ext cx="117475" cy="701675"/>
          </a:xfrm>
          <a:custGeom>
            <a:avLst/>
            <a:gdLst/>
            <a:ahLst/>
            <a:cxnLst>
              <a:cxn ang="0">
                <a:pos x="0" y="0"/>
              </a:cxn>
              <a:cxn ang="0">
                <a:pos x="528" y="480"/>
              </a:cxn>
              <a:cxn ang="0">
                <a:pos x="480" y="1152"/>
              </a:cxn>
            </a:cxnLst>
            <a:rect l="0" t="0" r="r" b="b"/>
            <a:pathLst>
              <a:path w="608" h="1152">
                <a:moveTo>
                  <a:pt x="0" y="0"/>
                </a:moveTo>
                <a:cubicBezTo>
                  <a:pt x="224" y="144"/>
                  <a:pt x="448" y="288"/>
                  <a:pt x="528" y="480"/>
                </a:cubicBezTo>
                <a:cubicBezTo>
                  <a:pt x="608" y="672"/>
                  <a:pt x="544" y="912"/>
                  <a:pt x="480" y="1152"/>
                </a:cubicBez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
        <p:nvSpPr>
          <p:cNvPr id="360506" name="Freeform 58"/>
          <p:cNvSpPr>
            <a:spLocks/>
          </p:cNvSpPr>
          <p:nvPr/>
        </p:nvSpPr>
        <p:spPr bwMode="auto">
          <a:xfrm rot="-29079078">
            <a:off x="6819106" y="1197769"/>
            <a:ext cx="74613" cy="498475"/>
          </a:xfrm>
          <a:custGeom>
            <a:avLst/>
            <a:gdLst/>
            <a:ahLst/>
            <a:cxnLst>
              <a:cxn ang="0">
                <a:pos x="0" y="0"/>
              </a:cxn>
              <a:cxn ang="0">
                <a:pos x="528" y="480"/>
              </a:cxn>
              <a:cxn ang="0">
                <a:pos x="480" y="1152"/>
              </a:cxn>
            </a:cxnLst>
            <a:rect l="0" t="0" r="r" b="b"/>
            <a:pathLst>
              <a:path w="608" h="1152">
                <a:moveTo>
                  <a:pt x="0" y="0"/>
                </a:moveTo>
                <a:cubicBezTo>
                  <a:pt x="224" y="144"/>
                  <a:pt x="448" y="288"/>
                  <a:pt x="528" y="480"/>
                </a:cubicBezTo>
                <a:cubicBezTo>
                  <a:pt x="608" y="672"/>
                  <a:pt x="544" y="912"/>
                  <a:pt x="480" y="1152"/>
                </a:cubicBezTo>
              </a:path>
            </a:pathLst>
          </a:custGeom>
          <a:noFill/>
          <a:ln w="25400" cap="flat" cmpd="sng">
            <a:solidFill>
              <a:srgbClr val="FF0000"/>
            </a:solidFill>
            <a:prstDash val="solid"/>
            <a:round/>
            <a:headEnd type="none" w="med" len="med"/>
            <a:tailEnd type="triangle" w="sm" len="sm"/>
          </a:ln>
          <a:effectLst/>
        </p:spPr>
        <p:txBody>
          <a:bodyPr wrap="none" anchor="ctr"/>
          <a:lstStyle/>
          <a:p>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bg1"/>
          </a:solidFill>
          <a:prstDash val="solid"/>
          <a:round/>
          <a:headEnd type="none" w="med" len="med"/>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1" i="0" u="none" strike="noStrike" cap="none" normalizeH="0" baseline="0" smtClean="0">
            <a:ln>
              <a:noFill/>
            </a:ln>
            <a:solidFill>
              <a:srgbClr val="FFFF00"/>
            </a:solidFill>
            <a:effectLst/>
            <a:latin typeface="Arial" charset="0"/>
          </a:defRPr>
        </a:defPPr>
      </a:lstStyle>
    </a:spDef>
    <a:lnDef>
      <a:spPr bwMode="auto">
        <a:xfrm>
          <a:off x="0" y="0"/>
          <a:ext cx="1" cy="1"/>
        </a:xfrm>
        <a:custGeom>
          <a:avLst/>
          <a:gdLst/>
          <a:ahLst/>
          <a:cxnLst/>
          <a:rect l="0" t="0" r="0" b="0"/>
          <a:pathLst/>
        </a:custGeom>
        <a:noFill/>
        <a:ln w="25400" cap="flat" cmpd="sng" algn="ctr">
          <a:solidFill>
            <a:schemeClr val="bg1"/>
          </a:solidFill>
          <a:prstDash val="solid"/>
          <a:round/>
          <a:headEnd type="none" w="med" len="med"/>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1" i="0" u="none" strike="noStrike" cap="none" normalizeH="0" baseline="0" smtClean="0">
            <a:ln>
              <a:noFill/>
            </a:ln>
            <a:solidFill>
              <a:srgbClr val="FFFF00"/>
            </a:solidFill>
            <a:effectLst/>
            <a:latin typeface="Arial"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5718</TotalTime>
  <Words>6932</Words>
  <Application>Microsoft Office PowerPoint</Application>
  <PresentationFormat>On-screen Show (4:3)</PresentationFormat>
  <Paragraphs>710</Paragraphs>
  <Slides>40</Slides>
  <Notes>39</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Blank</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SNPs and Cancer</dc:title>
  <dc:creator>Prof.Dr. Nagwa Aref</dc:creator>
  <cp:lastModifiedBy>dell</cp:lastModifiedBy>
  <cp:revision>773</cp:revision>
  <cp:lastPrinted>2004-11-04T00:13:13Z</cp:lastPrinted>
  <dcterms:created xsi:type="dcterms:W3CDTF">2002-04-23T20:08:55Z</dcterms:created>
  <dcterms:modified xsi:type="dcterms:W3CDTF">2012-02-17T16:45:56Z</dcterms:modified>
</cp:coreProperties>
</file>