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70" r:id="rId3"/>
    <p:sldId id="256" r:id="rId4"/>
    <p:sldId id="274" r:id="rId5"/>
    <p:sldId id="275" r:id="rId6"/>
    <p:sldId id="267" r:id="rId7"/>
    <p:sldId id="276" r:id="rId8"/>
    <p:sldId id="278" r:id="rId9"/>
    <p:sldId id="279" r:id="rId10"/>
    <p:sldId id="265" r:id="rId11"/>
    <p:sldId id="266" r:id="rId12"/>
    <p:sldId id="257" r:id="rId13"/>
    <p:sldId id="271" r:id="rId14"/>
    <p:sldId id="264" r:id="rId15"/>
    <p:sldId id="272" r:id="rId16"/>
    <p:sldId id="273" r:id="rId17"/>
    <p:sldId id="258" r:id="rId18"/>
    <p:sldId id="259" r:id="rId19"/>
    <p:sldId id="260" r:id="rId20"/>
    <p:sldId id="261" r:id="rId21"/>
    <p:sldId id="263" r:id="rId22"/>
    <p:sldId id="26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AD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57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شكل حر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عنصر نائب للتذييل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شكل حر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شكل حر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662C977-0401-4B24-90AC-2F7F692CB446}" type="datetimeFigureOut">
              <a:rPr lang="en-US" smtClean="0"/>
              <a:pPr/>
              <a:t>9/17/2011</a:t>
            </a:fld>
            <a:endParaRPr lang="en-US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A2AA8AB-2A80-4428-A4FA-C84615D0F8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r" rtl="1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r" rtl="1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r" rtl="1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r" rtl="1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r" rtl="1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رابط مستقيم 3"/>
          <p:cNvSpPr/>
          <p:nvPr/>
        </p:nvSpPr>
        <p:spPr>
          <a:xfrm>
            <a:off x="4833762" y="2547276"/>
            <a:ext cx="391696" cy="332227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322274"/>
                </a:lnTo>
                <a:lnTo>
                  <a:pt x="391696" y="3322274"/>
                </a:lnTo>
              </a:path>
            </a:pathLst>
          </a:custGeom>
          <a:noFill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7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رابط مستقيم 4"/>
          <p:cNvSpPr/>
          <p:nvPr/>
        </p:nvSpPr>
        <p:spPr>
          <a:xfrm>
            <a:off x="4833762" y="2547276"/>
            <a:ext cx="391696" cy="241153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411534"/>
                </a:lnTo>
                <a:lnTo>
                  <a:pt x="391696" y="2411534"/>
                </a:lnTo>
              </a:path>
            </a:pathLst>
          </a:custGeom>
          <a:noFill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7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رابط مستقيم 5"/>
          <p:cNvSpPr/>
          <p:nvPr/>
        </p:nvSpPr>
        <p:spPr>
          <a:xfrm>
            <a:off x="4833762" y="2547276"/>
            <a:ext cx="391696" cy="150079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500795"/>
                </a:lnTo>
                <a:lnTo>
                  <a:pt x="391696" y="1500795"/>
                </a:lnTo>
              </a:path>
            </a:pathLst>
          </a:custGeom>
          <a:noFill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7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رابط مستقيم 6"/>
          <p:cNvSpPr/>
          <p:nvPr/>
        </p:nvSpPr>
        <p:spPr>
          <a:xfrm>
            <a:off x="4833762" y="2547276"/>
            <a:ext cx="391696" cy="59005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90056"/>
                </a:lnTo>
                <a:lnTo>
                  <a:pt x="391696" y="590056"/>
                </a:lnTo>
              </a:path>
            </a:pathLst>
          </a:custGeom>
          <a:noFill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7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رابط مستقيم 7"/>
          <p:cNvSpPr/>
          <p:nvPr/>
        </p:nvSpPr>
        <p:spPr>
          <a:xfrm>
            <a:off x="4528775" y="1636537"/>
            <a:ext cx="1349510" cy="26937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686"/>
                </a:lnTo>
                <a:lnTo>
                  <a:pt x="1349510" y="134686"/>
                </a:lnTo>
                <a:lnTo>
                  <a:pt x="1349510" y="269373"/>
                </a:lnTo>
              </a:path>
            </a:pathLst>
          </a:custGeom>
          <a:noFill/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رابط مستقيم 8"/>
          <p:cNvSpPr/>
          <p:nvPr/>
        </p:nvSpPr>
        <p:spPr>
          <a:xfrm>
            <a:off x="2116575" y="2547276"/>
            <a:ext cx="364447" cy="24554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455487"/>
                </a:lnTo>
                <a:lnTo>
                  <a:pt x="364447" y="2455487"/>
                </a:lnTo>
              </a:path>
            </a:pathLst>
          </a:custGeom>
          <a:noFill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7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رابط مستقيم 9"/>
          <p:cNvSpPr/>
          <p:nvPr/>
        </p:nvSpPr>
        <p:spPr>
          <a:xfrm>
            <a:off x="2116575" y="2547276"/>
            <a:ext cx="364447" cy="154474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544748"/>
                </a:lnTo>
                <a:lnTo>
                  <a:pt x="364447" y="1544748"/>
                </a:lnTo>
              </a:path>
            </a:pathLst>
          </a:custGeom>
          <a:noFill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7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رابط مستقيم 10"/>
          <p:cNvSpPr/>
          <p:nvPr/>
        </p:nvSpPr>
        <p:spPr>
          <a:xfrm>
            <a:off x="2116575" y="2547276"/>
            <a:ext cx="319333" cy="73784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37849"/>
                </a:lnTo>
                <a:lnTo>
                  <a:pt x="319333" y="737849"/>
                </a:lnTo>
              </a:path>
            </a:pathLst>
          </a:custGeom>
          <a:noFill/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7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رابط مستقيم 11"/>
          <p:cNvSpPr/>
          <p:nvPr/>
        </p:nvSpPr>
        <p:spPr>
          <a:xfrm>
            <a:off x="3088434" y="1636537"/>
            <a:ext cx="1440340" cy="26937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440340" y="0"/>
                </a:moveTo>
                <a:lnTo>
                  <a:pt x="1440340" y="134686"/>
                </a:lnTo>
                <a:lnTo>
                  <a:pt x="0" y="134686"/>
                </a:lnTo>
                <a:lnTo>
                  <a:pt x="0" y="269373"/>
                </a:lnTo>
              </a:path>
            </a:pathLst>
          </a:custGeom>
          <a:noFill/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مجموعة 11"/>
          <p:cNvGrpSpPr/>
          <p:nvPr/>
        </p:nvGrpSpPr>
        <p:grpSpPr>
          <a:xfrm>
            <a:off x="2335458" y="667767"/>
            <a:ext cx="4386633" cy="968769"/>
            <a:chOff x="2192598" y="1814"/>
            <a:chExt cx="4386633" cy="968769"/>
          </a:xfrm>
        </p:grpSpPr>
        <p:sp>
          <p:nvSpPr>
            <p:cNvPr id="40" name="مستطيل 39"/>
            <p:cNvSpPr/>
            <p:nvPr/>
          </p:nvSpPr>
          <p:spPr>
            <a:xfrm>
              <a:off x="2192598" y="1814"/>
              <a:ext cx="4386633" cy="968769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مستطيل 40"/>
            <p:cNvSpPr/>
            <p:nvPr/>
          </p:nvSpPr>
          <p:spPr>
            <a:xfrm>
              <a:off x="2192598" y="1814"/>
              <a:ext cx="4386633" cy="9687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kern="1200" dirty="0" smtClean="0">
                  <a:latin typeface="+mn-lt"/>
                </a:rPr>
                <a:t>Cellular  Response </a:t>
              </a:r>
              <a:endParaRPr lang="ar-SA" sz="2800" kern="1200" dirty="0"/>
            </a:p>
          </p:txBody>
        </p:sp>
      </p:grpSp>
      <p:grpSp>
        <p:nvGrpSpPr>
          <p:cNvPr id="13" name="مجموعة 12"/>
          <p:cNvGrpSpPr/>
          <p:nvPr/>
        </p:nvGrpSpPr>
        <p:grpSpPr>
          <a:xfrm>
            <a:off x="1873611" y="1905911"/>
            <a:ext cx="2429646" cy="641365"/>
            <a:chOff x="1730751" y="1239958"/>
            <a:chExt cx="2429646" cy="641365"/>
          </a:xfrm>
        </p:grpSpPr>
        <p:sp>
          <p:nvSpPr>
            <p:cNvPr id="38" name="مستطيل 37"/>
            <p:cNvSpPr/>
            <p:nvPr/>
          </p:nvSpPr>
          <p:spPr>
            <a:xfrm>
              <a:off x="1730751" y="1239958"/>
              <a:ext cx="2429646" cy="641365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مستطيل 38"/>
            <p:cNvSpPr/>
            <p:nvPr/>
          </p:nvSpPr>
          <p:spPr>
            <a:xfrm>
              <a:off x="1730751" y="1239958"/>
              <a:ext cx="2429646" cy="6413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kern="1200" dirty="0" smtClean="0"/>
                <a:t>Adaptive</a:t>
              </a:r>
              <a:endParaRPr lang="ar-SA" sz="2800" b="1" kern="1200" dirty="0"/>
            </a:p>
          </p:txBody>
        </p:sp>
      </p:grpSp>
      <p:grpSp>
        <p:nvGrpSpPr>
          <p:cNvPr id="14" name="مجموعة 13"/>
          <p:cNvGrpSpPr/>
          <p:nvPr/>
        </p:nvGrpSpPr>
        <p:grpSpPr>
          <a:xfrm>
            <a:off x="2435909" y="2942466"/>
            <a:ext cx="1970595" cy="685318"/>
            <a:chOff x="2293049" y="2276513"/>
            <a:chExt cx="1970595" cy="685318"/>
          </a:xfrm>
        </p:grpSpPr>
        <p:sp>
          <p:nvSpPr>
            <p:cNvPr id="36" name="مستطيل 35"/>
            <p:cNvSpPr/>
            <p:nvPr/>
          </p:nvSpPr>
          <p:spPr>
            <a:xfrm>
              <a:off x="2293049" y="2276513"/>
              <a:ext cx="1970595" cy="685318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مستطيل 36"/>
            <p:cNvSpPr/>
            <p:nvPr/>
          </p:nvSpPr>
          <p:spPr>
            <a:xfrm>
              <a:off x="2293049" y="2276513"/>
              <a:ext cx="1970595" cy="6853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/>
                <a:t>Disturbances of growth</a:t>
              </a:r>
              <a:endParaRPr lang="ar-SA" sz="2000" b="1" kern="1200" dirty="0"/>
            </a:p>
          </p:txBody>
        </p:sp>
      </p:grpSp>
      <p:grpSp>
        <p:nvGrpSpPr>
          <p:cNvPr id="15" name="مجموعة 14"/>
          <p:cNvGrpSpPr/>
          <p:nvPr/>
        </p:nvGrpSpPr>
        <p:grpSpPr>
          <a:xfrm>
            <a:off x="2481022" y="3771342"/>
            <a:ext cx="1970595" cy="641365"/>
            <a:chOff x="2338162" y="3105389"/>
            <a:chExt cx="1970595" cy="641365"/>
          </a:xfrm>
        </p:grpSpPr>
        <p:sp>
          <p:nvSpPr>
            <p:cNvPr id="34" name="مستطيل 33"/>
            <p:cNvSpPr/>
            <p:nvPr/>
          </p:nvSpPr>
          <p:spPr>
            <a:xfrm>
              <a:off x="2338162" y="3105389"/>
              <a:ext cx="1970595" cy="641365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مستطيل 34"/>
            <p:cNvSpPr/>
            <p:nvPr/>
          </p:nvSpPr>
          <p:spPr>
            <a:xfrm>
              <a:off x="2338162" y="3105389"/>
              <a:ext cx="1970595" cy="6413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/>
                <a:t>Inflammation and repair</a:t>
              </a:r>
              <a:endParaRPr lang="ar-SA" sz="2000" kern="1200" dirty="0"/>
            </a:p>
          </p:txBody>
        </p:sp>
      </p:grpSp>
      <p:grpSp>
        <p:nvGrpSpPr>
          <p:cNvPr id="16" name="مجموعة 15"/>
          <p:cNvGrpSpPr/>
          <p:nvPr/>
        </p:nvGrpSpPr>
        <p:grpSpPr>
          <a:xfrm>
            <a:off x="2481022" y="4682081"/>
            <a:ext cx="1970595" cy="641365"/>
            <a:chOff x="2338162" y="4016128"/>
            <a:chExt cx="1970595" cy="641365"/>
          </a:xfrm>
        </p:grpSpPr>
        <p:sp>
          <p:nvSpPr>
            <p:cNvPr id="32" name="مستطيل 31"/>
            <p:cNvSpPr/>
            <p:nvPr/>
          </p:nvSpPr>
          <p:spPr>
            <a:xfrm>
              <a:off x="2338162" y="4016128"/>
              <a:ext cx="1970595" cy="641365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مستطيل 32"/>
            <p:cNvSpPr/>
            <p:nvPr/>
          </p:nvSpPr>
          <p:spPr>
            <a:xfrm>
              <a:off x="2338162" y="4016128"/>
              <a:ext cx="1970595" cy="6413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/>
                <a:t> Immune response</a:t>
              </a:r>
              <a:endParaRPr lang="ar-SA" sz="2000" kern="1200" dirty="0"/>
            </a:p>
          </p:txBody>
        </p:sp>
      </p:grpSp>
      <p:grpSp>
        <p:nvGrpSpPr>
          <p:cNvPr id="17" name="مجموعة 16"/>
          <p:cNvGrpSpPr/>
          <p:nvPr/>
        </p:nvGrpSpPr>
        <p:grpSpPr>
          <a:xfrm>
            <a:off x="4572631" y="1905911"/>
            <a:ext cx="2611307" cy="641365"/>
            <a:chOff x="4429771" y="1239958"/>
            <a:chExt cx="2611307" cy="641365"/>
          </a:xfrm>
        </p:grpSpPr>
        <p:sp>
          <p:nvSpPr>
            <p:cNvPr id="30" name="مستطيل 29"/>
            <p:cNvSpPr/>
            <p:nvPr/>
          </p:nvSpPr>
          <p:spPr>
            <a:xfrm>
              <a:off x="4429771" y="1239958"/>
              <a:ext cx="2611307" cy="641365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مستطيل 30"/>
            <p:cNvSpPr/>
            <p:nvPr/>
          </p:nvSpPr>
          <p:spPr>
            <a:xfrm>
              <a:off x="4429771" y="1239958"/>
              <a:ext cx="2611307" cy="6413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kern="1200" dirty="0" smtClean="0"/>
                <a:t>Non Adaptive</a:t>
              </a:r>
              <a:endParaRPr lang="ar-SA" sz="2800" kern="1200" dirty="0"/>
            </a:p>
          </p:txBody>
        </p:sp>
      </p:grpSp>
      <p:grpSp>
        <p:nvGrpSpPr>
          <p:cNvPr id="18" name="مجموعة 17"/>
          <p:cNvGrpSpPr/>
          <p:nvPr/>
        </p:nvGrpSpPr>
        <p:grpSpPr>
          <a:xfrm>
            <a:off x="5225458" y="2816650"/>
            <a:ext cx="1910551" cy="641365"/>
            <a:chOff x="5082598" y="2150697"/>
            <a:chExt cx="1910551" cy="641365"/>
          </a:xfrm>
        </p:grpSpPr>
        <p:sp>
          <p:nvSpPr>
            <p:cNvPr id="28" name="مستطيل 27"/>
            <p:cNvSpPr/>
            <p:nvPr/>
          </p:nvSpPr>
          <p:spPr>
            <a:xfrm>
              <a:off x="5082598" y="2150697"/>
              <a:ext cx="1910551" cy="641365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مستطيل 28"/>
            <p:cNvSpPr/>
            <p:nvPr/>
          </p:nvSpPr>
          <p:spPr>
            <a:xfrm>
              <a:off x="5082598" y="2150697"/>
              <a:ext cx="1910551" cy="6413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/>
                <a:t>Degeneration</a:t>
              </a:r>
              <a:endParaRPr lang="ar-SA" sz="2000" kern="1200" dirty="0"/>
            </a:p>
          </p:txBody>
        </p:sp>
      </p:grpSp>
      <p:grpSp>
        <p:nvGrpSpPr>
          <p:cNvPr id="19" name="مجموعة 18"/>
          <p:cNvGrpSpPr/>
          <p:nvPr/>
        </p:nvGrpSpPr>
        <p:grpSpPr>
          <a:xfrm>
            <a:off x="5225458" y="3727389"/>
            <a:ext cx="1910551" cy="641365"/>
            <a:chOff x="5082598" y="3061436"/>
            <a:chExt cx="1910551" cy="641365"/>
          </a:xfrm>
        </p:grpSpPr>
        <p:sp>
          <p:nvSpPr>
            <p:cNvPr id="26" name="مستطيل 25"/>
            <p:cNvSpPr/>
            <p:nvPr/>
          </p:nvSpPr>
          <p:spPr>
            <a:xfrm>
              <a:off x="5082598" y="3061436"/>
              <a:ext cx="1910551" cy="641365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مستطيل 26"/>
            <p:cNvSpPr/>
            <p:nvPr/>
          </p:nvSpPr>
          <p:spPr>
            <a:xfrm>
              <a:off x="5082598" y="3061436"/>
              <a:ext cx="1910551" cy="6413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err="1" smtClean="0"/>
                <a:t>Neoplasia</a:t>
              </a:r>
              <a:endParaRPr lang="ar-SA" sz="2000" kern="1200" dirty="0"/>
            </a:p>
          </p:txBody>
        </p:sp>
      </p:grpSp>
      <p:grpSp>
        <p:nvGrpSpPr>
          <p:cNvPr id="20" name="مجموعة 19"/>
          <p:cNvGrpSpPr/>
          <p:nvPr/>
        </p:nvGrpSpPr>
        <p:grpSpPr>
          <a:xfrm>
            <a:off x="5225458" y="4638128"/>
            <a:ext cx="1910551" cy="641365"/>
            <a:chOff x="5082598" y="3972175"/>
            <a:chExt cx="1910551" cy="641365"/>
          </a:xfrm>
        </p:grpSpPr>
        <p:sp>
          <p:nvSpPr>
            <p:cNvPr id="24" name="مستطيل 23"/>
            <p:cNvSpPr/>
            <p:nvPr/>
          </p:nvSpPr>
          <p:spPr>
            <a:xfrm>
              <a:off x="5082598" y="3972175"/>
              <a:ext cx="1910551" cy="641365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مستطيل 24"/>
            <p:cNvSpPr/>
            <p:nvPr/>
          </p:nvSpPr>
          <p:spPr>
            <a:xfrm>
              <a:off x="5082598" y="3972175"/>
              <a:ext cx="1910551" cy="6413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smtClean="0"/>
                <a:t> </a:t>
              </a:r>
              <a:r>
                <a:rPr lang="en-US" sz="2000" b="1" kern="1200" dirty="0" smtClean="0"/>
                <a:t>Dysplasia</a:t>
              </a:r>
            </a:p>
          </p:txBody>
        </p:sp>
      </p:grpSp>
      <p:grpSp>
        <p:nvGrpSpPr>
          <p:cNvPr id="21" name="مجموعة 20"/>
          <p:cNvGrpSpPr/>
          <p:nvPr/>
        </p:nvGrpSpPr>
        <p:grpSpPr>
          <a:xfrm>
            <a:off x="5225458" y="5548867"/>
            <a:ext cx="2044930" cy="641365"/>
            <a:chOff x="5082598" y="4882914"/>
            <a:chExt cx="2044930" cy="641365"/>
          </a:xfrm>
        </p:grpSpPr>
        <p:sp>
          <p:nvSpPr>
            <p:cNvPr id="22" name="مستطيل 21"/>
            <p:cNvSpPr/>
            <p:nvPr/>
          </p:nvSpPr>
          <p:spPr>
            <a:xfrm>
              <a:off x="5082598" y="4882914"/>
              <a:ext cx="2044930" cy="641365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مستطيل 22"/>
            <p:cNvSpPr/>
            <p:nvPr/>
          </p:nvSpPr>
          <p:spPr>
            <a:xfrm>
              <a:off x="5082598" y="4882914"/>
              <a:ext cx="2044930" cy="6413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b="1" kern="1200" dirty="0" smtClean="0"/>
                <a:t>Necrosis</a:t>
              </a:r>
              <a:endParaRPr lang="ar-SA" sz="20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2- </a:t>
            </a:r>
            <a:r>
              <a:rPr lang="en-US" sz="3600" dirty="0" err="1" smtClean="0">
                <a:solidFill>
                  <a:srgbClr val="FFFF00"/>
                </a:solidFill>
                <a:latin typeface="+mn-lt"/>
              </a:rPr>
              <a:t>Margination</a:t>
            </a:r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 of WBC’s:</a:t>
            </a:r>
            <a:endParaRPr lang="en-US" sz="36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9280" y="1447800"/>
            <a:ext cx="7912720" cy="3886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81000" y="55626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PMN move to the peripheral B.V &amp; adherent to endothelium B.V wall ,this process called "</a:t>
            </a:r>
            <a:r>
              <a:rPr lang="en-US" b="1" dirty="0" err="1" smtClean="0"/>
              <a:t>Margination</a:t>
            </a:r>
            <a:r>
              <a:rPr lang="en-US" b="1" dirty="0" smtClean="0"/>
              <a:t> of WBC’s</a:t>
            </a:r>
            <a:endParaRPr lang="en-US" b="1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3- Emigration of WBC’s</a:t>
            </a: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524000"/>
            <a:ext cx="822960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04800" y="5715000"/>
            <a:ext cx="8534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PMN or WBCs migration from vessels lumen into area of tissue damage, this process called" Emigration of WBC’s"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7391400" cy="1143000"/>
          </a:xfrm>
        </p:spPr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  <a:latin typeface="+mn-lt"/>
              </a:rPr>
              <a:t>Inflammation types</a:t>
            </a:r>
            <a:r>
              <a:rPr lang="en-US" u="sng" dirty="0" smtClean="0">
                <a:solidFill>
                  <a:srgbClr val="FFFF00"/>
                </a:solidFill>
                <a:latin typeface="+mn-lt"/>
              </a:rPr>
              <a:t>:</a:t>
            </a:r>
            <a:endParaRPr lang="en-US" u="sng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lnSpc>
                <a:spcPct val="150000"/>
              </a:lnSpc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acute .</a:t>
            </a:r>
            <a:endParaRPr lang="en-US" b="1" dirty="0" smtClean="0"/>
          </a:p>
          <a:p>
            <a:pPr algn="l">
              <a:lnSpc>
                <a:spcPct val="150000"/>
              </a:lnSpc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chronic .</a:t>
            </a:r>
            <a:endParaRPr lang="en-US" b="1" dirty="0" smtClean="0"/>
          </a:p>
          <a:p>
            <a:pPr algn="l">
              <a:lnSpc>
                <a:spcPct val="150000"/>
              </a:lnSpc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3-sub-acute.</a:t>
            </a:r>
            <a:endParaRPr lang="en-US" b="1" dirty="0" smtClean="0"/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  <a:latin typeface="+mn-lt"/>
              </a:rPr>
              <a:t>Inflammation types:</a:t>
            </a:r>
            <a:endParaRPr lang="ar-SA" b="1" u="sng" dirty="0"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b="1" dirty="0" smtClean="0">
                <a:solidFill>
                  <a:srgbClr val="FF0000"/>
                </a:solidFill>
              </a:rPr>
              <a:t>1- Acute inflammation: </a:t>
            </a:r>
          </a:p>
          <a:p>
            <a:pPr algn="l">
              <a:buNone/>
            </a:pPr>
            <a:r>
              <a:rPr lang="en-US" b="1" dirty="0" smtClean="0"/>
              <a:t>   Sudden onset and short duration.</a:t>
            </a:r>
          </a:p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b="1" dirty="0" smtClean="0">
                <a:solidFill>
                  <a:srgbClr val="03AD03"/>
                </a:solidFill>
              </a:rPr>
              <a:t>-Cellular response  </a:t>
            </a:r>
            <a:r>
              <a:rPr lang="en-US" b="1" dirty="0" smtClean="0">
                <a:sym typeface="Symbol"/>
              </a:rPr>
              <a:t></a:t>
            </a:r>
            <a:r>
              <a:rPr lang="en-US" b="1" dirty="0" smtClean="0"/>
              <a:t> </a:t>
            </a:r>
            <a:r>
              <a:rPr lang="en-US" b="1" dirty="0" err="1" smtClean="0"/>
              <a:t>Polymorphnuclear</a:t>
            </a:r>
            <a:r>
              <a:rPr lang="en-US" b="1" dirty="0" smtClean="0"/>
              <a:t> leucocytes, pus cells and macrophages.</a:t>
            </a:r>
          </a:p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sz="3200" b="1" dirty="0" smtClean="0">
                <a:solidFill>
                  <a:srgbClr val="03AD03"/>
                </a:solidFill>
              </a:rPr>
              <a:t>- Vascular response</a:t>
            </a:r>
            <a:r>
              <a:rPr lang="en-US" sz="3200" b="1" dirty="0" smtClean="0">
                <a:solidFill>
                  <a:srgbClr val="03AD03"/>
                </a:solidFill>
                <a:sym typeface="Symbol"/>
              </a:rPr>
              <a:t> </a:t>
            </a:r>
            <a:r>
              <a:rPr lang="en-US" sz="3200" b="1" dirty="0" smtClean="0">
                <a:sym typeface="Symbol"/>
              </a:rPr>
              <a:t></a:t>
            </a:r>
            <a:r>
              <a:rPr lang="en-US" sz="3200" b="1" dirty="0" smtClean="0"/>
              <a:t> </a:t>
            </a:r>
            <a:r>
              <a:rPr lang="en-US" sz="2800" b="1" dirty="0" smtClean="0"/>
              <a:t>Numerous, thin walled, dilated blood vessels</a:t>
            </a:r>
            <a:r>
              <a:rPr lang="en-US" sz="3200" b="1" dirty="0" smtClean="0"/>
              <a:t>.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+mn-lt"/>
              </a:rPr>
              <a:t>4- Acute inflammatory cells:</a:t>
            </a:r>
            <a:endParaRPr lang="en-US" sz="40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143000"/>
            <a:ext cx="775913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4997188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Mainly we see PMNL &amp; small amount of macrophages.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PMNL= WBCs refer to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neutrophil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,cytoplasm contain fine violet granules ,several lobes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of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nucleus ,</a:t>
            </a:r>
            <a:endParaRPr lang="en-US" sz="1600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Pus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cells= dead PMN lymphocytes or dead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neutrophil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Machrophages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=usually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seen in acute &amp; chronic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inflammationl</a:t>
            </a:r>
            <a:r>
              <a:rPr lang="en-US" sz="900" dirty="0" err="1" smtClean="0">
                <a:latin typeface="Arial" pitchFamily="34" charset="0"/>
                <a:cs typeface="Arial" pitchFamily="34" charset="0"/>
              </a:rPr>
              <a:t>,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Function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of machrophages:1-phagocytosis &amp;killing of bacteria.   2-phagocytosis of necrotic debris.</a:t>
            </a:r>
            <a:r>
              <a:rPr lang="en-US" sz="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3-formation of giant cells.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  <a:latin typeface="+mn-lt"/>
              </a:rPr>
              <a:t>Inflammation types:</a:t>
            </a:r>
            <a:endParaRPr lang="ar-SA" b="1" u="sng" dirty="0"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algn="l" rtl="1">
              <a:buNone/>
            </a:pPr>
            <a:r>
              <a:rPr lang="en-US" b="1" dirty="0" smtClean="0">
                <a:solidFill>
                  <a:srgbClr val="FF0000"/>
                </a:solidFill>
              </a:rPr>
              <a:t>2- Chronic Inflammation: </a:t>
            </a:r>
          </a:p>
          <a:p>
            <a:pPr lvl="0" algn="l" rtl="1">
              <a:buNone/>
            </a:pPr>
            <a:r>
              <a:rPr lang="en-US" b="1" dirty="0" smtClean="0"/>
              <a:t> Gradual onset and prolonged duration</a:t>
            </a:r>
          </a:p>
          <a:p>
            <a:pPr lvl="0" algn="l">
              <a:buNone/>
            </a:pPr>
            <a:r>
              <a:rPr lang="en-US" sz="3200" b="1" dirty="0" smtClean="0"/>
              <a:t>( connective tissue formation)</a:t>
            </a:r>
            <a:r>
              <a:rPr lang="en-US" sz="3200" dirty="0" smtClean="0"/>
              <a:t>.</a:t>
            </a:r>
            <a:r>
              <a:rPr lang="en-US" b="1" dirty="0" smtClean="0"/>
              <a:t>       </a:t>
            </a:r>
          </a:p>
          <a:p>
            <a:pPr lvl="0" algn="l">
              <a:buNone/>
            </a:pPr>
            <a:endParaRPr lang="en-US" b="1" dirty="0" smtClean="0">
              <a:solidFill>
                <a:srgbClr val="03AD03"/>
              </a:solidFill>
            </a:endParaRPr>
          </a:p>
          <a:p>
            <a:pPr lvl="0" algn="l">
              <a:buNone/>
            </a:pPr>
            <a:r>
              <a:rPr lang="en-US" b="1" dirty="0" smtClean="0">
                <a:solidFill>
                  <a:srgbClr val="03AD03"/>
                </a:solidFill>
              </a:rPr>
              <a:t>-Cellular response </a:t>
            </a:r>
            <a:r>
              <a:rPr lang="en-US" b="1" dirty="0" smtClean="0">
                <a:sym typeface="Symbol"/>
              </a:rPr>
              <a:t></a:t>
            </a:r>
            <a:r>
              <a:rPr lang="en-US" b="1" dirty="0" smtClean="0"/>
              <a:t> Lymphocytes, macrophages, plasma cells and giant cells. </a:t>
            </a:r>
          </a:p>
          <a:p>
            <a:pPr lvl="0" algn="l">
              <a:buNone/>
            </a:pPr>
            <a:endParaRPr lang="en-US" b="1" dirty="0" smtClean="0"/>
          </a:p>
          <a:p>
            <a:pPr lvl="0" algn="l">
              <a:buNone/>
            </a:pPr>
            <a:r>
              <a:rPr lang="en-US" sz="3200" b="1" dirty="0" smtClean="0">
                <a:solidFill>
                  <a:srgbClr val="03AD03"/>
                </a:solidFill>
              </a:rPr>
              <a:t>- Vascular response </a:t>
            </a:r>
            <a:r>
              <a:rPr lang="en-US" sz="3200" b="1" dirty="0" smtClean="0">
                <a:sym typeface="Symbol"/>
              </a:rPr>
              <a:t> </a:t>
            </a:r>
            <a:r>
              <a:rPr lang="en-US" sz="3200" b="1" dirty="0" smtClean="0"/>
              <a:t>Few, thick walled, narrow blood vessels.</a:t>
            </a:r>
            <a:endParaRPr lang="en-US" b="1" dirty="0" smtClean="0"/>
          </a:p>
          <a:p>
            <a:pPr algn="l">
              <a:buNone/>
            </a:pP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  <a:latin typeface="+mn-lt"/>
              </a:rPr>
              <a:t>Inflammation types:</a:t>
            </a:r>
            <a:endParaRPr lang="ar-SA" b="1" u="sng" dirty="0"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Tx/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3- Sub-acute Inflammation: </a:t>
            </a:r>
          </a:p>
          <a:p>
            <a:pPr algn="l">
              <a:buFontTx/>
              <a:buNone/>
            </a:pPr>
            <a:r>
              <a:rPr lang="en-US" sz="3200" b="1" dirty="0" smtClean="0"/>
              <a:t> in between the acute and the chronic</a:t>
            </a:r>
          </a:p>
          <a:p>
            <a:pPr algn="l"/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5- chronic inflammatory cells </a:t>
            </a: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838200"/>
            <a:ext cx="8077200" cy="3259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4114800"/>
            <a:ext cx="8686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Lymphocytes: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WBCs, distinguished by dark blue round nuclei &amp; small amount of cytoplasm.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Plasma cells :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WBCs, it is mature B-cell ,identified by extensive basophilic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cytoplasma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 &amp; small eccentric nuclei( specific seen in chronic inflammation),it is produce large antibodies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Fibroblast: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is type of cell synthesizes C.T &amp;plays critical role in wound healing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Foreign body giant cell: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is fused macrophages which are generated in response to present large foreign body, nuclei are arranged in disorganized manner.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Langhans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Arial" pitchFamily="34" charset="0"/>
              </a:rPr>
              <a:t> giant cell: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is fusion of macrophages &amp; contain arranged in horse shoe-shaped pattern in cell periphery, found in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granulomatous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Arial" pitchFamily="34" charset="0"/>
              </a:rPr>
              <a:t> &amp; tuberculosis conditions. 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+mn-lt"/>
              </a:rPr>
              <a:t>6- chronic inflammatory cells</a:t>
            </a:r>
            <a:endParaRPr lang="en-US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676400"/>
            <a:ext cx="73914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33400" y="5715000"/>
            <a:ext cx="8077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Mainly we have Plasma cell ,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lymphocytes.&amp;Fibroblast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cells to form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+mn-lt"/>
              </a:rPr>
              <a:t>7- chronic inflammatory cells:</a:t>
            </a:r>
            <a:endParaRPr lang="en-US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524000"/>
            <a:ext cx="7297224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28600" y="5715000"/>
            <a:ext cx="86366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Mainly plasma cell ,small amount of lymphocytes ,macrophages &amp; fibroblast cells to form C.T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2209800"/>
            <a:ext cx="8229600" cy="1399032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FFFF00"/>
                </a:solidFill>
                <a:latin typeface="+mn-lt"/>
              </a:rPr>
              <a:t>I</a:t>
            </a:r>
            <a:r>
              <a:rPr lang="en-US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NFLAMMATION</a:t>
            </a:r>
            <a:endParaRPr lang="ar-SA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8- Giant cell ( </a:t>
            </a:r>
            <a:r>
              <a:rPr lang="en-US" sz="3600" b="1" dirty="0" err="1" smtClean="0">
                <a:solidFill>
                  <a:srgbClr val="FFFF00"/>
                </a:solidFill>
                <a:latin typeface="+mn-lt"/>
              </a:rPr>
              <a:t>langerhan’s</a:t>
            </a:r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) specific :</a:t>
            </a: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1" y="1905000"/>
            <a:ext cx="7344080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3400" y="5865168"/>
            <a:ext cx="861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Atypical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langhans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giant cell formed by fusion of macrophages in tuberculosis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granuloma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,contain nuclei horse shoe-shaped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9- Giant cell (foreign body) non-specific:</a:t>
            </a: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9070" y="1308825"/>
            <a:ext cx="7759130" cy="4482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04800" y="6096000"/>
            <a:ext cx="80493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Giant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cell,nuclei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arranged in disorganization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pattern,fibroblast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&amp; few lymphocytes.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10- </a:t>
            </a:r>
            <a:r>
              <a:rPr lang="en-US" sz="3600" b="1" dirty="0" err="1" smtClean="0">
                <a:solidFill>
                  <a:srgbClr val="FFFF00"/>
                </a:solidFill>
                <a:latin typeface="+mn-lt"/>
              </a:rPr>
              <a:t>Acluster</a:t>
            </a:r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 of giant cells around (foreign body) : </a:t>
            </a: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641937"/>
            <a:ext cx="7696200" cy="4301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3400" y="6248400"/>
            <a:ext cx="69601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A cluster of giant cells around (foreign body )&amp;number of lymphocytes.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u="sng" dirty="0" smtClean="0">
                <a:solidFill>
                  <a:srgbClr val="FFFF00"/>
                </a:solidFill>
                <a:effectLst/>
                <a:latin typeface="+mn-lt"/>
              </a:rPr>
              <a:t>Definition</a:t>
            </a:r>
            <a:endParaRPr lang="en-US" u="sng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228600" y="914400"/>
            <a:ext cx="7467600" cy="4525963"/>
          </a:xfrm>
        </p:spPr>
        <p:txBody>
          <a:bodyPr>
            <a:noAutofit/>
          </a:bodyPr>
          <a:lstStyle/>
          <a:p>
            <a:pPr algn="l">
              <a:lnSpc>
                <a:spcPct val="200000"/>
              </a:lnSpc>
            </a:pPr>
            <a:endParaRPr lang="en-US" sz="2800" dirty="0" smtClean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200000"/>
              </a:lnSpc>
            </a:pPr>
            <a:r>
              <a:rPr lang="en-US" sz="2800" b="1" dirty="0" smtClean="0">
                <a:solidFill>
                  <a:schemeClr val="tx1"/>
                </a:solidFill>
              </a:rPr>
              <a:t>-it’s a body response against injury , it’s a first line of defense.</a:t>
            </a:r>
          </a:p>
          <a:p>
            <a:pPr algn="l">
              <a:lnSpc>
                <a:spcPct val="200000"/>
              </a:lnSpc>
            </a:pPr>
            <a:r>
              <a:rPr lang="en-US" sz="2800" b="1" dirty="0" smtClean="0"/>
              <a:t>-Protective adaptive tissue response to injury. </a:t>
            </a:r>
          </a:p>
          <a:p>
            <a:pPr algn="l">
              <a:lnSpc>
                <a:spcPct val="200000"/>
              </a:lnSpc>
            </a:pPr>
            <a:endParaRPr lang="en-US" sz="2800" b="1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l">
              <a:lnSpc>
                <a:spcPct val="200000"/>
              </a:lnSpc>
            </a:pPr>
            <a:endParaRPr lang="en-US" sz="2800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  <a:latin typeface="+mn-lt"/>
              </a:rPr>
              <a:t>Causes of Inflammation:</a:t>
            </a:r>
            <a:endParaRPr lang="ar-SA" u="sng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 fontScale="92500" lnSpcReduction="20000"/>
          </a:bodyPr>
          <a:lstStyle/>
          <a:p>
            <a:pPr algn="l">
              <a:buNone/>
            </a:pPr>
            <a:r>
              <a:rPr lang="en-US" sz="2800" b="1" dirty="0" smtClean="0"/>
              <a:t>By injurious agents called irritants. It are different types:</a:t>
            </a:r>
          </a:p>
          <a:p>
            <a:pPr algn="l">
              <a:buNone/>
            </a:pPr>
            <a:endParaRPr lang="en-US" sz="2800" b="1" dirty="0" smtClean="0"/>
          </a:p>
          <a:p>
            <a:pPr algn="l">
              <a:buNone/>
            </a:pPr>
            <a:r>
              <a:rPr lang="en-US" sz="2800" b="1" u="sng" dirty="0" smtClean="0">
                <a:solidFill>
                  <a:srgbClr val="FF0000"/>
                </a:solidFill>
              </a:rPr>
              <a:t>1-Living Irritants:</a:t>
            </a:r>
            <a:r>
              <a:rPr lang="en-US" sz="2800" b="1" dirty="0" smtClean="0"/>
              <a:t>  bacteria, virus, parasites.</a:t>
            </a:r>
          </a:p>
          <a:p>
            <a:pPr lvl="0" algn="l" rtl="1">
              <a:buNone/>
            </a:pPr>
            <a:r>
              <a:rPr lang="en-US" sz="2800" b="1" dirty="0" smtClean="0"/>
              <a:t> </a:t>
            </a:r>
          </a:p>
          <a:p>
            <a:pPr lvl="0" algn="l" rtl="1">
              <a:buNone/>
            </a:pPr>
            <a:r>
              <a:rPr lang="ar-SA" sz="2800" b="1" u="sng" dirty="0" smtClean="0">
                <a:solidFill>
                  <a:srgbClr val="FF0000"/>
                </a:solidFill>
              </a:rPr>
              <a:t>:</a:t>
            </a:r>
            <a:r>
              <a:rPr lang="en-US" sz="2800" b="1" u="sng" dirty="0" smtClean="0">
                <a:solidFill>
                  <a:srgbClr val="FF0000"/>
                </a:solidFill>
              </a:rPr>
              <a:t> 2-Non Living Irritants</a:t>
            </a:r>
          </a:p>
          <a:p>
            <a:pPr lvl="0" algn="l">
              <a:buNone/>
            </a:pPr>
            <a:r>
              <a:rPr lang="en-US" sz="2800" b="1" dirty="0" smtClean="0"/>
              <a:t>a-Chemical: Acids, alkalis and poisons. </a:t>
            </a:r>
          </a:p>
          <a:p>
            <a:pPr lvl="0" algn="l">
              <a:buNone/>
            </a:pPr>
            <a:r>
              <a:rPr lang="en-US" sz="2800" b="1" dirty="0" smtClean="0"/>
              <a:t>b-Physical: Heat, cold, ionizing radiation.</a:t>
            </a:r>
          </a:p>
          <a:p>
            <a:pPr lvl="0" algn="l">
              <a:buNone/>
            </a:pPr>
            <a:r>
              <a:rPr lang="en-US" sz="2800" b="1" dirty="0" smtClean="0"/>
              <a:t>c-Mechanical: Trauma, cut.</a:t>
            </a:r>
          </a:p>
          <a:p>
            <a:pPr lvl="0" algn="l">
              <a:buNone/>
            </a:pPr>
            <a:endParaRPr lang="en-US" sz="2800" b="1" dirty="0" smtClean="0"/>
          </a:p>
          <a:p>
            <a:pPr lvl="0" algn="l">
              <a:buNone/>
            </a:pPr>
            <a:r>
              <a:rPr lang="en-US" sz="2800" b="1" u="sng" dirty="0" smtClean="0">
                <a:solidFill>
                  <a:srgbClr val="FF0000"/>
                </a:solidFill>
              </a:rPr>
              <a:t>3-Antigens: </a:t>
            </a:r>
            <a:r>
              <a:rPr lang="en-US" sz="2800" b="1" dirty="0" smtClean="0"/>
              <a:t>cause allergic inflammation.</a:t>
            </a:r>
          </a:p>
          <a:p>
            <a:pPr algn="l">
              <a:buNone/>
            </a:pP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+mn-lt"/>
              </a:rPr>
              <a:t> </a:t>
            </a:r>
            <a:r>
              <a:rPr lang="en-US" b="1" u="sng" dirty="0" smtClean="0">
                <a:solidFill>
                  <a:srgbClr val="FFFF00"/>
                </a:solidFill>
                <a:latin typeface="+mn-lt"/>
              </a:rPr>
              <a:t>Mechanism:</a:t>
            </a:r>
            <a:r>
              <a:rPr lang="en-US" b="1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76400"/>
            <a:ext cx="7467600" cy="4525963"/>
          </a:xfrm>
        </p:spPr>
        <p:txBody>
          <a:bodyPr>
            <a:normAutofit fontScale="77500" lnSpcReduction="20000"/>
          </a:bodyPr>
          <a:lstStyle/>
          <a:p>
            <a:pPr algn="l">
              <a:buNone/>
            </a:pPr>
            <a:r>
              <a:rPr lang="en-US" b="1" dirty="0" smtClean="0"/>
              <a:t>1. Vascular response    2.Cellular response</a:t>
            </a:r>
          </a:p>
          <a:p>
            <a:pPr algn="l">
              <a:buNone/>
            </a:pPr>
            <a:r>
              <a:rPr lang="ar-SA" b="1" dirty="0" smtClean="0"/>
              <a:t> </a:t>
            </a:r>
            <a:endParaRPr lang="en-US" b="1" dirty="0" smtClean="0"/>
          </a:p>
          <a:p>
            <a:pPr algn="l">
              <a:buNone/>
            </a:pPr>
            <a:r>
              <a:rPr lang="en-US" b="1" dirty="0" smtClean="0">
                <a:solidFill>
                  <a:srgbClr val="00B050"/>
                </a:solidFill>
              </a:rPr>
              <a:t>1</a:t>
            </a:r>
            <a:r>
              <a:rPr lang="en-US" b="1" u="sng" dirty="0" smtClean="0">
                <a:solidFill>
                  <a:srgbClr val="00B050"/>
                </a:solidFill>
              </a:rPr>
              <a:t>. Vascular Response </a:t>
            </a:r>
          </a:p>
          <a:p>
            <a:pPr algn="l">
              <a:buNone/>
            </a:pPr>
            <a:r>
              <a:rPr lang="en-US" b="1" dirty="0" smtClean="0"/>
              <a:t>A-Vasodilatations of arterioles </a:t>
            </a:r>
            <a:r>
              <a:rPr lang="en-US" b="1" dirty="0" smtClean="0">
                <a:sym typeface="Symbol"/>
              </a:rPr>
              <a:t></a:t>
            </a:r>
            <a:r>
              <a:rPr lang="en-US" b="1" dirty="0" smtClean="0"/>
              <a:t> in local blood flow </a:t>
            </a:r>
            <a:r>
              <a:rPr lang="en-US" b="1" dirty="0" smtClean="0">
                <a:sym typeface="Symbol"/>
              </a:rPr>
              <a:t></a:t>
            </a:r>
            <a:r>
              <a:rPr lang="en-US" b="1" dirty="0" smtClean="0"/>
              <a:t> redness and hotness = </a:t>
            </a:r>
            <a:endParaRPr lang="ar-SA" b="1" dirty="0" smtClean="0"/>
          </a:p>
          <a:p>
            <a:pPr algn="l">
              <a:buNone/>
            </a:pPr>
            <a:r>
              <a:rPr lang="en-US" b="1" dirty="0" smtClean="0"/>
              <a:t>(</a:t>
            </a:r>
            <a:r>
              <a:rPr lang="en-US" b="1" dirty="0" err="1" smtClean="0"/>
              <a:t>hypraemia</a:t>
            </a:r>
            <a:r>
              <a:rPr lang="en-US" b="1" dirty="0" smtClean="0"/>
              <a:t>).</a:t>
            </a:r>
            <a:endParaRPr lang="ar-SA" b="1" dirty="0" smtClean="0"/>
          </a:p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b="1" dirty="0" smtClean="0"/>
              <a:t>B-Increase in capillary permeability </a:t>
            </a:r>
            <a:r>
              <a:rPr lang="en-US" b="1" dirty="0" smtClean="0">
                <a:sym typeface="Symbol"/>
              </a:rPr>
              <a:t></a:t>
            </a:r>
            <a:r>
              <a:rPr lang="en-US" b="1" dirty="0" smtClean="0"/>
              <a:t> leakage</a:t>
            </a:r>
            <a:endParaRPr lang="ar-SA" b="1" dirty="0" smtClean="0"/>
          </a:p>
          <a:p>
            <a:pPr algn="l">
              <a:buNone/>
            </a:pPr>
            <a:r>
              <a:rPr lang="en-US" b="1" dirty="0" smtClean="0"/>
              <a:t>of fluid </a:t>
            </a:r>
            <a:r>
              <a:rPr lang="en-US" b="1" dirty="0" smtClean="0">
                <a:sym typeface="Symbol"/>
              </a:rPr>
              <a:t></a:t>
            </a:r>
            <a:r>
              <a:rPr lang="en-US" b="1" dirty="0" smtClean="0"/>
              <a:t> local swelling.</a:t>
            </a:r>
          </a:p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b="1" dirty="0" smtClean="0"/>
              <a:t>C-Release of mediators  </a:t>
            </a:r>
            <a:r>
              <a:rPr lang="en-US" b="1" dirty="0" smtClean="0">
                <a:sym typeface="Symbol" pitchFamily="18" charset="2"/>
              </a:rPr>
              <a:t></a:t>
            </a:r>
            <a:r>
              <a:rPr lang="en-US" b="1" dirty="0" smtClean="0"/>
              <a:t> pain. </a:t>
            </a:r>
          </a:p>
          <a:p>
            <a:pPr algn="l">
              <a:buNone/>
            </a:pP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+mn-lt"/>
              </a:rPr>
              <a:t>1- inflammatory reaction “dilated blood vessels”</a:t>
            </a:r>
            <a:endParaRPr lang="en-US" sz="3600" b="1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Content Placeholder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676400"/>
            <a:ext cx="7136196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04801" y="5562600"/>
            <a:ext cx="838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 widening of blood vessels resulting from relaxation of smooth muscle cells in vessel walls</a:t>
            </a:r>
          </a:p>
          <a:p>
            <a:endParaRPr lang="en-US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Mechanism:</a:t>
            </a:r>
            <a:endParaRPr lang="ar-SA" u="sng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</a:pPr>
            <a:endParaRPr lang="en-US" b="1" dirty="0" smtClean="0"/>
          </a:p>
          <a:p>
            <a:pPr algn="l">
              <a:buNone/>
            </a:pPr>
            <a:r>
              <a:rPr lang="en-US" b="1" dirty="0" smtClean="0"/>
              <a:t> </a:t>
            </a:r>
            <a:r>
              <a:rPr lang="en-US" b="1" u="sng" dirty="0" smtClean="0">
                <a:solidFill>
                  <a:srgbClr val="00B050"/>
                </a:solidFill>
              </a:rPr>
              <a:t>2. Cellular Response:</a:t>
            </a:r>
            <a:endParaRPr lang="en-US" b="1" u="sng" dirty="0" smtClean="0"/>
          </a:p>
          <a:p>
            <a:pPr lvl="0" algn="l">
              <a:buNone/>
            </a:pPr>
            <a:r>
              <a:rPr lang="en-US" b="1" dirty="0" smtClean="0"/>
              <a:t>       -</a:t>
            </a:r>
            <a:r>
              <a:rPr lang="en-US" b="1" dirty="0" err="1" smtClean="0"/>
              <a:t>Margination</a:t>
            </a:r>
            <a:r>
              <a:rPr lang="en-US" b="1" dirty="0" smtClean="0"/>
              <a:t> of WBCs. </a:t>
            </a:r>
            <a:endParaRPr lang="en-US" dirty="0" smtClean="0"/>
          </a:p>
          <a:p>
            <a:pPr lvl="0" algn="l">
              <a:buNone/>
            </a:pPr>
            <a:r>
              <a:rPr lang="en-US" b="1" dirty="0" smtClean="0"/>
              <a:t>       -Emigration (</a:t>
            </a:r>
            <a:r>
              <a:rPr lang="en-US" b="1" dirty="0" err="1" smtClean="0"/>
              <a:t>Diapedesis</a:t>
            </a:r>
            <a:r>
              <a:rPr lang="en-US" b="1" dirty="0" smtClean="0"/>
              <a:t>).  </a:t>
            </a:r>
            <a:endParaRPr lang="en-US" dirty="0" smtClean="0"/>
          </a:p>
          <a:p>
            <a:pPr lvl="0" algn="l">
              <a:buNone/>
            </a:pPr>
            <a:r>
              <a:rPr lang="en-US" b="1" dirty="0" smtClean="0"/>
              <a:t>      -</a:t>
            </a:r>
            <a:r>
              <a:rPr lang="en-US" b="1" dirty="0" err="1" smtClean="0"/>
              <a:t>Chemotaxis</a:t>
            </a:r>
            <a:r>
              <a:rPr lang="en-US" b="1" dirty="0" smtClean="0"/>
              <a:t> . </a:t>
            </a:r>
            <a:endParaRPr lang="en-US" dirty="0" smtClean="0"/>
          </a:p>
          <a:p>
            <a:pPr algn="l">
              <a:buNone/>
            </a:pPr>
            <a:r>
              <a:rPr lang="en-US" b="1" dirty="0" smtClean="0"/>
              <a:t>      -</a:t>
            </a:r>
            <a:r>
              <a:rPr lang="en-US" b="1" dirty="0" err="1" smtClean="0"/>
              <a:t>Phagocytosis</a:t>
            </a:r>
            <a:r>
              <a:rPr lang="en-US" b="1" dirty="0" smtClean="0"/>
              <a:t>.</a:t>
            </a:r>
            <a:endParaRPr lang="en-US" dirty="0" smtClean="0"/>
          </a:p>
          <a:p>
            <a:pPr algn="l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00B050"/>
                </a:solidFill>
              </a:rPr>
              <a:t>Cellular Response</a:t>
            </a:r>
            <a:endParaRPr lang="ar-SA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 algn="l">
              <a:buNone/>
            </a:pPr>
            <a:r>
              <a:rPr lang="en-US" sz="3200" b="1" dirty="0" err="1" smtClean="0">
                <a:solidFill>
                  <a:srgbClr val="FF0000"/>
                </a:solidFill>
              </a:rPr>
              <a:t>Margination</a:t>
            </a:r>
            <a:r>
              <a:rPr lang="en-US" sz="3200" b="1" dirty="0" smtClean="0">
                <a:solidFill>
                  <a:srgbClr val="FF0000"/>
                </a:solidFill>
              </a:rPr>
              <a:t>:  </a:t>
            </a:r>
            <a:r>
              <a:rPr lang="en-US" sz="3200" dirty="0" smtClean="0"/>
              <a:t>The </a:t>
            </a:r>
            <a:r>
              <a:rPr lang="en-US" sz="3200" dirty="0" err="1" smtClean="0"/>
              <a:t>polymorphnuclear</a:t>
            </a:r>
            <a:r>
              <a:rPr lang="en-US" sz="3200" dirty="0" smtClean="0"/>
              <a:t> leucocytes leave the blood and adhesion to the margin of the endothelial lining of the capillaries. </a:t>
            </a:r>
          </a:p>
          <a:p>
            <a:pPr lvl="1" algn="l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Emigration :</a:t>
            </a:r>
            <a:r>
              <a:rPr lang="en-US" sz="3200" dirty="0" smtClean="0"/>
              <a:t>The </a:t>
            </a:r>
            <a:r>
              <a:rPr lang="en-US" sz="3200" dirty="0" err="1" smtClean="0"/>
              <a:t>polymorphnuclear</a:t>
            </a:r>
            <a:r>
              <a:rPr lang="en-US" sz="3200" dirty="0" smtClean="0"/>
              <a:t> leucocytes pass between the endothelial cells through the vessels wall by amoeboid movement into damage tissue . </a:t>
            </a:r>
          </a:p>
          <a:p>
            <a:pPr lvl="1" algn="l"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00B050"/>
                </a:solidFill>
              </a:rPr>
              <a:t>Cellular Response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l">
              <a:buNone/>
            </a:pPr>
            <a:r>
              <a:rPr lang="en-US" sz="3200" b="1" dirty="0" err="1" smtClean="0">
                <a:solidFill>
                  <a:srgbClr val="FF0000"/>
                </a:solidFill>
              </a:rPr>
              <a:t>Chemotaxis</a:t>
            </a:r>
            <a:r>
              <a:rPr lang="en-US" sz="3200" b="1" dirty="0" smtClean="0">
                <a:solidFill>
                  <a:srgbClr val="FF0000"/>
                </a:solidFill>
              </a:rPr>
              <a:t>:</a:t>
            </a:r>
            <a:r>
              <a:rPr lang="en-US" sz="3200" dirty="0" smtClean="0">
                <a:solidFill>
                  <a:srgbClr val="FF0000"/>
                </a:solidFill>
              </a:rPr>
              <a:t>  </a:t>
            </a:r>
            <a:r>
              <a:rPr lang="en-US" sz="3200" dirty="0" smtClean="0"/>
              <a:t>Is the directed movement of the polymorph-nuclear leucocytes and macrophages in the area of inflammation.</a:t>
            </a:r>
          </a:p>
          <a:p>
            <a:pPr lvl="1" algn="l">
              <a:buNone/>
            </a:pPr>
            <a:r>
              <a:rPr lang="en-US" sz="3200" b="1" dirty="0" err="1" smtClean="0">
                <a:solidFill>
                  <a:srgbClr val="FF0000"/>
                </a:solidFill>
              </a:rPr>
              <a:t>Phagocytosis</a:t>
            </a:r>
            <a:r>
              <a:rPr lang="en-US" sz="3200" b="1" dirty="0" smtClean="0">
                <a:solidFill>
                  <a:srgbClr val="FF0000"/>
                </a:solidFill>
              </a:rPr>
              <a:t>:</a:t>
            </a:r>
            <a:r>
              <a:rPr lang="en-US" sz="3200" dirty="0" smtClean="0">
                <a:solidFill>
                  <a:srgbClr val="FF0000"/>
                </a:solidFill>
              </a:rPr>
              <a:t>  </a:t>
            </a:r>
            <a:r>
              <a:rPr lang="en-US" sz="3200" dirty="0" smtClean="0"/>
              <a:t>Is the ingestion and destruction of the foreign particles by the </a:t>
            </a:r>
            <a:r>
              <a:rPr lang="en-US" sz="3200" dirty="0" err="1" smtClean="0"/>
              <a:t>phagocytic</a:t>
            </a:r>
            <a:r>
              <a:rPr lang="en-US" sz="3200" dirty="0" smtClean="0"/>
              <a:t> inflammatory cells.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تقنية">
  <a:themeElements>
    <a:clrScheme name="واف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تقنية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تقنية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354</TotalTime>
  <Words>733</Words>
  <Application>Microsoft Office PowerPoint</Application>
  <PresentationFormat>عرض على الشاشة (3:4)‏</PresentationFormat>
  <Paragraphs>99</Paragraphs>
  <Slides>22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22</vt:i4>
      </vt:variant>
    </vt:vector>
  </HeadingPairs>
  <TitlesOfParts>
    <vt:vector size="23" baseType="lpstr">
      <vt:lpstr>تقنية</vt:lpstr>
      <vt:lpstr>الشريحة 1</vt:lpstr>
      <vt:lpstr>INFLAMMATION</vt:lpstr>
      <vt:lpstr>Definition</vt:lpstr>
      <vt:lpstr>Causes of Inflammation:</vt:lpstr>
      <vt:lpstr> Mechanism:  </vt:lpstr>
      <vt:lpstr>1- inflammatory reaction “dilated blood vessels”</vt:lpstr>
      <vt:lpstr>Mechanism:</vt:lpstr>
      <vt:lpstr>Cellular Response</vt:lpstr>
      <vt:lpstr>Cellular Response</vt:lpstr>
      <vt:lpstr>2- Margination of WBC’s:</vt:lpstr>
      <vt:lpstr>3- Emigration of WBC’s</vt:lpstr>
      <vt:lpstr>Inflammation types:</vt:lpstr>
      <vt:lpstr>Inflammation types:</vt:lpstr>
      <vt:lpstr>4- Acute inflammatory cells:</vt:lpstr>
      <vt:lpstr>Inflammation types:</vt:lpstr>
      <vt:lpstr>Inflammation types:</vt:lpstr>
      <vt:lpstr>5- chronic inflammatory cells </vt:lpstr>
      <vt:lpstr>6- chronic inflammatory cells</vt:lpstr>
      <vt:lpstr>7- chronic inflammatory cells:</vt:lpstr>
      <vt:lpstr>8- Giant cell ( langerhan’s) specific :</vt:lpstr>
      <vt:lpstr>9- Giant cell (foreign body) non-specific:</vt:lpstr>
      <vt:lpstr>10- Acluster of giant cells around (foreign body) 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INFLAMMATION</dc:title>
  <dc:creator>dell</dc:creator>
  <cp:lastModifiedBy>user</cp:lastModifiedBy>
  <cp:revision>43</cp:revision>
  <dcterms:created xsi:type="dcterms:W3CDTF">2010-01-08T18:33:29Z</dcterms:created>
  <dcterms:modified xsi:type="dcterms:W3CDTF">2011-09-17T20:38:11Z</dcterms:modified>
</cp:coreProperties>
</file>