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8"/>
  </p:notesMasterIdLst>
  <p:sldIdLst>
    <p:sldId id="256" r:id="rId2"/>
    <p:sldId id="257" r:id="rId3"/>
    <p:sldId id="258" r:id="rId4"/>
    <p:sldId id="259" r:id="rId5"/>
    <p:sldId id="260" r:id="rId6"/>
    <p:sldId id="317" r:id="rId7"/>
    <p:sldId id="262" r:id="rId8"/>
    <p:sldId id="264" r:id="rId9"/>
    <p:sldId id="265" r:id="rId10"/>
    <p:sldId id="267" r:id="rId11"/>
    <p:sldId id="269" r:id="rId12"/>
    <p:sldId id="280" r:id="rId13"/>
    <p:sldId id="270" r:id="rId14"/>
    <p:sldId id="279" r:id="rId15"/>
    <p:sldId id="273" r:id="rId16"/>
    <p:sldId id="319" r:id="rId17"/>
    <p:sldId id="274" r:id="rId18"/>
    <p:sldId id="275" r:id="rId19"/>
    <p:sldId id="276" r:id="rId20"/>
    <p:sldId id="277" r:id="rId21"/>
    <p:sldId id="278" r:id="rId22"/>
    <p:sldId id="281" r:id="rId23"/>
    <p:sldId id="282" r:id="rId24"/>
    <p:sldId id="320" r:id="rId25"/>
    <p:sldId id="283" r:id="rId26"/>
    <p:sldId id="321" r:id="rId27"/>
    <p:sldId id="284" r:id="rId28"/>
    <p:sldId id="295" r:id="rId29"/>
    <p:sldId id="297" r:id="rId30"/>
    <p:sldId id="299" r:id="rId31"/>
    <p:sldId id="300" r:id="rId32"/>
    <p:sldId id="301" r:id="rId33"/>
    <p:sldId id="302" r:id="rId34"/>
    <p:sldId id="303" r:id="rId35"/>
    <p:sldId id="304" r:id="rId36"/>
    <p:sldId id="305" r:id="rId37"/>
    <p:sldId id="306" r:id="rId38"/>
    <p:sldId id="307" r:id="rId39"/>
    <p:sldId id="308" r:id="rId40"/>
    <p:sldId id="309" r:id="rId41"/>
    <p:sldId id="313" r:id="rId42"/>
    <p:sldId id="326" r:id="rId43"/>
    <p:sldId id="327" r:id="rId44"/>
    <p:sldId id="315" r:id="rId45"/>
    <p:sldId id="322" r:id="rId46"/>
    <p:sldId id="323" r:id="rId47"/>
    <p:sldId id="324" r:id="rId48"/>
    <p:sldId id="325" r:id="rId49"/>
    <p:sldId id="328" r:id="rId50"/>
    <p:sldId id="329" r:id="rId51"/>
    <p:sldId id="330" r:id="rId52"/>
    <p:sldId id="331" r:id="rId53"/>
    <p:sldId id="332" r:id="rId54"/>
    <p:sldId id="333" r:id="rId55"/>
    <p:sldId id="335" r:id="rId56"/>
    <p:sldId id="334" r:id="rId5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28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29B035-7C19-4C16-9C16-1611FF9F47BD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DCF40-D956-4B2D-B61F-43F6016BA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41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1DCF40-D956-4B2D-B61F-43F6016BA2B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915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385683-0988-4DDA-922A-789D6B5B4D21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4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6975" y="6228276"/>
            <a:ext cx="1969530" cy="513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624078" indent="-514350">
              <a:buSzPct val="75000"/>
              <a:buFont typeface="+mj-lt"/>
              <a:buAutoNum type="alphaLcParenR"/>
              <a:defRPr/>
            </a:lvl1pPr>
            <a:lvl2pPr marL="393192" indent="0">
              <a:buFont typeface="+mj-lt"/>
              <a:buNone/>
              <a:defRPr/>
            </a:lvl2pPr>
            <a:lvl3pPr marL="1145286" indent="-514350">
              <a:buFont typeface="+mj-lt"/>
              <a:buAutoNum type="alphaLcParenR"/>
              <a:defRPr/>
            </a:lvl3pPr>
            <a:lvl4pPr marL="1428750" indent="-514350">
              <a:buFont typeface="+mj-lt"/>
              <a:buAutoNum type="alphaLcParenR"/>
              <a:defRPr/>
            </a:lvl4pPr>
            <a:lvl5pPr marL="1657350" indent="-514350">
              <a:buFont typeface="+mj-lt"/>
              <a:buAutoNum type="alphaLcParenR"/>
              <a:defRPr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0" eaLnBrk="1" latinLnBrk="0" hangingPunct="1"/>
            <a:endParaRPr lang="en-US" dirty="0" smtClean="0"/>
          </a:p>
          <a:p>
            <a:pPr lvl="0" eaLnBrk="1" latinLnBrk="0" hangingPunct="1"/>
            <a:r>
              <a:rPr lang="en-US" dirty="0" smtClean="0"/>
              <a:t>Second level</a:t>
            </a:r>
          </a:p>
          <a:p>
            <a:pPr lvl="0" eaLnBrk="1" latinLnBrk="0" hangingPunct="1"/>
            <a:endParaRPr lang="en-US" dirty="0" smtClean="0"/>
          </a:p>
          <a:p>
            <a:pPr lvl="0" eaLnBrk="1" latinLnBrk="0" hangingPunct="1"/>
            <a:r>
              <a:rPr lang="en-US" dirty="0" smtClean="0"/>
              <a:t>Third level</a:t>
            </a:r>
          </a:p>
          <a:p>
            <a:pPr lvl="0" eaLnBrk="1" latinLnBrk="0" hangingPunct="1"/>
            <a:endParaRPr lang="en-US" dirty="0" smtClean="0"/>
          </a:p>
          <a:p>
            <a:pPr lvl="0" eaLnBrk="1" latinLnBrk="0" hangingPunct="1"/>
            <a:r>
              <a:rPr lang="en-US" dirty="0" smtClean="0"/>
              <a:t>Fourth level</a:t>
            </a:r>
          </a:p>
          <a:p>
            <a:pPr lvl="0" eaLnBrk="1" latinLnBrk="0" hangingPunct="1"/>
            <a:endParaRPr lang="en-US" dirty="0" smtClean="0"/>
          </a:p>
          <a:p>
            <a:pPr lvl="0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385683-0988-4DDA-922A-789D6B5B4D21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9385683-0988-4DDA-922A-789D6B5B4D21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4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6975" y="6228276"/>
            <a:ext cx="1969530" cy="513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2400" b="0" kern="1200">
          <a:solidFill>
            <a:schemeClr val="tx1"/>
          </a:solidFill>
          <a:effectLst/>
          <a:latin typeface="Times New Roman" pitchFamily="18" charset="0"/>
          <a:ea typeface="+mj-ea"/>
          <a:cs typeface="Times New Roman" pitchFamily="18" charset="0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0"/>
            <a:ext cx="7772400" cy="9143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About </a:t>
            </a:r>
            <a: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Computers</a:t>
            </a:r>
            <a:endParaRPr lang="en-US" sz="6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00399" y="990600"/>
            <a:ext cx="27590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Recapitulation</a:t>
            </a:r>
          </a:p>
        </p:txBody>
      </p:sp>
    </p:spTree>
    <p:extLst>
      <p:ext uri="{BB962C8B-B14F-4D97-AF65-F5344CB8AC3E}">
        <p14:creationId xmlns:p14="http://schemas.microsoft.com/office/powerpoint/2010/main" val="344509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254691"/>
          </a:xfrm>
        </p:spPr>
        <p:txBody>
          <a:bodyPr/>
          <a:lstStyle/>
          <a:p>
            <a:pPr marL="514350"/>
            <a:r>
              <a:rPr lang="en-US" sz="2400" dirty="0" smtClean="0"/>
              <a:t>Hardware</a:t>
            </a:r>
            <a:r>
              <a:rPr lang="en-US" sz="2400" dirty="0"/>
              <a:t>, Software, Data, Users </a:t>
            </a:r>
            <a:r>
              <a:rPr lang="en-US" sz="2400" dirty="0" smtClean="0"/>
              <a:t>and Process</a:t>
            </a:r>
          </a:p>
          <a:p>
            <a:pPr marL="514350"/>
            <a:endParaRPr lang="en-US" sz="2400" dirty="0" smtClean="0"/>
          </a:p>
          <a:p>
            <a:pPr marL="514350"/>
            <a:r>
              <a:rPr lang="en-US" sz="2400" dirty="0" smtClean="0"/>
              <a:t>Hard drive, </a:t>
            </a:r>
            <a:r>
              <a:rPr lang="en-US" sz="2400" dirty="0"/>
              <a:t>Software, Data, Users and Procedures</a:t>
            </a:r>
          </a:p>
          <a:p>
            <a:pPr marL="514350"/>
            <a:endParaRPr lang="en-US" sz="2400" dirty="0" smtClean="0"/>
          </a:p>
          <a:p>
            <a:pPr marL="514350"/>
            <a:r>
              <a:rPr lang="en-US" sz="2400" dirty="0"/>
              <a:t>Hardware, </a:t>
            </a:r>
            <a:r>
              <a:rPr lang="en-US" sz="2400" dirty="0" smtClean="0"/>
              <a:t>Softcopy, </a:t>
            </a:r>
            <a:r>
              <a:rPr lang="en-US" sz="2400" dirty="0"/>
              <a:t>Data, Users and </a:t>
            </a:r>
            <a:r>
              <a:rPr lang="en-US" sz="2400" dirty="0" smtClean="0"/>
              <a:t>Printer</a:t>
            </a:r>
          </a:p>
          <a:p>
            <a:pPr marL="514350"/>
            <a:endParaRPr lang="en-US" sz="2400" dirty="0" smtClean="0"/>
          </a:p>
          <a:p>
            <a:pPr marL="514350"/>
            <a:r>
              <a:rPr lang="en-US" sz="2400" dirty="0"/>
              <a:t>Hardware, Software, Data, Users and Procedures</a:t>
            </a:r>
          </a:p>
          <a:p>
            <a:pPr marL="514350"/>
            <a:endParaRPr lang="en-US" dirty="0"/>
          </a:p>
          <a:p>
            <a:pPr marL="51435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9- Information System is made up of these five parts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22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10- The “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oftware”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of a computer system refers to the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organized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sets of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instructions.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45477" y="21336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24078" indent="-514350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+mj-lt"/>
              <a:buAutoNum type="alphaLcParenR"/>
              <a:defRPr kumimoji="0"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393192" indent="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+mj-lt"/>
              <a:buNone/>
              <a:defRPr kumimoji="0"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2pPr>
            <a:lvl3pPr marL="1145286" indent="-51435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+mj-lt"/>
              <a:buAutoNum type="alphaLcParenR"/>
              <a:defRPr kumimoji="0"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3pPr>
            <a:lvl4pPr marL="1428750" indent="-51435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+mj-lt"/>
              <a:buAutoNum type="alphaLcParenR"/>
              <a:defRPr kumimoji="0"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4pPr>
            <a:lvl5pPr marL="1657350" indent="-51435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+mj-lt"/>
              <a:buAutoNum type="alphaLcParenR"/>
              <a:defRPr kumimoji="0"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400" dirty="0" smtClean="0"/>
              <a:t>True</a:t>
            </a:r>
          </a:p>
          <a:p>
            <a:endParaRPr lang="en-US" sz="2400" dirty="0" smtClean="0"/>
          </a:p>
          <a:p>
            <a:r>
              <a:rPr lang="en-US" sz="2400" dirty="0" smtClean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22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525963"/>
          </a:xfrm>
        </p:spPr>
        <p:txBody>
          <a:bodyPr/>
          <a:lstStyle/>
          <a:p>
            <a:r>
              <a:rPr lang="en-US" sz="2400" dirty="0" smtClean="0"/>
              <a:t>Software</a:t>
            </a:r>
          </a:p>
          <a:p>
            <a:endParaRPr lang="en-US" sz="2400" dirty="0" smtClean="0"/>
          </a:p>
          <a:p>
            <a:r>
              <a:rPr lang="en-US" sz="2400" dirty="0" smtClean="0"/>
              <a:t>Hardware</a:t>
            </a:r>
          </a:p>
          <a:p>
            <a:endParaRPr lang="en-US" sz="2400" dirty="0"/>
          </a:p>
          <a:p>
            <a:r>
              <a:rPr lang="en-US" sz="2400" dirty="0" smtClean="0"/>
              <a:t>Information system</a:t>
            </a:r>
          </a:p>
          <a:p>
            <a:endParaRPr lang="en-US" sz="2400" dirty="0"/>
          </a:p>
          <a:p>
            <a:r>
              <a:rPr lang="en-US" sz="2400" dirty="0" smtClean="0"/>
              <a:t>None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700" b="1" dirty="0" smtClean="0">
                <a:latin typeface="Times New Roman" pitchFamily="18" charset="0"/>
                <a:cs typeface="Times New Roman" pitchFamily="18" charset="0"/>
              </a:rPr>
              <a:t>11- ___________</a:t>
            </a:r>
            <a:r>
              <a:rPr lang="en-US" sz="2700" b="1" smtClean="0">
                <a:latin typeface="Times New Roman" pitchFamily="18" charset="0"/>
                <a:cs typeface="Times New Roman" pitchFamily="18" charset="0"/>
              </a:rPr>
              <a:t>includes input/output, processing, storage  and communication </a:t>
            </a:r>
            <a:r>
              <a:rPr lang="en-US" sz="2700" b="1" dirty="0">
                <a:latin typeface="Times New Roman" pitchFamily="18" charset="0"/>
                <a:cs typeface="Times New Roman" pitchFamily="18" charset="0"/>
              </a:rPr>
              <a:t>devices.</a:t>
            </a:r>
            <a:br>
              <a:rPr lang="en-US" sz="2700" b="1" dirty="0">
                <a:latin typeface="Times New Roman" pitchFamily="18" charset="0"/>
                <a:cs typeface="Times New Roman" pitchFamily="18" charset="0"/>
              </a:rPr>
            </a:br>
            <a:endParaRPr lang="en-US" sz="27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49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12-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Data consists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of raw facts and figures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True</a:t>
            </a:r>
          </a:p>
          <a:p>
            <a:endParaRPr lang="en-US" sz="2400" dirty="0"/>
          </a:p>
          <a:p>
            <a:r>
              <a:rPr lang="en-US" sz="2400" dirty="0" smtClean="0"/>
              <a:t>False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2022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Output devices</a:t>
            </a:r>
          </a:p>
          <a:p>
            <a:endParaRPr lang="en-US" sz="2400" dirty="0" smtClean="0"/>
          </a:p>
          <a:p>
            <a:r>
              <a:rPr lang="en-US" sz="2400" dirty="0" smtClean="0"/>
              <a:t>Input </a:t>
            </a:r>
            <a:r>
              <a:rPr lang="en-US" sz="2400" dirty="0"/>
              <a:t>devices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Communication devices</a:t>
            </a:r>
          </a:p>
          <a:p>
            <a:endParaRPr lang="en-US" sz="2400" dirty="0"/>
          </a:p>
          <a:p>
            <a:r>
              <a:rPr lang="en-US" sz="2400" dirty="0" smtClean="0"/>
              <a:t>None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13- ___________translate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data and programs that humans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can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understand into a form that the computer can process. </a:t>
            </a:r>
          </a:p>
        </p:txBody>
      </p:sp>
    </p:spTree>
    <p:extLst>
      <p:ext uri="{BB962C8B-B14F-4D97-AF65-F5344CB8AC3E}">
        <p14:creationId xmlns:p14="http://schemas.microsoft.com/office/powerpoint/2010/main" val="182022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4525963"/>
          </a:xfrm>
        </p:spPr>
        <p:txBody>
          <a:bodyPr/>
          <a:lstStyle/>
          <a:p>
            <a:r>
              <a:rPr lang="en-US" sz="2400" dirty="0" smtClean="0"/>
              <a:t>Keyboard</a:t>
            </a:r>
          </a:p>
          <a:p>
            <a:endParaRPr lang="en-US" sz="2400" dirty="0" smtClean="0"/>
          </a:p>
          <a:p>
            <a:r>
              <a:rPr lang="en-US" sz="2400" dirty="0" smtClean="0"/>
              <a:t>Joystick</a:t>
            </a:r>
          </a:p>
          <a:p>
            <a:endParaRPr lang="en-US" sz="2400" dirty="0"/>
          </a:p>
          <a:p>
            <a:r>
              <a:rPr lang="en-US" sz="2400" dirty="0" smtClean="0"/>
              <a:t>Trackball</a:t>
            </a:r>
          </a:p>
          <a:p>
            <a:endParaRPr lang="en-US" sz="2400" dirty="0"/>
          </a:p>
          <a:p>
            <a:r>
              <a:rPr lang="en-US" sz="2400" dirty="0" smtClean="0"/>
              <a:t>Microphone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14- ___________is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 pointing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device, used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for computer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games   </a:t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and ultrasound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scanners in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hospitals.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22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dpi </a:t>
            </a:r>
          </a:p>
          <a:p>
            <a:endParaRPr lang="en-US" sz="2400" dirty="0" smtClean="0"/>
          </a:p>
          <a:p>
            <a:r>
              <a:rPr lang="en-US" dirty="0" err="1"/>
              <a:t>m</a:t>
            </a:r>
            <a:r>
              <a:rPr lang="en-US" sz="2400" dirty="0" err="1" smtClean="0"/>
              <a:t>pi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dirty="0"/>
              <a:t>d</a:t>
            </a:r>
            <a:r>
              <a:rPr lang="en-US" sz="2400" dirty="0" smtClean="0"/>
              <a:t>ip</a:t>
            </a:r>
          </a:p>
          <a:p>
            <a:endParaRPr lang="en-US" sz="2400" dirty="0" smtClean="0"/>
          </a:p>
          <a:p>
            <a:r>
              <a:rPr lang="en-US" sz="2400" dirty="0" smtClean="0"/>
              <a:t>bpi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15-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Resolution of printer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measured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in_____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2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 smtClean="0"/>
          </a:p>
          <a:p>
            <a:r>
              <a:rPr lang="en-US" sz="2400" dirty="0"/>
              <a:t>Nic-Adapters, Routers, Hubs, Switches, </a:t>
            </a:r>
            <a:r>
              <a:rPr lang="en-US" sz="2400" dirty="0" smtClean="0"/>
              <a:t>Gateways</a:t>
            </a:r>
          </a:p>
          <a:p>
            <a:endParaRPr lang="en-US" sz="2400" dirty="0" smtClean="0"/>
          </a:p>
          <a:p>
            <a:r>
              <a:rPr lang="en-US" sz="2400" dirty="0" smtClean="0"/>
              <a:t>CRT, LCD, </a:t>
            </a:r>
            <a:r>
              <a:rPr lang="en-US" sz="2400" dirty="0"/>
              <a:t>Plasma </a:t>
            </a:r>
            <a:r>
              <a:rPr lang="en-US" sz="2400" dirty="0" smtClean="0"/>
              <a:t> </a:t>
            </a:r>
            <a:r>
              <a:rPr lang="en-US" sz="2400" dirty="0"/>
              <a:t>&amp; </a:t>
            </a:r>
            <a:r>
              <a:rPr lang="en-US" sz="2400" dirty="0" smtClean="0"/>
              <a:t>LED.</a:t>
            </a:r>
          </a:p>
          <a:p>
            <a:endParaRPr lang="en-US" sz="2400" dirty="0"/>
          </a:p>
          <a:p>
            <a:r>
              <a:rPr lang="en-US" sz="2400" dirty="0" smtClean="0"/>
              <a:t>Optical, bar </a:t>
            </a:r>
            <a:r>
              <a:rPr lang="en-US" sz="2400" dirty="0"/>
              <a:t>code readers and character and mark recognition devices.</a:t>
            </a:r>
          </a:p>
          <a:p>
            <a:endParaRPr lang="en-US" sz="2400" dirty="0" smtClean="0"/>
          </a:p>
          <a:p>
            <a:r>
              <a:rPr lang="en-US" sz="2400" dirty="0" smtClean="0"/>
              <a:t>None</a:t>
            </a:r>
            <a:endParaRPr lang="en-US" sz="24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16- Following are the examples of scanner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22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Speaker</a:t>
            </a:r>
          </a:p>
          <a:p>
            <a:endParaRPr lang="en-US" sz="2400" dirty="0" smtClean="0"/>
          </a:p>
          <a:p>
            <a:r>
              <a:rPr lang="en-US" sz="2400" dirty="0" smtClean="0"/>
              <a:t>Microphone</a:t>
            </a:r>
          </a:p>
          <a:p>
            <a:endParaRPr lang="en-US" sz="2400" dirty="0" smtClean="0"/>
          </a:p>
          <a:p>
            <a:r>
              <a:rPr lang="en-US" sz="2400" dirty="0" smtClean="0"/>
              <a:t>Headphone</a:t>
            </a:r>
          </a:p>
          <a:p>
            <a:endParaRPr lang="en-US" sz="2400" dirty="0" smtClean="0"/>
          </a:p>
          <a:p>
            <a:r>
              <a:rPr lang="en-US" sz="2400" dirty="0" smtClean="0"/>
              <a:t>Joystick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17- Which is an example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of audio-input device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22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Visual </a:t>
            </a:r>
            <a:r>
              <a:rPr lang="en-US" dirty="0"/>
              <a:t>Display Unit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Video Display Unit</a:t>
            </a:r>
          </a:p>
          <a:p>
            <a:endParaRPr lang="en-US" dirty="0"/>
          </a:p>
          <a:p>
            <a:r>
              <a:rPr lang="en-US" dirty="0" smtClean="0"/>
              <a:t>Visual Design Unit</a:t>
            </a:r>
          </a:p>
          <a:p>
            <a:endParaRPr lang="en-US" dirty="0"/>
          </a:p>
          <a:p>
            <a:r>
              <a:rPr lang="en-US" dirty="0" smtClean="0"/>
              <a:t>None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18</a:t>
            </a:r>
            <a:r>
              <a:rPr lang="en-US" dirty="0" smtClean="0"/>
              <a:t>-</a:t>
            </a:r>
            <a:r>
              <a:rPr lang="en-US" b="1" dirty="0"/>
              <a:t> </a:t>
            </a:r>
            <a:r>
              <a:rPr lang="en-US" b="1" dirty="0" smtClean="0"/>
              <a:t>VDU stands for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22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3687763"/>
          </a:xfrm>
        </p:spPr>
        <p:txBody>
          <a:bodyPr/>
          <a:lstStyle/>
          <a:p>
            <a:pPr marL="624078" indent="-514350">
              <a:lnSpc>
                <a:spcPct val="200000"/>
              </a:lnSpc>
              <a:buFont typeface="+mj-lt"/>
              <a:buAutoNum type="alphaLcParenR"/>
            </a:pPr>
            <a:r>
              <a:rPr lang="en-US" sz="2400" dirty="0" smtClean="0"/>
              <a:t>Computer</a:t>
            </a:r>
          </a:p>
          <a:p>
            <a:pPr marL="624078" indent="-514350">
              <a:lnSpc>
                <a:spcPct val="200000"/>
              </a:lnSpc>
              <a:buFont typeface="+mj-lt"/>
              <a:buAutoNum type="alphaLcParenR"/>
            </a:pPr>
            <a:r>
              <a:rPr lang="en-US" sz="2400" dirty="0" smtClean="0"/>
              <a:t>Refrigerator</a:t>
            </a:r>
          </a:p>
          <a:p>
            <a:pPr marL="624078" indent="-514350">
              <a:lnSpc>
                <a:spcPct val="200000"/>
              </a:lnSpc>
              <a:buFont typeface="+mj-lt"/>
              <a:buAutoNum type="alphaLcParenR"/>
            </a:pPr>
            <a:r>
              <a:rPr lang="en-US" sz="2400" dirty="0" smtClean="0"/>
              <a:t>Television</a:t>
            </a:r>
          </a:p>
          <a:p>
            <a:pPr marL="624078" indent="-514350">
              <a:lnSpc>
                <a:spcPct val="200000"/>
              </a:lnSpc>
              <a:buFont typeface="+mj-lt"/>
              <a:buAutoNum type="alphaLcParenR"/>
            </a:pPr>
            <a:r>
              <a:rPr lang="en-US" sz="2400" dirty="0" smtClean="0"/>
              <a:t>None</a:t>
            </a:r>
          </a:p>
          <a:p>
            <a:endParaRPr lang="en-US" sz="3000" dirty="0" smtClean="0"/>
          </a:p>
          <a:p>
            <a:endParaRPr lang="en-US" sz="3000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1- A _________is a device that allows you to input data, process </a:t>
            </a:r>
            <a:b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data quickly and efficiently, receive outputs and store data.</a:t>
            </a:r>
            <a:b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72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19- Following </a:t>
            </a:r>
            <a:r>
              <a:rPr lang="en-US" b="1" dirty="0"/>
              <a:t>are the </a:t>
            </a:r>
            <a:r>
              <a:rPr lang="en-US" b="1" dirty="0" smtClean="0"/>
              <a:t>examples of monitor</a:t>
            </a:r>
            <a:endParaRPr lang="en-US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 smtClean="0"/>
          </a:p>
          <a:p>
            <a:r>
              <a:rPr lang="en-US" sz="2400" dirty="0"/>
              <a:t>Nic-Adapters, Routers, Hubs, Switches, </a:t>
            </a:r>
            <a:r>
              <a:rPr lang="en-US" sz="2400" dirty="0" smtClean="0"/>
              <a:t>Gateways.</a:t>
            </a:r>
          </a:p>
          <a:p>
            <a:endParaRPr lang="en-US" sz="2400" dirty="0" smtClean="0"/>
          </a:p>
          <a:p>
            <a:r>
              <a:rPr lang="en-US" sz="2400" dirty="0" smtClean="0"/>
              <a:t>CRT, LCD, </a:t>
            </a:r>
            <a:r>
              <a:rPr lang="en-US" sz="2400" dirty="0"/>
              <a:t>Plasma </a:t>
            </a:r>
            <a:r>
              <a:rPr lang="en-US" sz="2400" dirty="0" smtClean="0"/>
              <a:t> </a:t>
            </a:r>
            <a:r>
              <a:rPr lang="en-US" sz="2400" dirty="0"/>
              <a:t>&amp; </a:t>
            </a:r>
            <a:r>
              <a:rPr lang="en-US" sz="2400" dirty="0" smtClean="0"/>
              <a:t>LED.</a:t>
            </a:r>
          </a:p>
          <a:p>
            <a:endParaRPr lang="en-US" sz="2400" dirty="0"/>
          </a:p>
          <a:p>
            <a:r>
              <a:rPr lang="en-US" sz="2400" dirty="0" smtClean="0"/>
              <a:t>Optical, bar </a:t>
            </a:r>
            <a:r>
              <a:rPr lang="en-US" sz="2400" dirty="0"/>
              <a:t>code readers and character and mark recognition </a:t>
            </a:r>
            <a:r>
              <a:rPr lang="en-US" sz="2400" dirty="0" smtClean="0"/>
              <a:t>devices.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None.</a:t>
            </a:r>
            <a:endParaRPr lang="en-US" sz="2400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22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Printer</a:t>
            </a:r>
          </a:p>
          <a:p>
            <a:endParaRPr lang="en-US" dirty="0" smtClean="0"/>
          </a:p>
          <a:p>
            <a:r>
              <a:rPr lang="en-US" dirty="0" smtClean="0"/>
              <a:t>Monitor</a:t>
            </a:r>
          </a:p>
          <a:p>
            <a:endParaRPr lang="en-US" dirty="0" smtClean="0"/>
          </a:p>
          <a:p>
            <a:r>
              <a:rPr lang="en-US" dirty="0" smtClean="0"/>
              <a:t>Projector</a:t>
            </a:r>
          </a:p>
          <a:p>
            <a:endParaRPr lang="en-US" dirty="0" smtClean="0"/>
          </a:p>
          <a:p>
            <a:r>
              <a:rPr lang="en-US" dirty="0" smtClean="0"/>
              <a:t>Scanner</a:t>
            </a:r>
          </a:p>
          <a:p>
            <a:endParaRPr lang="en-US" b="1" u="sng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20- _______ </a:t>
            </a:r>
            <a:r>
              <a:rPr lang="en-US" b="1" dirty="0"/>
              <a:t>is used to obtain a permanent copy of the output. </a:t>
            </a:r>
            <a:br>
              <a:rPr lang="en-US" b="1" dirty="0"/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2022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Non -Volatile </a:t>
            </a:r>
            <a:r>
              <a:rPr lang="en-US" dirty="0"/>
              <a:t>storage </a:t>
            </a:r>
            <a:r>
              <a:rPr lang="en-US" dirty="0" smtClean="0"/>
              <a:t>device.</a:t>
            </a:r>
          </a:p>
          <a:p>
            <a:endParaRPr lang="en-US" dirty="0" smtClean="0"/>
          </a:p>
          <a:p>
            <a:r>
              <a:rPr lang="en-US" dirty="0" smtClean="0"/>
              <a:t>Volatile storage device.</a:t>
            </a:r>
          </a:p>
          <a:p>
            <a:endParaRPr lang="en-US" dirty="0"/>
          </a:p>
          <a:p>
            <a:r>
              <a:rPr lang="en-US" dirty="0"/>
              <a:t>Permanent storage </a:t>
            </a:r>
            <a:r>
              <a:rPr lang="en-US" dirty="0" smtClean="0"/>
              <a:t>device.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None</a:t>
            </a:r>
          </a:p>
          <a:p>
            <a:endParaRPr lang="en-US" dirty="0" smtClean="0"/>
          </a:p>
          <a:p>
            <a:endParaRPr lang="en-US" dirty="0"/>
          </a:p>
          <a:p>
            <a:pPr marL="109728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21- RAM is  a_______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72010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Hard </a:t>
            </a:r>
            <a:r>
              <a:rPr lang="en-US" dirty="0"/>
              <a:t>disks, optical disks, floppy disks and pen </a:t>
            </a:r>
            <a:r>
              <a:rPr lang="en-US" dirty="0" smtClean="0"/>
              <a:t>drives.</a:t>
            </a:r>
          </a:p>
          <a:p>
            <a:endParaRPr lang="en-US" dirty="0"/>
          </a:p>
          <a:p>
            <a:r>
              <a:rPr lang="en-US" dirty="0"/>
              <a:t>Nic-Adapters, Routers, Hubs, Switches, </a:t>
            </a:r>
            <a:r>
              <a:rPr lang="en-US" dirty="0" smtClean="0"/>
              <a:t>Gateways.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Keyboard, monitor, printer, scanner.</a:t>
            </a:r>
          </a:p>
          <a:p>
            <a:endParaRPr lang="en-US" dirty="0" smtClean="0"/>
          </a:p>
          <a:p>
            <a:r>
              <a:rPr lang="en-US" dirty="0" smtClean="0"/>
              <a:t>None.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22- These are secondary </a:t>
            </a:r>
            <a:r>
              <a:rPr lang="en-US" b="1" dirty="0"/>
              <a:t>storage </a:t>
            </a:r>
            <a:r>
              <a:rPr lang="en-US" b="1" dirty="0" smtClean="0"/>
              <a:t>devices______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019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23- Match the following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/>
          </a:bodyPr>
          <a:lstStyle/>
          <a:p>
            <a:pPr marL="109728" indent="0" fontAlgn="t">
              <a:buNone/>
            </a:pPr>
            <a:endParaRPr lang="en-US" dirty="0"/>
          </a:p>
          <a:p>
            <a:pPr fontAlgn="t"/>
            <a:r>
              <a:rPr lang="en-US" dirty="0" smtClean="0"/>
              <a:t>RAM			    Fixed </a:t>
            </a:r>
            <a:r>
              <a:rPr lang="en-US" dirty="0"/>
              <a:t>Start-up </a:t>
            </a:r>
            <a:r>
              <a:rPr lang="en-US" dirty="0" smtClean="0"/>
              <a:t>Instructions.</a:t>
            </a:r>
          </a:p>
          <a:p>
            <a:pPr fontAlgn="t"/>
            <a:endParaRPr lang="en-US" dirty="0"/>
          </a:p>
          <a:p>
            <a:pPr fontAlgn="t"/>
            <a:r>
              <a:rPr lang="en-US" dirty="0" smtClean="0"/>
              <a:t>ROM                                   Flexible </a:t>
            </a:r>
            <a:r>
              <a:rPr lang="en-US" dirty="0"/>
              <a:t>S</a:t>
            </a:r>
            <a:r>
              <a:rPr lang="en-US" dirty="0" smtClean="0"/>
              <a:t>tart-up Instructions.</a:t>
            </a:r>
            <a:r>
              <a:rPr lang="en-US" dirty="0"/>
              <a:t> </a:t>
            </a:r>
            <a:endParaRPr lang="en-US" dirty="0" smtClean="0"/>
          </a:p>
          <a:p>
            <a:pPr fontAlgn="t"/>
            <a:endParaRPr lang="en-US" dirty="0"/>
          </a:p>
          <a:p>
            <a:pPr fontAlgn="t"/>
            <a:r>
              <a:rPr lang="en-US" dirty="0" smtClean="0"/>
              <a:t>CMOS                                 Programs </a:t>
            </a:r>
            <a:r>
              <a:rPr lang="en-US" dirty="0"/>
              <a:t>and </a:t>
            </a:r>
            <a:r>
              <a:rPr lang="en-US" dirty="0" smtClean="0"/>
              <a:t>data.</a:t>
            </a:r>
            <a:endParaRPr lang="en-US" dirty="0"/>
          </a:p>
          <a:p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905000" y="2362200"/>
            <a:ext cx="2590800" cy="1630345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2007996" y="3154345"/>
            <a:ext cx="2487804" cy="838200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1898301" y="2362200"/>
            <a:ext cx="2597499" cy="838200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2417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427038"/>
            <a:ext cx="8229600" cy="114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400" b="0" kern="12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24- Following are the examples of communication devices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229600" cy="4525963"/>
          </a:xfrm>
        </p:spPr>
        <p:txBody>
          <a:bodyPr/>
          <a:lstStyle/>
          <a:p>
            <a:endParaRPr lang="en-US" sz="2400" dirty="0" smtClean="0"/>
          </a:p>
          <a:p>
            <a:r>
              <a:rPr lang="en-US" sz="2400" dirty="0"/>
              <a:t>Nic-Adapters, Routers, Hubs, Switches, </a:t>
            </a:r>
            <a:r>
              <a:rPr lang="en-US" sz="2400" dirty="0" smtClean="0"/>
              <a:t>Gateways.</a:t>
            </a:r>
          </a:p>
          <a:p>
            <a:endParaRPr lang="en-US" sz="2400" dirty="0" smtClean="0"/>
          </a:p>
          <a:p>
            <a:r>
              <a:rPr lang="en-US" sz="2400" dirty="0" smtClean="0"/>
              <a:t>CRT, LCD, </a:t>
            </a:r>
            <a:r>
              <a:rPr lang="en-US" sz="2400" dirty="0"/>
              <a:t>Plasma </a:t>
            </a:r>
            <a:r>
              <a:rPr lang="en-US" sz="2400" dirty="0" smtClean="0"/>
              <a:t> </a:t>
            </a:r>
            <a:r>
              <a:rPr lang="en-US" sz="2400" dirty="0"/>
              <a:t>&amp; </a:t>
            </a:r>
            <a:r>
              <a:rPr lang="en-US" sz="2400" dirty="0" smtClean="0"/>
              <a:t>LED.</a:t>
            </a:r>
          </a:p>
          <a:p>
            <a:endParaRPr lang="en-US" sz="2400" dirty="0"/>
          </a:p>
          <a:p>
            <a:r>
              <a:rPr lang="en-US" sz="2400" dirty="0" smtClean="0"/>
              <a:t>Optical, bar </a:t>
            </a:r>
            <a:r>
              <a:rPr lang="en-US" sz="2400" dirty="0"/>
              <a:t>code readers and character and mark recognition devices.</a:t>
            </a:r>
          </a:p>
          <a:p>
            <a:endParaRPr lang="en-US" sz="2400" dirty="0" smtClean="0"/>
          </a:p>
          <a:p>
            <a:r>
              <a:rPr lang="en-US" sz="2400" dirty="0" smtClean="0"/>
              <a:t>None</a:t>
            </a:r>
            <a:endParaRPr lang="en-US" sz="2400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674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Central Programmable  Unit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Central Processing Unit 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Circle </a:t>
            </a:r>
            <a:r>
              <a:rPr lang="en-US" dirty="0"/>
              <a:t>Processing Unit 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None</a:t>
            </a:r>
            <a:endParaRPr lang="en-US" dirty="0"/>
          </a:p>
          <a:p>
            <a:endParaRPr lang="en-US" b="1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25- CPU stands for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568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Multiprocessor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Microprocessor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dirty="0" smtClean="0"/>
              <a:t>Miniprocessor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None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26- The central </a:t>
            </a:r>
            <a:r>
              <a:rPr lang="en-US" b="1" dirty="0"/>
              <a:t>processing </a:t>
            </a:r>
            <a:r>
              <a:rPr lang="en-US" b="1" dirty="0" smtClean="0"/>
              <a:t>unit(CPU)  </a:t>
            </a:r>
            <a:r>
              <a:rPr lang="en-US" b="1" dirty="0"/>
              <a:t>is contained on a single </a:t>
            </a:r>
            <a:r>
              <a:rPr lang="en-US" b="1" dirty="0" smtClean="0"/>
              <a:t>   </a:t>
            </a:r>
            <a:br>
              <a:rPr lang="en-US" b="1" dirty="0" smtClean="0"/>
            </a:br>
            <a:r>
              <a:rPr lang="en-US" b="1" dirty="0"/>
              <a:t> </a:t>
            </a:r>
            <a:r>
              <a:rPr lang="en-US" b="1" dirty="0" smtClean="0"/>
              <a:t>     chip </a:t>
            </a:r>
            <a:r>
              <a:rPr lang="en-US" b="1" dirty="0"/>
              <a:t>called </a:t>
            </a:r>
            <a:r>
              <a:rPr lang="en-US" b="1" dirty="0" smtClean="0"/>
              <a:t>____</a:t>
            </a:r>
            <a:r>
              <a:rPr lang="en-US" dirty="0" smtClean="0"/>
              <a:t> .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60737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Control Unit &amp; Arithmetic-Logic Unit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Common Unit &amp; Arithmetic-Logic Unit</a:t>
            </a:r>
          </a:p>
          <a:p>
            <a:pPr>
              <a:lnSpc>
                <a:spcPct val="200000"/>
              </a:lnSpc>
            </a:pPr>
            <a:r>
              <a:rPr lang="en-US" dirty="0"/>
              <a:t>Control Unit </a:t>
            </a:r>
            <a:r>
              <a:rPr lang="en-US" dirty="0" smtClean="0"/>
              <a:t>&amp; Mathematical Unit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None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27-</a:t>
            </a:r>
            <a:r>
              <a:rPr lang="en-US" b="1" dirty="0"/>
              <a:t> </a:t>
            </a:r>
            <a:r>
              <a:rPr lang="en-US" b="1" dirty="0" smtClean="0"/>
              <a:t>Two </a:t>
            </a:r>
            <a:r>
              <a:rPr lang="en-US" b="1" dirty="0"/>
              <a:t>basic </a:t>
            </a:r>
            <a:r>
              <a:rPr lang="en-US" b="1" dirty="0" smtClean="0"/>
              <a:t>components of CPU 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854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28- Binary </a:t>
            </a:r>
            <a:r>
              <a:rPr lang="en-US" b="1" dirty="0"/>
              <a:t>system </a:t>
            </a:r>
            <a:r>
              <a:rPr lang="en-US" b="1" dirty="0" smtClean="0"/>
              <a:t> </a:t>
            </a:r>
            <a:r>
              <a:rPr lang="en-US" b="1" dirty="0"/>
              <a:t>consists of </a:t>
            </a:r>
            <a:r>
              <a:rPr lang="en-US" b="1" dirty="0" smtClean="0"/>
              <a:t>digits from  </a:t>
            </a:r>
            <a:r>
              <a:rPr lang="en-US" b="1" dirty="0"/>
              <a:t>0 </a:t>
            </a:r>
            <a:r>
              <a:rPr lang="en-US" b="1" dirty="0" smtClean="0"/>
              <a:t>to 9.</a:t>
            </a:r>
            <a:endParaRPr lang="en-US" b="1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lphaLcParenR"/>
            </a:pPr>
            <a:endParaRPr lang="en-US" dirty="0" smtClean="0"/>
          </a:p>
          <a:p>
            <a:pPr marL="624078" indent="-514350">
              <a:buFont typeface="+mj-lt"/>
              <a:buAutoNum type="alphaLcParenR"/>
            </a:pPr>
            <a:r>
              <a:rPr lang="en-US" sz="2400" dirty="0" smtClean="0"/>
              <a:t>True</a:t>
            </a:r>
          </a:p>
          <a:p>
            <a:pPr marL="624078" indent="-514350">
              <a:buFont typeface="+mj-lt"/>
              <a:buAutoNum type="alphaLcParenR"/>
            </a:pPr>
            <a:endParaRPr lang="en-US" sz="2400" dirty="0" smtClean="0"/>
          </a:p>
          <a:p>
            <a:pPr marL="624078" indent="-514350">
              <a:buFont typeface="+mj-lt"/>
              <a:buAutoNum type="alphaLcParenR"/>
            </a:pPr>
            <a:r>
              <a:rPr lang="en-US" sz="2400" dirty="0" smtClean="0"/>
              <a:t>False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27218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525963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lphaLcParenR"/>
            </a:pPr>
            <a:r>
              <a:rPr lang="en-US" sz="2400" dirty="0" smtClean="0"/>
              <a:t>Speed</a:t>
            </a:r>
          </a:p>
          <a:p>
            <a:pPr marL="624078" indent="-514350">
              <a:buFont typeface="+mj-lt"/>
              <a:buAutoNum type="alphaLcParenR"/>
            </a:pPr>
            <a:endParaRPr lang="en-US" sz="2400" dirty="0" smtClean="0"/>
          </a:p>
          <a:p>
            <a:pPr marL="624078" indent="-514350">
              <a:buFont typeface="+mj-lt"/>
              <a:buAutoNum type="alphaLcParenR"/>
            </a:pPr>
            <a:r>
              <a:rPr lang="en-US" sz="2400" dirty="0" smtClean="0"/>
              <a:t>Accuracy </a:t>
            </a:r>
          </a:p>
          <a:p>
            <a:pPr marL="624078" indent="-514350">
              <a:buFont typeface="+mj-lt"/>
              <a:buAutoNum type="alphaLcParenR"/>
            </a:pPr>
            <a:endParaRPr lang="en-US" sz="2400" dirty="0" smtClean="0"/>
          </a:p>
          <a:p>
            <a:pPr marL="624078" indent="-514350">
              <a:buFont typeface="+mj-lt"/>
              <a:buAutoNum type="alphaLcParenR"/>
            </a:pPr>
            <a:r>
              <a:rPr lang="en-US" sz="2400" dirty="0" smtClean="0"/>
              <a:t>Diligence</a:t>
            </a:r>
          </a:p>
          <a:p>
            <a:pPr marL="624078" indent="-514350">
              <a:buFont typeface="+mj-lt"/>
              <a:buAutoNum type="alphaLcParenR"/>
            </a:pPr>
            <a:endParaRPr lang="en-US" sz="2400" dirty="0" smtClean="0"/>
          </a:p>
          <a:p>
            <a:pPr marL="624078" indent="-514350">
              <a:buFont typeface="+mj-lt"/>
              <a:buAutoNum type="alphaLcParenR"/>
            </a:pPr>
            <a:r>
              <a:rPr lang="en-US" sz="2400" dirty="0" smtClean="0"/>
              <a:t>All of the above.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2- Basic </a:t>
            </a:r>
            <a:r>
              <a:rPr lang="en-US" sz="24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benefits of a computer system are</a:t>
            </a:r>
          </a:p>
        </p:txBody>
      </p:sp>
    </p:spTree>
    <p:extLst>
      <p:ext uri="{BB962C8B-B14F-4D97-AF65-F5344CB8AC3E}">
        <p14:creationId xmlns:p14="http://schemas.microsoft.com/office/powerpoint/2010/main" val="1505855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Background software</a:t>
            </a:r>
          </a:p>
          <a:p>
            <a:endParaRPr lang="en-US" dirty="0" smtClean="0"/>
          </a:p>
          <a:p>
            <a:r>
              <a:rPr lang="en-US" dirty="0" smtClean="0"/>
              <a:t>End user software</a:t>
            </a:r>
          </a:p>
          <a:p>
            <a:endParaRPr lang="en-US" dirty="0"/>
          </a:p>
          <a:p>
            <a:r>
              <a:rPr lang="en-US" dirty="0" smtClean="0"/>
              <a:t>Remote software</a:t>
            </a:r>
          </a:p>
          <a:p>
            <a:endParaRPr lang="en-US" dirty="0"/>
          </a:p>
          <a:p>
            <a:r>
              <a:rPr lang="en-US" dirty="0" smtClean="0"/>
              <a:t>None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29- System </a:t>
            </a:r>
            <a:r>
              <a:rPr lang="en-US" b="1" dirty="0"/>
              <a:t>software </a:t>
            </a:r>
            <a:r>
              <a:rPr lang="en-US" b="1" dirty="0" smtClean="0"/>
              <a:t>is also called as  </a:t>
            </a:r>
            <a:r>
              <a:rPr lang="en-US" dirty="0" smtClean="0"/>
              <a:t>_________.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31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Operating system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Utilities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Device drivers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Language translators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All of the above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30- Following </a:t>
            </a:r>
            <a:r>
              <a:rPr lang="en-US" b="1" dirty="0"/>
              <a:t>are the examples of S</a:t>
            </a:r>
            <a:r>
              <a:rPr lang="en-US" b="1" dirty="0" smtClean="0"/>
              <a:t>ystem </a:t>
            </a:r>
            <a:r>
              <a:rPr lang="en-US" b="1" dirty="0"/>
              <a:t>S</a:t>
            </a:r>
            <a:r>
              <a:rPr lang="en-US" b="1" dirty="0" smtClean="0"/>
              <a:t>oftware 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981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Random </a:t>
            </a:r>
            <a:r>
              <a:rPr lang="en-US" dirty="0"/>
              <a:t>Access </a:t>
            </a:r>
            <a:r>
              <a:rPr lang="en-US" dirty="0" smtClean="0"/>
              <a:t>Memory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Rotational Access Memory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Random Attached Memory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None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31- RAM stands for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16462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True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False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b="1" dirty="0" smtClean="0"/>
              <a:t>32- RAM is also called as “scratchpad” memory.</a:t>
            </a:r>
            <a:br>
              <a:rPr lang="en-US" sz="2700" b="1" dirty="0" smtClean="0"/>
            </a:br>
            <a:r>
              <a:rPr lang="en-US" sz="2700" b="1" dirty="0"/>
              <a:t/>
            </a:r>
            <a:br>
              <a:rPr lang="en-US" sz="2700" b="1" dirty="0"/>
            </a:br>
            <a:endParaRPr lang="en-US" sz="2700" b="1" dirty="0"/>
          </a:p>
        </p:txBody>
      </p:sp>
    </p:spTree>
    <p:extLst>
      <p:ext uri="{BB962C8B-B14F-4D97-AF65-F5344CB8AC3E}">
        <p14:creationId xmlns:p14="http://schemas.microsoft.com/office/powerpoint/2010/main" val="1846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Binary Input/Output System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Basic </a:t>
            </a:r>
            <a:r>
              <a:rPr lang="en-US" dirty="0"/>
              <a:t>I</a:t>
            </a:r>
            <a:r>
              <a:rPr lang="en-US" dirty="0" smtClean="0"/>
              <a:t>nput/Output </a:t>
            </a:r>
            <a:r>
              <a:rPr lang="en-US" dirty="0"/>
              <a:t>S</a:t>
            </a:r>
            <a:r>
              <a:rPr lang="en-US" dirty="0" smtClean="0"/>
              <a:t>ystem</a:t>
            </a:r>
          </a:p>
          <a:p>
            <a:pPr>
              <a:lnSpc>
                <a:spcPct val="200000"/>
              </a:lnSpc>
            </a:pPr>
            <a:r>
              <a:rPr lang="en-US" dirty="0"/>
              <a:t>Basic </a:t>
            </a:r>
            <a:r>
              <a:rPr lang="en-US" dirty="0" smtClean="0"/>
              <a:t>Input/Output </a:t>
            </a:r>
            <a:r>
              <a:rPr lang="en-US" dirty="0"/>
              <a:t>S</a:t>
            </a:r>
            <a:r>
              <a:rPr lang="en-US" dirty="0" smtClean="0"/>
              <a:t>oftware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Background Input/Output System</a:t>
            </a:r>
            <a:endParaRPr lang="en-US" dirty="0"/>
          </a:p>
          <a:p>
            <a:pPr>
              <a:lnSpc>
                <a:spcPct val="200000"/>
              </a:lnSpc>
            </a:pPr>
            <a:endParaRPr lang="en-US" b="1" dirty="0" smtClean="0"/>
          </a:p>
          <a:p>
            <a:pPr>
              <a:lnSpc>
                <a:spcPct val="200000"/>
              </a:lnSpc>
            </a:pPr>
            <a:endParaRPr lang="en-US" b="1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33- BIOS stands for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5004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Password</a:t>
            </a:r>
          </a:p>
          <a:p>
            <a:endParaRPr lang="en-US" dirty="0" smtClean="0"/>
          </a:p>
          <a:p>
            <a:r>
              <a:rPr lang="en-US" dirty="0" smtClean="0"/>
              <a:t>Logging</a:t>
            </a:r>
          </a:p>
          <a:p>
            <a:endParaRPr lang="en-US" dirty="0"/>
          </a:p>
          <a:p>
            <a:r>
              <a:rPr lang="en-US" dirty="0" smtClean="0"/>
              <a:t>Sorting</a:t>
            </a:r>
          </a:p>
          <a:p>
            <a:endParaRPr lang="en-US" dirty="0"/>
          </a:p>
          <a:p>
            <a:r>
              <a:rPr lang="en-US" dirty="0" smtClean="0"/>
              <a:t>None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34- ___________  </a:t>
            </a:r>
            <a:r>
              <a:rPr lang="en-US" b="1" dirty="0"/>
              <a:t>is the process to gain access to a </a:t>
            </a:r>
            <a:r>
              <a:rPr lang="en-US" b="1" dirty="0" smtClean="0"/>
              <a:t>computer.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72238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Global User Interface</a:t>
            </a:r>
          </a:p>
          <a:p>
            <a:endParaRPr lang="en-US" dirty="0"/>
          </a:p>
          <a:p>
            <a:r>
              <a:rPr lang="en-US" dirty="0"/>
              <a:t>Graphical User </a:t>
            </a:r>
            <a:r>
              <a:rPr lang="en-US" dirty="0" smtClean="0"/>
              <a:t>Interchange</a:t>
            </a:r>
          </a:p>
          <a:p>
            <a:endParaRPr lang="en-US" dirty="0"/>
          </a:p>
          <a:p>
            <a:r>
              <a:rPr lang="en-US" dirty="0" smtClean="0"/>
              <a:t>Graphical </a:t>
            </a:r>
            <a:r>
              <a:rPr lang="en-US" dirty="0"/>
              <a:t>User </a:t>
            </a:r>
            <a:r>
              <a:rPr lang="en-US" dirty="0" smtClean="0"/>
              <a:t>Interface</a:t>
            </a:r>
          </a:p>
          <a:p>
            <a:endParaRPr lang="en-US" dirty="0"/>
          </a:p>
          <a:p>
            <a:r>
              <a:rPr lang="en-US" dirty="0"/>
              <a:t>Graphical </a:t>
            </a:r>
            <a:r>
              <a:rPr lang="en-US" dirty="0" smtClean="0"/>
              <a:t>Unit </a:t>
            </a:r>
            <a:r>
              <a:rPr lang="en-US" dirty="0"/>
              <a:t>Interface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35-</a:t>
            </a:r>
            <a:r>
              <a:rPr lang="en-US" b="1" dirty="0"/>
              <a:t> </a:t>
            </a:r>
            <a:r>
              <a:rPr lang="en-US" b="1" dirty="0" smtClean="0"/>
              <a:t>GUI stands for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8541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Menu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Dialog box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Icon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Pointer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95400"/>
          </a:xfrm>
        </p:spPr>
        <p:txBody>
          <a:bodyPr>
            <a:noAutofit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36- ______</a:t>
            </a:r>
            <a:r>
              <a:rPr lang="en-US" b="1" dirty="0"/>
              <a:t>is a symbol, picture or graphic on your computer </a:t>
            </a:r>
            <a:r>
              <a:rPr lang="en-US" b="1" dirty="0" smtClean="0"/>
              <a:t>   </a:t>
            </a:r>
            <a:br>
              <a:rPr lang="en-US" b="1" dirty="0" smtClean="0"/>
            </a:br>
            <a:r>
              <a:rPr lang="en-US" b="1" dirty="0"/>
              <a:t> </a:t>
            </a:r>
            <a:r>
              <a:rPr lang="en-US" b="1" dirty="0" smtClean="0"/>
              <a:t>     screen </a:t>
            </a:r>
            <a:r>
              <a:rPr lang="en-US" b="1" dirty="0"/>
              <a:t>that represents a particular operation or software </a:t>
            </a:r>
            <a:r>
              <a:rPr lang="en-US" b="1" dirty="0" smtClean="0"/>
              <a:t>   </a:t>
            </a:r>
            <a:br>
              <a:rPr lang="en-US" b="1" dirty="0" smtClean="0"/>
            </a:br>
            <a:r>
              <a:rPr lang="en-US" b="1" dirty="0"/>
              <a:t> </a:t>
            </a:r>
            <a:r>
              <a:rPr lang="en-US" b="1" dirty="0" smtClean="0"/>
              <a:t>     application</a:t>
            </a:r>
            <a:r>
              <a:rPr lang="en-US" b="1" dirty="0"/>
              <a:t>.</a:t>
            </a:r>
            <a:br>
              <a:rPr lang="en-US" b="1" dirty="0"/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63140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True</a:t>
            </a:r>
          </a:p>
          <a:p>
            <a:endParaRPr lang="en-US" dirty="0"/>
          </a:p>
          <a:p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37- Desktop</a:t>
            </a:r>
            <a:r>
              <a:rPr lang="en-US" b="1" dirty="0"/>
              <a:t> </a:t>
            </a:r>
            <a:r>
              <a:rPr lang="en-US" b="1" dirty="0" smtClean="0"/>
              <a:t>is </a:t>
            </a:r>
            <a:r>
              <a:rPr lang="en-US" b="1" dirty="0"/>
              <a:t>the term used to describe the main screen 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/>
              <a:t> </a:t>
            </a:r>
            <a:r>
              <a:rPr lang="en-US" b="1" dirty="0" smtClean="0"/>
              <a:t>     where </a:t>
            </a:r>
            <a:r>
              <a:rPr lang="en-US" b="1" dirty="0"/>
              <a:t>icons, folders and documents appear</a:t>
            </a:r>
            <a:r>
              <a:rPr lang="en-US" dirty="0"/>
              <a:t>.</a:t>
            </a:r>
            <a:r>
              <a:rPr lang="en-US" b="1" dirty="0"/>
              <a:t> </a:t>
            </a:r>
            <a:br>
              <a:rPr lang="en-US" b="1" dirty="0"/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73116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Joystick 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Touchscreen 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Keyboard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Light </a:t>
            </a:r>
            <a:r>
              <a:rPr lang="en-US" dirty="0"/>
              <a:t>pen 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Stylus</a:t>
            </a:r>
            <a:endParaRPr lang="en-US" dirty="0"/>
          </a:p>
          <a:p>
            <a:pPr>
              <a:lnSpc>
                <a:spcPct val="200000"/>
              </a:lnSpc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/>
              </a:rPr>
              <a:t>38- Which of the following is NOT a pointing device.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7484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610600" cy="4525963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lphaLcParenR"/>
            </a:pPr>
            <a:r>
              <a:rPr lang="en-US" sz="2400" dirty="0"/>
              <a:t>First </a:t>
            </a:r>
            <a:r>
              <a:rPr lang="en-US" sz="2400" dirty="0" smtClean="0"/>
              <a:t>Generation                              Transistors</a:t>
            </a:r>
            <a:endParaRPr lang="en-US" sz="2400" dirty="0"/>
          </a:p>
          <a:p>
            <a:pPr marL="624078" indent="-514350">
              <a:buFont typeface="+mj-lt"/>
              <a:buAutoNum type="alphaLcParenR"/>
            </a:pPr>
            <a:endParaRPr lang="en-US" sz="2400" dirty="0" smtClean="0"/>
          </a:p>
          <a:p>
            <a:pPr marL="624078" indent="-514350">
              <a:buFont typeface="+mj-lt"/>
              <a:buAutoNum type="alphaLcParenR"/>
            </a:pPr>
            <a:r>
              <a:rPr lang="en-US" sz="2400" dirty="0"/>
              <a:t>Second Generation </a:t>
            </a:r>
            <a:r>
              <a:rPr lang="en-US" sz="2400" dirty="0" smtClean="0"/>
              <a:t>                        Integrated Circuit</a:t>
            </a:r>
            <a:endParaRPr lang="en-US" sz="2400" dirty="0"/>
          </a:p>
          <a:p>
            <a:pPr marL="624078" indent="-514350">
              <a:buFont typeface="+mj-lt"/>
              <a:buAutoNum type="alphaLcParenR"/>
            </a:pPr>
            <a:endParaRPr lang="en-US" sz="2400" dirty="0" smtClean="0"/>
          </a:p>
          <a:p>
            <a:pPr marL="624078" indent="-514350">
              <a:buFont typeface="+mj-lt"/>
              <a:buAutoNum type="alphaLcParenR"/>
            </a:pPr>
            <a:r>
              <a:rPr lang="en-US" sz="2400" dirty="0"/>
              <a:t>Third </a:t>
            </a:r>
            <a:r>
              <a:rPr lang="en-US" sz="2400" dirty="0" smtClean="0"/>
              <a:t>Generation                            Vacuum Tube</a:t>
            </a:r>
            <a:endParaRPr lang="en-US" sz="2400" dirty="0"/>
          </a:p>
          <a:p>
            <a:pPr marL="624078" indent="-514350">
              <a:buFont typeface="+mj-lt"/>
              <a:buAutoNum type="alphaLcParenR"/>
            </a:pPr>
            <a:endParaRPr lang="en-US" sz="2400" dirty="0"/>
          </a:p>
          <a:p>
            <a:pPr marL="624078" indent="-514350">
              <a:buFont typeface="+mj-lt"/>
              <a:buAutoNum type="alphaLcParenR"/>
            </a:pPr>
            <a:r>
              <a:rPr lang="en-US" sz="2400" dirty="0"/>
              <a:t>Fourth </a:t>
            </a:r>
            <a:r>
              <a:rPr lang="en-US" sz="2400" dirty="0" smtClean="0"/>
              <a:t>Generation                           Artificial Intelligence</a:t>
            </a:r>
          </a:p>
          <a:p>
            <a:pPr marL="624078" indent="-514350">
              <a:buFont typeface="+mj-lt"/>
              <a:buAutoNum type="alphaLcParenR"/>
            </a:pPr>
            <a:endParaRPr lang="en-US" sz="2400" dirty="0" smtClean="0"/>
          </a:p>
          <a:p>
            <a:pPr marL="624078" indent="-514350">
              <a:buFont typeface="+mj-lt"/>
              <a:buAutoNum type="alphaLcParenR"/>
            </a:pPr>
            <a:r>
              <a:rPr lang="en-US" sz="2400" dirty="0"/>
              <a:t>Fifth Generation  </a:t>
            </a:r>
            <a:r>
              <a:rPr lang="en-US" sz="2400" dirty="0" smtClean="0"/>
              <a:t>                            Microprocessor</a:t>
            </a:r>
            <a:endParaRPr lang="en-US" sz="2400" dirty="0"/>
          </a:p>
          <a:p>
            <a:pPr marL="624078" indent="-514350">
              <a:buFont typeface="+mj-lt"/>
              <a:buAutoNum type="alphaLcParenR"/>
            </a:pPr>
            <a:endParaRPr lang="en-US" dirty="0"/>
          </a:p>
          <a:p>
            <a:pPr marL="624078" indent="-514350">
              <a:buFont typeface="+mj-lt"/>
              <a:buAutoNum type="alphaLcParenR"/>
            </a:pPr>
            <a:endParaRPr lang="en-US" dirty="0"/>
          </a:p>
          <a:p>
            <a:pPr marL="624078" indent="-514350">
              <a:buFont typeface="+mj-lt"/>
              <a:buAutoNum type="alphaLcParenR"/>
            </a:pPr>
            <a:endParaRPr lang="en-US" dirty="0"/>
          </a:p>
          <a:p>
            <a:pPr marL="624078" indent="-514350">
              <a:buFont typeface="+mj-lt"/>
              <a:buAutoNum type="alphaLcParenR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b="1" dirty="0" smtClean="0">
                <a:effectLst/>
                <a:latin typeface="Times New Roman" pitchFamily="18" charset="0"/>
                <a:cs typeface="Times New Roman" pitchFamily="18" charset="0"/>
              </a:rPr>
              <a:t>3- Match the followings.</a:t>
            </a:r>
            <a:endParaRPr lang="en-US" sz="2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941655" y="4644390"/>
            <a:ext cx="2392345" cy="918210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032927" y="2946053"/>
            <a:ext cx="2224873" cy="985532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276600" y="2209800"/>
            <a:ext cx="2057400" cy="781050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941655" y="2202360"/>
            <a:ext cx="2316145" cy="1531440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200400" y="4708071"/>
            <a:ext cx="2133600" cy="762000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022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05800" cy="1143000"/>
          </a:xfrm>
        </p:spPr>
        <p:txBody>
          <a:bodyPr/>
          <a:lstStyle/>
          <a:p>
            <a:r>
              <a:rPr lang="en-US" b="1" dirty="0" smtClean="0"/>
              <a:t>39- Optical mouse uses </a:t>
            </a:r>
            <a:r>
              <a:rPr lang="en-US" b="1" dirty="0"/>
              <a:t>a laser to detect the mouse's movement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True</a:t>
            </a:r>
          </a:p>
          <a:p>
            <a:endParaRPr lang="en-US" dirty="0"/>
          </a:p>
          <a:p>
            <a:r>
              <a:rPr lang="en-US" dirty="0" smtClean="0"/>
              <a:t>False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04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525963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Alt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Shift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Ctrl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Caps Lock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/>
              </a:rPr>
              <a:t/>
            </a:r>
            <a:br>
              <a:rPr lang="en-US" b="1" dirty="0" smtClean="0">
                <a:effectLst/>
              </a:rPr>
            </a:br>
            <a:r>
              <a:rPr lang="en-US" sz="2700" b="1" dirty="0" smtClean="0">
                <a:effectLst/>
              </a:rPr>
              <a:t>40- Which of the following is a “toggle key”.</a:t>
            </a:r>
            <a:r>
              <a:rPr lang="en-US" sz="2700" b="1" dirty="0">
                <a:effectLst/>
              </a:rPr>
              <a:t/>
            </a:r>
            <a:br>
              <a:rPr lang="en-US" sz="2700" b="1" dirty="0">
                <a:effectLst/>
              </a:rPr>
            </a:br>
            <a:endParaRPr lang="en-US" sz="2700" b="1" dirty="0"/>
          </a:p>
        </p:txBody>
      </p:sp>
    </p:spTree>
    <p:extLst>
      <p:ext uri="{BB962C8B-B14F-4D97-AF65-F5344CB8AC3E}">
        <p14:creationId xmlns:p14="http://schemas.microsoft.com/office/powerpoint/2010/main" val="1820662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50392" lvl="1" indent="-457200">
              <a:lnSpc>
                <a:spcPct val="200000"/>
              </a:lnSpc>
              <a:buFont typeface="+mj-lt"/>
              <a:buAutoNum type="alphaLcParenR"/>
            </a:pPr>
            <a:r>
              <a:rPr lang="en-CA" dirty="0" smtClean="0"/>
              <a:t>Navigation </a:t>
            </a:r>
            <a:r>
              <a:rPr lang="en-CA" dirty="0"/>
              <a:t>Keys</a:t>
            </a:r>
            <a:endParaRPr lang="en-US" dirty="0"/>
          </a:p>
          <a:p>
            <a:pPr marL="850392" lvl="1" indent="-457200">
              <a:lnSpc>
                <a:spcPct val="200000"/>
              </a:lnSpc>
              <a:buFont typeface="+mj-lt"/>
              <a:buAutoNum type="alphaLcParenR"/>
            </a:pPr>
            <a:r>
              <a:rPr lang="en-CA" dirty="0"/>
              <a:t>Function Keys</a:t>
            </a:r>
            <a:endParaRPr lang="en-US" dirty="0"/>
          </a:p>
          <a:p>
            <a:pPr marL="850392" lvl="1" indent="-457200">
              <a:lnSpc>
                <a:spcPct val="200000"/>
              </a:lnSpc>
              <a:buFont typeface="+mj-lt"/>
              <a:buAutoNum type="alphaLcParenR"/>
            </a:pPr>
            <a:r>
              <a:rPr lang="en-CA" dirty="0" err="1" smtClean="0"/>
              <a:t>NumericPad</a:t>
            </a:r>
            <a:endParaRPr lang="en-US" dirty="0"/>
          </a:p>
          <a:p>
            <a:pPr marL="850392" lvl="1" indent="-457200">
              <a:lnSpc>
                <a:spcPct val="200000"/>
              </a:lnSpc>
              <a:buFont typeface="+mj-lt"/>
              <a:buAutoNum type="alphaLcParenR"/>
            </a:pPr>
            <a:r>
              <a:rPr lang="en-CA" dirty="0"/>
              <a:t>Ctrl Key</a:t>
            </a:r>
            <a:endParaRPr lang="en-US" dirty="0"/>
          </a:p>
          <a:p>
            <a:pPr>
              <a:lnSpc>
                <a:spcPct val="200000"/>
              </a:lnSpc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sz="2700" b="1" dirty="0" smtClean="0"/>
              <a:t>41- </a:t>
            </a:r>
            <a:r>
              <a:rPr lang="en-CA" sz="2700" b="1" dirty="0" smtClean="0"/>
              <a:t>This </a:t>
            </a:r>
            <a:r>
              <a:rPr lang="en-CA" sz="2700" b="1" dirty="0"/>
              <a:t>part of </a:t>
            </a:r>
            <a:r>
              <a:rPr lang="en-CA" sz="2700" b="1" dirty="0" smtClean="0"/>
              <a:t>the keyboard </a:t>
            </a:r>
            <a:r>
              <a:rPr lang="en-CA" sz="2700" b="1" dirty="0"/>
              <a:t>enters numbers </a:t>
            </a:r>
            <a:r>
              <a:rPr lang="en-CA" sz="2700" b="1" dirty="0" smtClean="0"/>
              <a:t>and </a:t>
            </a:r>
            <a:r>
              <a:rPr lang="en-CA" sz="2700" b="1" dirty="0"/>
              <a:t>arithmetic </a:t>
            </a:r>
            <a:r>
              <a:rPr lang="en-CA" sz="2700" b="1" dirty="0" smtClean="0"/>
              <a:t>   </a:t>
            </a:r>
            <a:br>
              <a:rPr lang="en-CA" sz="2700" b="1" dirty="0" smtClean="0"/>
            </a:br>
            <a:r>
              <a:rPr lang="en-CA" sz="2700" b="1" dirty="0"/>
              <a:t> </a:t>
            </a:r>
            <a:r>
              <a:rPr lang="en-CA" sz="2700" b="1" dirty="0" smtClean="0"/>
              <a:t>      symbols.</a:t>
            </a:r>
            <a:r>
              <a:rPr lang="en-US" sz="2700" b="1" dirty="0"/>
              <a:t/>
            </a:r>
            <a:br>
              <a:rPr lang="en-US" sz="2700" b="1" dirty="0"/>
            </a:br>
            <a:endParaRPr lang="en-US" sz="2700" b="1" dirty="0"/>
          </a:p>
        </p:txBody>
      </p:sp>
    </p:spTree>
    <p:extLst>
      <p:ext uri="{BB962C8B-B14F-4D97-AF65-F5344CB8AC3E}">
        <p14:creationId xmlns:p14="http://schemas.microsoft.com/office/powerpoint/2010/main" val="202195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True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False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39091"/>
          </a:xfrm>
        </p:spPr>
        <p:txBody>
          <a:bodyPr/>
          <a:lstStyle/>
          <a:p>
            <a:r>
              <a:rPr lang="en-US" b="1" dirty="0" smtClean="0"/>
              <a:t>42- The </a:t>
            </a:r>
            <a:r>
              <a:rPr lang="en-US" b="1" dirty="0"/>
              <a:t>“Back Space” </a:t>
            </a:r>
            <a:r>
              <a:rPr lang="en-US" b="1" dirty="0" smtClean="0"/>
              <a:t>key </a:t>
            </a:r>
            <a:r>
              <a:rPr lang="en-US" b="1" dirty="0"/>
              <a:t>deletes characters to the </a:t>
            </a:r>
            <a:r>
              <a:rPr lang="en-US" b="1" dirty="0" smtClean="0"/>
              <a:t>right </a:t>
            </a:r>
            <a:r>
              <a:rPr lang="en-US" b="1" dirty="0"/>
              <a:t>of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> </a:t>
            </a:r>
            <a:r>
              <a:rPr lang="en-US" b="1" dirty="0" smtClean="0"/>
              <a:t>      the </a:t>
            </a:r>
            <a:r>
              <a:rPr lang="en-US" b="1" dirty="0"/>
              <a:t>cursor.</a:t>
            </a:r>
          </a:p>
        </p:txBody>
      </p:sp>
    </p:spTree>
    <p:extLst>
      <p:ext uri="{BB962C8B-B14F-4D97-AF65-F5344CB8AC3E}">
        <p14:creationId xmlns:p14="http://schemas.microsoft.com/office/powerpoint/2010/main" val="1407443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Window Explorer</a:t>
            </a:r>
          </a:p>
          <a:p>
            <a:pPr>
              <a:lnSpc>
                <a:spcPct val="200000"/>
              </a:lnSpc>
            </a:pPr>
            <a:r>
              <a:rPr lang="en-US" dirty="0"/>
              <a:t>Start Menu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Internet Explorer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None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43- Pressing “Windows” key displays the ______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345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Authentic Logic Unit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Arithmetic Logic </a:t>
            </a:r>
            <a:r>
              <a:rPr lang="en-US" dirty="0"/>
              <a:t>Unit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Arithmetic Logo </a:t>
            </a:r>
            <a:r>
              <a:rPr lang="en-US" dirty="0"/>
              <a:t>Unit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Arithmetic Lock </a:t>
            </a:r>
            <a:r>
              <a:rPr lang="en-US" dirty="0"/>
              <a:t>Unit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b="1" dirty="0" smtClean="0"/>
              <a:t>44- ALU stands for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05080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45- ________  make a byte.</a:t>
            </a:r>
            <a:endParaRPr lang="en-US" b="1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229600" cy="4525963"/>
          </a:xfrm>
        </p:spPr>
        <p:txBody>
          <a:bodyPr/>
          <a:lstStyle/>
          <a:p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16 bits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8 bits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4 bits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32 bits</a:t>
            </a:r>
          </a:p>
        </p:txBody>
      </p:sp>
    </p:spTree>
    <p:extLst>
      <p:ext uri="{BB962C8B-B14F-4D97-AF65-F5344CB8AC3E}">
        <p14:creationId xmlns:p14="http://schemas.microsoft.com/office/powerpoint/2010/main" val="4026652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Common </a:t>
            </a:r>
            <a:r>
              <a:rPr lang="en-US" dirty="0"/>
              <a:t>Metal-Oxide Semiconductor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Complementary </a:t>
            </a:r>
            <a:r>
              <a:rPr lang="en-US" dirty="0"/>
              <a:t>Metal-Oxide </a:t>
            </a:r>
            <a:r>
              <a:rPr lang="en-US" dirty="0" smtClean="0"/>
              <a:t>Semiconductor</a:t>
            </a:r>
          </a:p>
          <a:p>
            <a:pPr>
              <a:lnSpc>
                <a:spcPct val="200000"/>
              </a:lnSpc>
            </a:pPr>
            <a:r>
              <a:rPr lang="en-US" dirty="0"/>
              <a:t>Complementary </a:t>
            </a:r>
            <a:r>
              <a:rPr lang="en-US" dirty="0" smtClean="0"/>
              <a:t>Metal-Oxide Semiconsumer </a:t>
            </a:r>
          </a:p>
          <a:p>
            <a:pPr>
              <a:lnSpc>
                <a:spcPct val="200000"/>
              </a:lnSpc>
            </a:pPr>
            <a:r>
              <a:rPr lang="en-US" dirty="0"/>
              <a:t>Complementary </a:t>
            </a:r>
            <a:r>
              <a:rPr lang="en-US" dirty="0" smtClean="0"/>
              <a:t>Motion-Oxide </a:t>
            </a:r>
            <a:r>
              <a:rPr lang="en-US" dirty="0"/>
              <a:t>Semiconductor</a:t>
            </a:r>
          </a:p>
          <a:p>
            <a:pPr>
              <a:lnSpc>
                <a:spcPct val="200000"/>
              </a:lnSpc>
            </a:pPr>
            <a:endParaRPr lang="en-US" b="1" dirty="0" smtClean="0"/>
          </a:p>
          <a:p>
            <a:pPr>
              <a:lnSpc>
                <a:spcPct val="200000"/>
              </a:lnSpc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700" b="1" dirty="0" smtClean="0"/>
              <a:t>46- CMOS stands for </a:t>
            </a:r>
            <a:r>
              <a:rPr lang="en-US" sz="2700" dirty="0"/>
              <a:t/>
            </a:r>
            <a:br>
              <a:rPr lang="en-US" sz="2700" dirty="0"/>
            </a:b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3458138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700" b="1" dirty="0" smtClean="0"/>
              <a:t>47- Cordless </a:t>
            </a:r>
            <a:r>
              <a:rPr lang="en-US" sz="2700" b="1" dirty="0"/>
              <a:t>mouse uses infrared or radio waves to </a:t>
            </a:r>
            <a:r>
              <a:rPr lang="en-US" sz="2700" b="1" dirty="0" smtClean="0"/>
              <a:t>   </a:t>
            </a:r>
            <a:br>
              <a:rPr lang="en-US" sz="2700" b="1" dirty="0" smtClean="0"/>
            </a:br>
            <a:r>
              <a:rPr lang="en-US" sz="2700" b="1" dirty="0"/>
              <a:t> </a:t>
            </a:r>
            <a:r>
              <a:rPr lang="en-US" sz="2700" b="1" dirty="0" smtClean="0"/>
              <a:t>      communicate </a:t>
            </a:r>
            <a:r>
              <a:rPr lang="en-US" sz="2700" b="1" dirty="0"/>
              <a:t>with the computer.</a:t>
            </a:r>
            <a:br>
              <a:rPr lang="en-US" sz="2700" b="1" dirty="0"/>
            </a:br>
            <a:endParaRPr lang="en-US" sz="27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True</a:t>
            </a:r>
          </a:p>
          <a:p>
            <a:endParaRPr lang="en-US" dirty="0"/>
          </a:p>
          <a:p>
            <a:r>
              <a:rPr lang="en-US" dirty="0" smtClean="0"/>
              <a:t>False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014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82125"/>
            <a:ext cx="8229600" cy="4114512"/>
          </a:xfrm>
        </p:spPr>
        <p:txBody>
          <a:bodyPr/>
          <a:lstStyle/>
          <a:p>
            <a:r>
              <a:rPr lang="en-US" dirty="0" smtClean="0"/>
              <a:t>Serial </a:t>
            </a:r>
            <a:r>
              <a:rPr lang="en-US" dirty="0"/>
              <a:t>port </a:t>
            </a:r>
            <a:br>
              <a:rPr lang="en-US" dirty="0"/>
            </a:br>
            <a:endParaRPr lang="en-US" dirty="0" smtClean="0"/>
          </a:p>
          <a:p>
            <a:r>
              <a:rPr lang="en-US" dirty="0" smtClean="0"/>
              <a:t>Parallel </a:t>
            </a:r>
            <a:r>
              <a:rPr lang="en-US" dirty="0"/>
              <a:t>port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CPU</a:t>
            </a:r>
          </a:p>
          <a:p>
            <a:endParaRPr lang="en-US" dirty="0" smtClean="0"/>
          </a:p>
          <a:p>
            <a:r>
              <a:rPr lang="en-US" dirty="0" smtClean="0"/>
              <a:t>None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48- Mouse is connected to a __________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60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lphaLcParenR"/>
            </a:pPr>
            <a:endParaRPr lang="en-US" dirty="0" smtClean="0"/>
          </a:p>
          <a:p>
            <a:pPr marL="624078" indent="-514350">
              <a:buFont typeface="+mj-lt"/>
              <a:buAutoNum type="alphaLcParenR"/>
            </a:pPr>
            <a:r>
              <a:rPr lang="en-US" sz="2400" dirty="0" smtClean="0"/>
              <a:t>UNIVAC </a:t>
            </a:r>
          </a:p>
          <a:p>
            <a:pPr marL="624078" indent="-514350">
              <a:buFont typeface="+mj-lt"/>
              <a:buAutoNum type="alphaLcParenR"/>
            </a:pPr>
            <a:endParaRPr lang="en-US" sz="2400" dirty="0" smtClean="0"/>
          </a:p>
          <a:p>
            <a:pPr marL="624078" indent="-514350">
              <a:buFont typeface="+mj-lt"/>
              <a:buAutoNum type="alphaLcParenR"/>
            </a:pPr>
            <a:r>
              <a:rPr lang="en-US" sz="2400" dirty="0" smtClean="0"/>
              <a:t>ENIAC</a:t>
            </a:r>
          </a:p>
          <a:p>
            <a:pPr marL="624078" indent="-514350">
              <a:buFont typeface="+mj-lt"/>
              <a:buAutoNum type="alphaLcParenR"/>
            </a:pPr>
            <a:endParaRPr lang="en-US" sz="2400" dirty="0" smtClean="0"/>
          </a:p>
          <a:p>
            <a:pPr marL="624078" indent="-514350">
              <a:buFont typeface="+mj-lt"/>
              <a:buAutoNum type="alphaLcParenR"/>
            </a:pPr>
            <a:r>
              <a:rPr lang="en-US" sz="2400" dirty="0" smtClean="0"/>
              <a:t>K computer</a:t>
            </a:r>
          </a:p>
          <a:p>
            <a:pPr marL="624078" indent="-514350">
              <a:buFont typeface="+mj-lt"/>
              <a:buAutoNum type="alphaLcParenR"/>
            </a:pPr>
            <a:endParaRPr lang="en-US" sz="2400" dirty="0"/>
          </a:p>
          <a:p>
            <a:pPr marL="624078" indent="-514350">
              <a:buFont typeface="+mj-lt"/>
              <a:buAutoNum type="alphaLcParenR"/>
            </a:pPr>
            <a:r>
              <a:rPr lang="en-US" sz="2400" dirty="0" smtClean="0"/>
              <a:t>Both a &amp; b</a:t>
            </a:r>
          </a:p>
          <a:p>
            <a:pPr marL="624078" indent="-514350">
              <a:buFont typeface="+mj-lt"/>
              <a:buAutoNum type="alphaLcParenR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4- Examples of First-generation computers are 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22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Scroll Lock</a:t>
            </a:r>
          </a:p>
          <a:p>
            <a:endParaRPr lang="en-US" dirty="0"/>
          </a:p>
          <a:p>
            <a:r>
              <a:rPr lang="en-US" dirty="0" smtClean="0"/>
              <a:t>Print Screen</a:t>
            </a:r>
          </a:p>
          <a:p>
            <a:endParaRPr lang="en-US" dirty="0"/>
          </a:p>
          <a:p>
            <a:r>
              <a:rPr lang="en-US" dirty="0" smtClean="0"/>
              <a:t>Pause /Break</a:t>
            </a:r>
          </a:p>
          <a:p>
            <a:endParaRPr lang="en-US" dirty="0"/>
          </a:p>
          <a:p>
            <a:r>
              <a:rPr lang="en-US" dirty="0" smtClean="0"/>
              <a:t>Alt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49- _________key is used to </a:t>
            </a:r>
            <a:r>
              <a:rPr lang="en-US" b="1" dirty="0"/>
              <a:t>obtain screen captures.</a:t>
            </a:r>
          </a:p>
        </p:txBody>
      </p:sp>
    </p:spTree>
    <p:extLst>
      <p:ext uri="{BB962C8B-B14F-4D97-AF65-F5344CB8AC3E}">
        <p14:creationId xmlns:p14="http://schemas.microsoft.com/office/powerpoint/2010/main" val="348361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F12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F1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F11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F7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700" b="1" dirty="0" smtClean="0"/>
              <a:t>50- _______key is </a:t>
            </a:r>
            <a:r>
              <a:rPr lang="en-US" sz="2700" b="1" dirty="0"/>
              <a:t>used to open </a:t>
            </a:r>
            <a:r>
              <a:rPr lang="en-US" sz="2700" b="1" dirty="0" smtClean="0"/>
              <a:t>the help menu.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626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19200"/>
          </a:xfrm>
        </p:spPr>
        <p:txBody>
          <a:bodyPr>
            <a:noAutofit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51- </a:t>
            </a:r>
            <a:r>
              <a:rPr lang="en-US" b="1" dirty="0"/>
              <a:t>The microprocessor sends a command to the computer’s </a:t>
            </a:r>
            <a:r>
              <a:rPr lang="en-US" b="1" dirty="0" smtClean="0"/>
              <a:t>  </a:t>
            </a:r>
            <a:br>
              <a:rPr lang="en-US" b="1" dirty="0" smtClean="0"/>
            </a:br>
            <a:r>
              <a:rPr lang="en-US" b="1" dirty="0"/>
              <a:t> </a:t>
            </a:r>
            <a:r>
              <a:rPr lang="en-US" b="1" dirty="0" smtClean="0"/>
              <a:t>     ROM chip </a:t>
            </a:r>
            <a:r>
              <a:rPr lang="en-US" b="1" dirty="0"/>
              <a:t>to run </a:t>
            </a:r>
            <a:r>
              <a:rPr lang="en-US" b="1" dirty="0" smtClean="0"/>
              <a:t>basic input/output system (</a:t>
            </a:r>
            <a:r>
              <a:rPr lang="en-US" b="1" dirty="0"/>
              <a:t>BIOS</a:t>
            </a:r>
            <a:r>
              <a:rPr lang="en-US" b="1" dirty="0" smtClean="0"/>
              <a:t>) boot   </a:t>
            </a:r>
            <a:br>
              <a:rPr lang="en-US" b="1" dirty="0" smtClean="0"/>
            </a:br>
            <a:r>
              <a:rPr lang="en-US" b="1" dirty="0"/>
              <a:t> </a:t>
            </a:r>
            <a:r>
              <a:rPr lang="en-US" b="1" dirty="0" smtClean="0"/>
              <a:t>     program</a:t>
            </a:r>
            <a:r>
              <a:rPr lang="en-US" b="1" dirty="0"/>
              <a:t>. 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229600" cy="452596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True</a:t>
            </a:r>
          </a:p>
          <a:p>
            <a:endParaRPr lang="en-US" dirty="0"/>
          </a:p>
          <a:p>
            <a:r>
              <a:rPr lang="en-US" dirty="0" smtClean="0"/>
              <a:t>False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707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52- “Disk </a:t>
            </a:r>
            <a:r>
              <a:rPr lang="en-US" b="1" dirty="0"/>
              <a:t>Defragmenter” removes unnecessary file fragments </a:t>
            </a:r>
            <a:r>
              <a:rPr lang="en-US" b="1" dirty="0" smtClean="0"/>
              <a:t>    </a:t>
            </a:r>
            <a:br>
              <a:rPr lang="en-US" b="1" dirty="0" smtClean="0"/>
            </a:br>
            <a:r>
              <a:rPr lang="en-US" b="1" dirty="0"/>
              <a:t> </a:t>
            </a:r>
            <a:r>
              <a:rPr lang="en-US" b="1" dirty="0" smtClean="0"/>
              <a:t>        and </a:t>
            </a:r>
            <a:r>
              <a:rPr lang="en-US" b="1" dirty="0"/>
              <a:t>rearranges files and unused disk space optimally.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229600" cy="452596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True</a:t>
            </a:r>
          </a:p>
          <a:p>
            <a:endParaRPr lang="en-US" dirty="0"/>
          </a:p>
          <a:p>
            <a:r>
              <a:rPr lang="en-US" dirty="0" smtClean="0"/>
              <a:t>False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091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MS Word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MS Excel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Windows 7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Internet Explorer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53- Which is NOT an </a:t>
            </a:r>
            <a:r>
              <a:rPr lang="en-US" b="1" dirty="0"/>
              <a:t>A</a:t>
            </a:r>
            <a:r>
              <a:rPr lang="en-US" b="1" dirty="0" smtClean="0"/>
              <a:t>pplication Software 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59588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54</a:t>
            </a:r>
            <a:r>
              <a:rPr lang="en-US" dirty="0" smtClean="0"/>
              <a:t>- </a:t>
            </a:r>
            <a:r>
              <a:rPr lang="en-US" sz="2700" b="1" dirty="0" smtClean="0"/>
              <a:t>Left-click of the mouse </a:t>
            </a:r>
            <a:r>
              <a:rPr lang="en-US" sz="2700" b="1" dirty="0"/>
              <a:t>is used to display a shortcut </a:t>
            </a:r>
            <a:r>
              <a:rPr lang="en-US" sz="2700" b="1" dirty="0" smtClean="0"/>
              <a:t>drop-   </a:t>
            </a:r>
            <a:br>
              <a:rPr lang="en-US" sz="2700" b="1" dirty="0" smtClean="0"/>
            </a:br>
            <a:r>
              <a:rPr lang="en-US" sz="2700" b="1" dirty="0"/>
              <a:t> </a:t>
            </a:r>
            <a:r>
              <a:rPr lang="en-US" sz="2700" b="1" dirty="0" smtClean="0"/>
              <a:t>     down menu </a:t>
            </a:r>
            <a:r>
              <a:rPr lang="en-US" sz="2700" b="1" dirty="0"/>
              <a:t>or “context menu”</a:t>
            </a:r>
            <a:br>
              <a:rPr lang="en-US" sz="2700" b="1" dirty="0"/>
            </a:br>
            <a:endParaRPr lang="en-US" sz="2700" b="1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pPr marL="624078" indent="-514350">
              <a:buFont typeface="+mj-lt"/>
              <a:buAutoNum type="alphaLcParenR"/>
            </a:pPr>
            <a:endParaRPr lang="en-US" dirty="0" smtClean="0"/>
          </a:p>
          <a:p>
            <a:pPr marL="624078" indent="-514350">
              <a:buFont typeface="+mj-lt"/>
              <a:buAutoNum type="alphaLcParenR"/>
            </a:pPr>
            <a:r>
              <a:rPr lang="en-US" sz="2400" dirty="0" smtClean="0"/>
              <a:t>True</a:t>
            </a:r>
          </a:p>
          <a:p>
            <a:pPr marL="624078" indent="-514350">
              <a:buFont typeface="+mj-lt"/>
              <a:buAutoNum type="alphaLcParenR"/>
            </a:pPr>
            <a:endParaRPr lang="en-US" sz="2400" dirty="0" smtClean="0"/>
          </a:p>
          <a:p>
            <a:pPr marL="624078" indent="-514350">
              <a:buFont typeface="+mj-lt"/>
              <a:buAutoNum type="alphaLcParenR"/>
            </a:pPr>
            <a:r>
              <a:rPr lang="en-US" sz="2400" dirty="0" smtClean="0"/>
              <a:t>False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74624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55000"/>
                <a:satMod val="300000"/>
              </a:schemeClr>
            </a:gs>
            <a:gs pos="32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6077" y="1905000"/>
            <a:ext cx="609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0" dirty="0" smtClean="0">
                <a:latin typeface="Edwardian Script ITC" pitchFamily="66" charset="0"/>
              </a:rPr>
              <a:t>Thank You</a:t>
            </a:r>
            <a:endParaRPr lang="en-US" sz="12000" dirty="0">
              <a:latin typeface="Edwardian Script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84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pPr marL="624078" indent="-514350">
              <a:buFont typeface="+mj-lt"/>
              <a:buAutoNum type="alphaLcParenR"/>
            </a:pPr>
            <a:endParaRPr lang="en-US" dirty="0" smtClean="0"/>
          </a:p>
          <a:p>
            <a:pPr marL="624078" indent="-514350">
              <a:buFont typeface="+mj-lt"/>
              <a:buAutoNum type="alphaLcParenR"/>
            </a:pPr>
            <a:r>
              <a:rPr lang="en-US" sz="2400" dirty="0" smtClean="0"/>
              <a:t>True</a:t>
            </a:r>
          </a:p>
          <a:p>
            <a:pPr marL="624078" indent="-514350">
              <a:buFont typeface="+mj-lt"/>
              <a:buAutoNum type="alphaLcParenR"/>
            </a:pPr>
            <a:endParaRPr lang="en-US" sz="2400" dirty="0" smtClean="0"/>
          </a:p>
          <a:p>
            <a:pPr marL="624078" indent="-514350">
              <a:buFont typeface="+mj-lt"/>
              <a:buAutoNum type="alphaLcParenR"/>
            </a:pPr>
            <a:r>
              <a:rPr lang="en-US" sz="2400" dirty="0" smtClean="0"/>
              <a:t>False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524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0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3000" b="1" dirty="0" smtClean="0">
                <a:solidFill>
                  <a:schemeClr val="tx1"/>
                </a:solidFill>
                <a:effectLst/>
              </a:rPr>
            </a:br>
            <a: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5- Second-generation </a:t>
            </a:r>
            <a:r>
              <a:rPr lang="en-US" sz="24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computers used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symbolic or assembly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languages.</a:t>
            </a:r>
            <a:r>
              <a:rPr lang="en-US" sz="30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0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en-US" sz="30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779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SzPct val="75000"/>
              <a:buNone/>
            </a:pPr>
            <a:r>
              <a:rPr lang="en-US" sz="2800" dirty="0" smtClean="0"/>
              <a:t> </a:t>
            </a:r>
          </a:p>
          <a:p>
            <a:pPr marL="624078" indent="-514350">
              <a:buSzPct val="75000"/>
              <a:buFont typeface="+mj-lt"/>
              <a:buAutoNum type="alphaLcParenR"/>
            </a:pPr>
            <a:r>
              <a:rPr lang="en-US" sz="2400" dirty="0" smtClean="0">
                <a:ea typeface="Tahoma" pitchFamily="34" charset="0"/>
              </a:rPr>
              <a:t>Very </a:t>
            </a:r>
            <a:r>
              <a:rPr lang="en-US" sz="2400" dirty="0">
                <a:ea typeface="Tahoma" pitchFamily="34" charset="0"/>
              </a:rPr>
              <a:t>Large Scale </a:t>
            </a:r>
            <a:r>
              <a:rPr lang="en-US" sz="2400" dirty="0" smtClean="0">
                <a:ea typeface="Tahoma" pitchFamily="34" charset="0"/>
              </a:rPr>
              <a:t>Integration</a:t>
            </a:r>
          </a:p>
          <a:p>
            <a:pPr marL="624078" indent="-514350">
              <a:buSzPct val="75000"/>
              <a:buFont typeface="+mj-lt"/>
              <a:buAutoNum type="alphaLcParenR"/>
            </a:pPr>
            <a:endParaRPr lang="en-US" sz="2400" dirty="0">
              <a:ea typeface="Tahoma" pitchFamily="34" charset="0"/>
            </a:endParaRPr>
          </a:p>
          <a:p>
            <a:pPr marL="624078" indent="-514350">
              <a:buSzPct val="75000"/>
              <a:buFont typeface="+mj-lt"/>
              <a:buAutoNum type="alphaLcParenR"/>
            </a:pPr>
            <a:r>
              <a:rPr lang="en-US" sz="2400" dirty="0" smtClean="0">
                <a:ea typeface="Tahoma" pitchFamily="34" charset="0"/>
              </a:rPr>
              <a:t> Very Low </a:t>
            </a:r>
            <a:r>
              <a:rPr lang="en-US" sz="2400" dirty="0">
                <a:ea typeface="Tahoma" pitchFamily="34" charset="0"/>
              </a:rPr>
              <a:t>Scale </a:t>
            </a:r>
            <a:r>
              <a:rPr lang="en-US" sz="2400" dirty="0" smtClean="0">
                <a:ea typeface="Tahoma" pitchFamily="34" charset="0"/>
              </a:rPr>
              <a:t>Integration</a:t>
            </a:r>
          </a:p>
          <a:p>
            <a:pPr marL="624078" indent="-514350">
              <a:buSzPct val="75000"/>
              <a:buFont typeface="+mj-lt"/>
              <a:buAutoNum type="alphaLcParenR"/>
            </a:pPr>
            <a:endParaRPr lang="en-US" sz="2400" dirty="0">
              <a:ea typeface="Tahoma" pitchFamily="34" charset="0"/>
            </a:endParaRPr>
          </a:p>
          <a:p>
            <a:pPr marL="624078" indent="-514350">
              <a:buSzPct val="75000"/>
              <a:buFont typeface="+mj-lt"/>
              <a:buAutoNum type="alphaLcParenR"/>
            </a:pPr>
            <a:r>
              <a:rPr lang="en-US" sz="2400" dirty="0" smtClean="0">
                <a:ea typeface="Tahoma" pitchFamily="34" charset="0"/>
              </a:rPr>
              <a:t> Very </a:t>
            </a:r>
            <a:r>
              <a:rPr lang="en-US" sz="2400" dirty="0">
                <a:ea typeface="Tahoma" pitchFamily="34" charset="0"/>
              </a:rPr>
              <a:t>Large Scale </a:t>
            </a:r>
            <a:r>
              <a:rPr lang="en-US" sz="2400" dirty="0" smtClean="0">
                <a:ea typeface="Tahoma" pitchFamily="34" charset="0"/>
              </a:rPr>
              <a:t>Interchange</a:t>
            </a:r>
          </a:p>
          <a:p>
            <a:pPr marL="624078" indent="-514350">
              <a:buSzPct val="75000"/>
              <a:buFont typeface="+mj-lt"/>
              <a:buAutoNum type="alphaLcParenR"/>
            </a:pPr>
            <a:endParaRPr lang="en-US" sz="2400" dirty="0">
              <a:ea typeface="Tahoma" pitchFamily="34" charset="0"/>
            </a:endParaRPr>
          </a:p>
          <a:p>
            <a:pPr marL="624078" indent="-514350">
              <a:buSzPct val="75000"/>
              <a:buFont typeface="+mj-lt"/>
              <a:buAutoNum type="alphaLcParenR"/>
            </a:pPr>
            <a:r>
              <a:rPr lang="en-US" sz="2400" dirty="0" smtClean="0">
                <a:ea typeface="Tahoma" pitchFamily="34" charset="0"/>
              </a:rPr>
              <a:t> None</a:t>
            </a:r>
          </a:p>
          <a:p>
            <a:pPr marL="624078" indent="-514350">
              <a:buSzPct val="75000"/>
              <a:buFont typeface="+mj-lt"/>
              <a:buAutoNum type="alphaLcParenR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b="1" dirty="0" smtClean="0">
                <a:effectLst/>
                <a:latin typeface="Times New Roman" pitchFamily="18" charset="0"/>
                <a:cs typeface="Times New Roman" pitchFamily="18" charset="0"/>
              </a:rPr>
              <a:t>6- VLSI stands for </a:t>
            </a:r>
            <a:endParaRPr lang="en-US" sz="2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22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400" dirty="0" smtClean="0"/>
              <a:t>Super computer</a:t>
            </a:r>
          </a:p>
          <a:p>
            <a:endParaRPr lang="en-US" sz="2400" dirty="0"/>
          </a:p>
          <a:p>
            <a:r>
              <a:rPr lang="en-US" sz="2400" dirty="0" smtClean="0"/>
              <a:t>Midrange computer</a:t>
            </a:r>
          </a:p>
          <a:p>
            <a:endParaRPr lang="en-US" sz="2400" dirty="0" smtClean="0"/>
          </a:p>
          <a:p>
            <a:r>
              <a:rPr lang="en-US" sz="2400" dirty="0"/>
              <a:t>Mainframe </a:t>
            </a:r>
            <a:r>
              <a:rPr lang="en-US" sz="2400" dirty="0" smtClean="0"/>
              <a:t>computer</a:t>
            </a:r>
          </a:p>
          <a:p>
            <a:endParaRPr lang="en-US" sz="2400" dirty="0" smtClean="0"/>
          </a:p>
          <a:p>
            <a:r>
              <a:rPr lang="en-US" sz="2400" dirty="0"/>
              <a:t>Microcomputer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7- Desktop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, notebook, tablet PC and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handheld computers are  </a:t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examples of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22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10266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True</a:t>
            </a:r>
          </a:p>
          <a:p>
            <a:endParaRPr lang="en-US" sz="2400" dirty="0"/>
          </a:p>
          <a:p>
            <a:r>
              <a:rPr lang="en-US" sz="2400" dirty="0" smtClean="0"/>
              <a:t>False</a:t>
            </a:r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820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8- Minicomputers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are also known as Midrange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Computers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sz="2400" b="1" dirty="0">
                <a:latin typeface="Times New Roman" pitchFamily="18" charset="0"/>
                <a:cs typeface="Times New Roman" pitchFamily="18" charset="0"/>
              </a:rPr>
            </a:b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22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ADC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632</TotalTime>
  <Words>755</Words>
  <Application>Microsoft Office PowerPoint</Application>
  <PresentationFormat>On-screen Show (4:3)</PresentationFormat>
  <Paragraphs>378</Paragraphs>
  <Slides>56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Concourse</vt:lpstr>
      <vt:lpstr>        All About Computers</vt:lpstr>
      <vt:lpstr> 1- A _________is a device that allows you to input data, process      data quickly and efficiently, receive outputs and store data. </vt:lpstr>
      <vt:lpstr>2- Basic benefits of a computer system are</vt:lpstr>
      <vt:lpstr>3- Match the followings.</vt:lpstr>
      <vt:lpstr>4- Examples of First-generation computers are </vt:lpstr>
      <vt:lpstr> 5- Second-generation computers used symbolic or assembly         languages. </vt:lpstr>
      <vt:lpstr>6- VLSI stands for </vt:lpstr>
      <vt:lpstr>7- Desktop, notebook, tablet PC and handheld computers are        examples of </vt:lpstr>
      <vt:lpstr> 8- Minicomputers are also known as Midrange Computers. </vt:lpstr>
      <vt:lpstr>9- Information System is made up of these five parts</vt:lpstr>
      <vt:lpstr> 10- The “Software” of a computer system refers to the            organized sets of instructions. </vt:lpstr>
      <vt:lpstr> 11- ___________includes input/output, processing, storage  and communication devices. </vt:lpstr>
      <vt:lpstr>12- Data consists of raw facts and figures .</vt:lpstr>
      <vt:lpstr>13- ___________translate data and programs that humans         can understand into a form that the computer can process. </vt:lpstr>
      <vt:lpstr>14- ___________is a pointing device, used for computer games          and ultrasound scanners in hospitals.</vt:lpstr>
      <vt:lpstr>15- Resolution of printer is measured in_____</vt:lpstr>
      <vt:lpstr>16- Following are the examples of scanner </vt:lpstr>
      <vt:lpstr>17- Which is an example of audio-input device ?</vt:lpstr>
      <vt:lpstr>18- VDU stands for</vt:lpstr>
      <vt:lpstr>19- Following are the examples of monitor</vt:lpstr>
      <vt:lpstr> 20- _______ is used to obtain a permanent copy of the output.  </vt:lpstr>
      <vt:lpstr>21- RAM is  a_______</vt:lpstr>
      <vt:lpstr>22- These are secondary storage devices______</vt:lpstr>
      <vt:lpstr>23- Match the following</vt:lpstr>
      <vt:lpstr>PowerPoint Presentation</vt:lpstr>
      <vt:lpstr>25- CPU stands for </vt:lpstr>
      <vt:lpstr> 26- The central processing unit(CPU)  is contained on a single           chip called ____ . </vt:lpstr>
      <vt:lpstr>27- Two basic components of CPU are</vt:lpstr>
      <vt:lpstr>28- Binary system  consists of digits from  0 to 9.</vt:lpstr>
      <vt:lpstr>29- System software is also called as  _________.</vt:lpstr>
      <vt:lpstr> 30- Following are the examples of System Software  </vt:lpstr>
      <vt:lpstr>31- RAM stands for </vt:lpstr>
      <vt:lpstr>  32- RAM is also called as “scratchpad” memory.  </vt:lpstr>
      <vt:lpstr>33- BIOS stands for </vt:lpstr>
      <vt:lpstr>34- ___________  is the process to gain access to a computer.</vt:lpstr>
      <vt:lpstr>35- GUI stands for</vt:lpstr>
      <vt:lpstr> 36- ______is a symbol, picture or graphic on your computer           screen that represents a particular operation or software           application. </vt:lpstr>
      <vt:lpstr> 37- Desktop is the term used to describe the main screen         where icons, folders and documents appear.  </vt:lpstr>
      <vt:lpstr>38- Which of the following is NOT a pointing device.</vt:lpstr>
      <vt:lpstr>39- Optical mouse uses a laser to detect the mouse's movement</vt:lpstr>
      <vt:lpstr> 40- Which of the following is a “toggle key”. </vt:lpstr>
      <vt:lpstr> 41- This part of the keyboard enters numbers and arithmetic            symbols. </vt:lpstr>
      <vt:lpstr>42- The “Back Space” key deletes characters to the right of         the cursor.</vt:lpstr>
      <vt:lpstr>43- Pressing “Windows” key displays the ______.</vt:lpstr>
      <vt:lpstr>44- ALU stands for </vt:lpstr>
      <vt:lpstr>45- ________  make a byte.</vt:lpstr>
      <vt:lpstr> 46- CMOS stands for  </vt:lpstr>
      <vt:lpstr>  47- Cordless mouse uses infrared or radio waves to            communicate with the computer. </vt:lpstr>
      <vt:lpstr>48- Mouse is connected to a __________.</vt:lpstr>
      <vt:lpstr>49- _________key is used to obtain screen captures.</vt:lpstr>
      <vt:lpstr> 50- _______key is used to open the help menu. </vt:lpstr>
      <vt:lpstr> 51- The microprocessor sends a command to the computer’s          ROM chip to run basic input/output system (BIOS) boot          program.  </vt:lpstr>
      <vt:lpstr> 52- “Disk Defragmenter” removes unnecessary file fragments               and rearranges files and unused disk space optimally. </vt:lpstr>
      <vt:lpstr>53- Which is NOT an Application Software ?</vt:lpstr>
      <vt:lpstr>54- Left-click of the mouse is used to display a shortcut drop-          down menu or “context menu”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Sana</dc:creator>
  <cp:lastModifiedBy>hello</cp:lastModifiedBy>
  <cp:revision>98</cp:revision>
  <dcterms:created xsi:type="dcterms:W3CDTF">2012-09-18T05:57:06Z</dcterms:created>
  <dcterms:modified xsi:type="dcterms:W3CDTF">2012-09-25T06:17:37Z</dcterms:modified>
</cp:coreProperties>
</file>