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FB69B16-56AF-4217-A868-B88B302D5780}" type="datetimeFigureOut">
              <a:rPr lang="ar-SA" smtClean="0"/>
              <a:pPr/>
              <a:t>24/10/1431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2BF31A0-C93C-4F64-8BA6-3BBF2273074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B80-3E8E-40C4-AFAD-E8127AEE9F86}" type="datetime1">
              <a:rPr lang="ar-SA" smtClean="0"/>
              <a:t>24/10/1431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8B2C-90A7-4940-94DB-341E0BCB0667}" type="datetime1">
              <a:rPr lang="ar-SA" smtClean="0"/>
              <a:t>24/10/1431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97D5C-88C4-47DA-A8D7-9CAD268FF172}" type="datetime1">
              <a:rPr lang="ar-SA" smtClean="0"/>
              <a:t>24/10/1431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2825-FDAE-4708-A028-B98824ECE423}" type="datetime1">
              <a:rPr lang="ar-SA" smtClean="0"/>
              <a:t>24/10/1431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D72AF-0AD0-4B27-8167-4F7FCEA48845}" type="datetime1">
              <a:rPr lang="ar-SA" smtClean="0"/>
              <a:t>24/10/1431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B48F-C99D-4095-86D1-5C93DF5E20D1}" type="datetime1">
              <a:rPr lang="ar-SA" smtClean="0"/>
              <a:t>24/10/1431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5504-8246-4694-8DC7-F845D2D51520}" type="datetime1">
              <a:rPr lang="ar-SA" smtClean="0"/>
              <a:t>24/10/1431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E098E-A5DE-4C4B-9281-7BCC08D3456C}" type="datetime1">
              <a:rPr lang="ar-SA" smtClean="0"/>
              <a:t>24/10/1431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E6CF-587E-4200-8DAA-CC1805967309}" type="datetime1">
              <a:rPr lang="ar-SA" smtClean="0"/>
              <a:t>24/10/1431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322F4-7050-4468-95BF-182586412F32}" type="datetime1">
              <a:rPr lang="ar-SA" smtClean="0"/>
              <a:t>24/10/1431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046D-DA60-44B2-A512-EA275412CDBA}" type="datetime1">
              <a:rPr lang="ar-SA" smtClean="0"/>
              <a:t>24/10/1431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C4277B-5E98-4B69-9AE8-2ACF9EA22722}" type="datetime1">
              <a:rPr lang="ar-SA" smtClean="0"/>
              <a:t>24/10/1431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gif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srgbClr val="FFFF99"/>
                </a:solidFill>
                <a:latin typeface="Bodoni MT Black" pitchFamily="18" charset="0"/>
              </a:rPr>
              <a:t>Introduction</a:t>
            </a:r>
            <a:endParaRPr lang="ar-SA" sz="6600" dirty="0">
              <a:solidFill>
                <a:srgbClr val="FFFF99"/>
              </a:solidFill>
              <a:latin typeface="Bodoni MT Black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48" y="3331698"/>
            <a:ext cx="7058052" cy="224044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99"/>
                </a:solidFill>
                <a:latin typeface="Algerian" pitchFamily="82" charset="0"/>
              </a:rPr>
              <a:t>Chemistry</a:t>
            </a:r>
            <a:endParaRPr lang="en-US" sz="3200" dirty="0" smtClean="0">
              <a:solidFill>
                <a:srgbClr val="FFFF99"/>
              </a:solidFill>
              <a:latin typeface="Algerian" pitchFamily="82" charset="0"/>
            </a:endParaRPr>
          </a:p>
          <a:p>
            <a:pPr algn="l"/>
            <a:endParaRPr lang="en-US" sz="1600" dirty="0" smtClean="0">
              <a:solidFill>
                <a:srgbClr val="FFFF99"/>
              </a:solidFill>
              <a:latin typeface="Algerian" pitchFamily="82" charset="0"/>
            </a:endParaRPr>
          </a:p>
          <a:p>
            <a:pPr algn="l"/>
            <a:endParaRPr lang="en-US" sz="1600" dirty="0" smtClean="0">
              <a:solidFill>
                <a:srgbClr val="FFFF99"/>
              </a:solidFill>
              <a:latin typeface="Algerian" pitchFamily="82" charset="0"/>
            </a:endParaRPr>
          </a:p>
          <a:p>
            <a:pPr algn="l"/>
            <a:endParaRPr lang="en-US" sz="1600" dirty="0" smtClean="0">
              <a:solidFill>
                <a:srgbClr val="FFFF99"/>
              </a:solidFill>
              <a:latin typeface="Algerian" pitchFamily="82" charset="0"/>
            </a:endParaRPr>
          </a:p>
          <a:p>
            <a:pPr algn="l"/>
            <a:endParaRPr lang="en-US" sz="1600" dirty="0" smtClean="0">
              <a:solidFill>
                <a:srgbClr val="FFFF99"/>
              </a:solidFill>
              <a:latin typeface="Algerian" pitchFamily="82" charset="0"/>
            </a:endParaRPr>
          </a:p>
          <a:p>
            <a:pPr algn="l"/>
            <a:r>
              <a:rPr lang="en-US" sz="1600" dirty="0" smtClean="0">
                <a:solidFill>
                  <a:srgbClr val="FFFF99"/>
                </a:solidFill>
                <a:latin typeface="Algerian" pitchFamily="82" charset="0"/>
              </a:rPr>
              <a:t>                                                 </a:t>
            </a:r>
            <a:r>
              <a:rPr lang="en-US" sz="1600" dirty="0" err="1" smtClean="0">
                <a:solidFill>
                  <a:srgbClr val="FFFF99"/>
                </a:solidFill>
                <a:latin typeface="Algerian" pitchFamily="82" charset="0"/>
              </a:rPr>
              <a:t>Najla</a:t>
            </a:r>
            <a:r>
              <a:rPr lang="en-US" sz="1600" dirty="0" smtClean="0">
                <a:solidFill>
                  <a:srgbClr val="FFFF99"/>
                </a:solidFill>
                <a:latin typeface="Algerian" pitchFamily="82" charset="0"/>
              </a:rPr>
              <a:t> </a:t>
            </a:r>
            <a:r>
              <a:rPr lang="en-US" sz="1600" dirty="0" err="1" smtClean="0">
                <a:solidFill>
                  <a:srgbClr val="FFFF99"/>
                </a:solidFill>
                <a:latin typeface="Algerian" pitchFamily="82" charset="0"/>
              </a:rPr>
              <a:t>alkhwaitim</a:t>
            </a:r>
            <a:endParaRPr lang="en-US" sz="1600" dirty="0" smtClean="0">
              <a:solidFill>
                <a:srgbClr val="FFFF99"/>
              </a:solidFill>
              <a:latin typeface="Algerian" pitchFamily="82" charset="0"/>
            </a:endParaRPr>
          </a:p>
          <a:p>
            <a:pPr algn="l"/>
            <a:endParaRPr lang="ar-SA" sz="1600" dirty="0">
              <a:solidFill>
                <a:srgbClr val="FFFF99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038600" cy="5768997"/>
          </a:xfrm>
        </p:spPr>
        <p:txBody>
          <a:bodyPr/>
          <a:lstStyle/>
          <a:p>
            <a:r>
              <a:rPr lang="en-US" dirty="0" smtClean="0"/>
              <a:t> Test Tube Brush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Test Tube Rack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5840435"/>
          </a:xfrm>
        </p:spPr>
        <p:txBody>
          <a:bodyPr/>
          <a:lstStyle/>
          <a:p>
            <a:pPr algn="ctr"/>
            <a:r>
              <a:rPr lang="en-US" sz="2400" dirty="0" smtClean="0"/>
              <a:t>Test Tube 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Test Tube Holder</a:t>
            </a:r>
          </a:p>
        </p:txBody>
      </p:sp>
      <p:pic>
        <p:nvPicPr>
          <p:cNvPr id="5" name="صورة 4" descr="t.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857232"/>
            <a:ext cx="2133600" cy="2357454"/>
          </a:xfrm>
          <a:prstGeom prst="rect">
            <a:avLst/>
          </a:prstGeom>
        </p:spPr>
      </p:pic>
      <p:pic>
        <p:nvPicPr>
          <p:cNvPr id="6" name="صورة 5" descr="test_tube_hold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3857628"/>
            <a:ext cx="1978104" cy="2786062"/>
          </a:xfrm>
          <a:prstGeom prst="rect">
            <a:avLst/>
          </a:prstGeom>
        </p:spPr>
      </p:pic>
      <p:pic>
        <p:nvPicPr>
          <p:cNvPr id="7" name="صورة 6" descr="t.t.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1000108"/>
            <a:ext cx="3143272" cy="1857388"/>
          </a:xfrm>
          <a:prstGeom prst="rect">
            <a:avLst/>
          </a:prstGeom>
        </p:spPr>
      </p:pic>
      <p:pic>
        <p:nvPicPr>
          <p:cNvPr id="10" name="صورة 9" descr="test_Tube_Rac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76" y="4000504"/>
            <a:ext cx="3253740" cy="1973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483245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Thermometer</a:t>
            </a:r>
            <a:endParaRPr lang="ar-SA" sz="24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038600" cy="5411807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Graduated Cylinder</a:t>
            </a:r>
            <a:endParaRPr lang="ar-SA" sz="2400" dirty="0"/>
          </a:p>
        </p:txBody>
      </p:sp>
      <p:pic>
        <p:nvPicPr>
          <p:cNvPr id="5" name="صورة 4" descr="g.c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643050"/>
            <a:ext cx="2819388" cy="4033834"/>
          </a:xfrm>
          <a:prstGeom prst="rect">
            <a:avLst/>
          </a:prstGeom>
        </p:spPr>
      </p:pic>
      <p:pic>
        <p:nvPicPr>
          <p:cNvPr id="6" name="صورة 5" descr="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2071678"/>
            <a:ext cx="3786214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40435"/>
          </a:xfrm>
        </p:spPr>
        <p:txBody>
          <a:bodyPr>
            <a:normAutofit/>
          </a:bodyPr>
          <a:lstStyle/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Ring Stand</a:t>
            </a:r>
            <a:endParaRPr lang="ar-SA" sz="24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5840435"/>
          </a:xfrm>
        </p:spPr>
        <p:txBody>
          <a:bodyPr>
            <a:normAutofit/>
          </a:bodyPr>
          <a:lstStyle/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Burette</a:t>
            </a:r>
            <a:endParaRPr lang="ar-SA" sz="2400" dirty="0"/>
          </a:p>
        </p:txBody>
      </p:sp>
      <p:pic>
        <p:nvPicPr>
          <p:cNvPr id="5" name="صورة 4" descr="b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500174"/>
            <a:ext cx="3107553" cy="4500594"/>
          </a:xfrm>
          <a:prstGeom prst="rect">
            <a:avLst/>
          </a:prstGeom>
        </p:spPr>
      </p:pic>
      <p:pic>
        <p:nvPicPr>
          <p:cNvPr id="6" name="صورة 5" descr="st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1500174"/>
            <a:ext cx="3381372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40435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/>
              <a:t>Spectrophotometer </a:t>
            </a:r>
          </a:p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r>
              <a:rPr lang="en-US" sz="2400" b="1" dirty="0" err="1" smtClean="0"/>
              <a:t>Cuvette</a:t>
            </a:r>
            <a:endParaRPr lang="en-US" sz="2400" b="1" dirty="0" smtClean="0"/>
          </a:p>
          <a:p>
            <a:pPr algn="ctr"/>
            <a:endParaRPr lang="ar-SA" sz="2400" b="1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5840435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/>
              <a:t>Evaporating dish</a:t>
            </a:r>
          </a:p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Mortar and pestle</a:t>
            </a:r>
            <a:endParaRPr lang="ar-SA" sz="2400" dirty="0" smtClean="0"/>
          </a:p>
        </p:txBody>
      </p:sp>
      <p:pic>
        <p:nvPicPr>
          <p:cNvPr id="5" name="صورة 4" descr="evapd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142984"/>
            <a:ext cx="2911476" cy="1854200"/>
          </a:xfrm>
          <a:prstGeom prst="rect">
            <a:avLst/>
          </a:prstGeom>
        </p:spPr>
      </p:pic>
      <p:pic>
        <p:nvPicPr>
          <p:cNvPr id="6" name="صورة 5" descr="m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4071942"/>
            <a:ext cx="2913046" cy="2000264"/>
          </a:xfrm>
          <a:prstGeom prst="rect">
            <a:avLst/>
          </a:prstGeom>
        </p:spPr>
      </p:pic>
      <p:pic>
        <p:nvPicPr>
          <p:cNvPr id="7" name="صورة 6" descr="spe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071546"/>
            <a:ext cx="3512012" cy="2221300"/>
          </a:xfrm>
          <a:prstGeom prst="rect">
            <a:avLst/>
          </a:prstGeom>
        </p:spPr>
      </p:pic>
      <p:pic>
        <p:nvPicPr>
          <p:cNvPr id="8" name="صورة 7" descr="c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100" y="3857628"/>
            <a:ext cx="2481264" cy="2481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99"/>
                </a:solidFill>
                <a:latin typeface="Cooper Black" pitchFamily="18" charset="0"/>
              </a:rPr>
              <a:t>Laboratory Signs and Symbols</a:t>
            </a:r>
            <a:endParaRPr lang="en-US" sz="5400" dirty="0">
              <a:solidFill>
                <a:srgbClr val="FFFF99"/>
              </a:solidFill>
              <a:latin typeface="Cooper Black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857364"/>
            <a:ext cx="4038600" cy="426879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Biohazard</a:t>
            </a:r>
            <a:endParaRPr lang="ar-SA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Radioactive</a:t>
            </a:r>
            <a:endParaRPr lang="ar-SA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434023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Toxic </a:t>
            </a: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Oxidizing</a:t>
            </a:r>
            <a:endParaRPr lang="ar-SA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بايو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000240"/>
            <a:ext cx="1908396" cy="1500181"/>
          </a:xfrm>
          <a:prstGeom prst="rect">
            <a:avLst/>
          </a:prstGeom>
        </p:spPr>
      </p:pic>
      <p:pic>
        <p:nvPicPr>
          <p:cNvPr id="6" name="صورة 5" descr="راديو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3929066"/>
            <a:ext cx="1785929" cy="1562688"/>
          </a:xfrm>
          <a:prstGeom prst="rect">
            <a:avLst/>
          </a:prstGeom>
        </p:spPr>
      </p:pic>
      <p:pic>
        <p:nvPicPr>
          <p:cNvPr id="7" name="صورة 6" descr="توكسيك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2071678"/>
            <a:ext cx="1557635" cy="1374236"/>
          </a:xfrm>
          <a:prstGeom prst="rect">
            <a:avLst/>
          </a:prstGeom>
        </p:spPr>
      </p:pic>
      <p:pic>
        <p:nvPicPr>
          <p:cNvPr id="8" name="صورة 7" descr="اوكسد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3929066"/>
            <a:ext cx="1500198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General danger</a:t>
            </a: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Explosive</a:t>
            </a:r>
            <a:endParaRPr lang="ar-SA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03860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Electrical hazard</a:t>
            </a: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Flammable</a:t>
            </a: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ar-SA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جينيرال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928670"/>
            <a:ext cx="2235590" cy="2000264"/>
          </a:xfrm>
          <a:prstGeom prst="rect">
            <a:avLst/>
          </a:prstGeom>
        </p:spPr>
      </p:pic>
      <p:pic>
        <p:nvPicPr>
          <p:cNvPr id="6" name="صورة 5" descr="اكسبلوزيف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3500438"/>
            <a:ext cx="2243544" cy="1979384"/>
          </a:xfrm>
          <a:prstGeom prst="rect">
            <a:avLst/>
          </a:prstGeom>
        </p:spPr>
      </p:pic>
      <p:pic>
        <p:nvPicPr>
          <p:cNvPr id="7" name="صورة 6" descr="اليكتريك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1000108"/>
            <a:ext cx="2160481" cy="1857388"/>
          </a:xfrm>
          <a:prstGeom prst="rect">
            <a:avLst/>
          </a:prstGeom>
        </p:spPr>
      </p:pic>
      <p:pic>
        <p:nvPicPr>
          <p:cNvPr id="8" name="صورة 7" descr="فلمبل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3500438"/>
            <a:ext cx="2243544" cy="1979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Corrosive</a:t>
            </a:r>
            <a:endParaRPr lang="ar-SA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Harmful</a:t>
            </a:r>
            <a:endParaRPr lang="ar-SA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كوروسيف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357430"/>
            <a:ext cx="2429154" cy="2143140"/>
          </a:xfrm>
          <a:prstGeom prst="rect">
            <a:avLst/>
          </a:prstGeom>
        </p:spPr>
      </p:pic>
      <p:pic>
        <p:nvPicPr>
          <p:cNvPr id="6" name="صورة 5" descr="هرام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2285992"/>
            <a:ext cx="2428892" cy="2852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99"/>
                </a:solidFill>
                <a:latin typeface="Cooper Black" pitchFamily="18" charset="0"/>
              </a:rPr>
              <a:t>Lab Safety</a:t>
            </a:r>
            <a:endParaRPr lang="ar-SA" sz="5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400" b="1" dirty="0" smtClean="0"/>
              <a:t>1-Ignorance of rules and regulations will result in </a:t>
            </a:r>
            <a:r>
              <a:rPr lang="ar-SA" sz="2400" b="1" dirty="0" smtClean="0"/>
              <a:t> </a:t>
            </a:r>
            <a:r>
              <a:rPr lang="en-US" sz="2400" b="1" dirty="0" smtClean="0"/>
              <a:t>accidents to yourself and your friends.</a:t>
            </a:r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2- Wear safety glasses at all times in the lab.</a:t>
            </a:r>
            <a:endParaRPr lang="en-US" sz="2400" dirty="0" smtClean="0"/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3- Do not eat or drink in the lab.</a:t>
            </a:r>
            <a:endParaRPr lang="en-US" sz="2400" dirty="0" smtClean="0"/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4- Laboratory coats are important to protect the wearer from chemical splashes and infectious material.</a:t>
            </a:r>
            <a:r>
              <a:rPr lang="en-US" b="1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/>
          <a:lstStyle/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5- weight disposable gloves should be worn during weighing and handling chemicals to avoid risk of absorption through the skin.</a:t>
            </a:r>
            <a:endParaRPr lang="en-US" sz="2400" dirty="0" smtClean="0"/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6- Face masks are not always necessary but need to be worn when there is a risk of dust from chemicals or an aerosol of microorganisms.</a:t>
            </a:r>
            <a:endParaRPr lang="en-US" sz="2400" dirty="0" smtClean="0"/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7- Never attempt unauthorized experiments.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b="1" dirty="0" smtClean="0"/>
              <a:t>8-Keep work places clean and free of unwanted chemicals, biological specimens.</a:t>
            </a:r>
            <a:endParaRPr lang="en-US" sz="2400" dirty="0" smtClean="0"/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/>
          <a:lstStyle/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9-Work only with materials once you know their flammability, reactivity, toxicity, safe handling and emergency procedures.</a:t>
            </a:r>
            <a:endParaRPr lang="en-US" sz="2400" dirty="0" smtClean="0"/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10-Never pipette by mouth; use mechanical transfer devices.</a:t>
            </a:r>
            <a:endParaRPr lang="en-US" sz="2400" dirty="0" smtClean="0"/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11-Keep exits and passageways clear at all times.</a:t>
            </a:r>
            <a:endParaRPr lang="en-US" sz="2400" dirty="0" smtClean="0"/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12-Report accidents and dangerous incidents to your supervisor.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b="1" dirty="0" smtClean="0"/>
              <a:t>13-Wash your hands thoroughly before leaving the laboratory.</a:t>
            </a:r>
            <a:endParaRPr lang="en-US" sz="2400" dirty="0" smtClean="0"/>
          </a:p>
          <a:p>
            <a:pPr algn="l"/>
            <a:endParaRPr lang="en-US" sz="2400" b="1" dirty="0" smtClean="0"/>
          </a:p>
          <a:p>
            <a:pPr algn="l">
              <a:buNone/>
            </a:pPr>
            <a:r>
              <a:rPr lang="en-US" sz="2400" b="1" dirty="0" smtClean="0"/>
              <a:t>14-Turn </a:t>
            </a:r>
            <a:r>
              <a:rPr lang="en-US" sz="2400" b="1" dirty="0" smtClean="0"/>
              <a:t>of gas, water before leaving</a:t>
            </a:r>
            <a:r>
              <a:rPr lang="en-US" sz="2400" b="1" dirty="0" smtClean="0"/>
              <a:t>.</a:t>
            </a:r>
          </a:p>
          <a:p>
            <a:pPr algn="l">
              <a:buNone/>
            </a:pPr>
            <a:endParaRPr lang="ar-SA" sz="2400" dirty="0" smtClean="0"/>
          </a:p>
          <a:p>
            <a:pPr algn="l"/>
            <a:r>
              <a:rPr lang="en-US" sz="2400" dirty="0" smtClean="0"/>
              <a:t>15- Don’t wear open shoes.</a:t>
            </a:r>
          </a:p>
          <a:p>
            <a:pPr algn="l"/>
            <a:endParaRPr lang="en-US" sz="2400" dirty="0" smtClean="0"/>
          </a:p>
          <a:p>
            <a:pPr algn="l">
              <a:buNone/>
            </a:pPr>
            <a:r>
              <a:rPr lang="en-US" sz="2400" dirty="0" smtClean="0"/>
              <a:t>16- Tie back long hair when working in the lab.</a:t>
            </a:r>
            <a:endParaRPr lang="en-US" sz="2400" smtClean="0"/>
          </a:p>
          <a:p>
            <a:pPr algn="l">
              <a:buNone/>
            </a:pPr>
            <a:endParaRPr lang="en-US" sz="2400" dirty="0" smtClean="0"/>
          </a:p>
          <a:p>
            <a:pPr algn="l"/>
            <a:r>
              <a:rPr lang="en-US" sz="2400" dirty="0" smtClean="0"/>
              <a:t>17-Walk DON’T run in the lab.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Lab. Tools</a:t>
            </a:r>
            <a:endParaRPr lang="ar-SA" sz="54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smtClean="0"/>
              <a:t>Filter Flask</a:t>
            </a:r>
            <a:endParaRPr lang="ar-SA" sz="24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smtClean="0"/>
              <a:t>Volumetric Flask </a:t>
            </a:r>
            <a:endParaRPr lang="ar-SA" sz="2400" dirty="0"/>
          </a:p>
        </p:txBody>
      </p:sp>
      <p:pic>
        <p:nvPicPr>
          <p:cNvPr id="6" name="صورة 5" descr="v.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2143116"/>
            <a:ext cx="3000375" cy="3752850"/>
          </a:xfrm>
          <a:prstGeom prst="rect">
            <a:avLst/>
          </a:prstGeom>
        </p:spPr>
      </p:pic>
      <p:pic>
        <p:nvPicPr>
          <p:cNvPr id="7" name="صورة 6" descr="f.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143116"/>
            <a:ext cx="3143272" cy="3771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126055"/>
          </a:xfrm>
        </p:spPr>
        <p:txBody>
          <a:bodyPr/>
          <a:lstStyle/>
          <a:p>
            <a:pPr algn="ctr"/>
            <a:r>
              <a:rPr lang="en-US" sz="2400" b="1" dirty="0" smtClean="0"/>
              <a:t>Beaker</a:t>
            </a:r>
            <a:endParaRPr lang="ar-SA" sz="24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5126055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/>
              <a:t>Funnel</a:t>
            </a:r>
            <a:endParaRPr lang="ar-SA" sz="2400" dirty="0"/>
          </a:p>
        </p:txBody>
      </p:sp>
      <p:pic>
        <p:nvPicPr>
          <p:cNvPr id="5" name="صورة 4" descr="fu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928802"/>
            <a:ext cx="3095620" cy="3810000"/>
          </a:xfrm>
          <a:prstGeom prst="rect">
            <a:avLst/>
          </a:prstGeom>
        </p:spPr>
      </p:pic>
      <p:pic>
        <p:nvPicPr>
          <p:cNvPr id="6" name="صورة 5" descr="be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928802"/>
            <a:ext cx="3143272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483245"/>
          </a:xfrm>
        </p:spPr>
        <p:txBody>
          <a:bodyPr/>
          <a:lstStyle/>
          <a:p>
            <a:pPr algn="ctr"/>
            <a:r>
              <a:rPr lang="en-US" sz="2400" b="1" dirty="0" smtClean="0"/>
              <a:t>Distilling Flask</a:t>
            </a:r>
            <a:r>
              <a:rPr lang="en-US" b="1" dirty="0" smtClean="0"/>
              <a:t> 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038600" cy="5411807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/>
              <a:t>Flask Erlenmeyer </a:t>
            </a:r>
            <a:endParaRPr lang="ar-SA" sz="2400" dirty="0"/>
          </a:p>
        </p:txBody>
      </p:sp>
      <p:pic>
        <p:nvPicPr>
          <p:cNvPr id="5" name="صورة 4" descr="erlenmeyer-fla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714488"/>
            <a:ext cx="3254368" cy="4000488"/>
          </a:xfrm>
          <a:prstGeom prst="rect">
            <a:avLst/>
          </a:prstGeom>
        </p:spPr>
      </p:pic>
      <p:pic>
        <p:nvPicPr>
          <p:cNvPr id="6" name="صورة 5" descr="d.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714488"/>
            <a:ext cx="3071834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40435"/>
          </a:xfrm>
        </p:spPr>
        <p:txBody>
          <a:bodyPr/>
          <a:lstStyle/>
          <a:p>
            <a:pPr algn="ctr"/>
            <a:r>
              <a:rPr lang="en-US" sz="2400" dirty="0" smtClean="0"/>
              <a:t>Micro Pipette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 Pipette Aid</a:t>
            </a:r>
            <a:endParaRPr lang="ar-SA" sz="24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5840435"/>
          </a:xfrm>
        </p:spPr>
        <p:txBody>
          <a:bodyPr/>
          <a:lstStyle/>
          <a:p>
            <a:pPr algn="ctr"/>
            <a:r>
              <a:rPr lang="en-US" sz="2400" dirty="0" smtClean="0"/>
              <a:t>Measuring (Graduated) Pipette</a:t>
            </a:r>
            <a:endParaRPr lang="ar-SA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2400" dirty="0" smtClean="0"/>
              <a:t>Transfer (Plastic) Pipette</a:t>
            </a:r>
            <a:endParaRPr lang="ar-SA" sz="2400" dirty="0"/>
          </a:p>
        </p:txBody>
      </p:sp>
      <p:pic>
        <p:nvPicPr>
          <p:cNvPr id="5" name="صورة 4" descr="gra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214422"/>
            <a:ext cx="2755466" cy="2143140"/>
          </a:xfrm>
          <a:prstGeom prst="rect">
            <a:avLst/>
          </a:prstGeom>
        </p:spPr>
      </p:pic>
      <p:pic>
        <p:nvPicPr>
          <p:cNvPr id="6" name="صورة 5" descr="p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4286256"/>
            <a:ext cx="1145034" cy="2214578"/>
          </a:xfrm>
          <a:prstGeom prst="rect">
            <a:avLst/>
          </a:prstGeom>
        </p:spPr>
      </p:pic>
      <p:pic>
        <p:nvPicPr>
          <p:cNvPr id="7" name="صورة 6" descr="mic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100" y="1285860"/>
            <a:ext cx="2643206" cy="1857372"/>
          </a:xfrm>
          <a:prstGeom prst="rect">
            <a:avLst/>
          </a:prstGeom>
        </p:spPr>
      </p:pic>
      <p:pic>
        <p:nvPicPr>
          <p:cNvPr id="8" name="صورة 7" descr="ai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4143380"/>
            <a:ext cx="1571636" cy="2144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ذرو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844</TotalTime>
  <Words>284</Words>
  <Application>Microsoft Office PowerPoint</Application>
  <PresentationFormat>On-screen Show (4:3)</PresentationFormat>
  <Paragraphs>161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ذروة</vt:lpstr>
      <vt:lpstr>Introduction</vt:lpstr>
      <vt:lpstr>Lab Safety</vt:lpstr>
      <vt:lpstr>Slide 3</vt:lpstr>
      <vt:lpstr>Slide 4</vt:lpstr>
      <vt:lpstr>Slide 5</vt:lpstr>
      <vt:lpstr>Lab. Tools</vt:lpstr>
      <vt:lpstr>Slide 7</vt:lpstr>
      <vt:lpstr>Slide 8</vt:lpstr>
      <vt:lpstr>Slide 9</vt:lpstr>
      <vt:lpstr>Slide 10</vt:lpstr>
      <vt:lpstr>Slide 11</vt:lpstr>
      <vt:lpstr>Slide 12</vt:lpstr>
      <vt:lpstr>Slide 13</vt:lpstr>
      <vt:lpstr>Laboratory Signs and Symbols</vt:lpstr>
      <vt:lpstr>Slide 15</vt:lpstr>
      <vt:lpstr>Slide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ibda</dc:creator>
  <cp:lastModifiedBy>ksu</cp:lastModifiedBy>
  <cp:revision>41</cp:revision>
  <dcterms:created xsi:type="dcterms:W3CDTF">2010-02-27T16:11:43Z</dcterms:created>
  <dcterms:modified xsi:type="dcterms:W3CDTF">2010-10-02T06:47:08Z</dcterms:modified>
</cp:coreProperties>
</file>