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</p:sldMasterIdLst>
  <p:notesMasterIdLst>
    <p:notesMasterId r:id="rId22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6" r:id="rId15"/>
    <p:sldId id="267" r:id="rId16"/>
    <p:sldId id="262" r:id="rId17"/>
    <p:sldId id="270" r:id="rId18"/>
    <p:sldId id="268" r:id="rId19"/>
    <p:sldId id="269" r:id="rId20"/>
    <p:sldId id="27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883" autoAdjust="0"/>
  </p:normalViewPr>
  <p:slideViewPr>
    <p:cSldViewPr showGuides="1">
      <p:cViewPr>
        <p:scale>
          <a:sx n="66" d="100"/>
          <a:sy n="66" d="100"/>
        </p:scale>
        <p:origin x="-1853" y="-235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7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6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5.xml"/><Relationship Id="rId11" Type="http://schemas.openxmlformats.org/officeDocument/2006/relationships/slide" Target="slides/slide3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4.xml"/><Relationship Id="rId15" Type="http://schemas.openxmlformats.org/officeDocument/2006/relationships/slide" Target="slides/slide7.xml"/><Relationship Id="rId23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194454-0311-43C4-9ABA-49861988F864}" type="doc">
      <dgm:prSet loTypeId="urn:microsoft.com/office/officeart/2005/8/layout/arrow2" loCatId="process" qsTypeId="urn:microsoft.com/office/officeart/2005/8/quickstyle/3d1" qsCatId="3D" csTypeId="urn:microsoft.com/office/officeart/2005/8/colors/accent3_4" csCatId="accent3" phldr="1"/>
      <dgm:spPr/>
    </dgm:pt>
    <dgm:pt modelId="{87C601F1-2087-4937-BD54-83FBE0D22D9D}">
      <dgm:prSet phldrT="[Text]" phldr="1"/>
      <dgm:spPr/>
      <dgm:t>
        <a:bodyPr/>
        <a:lstStyle/>
        <a:p>
          <a:endParaRPr lang="en-US" dirty="0"/>
        </a:p>
      </dgm:t>
    </dgm:pt>
    <dgm:pt modelId="{0EBAACC9-C3E0-402D-8694-2D1BA6BEBB21}" type="parTrans" cxnId="{22BB9261-FB24-47F2-851C-B53C48443F8E}">
      <dgm:prSet/>
      <dgm:spPr/>
      <dgm:t>
        <a:bodyPr/>
        <a:lstStyle/>
        <a:p>
          <a:endParaRPr lang="en-US"/>
        </a:p>
      </dgm:t>
    </dgm:pt>
    <dgm:pt modelId="{56709729-C622-4196-B637-C6C3B4FFF7E3}" type="sibTrans" cxnId="{22BB9261-FB24-47F2-851C-B53C48443F8E}">
      <dgm:prSet/>
      <dgm:spPr/>
      <dgm:t>
        <a:bodyPr/>
        <a:lstStyle/>
        <a:p>
          <a:endParaRPr lang="en-US"/>
        </a:p>
      </dgm:t>
    </dgm:pt>
    <dgm:pt modelId="{A5432AF4-9F68-42C3-B8F4-3DEF6ACF9960}">
      <dgm:prSet phldrT="[Text]"/>
      <dgm:spPr/>
      <dgm:t>
        <a:bodyPr/>
        <a:lstStyle/>
        <a:p>
          <a:endParaRPr lang="en-US" dirty="0"/>
        </a:p>
      </dgm:t>
    </dgm:pt>
    <dgm:pt modelId="{098A59EC-0BEF-4A48-81A7-1836BCCC8890}" type="parTrans" cxnId="{F33BD4C8-F571-4A12-8DE8-85816E8FA3D8}">
      <dgm:prSet/>
      <dgm:spPr/>
      <dgm:t>
        <a:bodyPr/>
        <a:lstStyle/>
        <a:p>
          <a:endParaRPr lang="en-US"/>
        </a:p>
      </dgm:t>
    </dgm:pt>
    <dgm:pt modelId="{74786A11-A9E6-43B8-AC98-A7564C525D1B}" type="sibTrans" cxnId="{F33BD4C8-F571-4A12-8DE8-85816E8FA3D8}">
      <dgm:prSet/>
      <dgm:spPr/>
      <dgm:t>
        <a:bodyPr/>
        <a:lstStyle/>
        <a:p>
          <a:endParaRPr lang="en-US"/>
        </a:p>
      </dgm:t>
    </dgm:pt>
    <dgm:pt modelId="{B7E259E0-65B0-4169-8E10-52A9E9589777}">
      <dgm:prSet phldrT="[Text]"/>
      <dgm:spPr/>
      <dgm:t>
        <a:bodyPr/>
        <a:lstStyle/>
        <a:p>
          <a:endParaRPr lang="en-US" dirty="0" smtClean="0"/>
        </a:p>
        <a:p>
          <a:r>
            <a:rPr lang="en-US" dirty="0" smtClean="0"/>
            <a:t> </a:t>
          </a:r>
        </a:p>
        <a:p>
          <a:r>
            <a:rPr lang="en-US" dirty="0" smtClean="0"/>
            <a:t> </a:t>
          </a:r>
        </a:p>
        <a:p>
          <a:endParaRPr lang="en-US" dirty="0"/>
        </a:p>
      </dgm:t>
    </dgm:pt>
    <dgm:pt modelId="{2E21A360-B6E4-4146-9453-884D1484EB18}" type="sibTrans" cxnId="{22C53946-6FDC-4E11-834B-A9980EF37FDB}">
      <dgm:prSet/>
      <dgm:spPr/>
      <dgm:t>
        <a:bodyPr/>
        <a:lstStyle/>
        <a:p>
          <a:endParaRPr lang="en-US"/>
        </a:p>
      </dgm:t>
    </dgm:pt>
    <dgm:pt modelId="{4E73CD02-AEED-4C36-98AC-0721EBC77DA8}" type="parTrans" cxnId="{22C53946-6FDC-4E11-834B-A9980EF37FDB}">
      <dgm:prSet/>
      <dgm:spPr/>
      <dgm:t>
        <a:bodyPr/>
        <a:lstStyle/>
        <a:p>
          <a:endParaRPr lang="en-US"/>
        </a:p>
      </dgm:t>
    </dgm:pt>
    <dgm:pt modelId="{0A1C6B1E-38A6-4657-B0CB-E2E1E2B05621}">
      <dgm:prSet phldrT="[Text]" phldr="1"/>
      <dgm:spPr/>
      <dgm:t>
        <a:bodyPr/>
        <a:lstStyle/>
        <a:p>
          <a:endParaRPr lang="en-US" dirty="0"/>
        </a:p>
      </dgm:t>
    </dgm:pt>
    <dgm:pt modelId="{E9F30E2A-FA6E-4565-95E0-89B6AEB6460F}" type="sibTrans" cxnId="{F76C9C20-7F07-4796-8257-44CE8803DFEA}">
      <dgm:prSet/>
      <dgm:spPr/>
      <dgm:t>
        <a:bodyPr/>
        <a:lstStyle/>
        <a:p>
          <a:endParaRPr lang="en-US"/>
        </a:p>
      </dgm:t>
    </dgm:pt>
    <dgm:pt modelId="{FD86F2E4-B47B-41BF-A294-776474F71C78}" type="parTrans" cxnId="{F76C9C20-7F07-4796-8257-44CE8803DFEA}">
      <dgm:prSet/>
      <dgm:spPr/>
      <dgm:t>
        <a:bodyPr/>
        <a:lstStyle/>
        <a:p>
          <a:endParaRPr lang="en-US"/>
        </a:p>
      </dgm:t>
    </dgm:pt>
    <dgm:pt modelId="{B363BC87-2FC4-401C-850B-FDC1AEF306FC}" type="pres">
      <dgm:prSet presAssocID="{C6194454-0311-43C4-9ABA-49861988F864}" presName="arrowDiagram" presStyleCnt="0">
        <dgm:presLayoutVars>
          <dgm:chMax val="5"/>
          <dgm:dir/>
          <dgm:resizeHandles val="exact"/>
        </dgm:presLayoutVars>
      </dgm:prSet>
      <dgm:spPr/>
    </dgm:pt>
    <dgm:pt modelId="{1BB8CCF2-76C1-4458-8ACF-525447BC64B6}" type="pres">
      <dgm:prSet presAssocID="{C6194454-0311-43C4-9ABA-49861988F864}" presName="arrow" presStyleLbl="bgShp" presStyleIdx="0" presStyleCnt="1" custScaleY="106667"/>
      <dgm:spPr>
        <a:effectLst>
          <a:softEdge rad="127000"/>
        </a:effectLst>
      </dgm:spPr>
    </dgm:pt>
    <dgm:pt modelId="{85050441-F319-44BB-9889-C9CE6C4876C9}" type="pres">
      <dgm:prSet presAssocID="{C6194454-0311-43C4-9ABA-49861988F864}" presName="arrowDiagram4" presStyleCnt="0"/>
      <dgm:spPr/>
    </dgm:pt>
    <dgm:pt modelId="{B73FB2B4-DF3C-4157-9DDD-C06026E2E845}" type="pres">
      <dgm:prSet presAssocID="{B7E259E0-65B0-4169-8E10-52A9E9589777}" presName="bullet4a" presStyleLbl="node1" presStyleIdx="0" presStyleCnt="4" custLinFactX="-100000" custLinFactY="121487" custLinFactNeighborX="-111784" custLinFactNeighborY="200000"/>
      <dgm:spPr>
        <a:solidFill>
          <a:schemeClr val="accent3">
            <a:lumMod val="60000"/>
            <a:lumOff val="40000"/>
          </a:schemeClr>
        </a:solidFill>
      </dgm:spPr>
    </dgm:pt>
    <dgm:pt modelId="{73B7D7E5-C0DC-4260-A5F4-7B4546AF4E6A}" type="pres">
      <dgm:prSet presAssocID="{B7E259E0-65B0-4169-8E10-52A9E9589777}" presName="textBox4a" presStyleLbl="revTx" presStyleIdx="0" presStyleCnt="4" custScaleX="94100" custScaleY="54637" custLinFactNeighborX="-11297" custLinFactNeighborY="178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4C4DA4-BC49-4137-8483-D586AF01B021}" type="pres">
      <dgm:prSet presAssocID="{0A1C6B1E-38A6-4657-B0CB-E2E1E2B05621}" presName="bullet4b" presStyleLbl="node1" presStyleIdx="1" presStyleCnt="4" custLinFactX="-43235" custLinFactY="10032" custLinFactNeighborX="-100000" custLinFactNeighborY="100000"/>
      <dgm:spPr/>
    </dgm:pt>
    <dgm:pt modelId="{698A554D-69EF-43F3-B7DB-CD866AACC7AE}" type="pres">
      <dgm:prSet presAssocID="{0A1C6B1E-38A6-4657-B0CB-E2E1E2B05621}" presName="textBox4b" presStyleLbl="revTx" presStyleIdx="1" presStyleCnt="4" custLinFactY="-11296" custLinFactNeighborX="-86018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DA951B-B168-479B-ADB7-3C9EE9CF16F7}" type="pres">
      <dgm:prSet presAssocID="{87C601F1-2087-4937-BD54-83FBE0D22D9D}" presName="bullet4c" presStyleLbl="node1" presStyleIdx="2" presStyleCnt="4" custLinFactNeighborX="33872" custLinFactNeighborY="18519"/>
      <dgm:spPr>
        <a:solidFill>
          <a:schemeClr val="tx2">
            <a:lumMod val="40000"/>
            <a:lumOff val="60000"/>
          </a:schemeClr>
        </a:solidFill>
      </dgm:spPr>
    </dgm:pt>
    <dgm:pt modelId="{3B0982DE-29AD-4ECA-B218-B17AD2BB4BB2}" type="pres">
      <dgm:prSet presAssocID="{87C601F1-2087-4937-BD54-83FBE0D22D9D}" presName="textBox4c" presStyleLbl="revTx" presStyleIdx="2" presStyleCnt="4" custLinFactNeighborX="-14039" custLinFactNeighborY="7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81BDA0-4884-4E68-9806-A5663723A781}" type="pres">
      <dgm:prSet presAssocID="{A5432AF4-9F68-42C3-B8F4-3DEF6ACF9960}" presName="bullet4d" presStyleLbl="node1" presStyleIdx="3" presStyleCnt="4" custLinFactX="37807" custLinFactNeighborX="100000" custLinFactNeighborY="-29129"/>
      <dgm:spPr>
        <a:solidFill>
          <a:schemeClr val="accent4">
            <a:lumMod val="40000"/>
            <a:lumOff val="60000"/>
          </a:schemeClr>
        </a:solidFill>
      </dgm:spPr>
    </dgm:pt>
    <dgm:pt modelId="{40B07F27-3EE4-4ADF-8B86-8B0FA5F8B83D}" type="pres">
      <dgm:prSet presAssocID="{A5432AF4-9F68-42C3-B8F4-3DEF6ACF9960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33BD4C8-F571-4A12-8DE8-85816E8FA3D8}" srcId="{C6194454-0311-43C4-9ABA-49861988F864}" destId="{A5432AF4-9F68-42C3-B8F4-3DEF6ACF9960}" srcOrd="3" destOrd="0" parTransId="{098A59EC-0BEF-4A48-81A7-1836BCCC8890}" sibTransId="{74786A11-A9E6-43B8-AC98-A7564C525D1B}"/>
    <dgm:cxn modelId="{9D719CBD-42DE-4112-899E-63AE32663245}" type="presOf" srcId="{B7E259E0-65B0-4169-8E10-52A9E9589777}" destId="{73B7D7E5-C0DC-4260-A5F4-7B4546AF4E6A}" srcOrd="0" destOrd="0" presId="urn:microsoft.com/office/officeart/2005/8/layout/arrow2"/>
    <dgm:cxn modelId="{22BB9261-FB24-47F2-851C-B53C48443F8E}" srcId="{C6194454-0311-43C4-9ABA-49861988F864}" destId="{87C601F1-2087-4937-BD54-83FBE0D22D9D}" srcOrd="2" destOrd="0" parTransId="{0EBAACC9-C3E0-402D-8694-2D1BA6BEBB21}" sibTransId="{56709729-C622-4196-B637-C6C3B4FFF7E3}"/>
    <dgm:cxn modelId="{F76C9C20-7F07-4796-8257-44CE8803DFEA}" srcId="{C6194454-0311-43C4-9ABA-49861988F864}" destId="{0A1C6B1E-38A6-4657-B0CB-E2E1E2B05621}" srcOrd="1" destOrd="0" parTransId="{FD86F2E4-B47B-41BF-A294-776474F71C78}" sibTransId="{E9F30E2A-FA6E-4565-95E0-89B6AEB6460F}"/>
    <dgm:cxn modelId="{E475B090-89AC-4778-B792-0718F0289B25}" type="presOf" srcId="{A5432AF4-9F68-42C3-B8F4-3DEF6ACF9960}" destId="{40B07F27-3EE4-4ADF-8B86-8B0FA5F8B83D}" srcOrd="0" destOrd="0" presId="urn:microsoft.com/office/officeart/2005/8/layout/arrow2"/>
    <dgm:cxn modelId="{54B214C9-9967-44CA-AF75-B3B201E87D5D}" type="presOf" srcId="{C6194454-0311-43C4-9ABA-49861988F864}" destId="{B363BC87-2FC4-401C-850B-FDC1AEF306FC}" srcOrd="0" destOrd="0" presId="urn:microsoft.com/office/officeart/2005/8/layout/arrow2"/>
    <dgm:cxn modelId="{E7730D74-3120-4BE8-967B-AEFA8ABD89E8}" type="presOf" srcId="{87C601F1-2087-4937-BD54-83FBE0D22D9D}" destId="{3B0982DE-29AD-4ECA-B218-B17AD2BB4BB2}" srcOrd="0" destOrd="0" presId="urn:microsoft.com/office/officeart/2005/8/layout/arrow2"/>
    <dgm:cxn modelId="{D700FA18-7C03-4C69-8903-1B7F7B2AABC0}" type="presOf" srcId="{0A1C6B1E-38A6-4657-B0CB-E2E1E2B05621}" destId="{698A554D-69EF-43F3-B7DB-CD866AACC7AE}" srcOrd="0" destOrd="0" presId="urn:microsoft.com/office/officeart/2005/8/layout/arrow2"/>
    <dgm:cxn modelId="{22C53946-6FDC-4E11-834B-A9980EF37FDB}" srcId="{C6194454-0311-43C4-9ABA-49861988F864}" destId="{B7E259E0-65B0-4169-8E10-52A9E9589777}" srcOrd="0" destOrd="0" parTransId="{4E73CD02-AEED-4C36-98AC-0721EBC77DA8}" sibTransId="{2E21A360-B6E4-4146-9453-884D1484EB18}"/>
    <dgm:cxn modelId="{F1ED32E1-AE24-4236-86DB-49A70B99ED3F}" type="presParOf" srcId="{B363BC87-2FC4-401C-850B-FDC1AEF306FC}" destId="{1BB8CCF2-76C1-4458-8ACF-525447BC64B6}" srcOrd="0" destOrd="0" presId="urn:microsoft.com/office/officeart/2005/8/layout/arrow2"/>
    <dgm:cxn modelId="{7E76E0DB-A475-4843-A8A8-FA546C18F60A}" type="presParOf" srcId="{B363BC87-2FC4-401C-850B-FDC1AEF306FC}" destId="{85050441-F319-44BB-9889-C9CE6C4876C9}" srcOrd="1" destOrd="0" presId="urn:microsoft.com/office/officeart/2005/8/layout/arrow2"/>
    <dgm:cxn modelId="{E4B4D181-368C-426E-BD3D-92DC1BE8ACFC}" type="presParOf" srcId="{85050441-F319-44BB-9889-C9CE6C4876C9}" destId="{B73FB2B4-DF3C-4157-9DDD-C06026E2E845}" srcOrd="0" destOrd="0" presId="urn:microsoft.com/office/officeart/2005/8/layout/arrow2"/>
    <dgm:cxn modelId="{E6DA06F1-7A9D-4B5A-AB00-C007B1AAD8FE}" type="presParOf" srcId="{85050441-F319-44BB-9889-C9CE6C4876C9}" destId="{73B7D7E5-C0DC-4260-A5F4-7B4546AF4E6A}" srcOrd="1" destOrd="0" presId="urn:microsoft.com/office/officeart/2005/8/layout/arrow2"/>
    <dgm:cxn modelId="{98D5F16D-478E-423E-A4D6-EFE6D273FCA6}" type="presParOf" srcId="{85050441-F319-44BB-9889-C9CE6C4876C9}" destId="{7E4C4DA4-BC49-4137-8483-D586AF01B021}" srcOrd="2" destOrd="0" presId="urn:microsoft.com/office/officeart/2005/8/layout/arrow2"/>
    <dgm:cxn modelId="{9D2D195A-BC2B-4893-901D-7E1BB502A3E8}" type="presParOf" srcId="{85050441-F319-44BB-9889-C9CE6C4876C9}" destId="{698A554D-69EF-43F3-B7DB-CD866AACC7AE}" srcOrd="3" destOrd="0" presId="urn:microsoft.com/office/officeart/2005/8/layout/arrow2"/>
    <dgm:cxn modelId="{BD725938-1680-40AC-9C1D-BCE598D4428E}" type="presParOf" srcId="{85050441-F319-44BB-9889-C9CE6C4876C9}" destId="{6EDA951B-B168-479B-ADB7-3C9EE9CF16F7}" srcOrd="4" destOrd="0" presId="urn:microsoft.com/office/officeart/2005/8/layout/arrow2"/>
    <dgm:cxn modelId="{AF5F447E-0186-45EF-9F64-1B155E5AD09A}" type="presParOf" srcId="{85050441-F319-44BB-9889-C9CE6C4876C9}" destId="{3B0982DE-29AD-4ECA-B218-B17AD2BB4BB2}" srcOrd="5" destOrd="0" presId="urn:microsoft.com/office/officeart/2005/8/layout/arrow2"/>
    <dgm:cxn modelId="{C9B1968F-9E31-400E-857C-BCB88A25A1D5}" type="presParOf" srcId="{85050441-F319-44BB-9889-C9CE6C4876C9}" destId="{4381BDA0-4884-4E68-9806-A5663723A781}" srcOrd="6" destOrd="0" presId="urn:microsoft.com/office/officeart/2005/8/layout/arrow2"/>
    <dgm:cxn modelId="{4647EDAA-FDD8-4C12-AFFD-DD55252412F8}" type="presParOf" srcId="{85050441-F319-44BB-9889-C9CE6C4876C9}" destId="{40B07F27-3EE4-4ADF-8B86-8B0FA5F8B83D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B8CCF2-76C1-4458-8ACF-525447BC64B6}">
      <dsp:nvSpPr>
        <dsp:cNvPr id="0" name=""/>
        <dsp:cNvSpPr/>
      </dsp:nvSpPr>
      <dsp:spPr>
        <a:xfrm>
          <a:off x="0" y="-132520"/>
          <a:ext cx="8732951" cy="5821985"/>
        </a:xfrm>
        <a:prstGeom prst="swooshArrow">
          <a:avLst>
            <a:gd name="adj1" fmla="val 25000"/>
            <a:gd name="adj2" fmla="val 25000"/>
          </a:avLst>
        </a:prstGeom>
        <a:gradFill rotWithShape="0">
          <a:gsLst>
            <a:gs pos="0">
              <a:schemeClr val="accent3">
                <a:tint val="55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55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55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softEdge rad="127000"/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B73FB2B4-DF3C-4157-9DDD-C06026E2E845}">
      <dsp:nvSpPr>
        <dsp:cNvPr id="0" name=""/>
        <dsp:cNvSpPr/>
      </dsp:nvSpPr>
      <dsp:spPr>
        <a:xfrm>
          <a:off x="434810" y="4753795"/>
          <a:ext cx="200857" cy="200857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3B7D7E5-C0DC-4260-A5F4-7B4546AF4E6A}">
      <dsp:nvSpPr>
        <dsp:cNvPr id="0" name=""/>
        <dsp:cNvSpPr/>
      </dsp:nvSpPr>
      <dsp:spPr>
        <a:xfrm>
          <a:off x="835975" y="4734981"/>
          <a:ext cx="1405227" cy="7097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430" tIns="0" rIns="0" bIns="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 dirty="0" smtClean="0"/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 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 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 dirty="0"/>
        </a:p>
      </dsp:txBody>
      <dsp:txXfrm>
        <a:off x="835975" y="4734981"/>
        <a:ext cx="1405227" cy="709749"/>
      </dsp:txXfrm>
    </dsp:sp>
    <dsp:sp modelId="{7E4C4DA4-BC49-4137-8483-D586AF01B021}">
      <dsp:nvSpPr>
        <dsp:cNvPr id="0" name=""/>
        <dsp:cNvSpPr/>
      </dsp:nvSpPr>
      <dsp:spPr>
        <a:xfrm>
          <a:off x="1778954" y="3222872"/>
          <a:ext cx="349318" cy="349318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133778"/>
                <a:satOff val="-2135"/>
                <a:lumOff val="20553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133778"/>
                <a:satOff val="-2135"/>
                <a:lumOff val="20553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133778"/>
                <a:satOff val="-2135"/>
                <a:lumOff val="205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8A554D-69EF-43F3-B7DB-CD866AACC7AE}">
      <dsp:nvSpPr>
        <dsp:cNvPr id="0" name=""/>
        <dsp:cNvSpPr/>
      </dsp:nvSpPr>
      <dsp:spPr>
        <a:xfrm>
          <a:off x="876458" y="237059"/>
          <a:ext cx="1833919" cy="2494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5096" tIns="0" rIns="0" bIns="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 dirty="0"/>
        </a:p>
      </dsp:txBody>
      <dsp:txXfrm>
        <a:off x="876458" y="237059"/>
        <a:ext cx="1833919" cy="2494349"/>
      </dsp:txXfrm>
    </dsp:sp>
    <dsp:sp modelId="{6EDA951B-B168-479B-ADB7-3C9EE9CF16F7}">
      <dsp:nvSpPr>
        <dsp:cNvPr id="0" name=""/>
        <dsp:cNvSpPr/>
      </dsp:nvSpPr>
      <dsp:spPr>
        <a:xfrm>
          <a:off x="4248162" y="1988708"/>
          <a:ext cx="462846" cy="462846"/>
        </a:xfrm>
        <a:prstGeom prst="ellipse">
          <a:avLst/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B0982DE-29AD-4ECA-B218-B17AD2BB4BB2}">
      <dsp:nvSpPr>
        <dsp:cNvPr id="0" name=""/>
        <dsp:cNvSpPr/>
      </dsp:nvSpPr>
      <dsp:spPr>
        <a:xfrm>
          <a:off x="4065346" y="2161098"/>
          <a:ext cx="1833919" cy="33731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5253" tIns="0" rIns="0" bIns="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 dirty="0"/>
        </a:p>
      </dsp:txBody>
      <dsp:txXfrm>
        <a:off x="4065346" y="2161098"/>
        <a:ext cx="1833919" cy="3373102"/>
      </dsp:txXfrm>
    </dsp:sp>
    <dsp:sp modelId="{4381BDA0-4884-4E68-9806-A5663723A781}">
      <dsp:nvSpPr>
        <dsp:cNvPr id="0" name=""/>
        <dsp:cNvSpPr/>
      </dsp:nvSpPr>
      <dsp:spPr>
        <a:xfrm>
          <a:off x="6919492" y="1103434"/>
          <a:ext cx="620039" cy="620039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0B07F27-3EE4-4ADF-8B86-8B0FA5F8B83D}">
      <dsp:nvSpPr>
        <dsp:cNvPr id="0" name=""/>
        <dsp:cNvSpPr/>
      </dsp:nvSpPr>
      <dsp:spPr>
        <a:xfrm>
          <a:off x="6375054" y="1594065"/>
          <a:ext cx="1833919" cy="3913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8546" tIns="0" rIns="0" bIns="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 dirty="0"/>
        </a:p>
      </dsp:txBody>
      <dsp:txXfrm>
        <a:off x="6375054" y="1594065"/>
        <a:ext cx="1833919" cy="39134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797AE9-C3AB-45FC-A30A-5FA217F6CEF7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C99FC-1CED-49F4-9C67-CCCF771CF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96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9A9FB-AD70-431F-976A-68341DCC01D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266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method is only used for </a:t>
            </a:r>
            <a:r>
              <a:rPr lang="en-US" u="sng" dirty="0" smtClean="0"/>
              <a:t>brief restraint; </a:t>
            </a:r>
            <a:r>
              <a:rPr lang="en-US" dirty="0" smtClean="0"/>
              <a:t>for example transferring animals from cage to cage.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Never suspend the mouse for prolonged periods of time by its tail.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C99FC-1CED-49F4-9C67-CCCF771CF69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565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14091"/>
          <a:stretch/>
        </p:blipFill>
        <p:spPr>
          <a:xfrm flipH="1">
            <a:off x="0" y="0"/>
            <a:ext cx="9144000" cy="4014702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2057400"/>
            <a:ext cx="9144000" cy="1981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7554"/>
            <a:ext cx="7391400" cy="35994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990600"/>
            <a:ext cx="86868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400" y="4114800"/>
            <a:ext cx="4191000" cy="19812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095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295400"/>
            <a:ext cx="7010400" cy="495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327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1864" y="120126"/>
            <a:ext cx="2057400" cy="5290073"/>
          </a:xfrm>
        </p:spPr>
        <p:txBody>
          <a:bodyPr vert="eaVert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20126"/>
            <a:ext cx="65532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5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14091"/>
          <a:stretch/>
        </p:blipFill>
        <p:spPr>
          <a:xfrm flipH="1">
            <a:off x="0" y="0"/>
            <a:ext cx="9144000" cy="4014702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057400"/>
            <a:ext cx="9144000" cy="1981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7554"/>
            <a:ext cx="7391400" cy="359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2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734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22814"/>
          <a:stretch/>
        </p:blipFill>
        <p:spPr>
          <a:xfrm flipH="1">
            <a:off x="0" y="0"/>
            <a:ext cx="9144000" cy="3429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1447800"/>
            <a:ext cx="9144000" cy="1981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81"/>
          <a:stretch/>
        </p:blipFill>
        <p:spPr>
          <a:xfrm>
            <a:off x="4495800" y="1759754"/>
            <a:ext cx="4648200" cy="3117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3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6058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533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351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313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9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8676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83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61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88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>
            <a:lum bright="10000"/>
          </a:blip>
          <a:srcRect l="4494" t="26120" r="4720" b="14091"/>
          <a:stretch/>
        </p:blipFill>
        <p:spPr>
          <a:xfrm flipH="1">
            <a:off x="0" y="0"/>
            <a:ext cx="9144000" cy="4014702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0" y="2057400"/>
            <a:ext cx="9144000" cy="1981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7554"/>
            <a:ext cx="7391400" cy="3599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pic>
        <p:nvPicPr>
          <p:cNvPr id="9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22814"/>
          <a:stretch/>
        </p:blipFill>
        <p:spPr>
          <a:xfrm flipH="1">
            <a:off x="0" y="0"/>
            <a:ext cx="9144000" cy="34290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1447800"/>
            <a:ext cx="9144000" cy="1981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81"/>
          <a:stretch/>
        </p:blipFill>
        <p:spPr>
          <a:xfrm>
            <a:off x="4495800" y="1759754"/>
            <a:ext cx="4648200" cy="3117046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22814"/>
          <a:stretch/>
        </p:blipFill>
        <p:spPr>
          <a:xfrm flipH="1">
            <a:off x="0" y="0"/>
            <a:ext cx="9144000" cy="3429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1447800"/>
            <a:ext cx="9144000" cy="1981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00985"/>
            <a:ext cx="86868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505200"/>
            <a:ext cx="4343400" cy="129578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81"/>
          <a:stretch/>
        </p:blipFill>
        <p:spPr>
          <a:xfrm>
            <a:off x="4495800" y="1759754"/>
            <a:ext cx="4648200" cy="3117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83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pic>
        <p:nvPicPr>
          <p:cNvPr id="14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14091"/>
          <a:stretch/>
        </p:blipFill>
        <p:spPr>
          <a:xfrm flipH="1">
            <a:off x="0" y="0"/>
            <a:ext cx="9144000" cy="4014702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0" y="2057400"/>
            <a:ext cx="9144000" cy="1981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7554"/>
            <a:ext cx="7391400" cy="359944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22814"/>
          <a:stretch/>
        </p:blipFill>
        <p:spPr>
          <a:xfrm flipH="1">
            <a:off x="0" y="0"/>
            <a:ext cx="9144000" cy="3429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1447800"/>
            <a:ext cx="9144000" cy="1981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81"/>
          <a:stretch/>
        </p:blipFill>
        <p:spPr>
          <a:xfrm>
            <a:off x="4495800" y="1759754"/>
            <a:ext cx="4648200" cy="311704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798637"/>
            <a:ext cx="4267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98637"/>
            <a:ext cx="4267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84829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14091"/>
          <a:stretch/>
        </p:blipFill>
        <p:spPr>
          <a:xfrm flipH="1">
            <a:off x="0" y="0"/>
            <a:ext cx="9144000" cy="401470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2057400"/>
            <a:ext cx="9144000" cy="1981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7554"/>
            <a:ext cx="7391400" cy="3599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22814"/>
          <a:stretch/>
        </p:blipFill>
        <p:spPr>
          <a:xfrm flipH="1">
            <a:off x="0" y="0"/>
            <a:ext cx="9144000" cy="34290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1447800"/>
            <a:ext cx="9144000" cy="1981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81"/>
          <a:stretch/>
        </p:blipFill>
        <p:spPr>
          <a:xfrm>
            <a:off x="4495800" y="1759754"/>
            <a:ext cx="4648200" cy="3117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719432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359194"/>
            <a:ext cx="42687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19432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59194"/>
            <a:ext cx="42703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79217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14091"/>
          <a:stretch/>
        </p:blipFill>
        <p:spPr>
          <a:xfrm flipH="1">
            <a:off x="0" y="0"/>
            <a:ext cx="9144000" cy="401470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2057400"/>
            <a:ext cx="9144000" cy="1981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7554"/>
            <a:ext cx="7391400" cy="3599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22814"/>
          <a:stretch/>
        </p:blipFill>
        <p:spPr>
          <a:xfrm flipH="1">
            <a:off x="0" y="0"/>
            <a:ext cx="9144000" cy="34290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1447800"/>
            <a:ext cx="9144000" cy="1981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81"/>
          <a:stretch/>
        </p:blipFill>
        <p:spPr>
          <a:xfrm>
            <a:off x="4495800" y="1759754"/>
            <a:ext cx="4648200" cy="3117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09994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14091"/>
          <a:stretch/>
        </p:blipFill>
        <p:spPr>
          <a:xfrm flipH="1">
            <a:off x="0" y="0"/>
            <a:ext cx="9144000" cy="4014702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057400"/>
            <a:ext cx="9144000" cy="1981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7554"/>
            <a:ext cx="7391400" cy="3599446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22814"/>
          <a:stretch/>
        </p:blipFill>
        <p:spPr>
          <a:xfrm flipH="1">
            <a:off x="0" y="0"/>
            <a:ext cx="9144000" cy="3429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1447800"/>
            <a:ext cx="9144000" cy="1981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81"/>
          <a:stretch/>
        </p:blipFill>
        <p:spPr>
          <a:xfrm>
            <a:off x="4495800" y="1759754"/>
            <a:ext cx="4648200" cy="3117046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59175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0487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487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52537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39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437941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25011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00467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57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nimated clouds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10000"/>
          </a:blip>
          <a:srcRect l="4494" t="26120" r="4720" b="55296"/>
          <a:stretch/>
        </p:blipFill>
        <p:spPr>
          <a:xfrm flipH="1">
            <a:off x="0" y="0"/>
            <a:ext cx="9144000" cy="1247887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295400"/>
            <a:ext cx="8686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7373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464761"/>
            <a:ext cx="2133600" cy="1618246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59801"/>
            <a:ext cx="7010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944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330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7268FAA-2B4D-4D0F-A1F0-EEB2E56ED74D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hyperlink" Target="mailto:maalyami@ksu.edu.sa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ocedureswithcare.org.uk/intraperitoneal-injection-in-the-mouse/" TargetMode="Externa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g"/><Relationship Id="rId4" Type="http://schemas.openxmlformats.org/officeDocument/2006/relationships/image" Target="../media/image25.jpg"/><Relationship Id="rId9" Type="http://schemas.openxmlformats.org/officeDocument/2006/relationships/image" Target="../media/image3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2.gif"/><Relationship Id="rId7" Type="http://schemas.openxmlformats.org/officeDocument/2006/relationships/diagramColors" Target="../diagrams/colors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hyperlink" Target="http://faculty.ksu.edu.sa/hkorashy/Documents/PHL%20418%20Lipidemia.pdf" TargetMode="External"/><Relationship Id="rId4" Type="http://schemas.openxmlformats.org/officeDocument/2006/relationships/diagramData" Target="../diagrams/data1.xml"/><Relationship Id="rId9" Type="http://schemas.openxmlformats.org/officeDocument/2006/relationships/hyperlink" Target="http://faculty.ksu.edu.sa/hkorashy/Documents/PHL%20418%20Anticoagulant1.pdf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hyperlink" Target="http://www.imagesu.net/data/media/54/mouse_animal_expression_058.jpg" TargetMode="External"/><Relationship Id="rId7" Type="http://schemas.openxmlformats.org/officeDocument/2006/relationships/hyperlink" Target="http://www.google.com.sa/url?sa=i&amp;rct=j&amp;q=frog+pictures+in+lab&amp;source=images&amp;cd=&amp;cad=rja&amp;docid=Kvsf-10G5fWM8M&amp;tbnid=91r3J3SwVgQjyM:&amp;ved=0CAUQjRw&amp;url=http://www.flickr.com/photos/artour_a/312066810/&amp;ei=zL8PUfWaOOec0AWL0IGwBg&amp;psig=AFQjCNEywP8rLWfE-c2wIZfXxwb8WfKarg&amp;ust=1360072964862123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4.jpeg"/><Relationship Id="rId5" Type="http://schemas.openxmlformats.org/officeDocument/2006/relationships/hyperlink" Target="http://www.google.com.sa/url?sa=i&amp;rct=j&amp;q=white+rat&amp;source=images&amp;cd=&amp;cad=rja&amp;docid=nuwX6MnDkGvRrM&amp;tbnid=Gj9b8BoFwpmYUM:&amp;ved=0CAUQjRw&amp;url=http://www.criver.com/EN-US/PRODSERV/BYTYPE/RESMODOVER/RESMOD/Pages/SS-13BNRat.aspx&amp;ei=e74PUbjlI46o0AW9pICgCQ&amp;psig=AFQjCNHf1kdoSI0hlTdGDKPE1ZLmZLqQMw&amp;ust=1360072379938900" TargetMode="Externa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8.png"/><Relationship Id="rId5" Type="http://schemas.openxmlformats.org/officeDocument/2006/relationships/hyperlink" Target="http://www.nih.gov/" TargetMode="External"/><Relationship Id="rId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ih.gov/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ih.gov/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ih.gov/" TargetMode="Externa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ih.gov/" TargetMode="Externa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672" y="1007641"/>
            <a:ext cx="8015808" cy="1470025"/>
          </a:xfrm>
        </p:spPr>
        <p:txBody>
          <a:bodyPr>
            <a:normAutofit fontScale="90000"/>
          </a:bodyPr>
          <a:lstStyle/>
          <a:p>
            <a:r>
              <a:rPr lang="en-US" sz="4900" b="0" dirty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Introduction </a:t>
            </a:r>
            <a:br>
              <a:rPr lang="en-US" sz="4900" b="0" dirty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</a:br>
            <a:r>
              <a:rPr lang="en-US" sz="4900" b="0" dirty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and CNS </a:t>
            </a:r>
            <a:r>
              <a:rPr lang="en-US" sz="4900" b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stimulants </a:t>
            </a:r>
            <a:r>
              <a:rPr lang="en-US" dirty="0">
                <a:latin typeface="Batang" pitchFamily="18" charset="-127"/>
                <a:ea typeface="Batang" pitchFamily="18" charset="-127"/>
              </a:rPr>
              <a:t/>
            </a:r>
            <a:br>
              <a:rPr lang="en-US" dirty="0">
                <a:latin typeface="Batang" pitchFamily="18" charset="-127"/>
                <a:ea typeface="Batang" pitchFamily="18" charset="-127"/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99992" y="4221088"/>
            <a:ext cx="4415408" cy="2194520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dirty="0"/>
              <a:t>Presented by</a:t>
            </a:r>
          </a:p>
          <a:p>
            <a:pPr algn="ctr">
              <a:lnSpc>
                <a:spcPct val="80000"/>
              </a:lnSpc>
              <a:defRPr/>
            </a:pPr>
            <a:r>
              <a:rPr lang="en-US" sz="4000" b="1" dirty="0"/>
              <a:t>Mohammed </a:t>
            </a:r>
            <a:r>
              <a:rPr lang="en-US" sz="4000" b="1" dirty="0" smtClean="0"/>
              <a:t>A. </a:t>
            </a:r>
            <a:r>
              <a:rPr lang="en-US" sz="4000" b="1" dirty="0" err="1" smtClean="0"/>
              <a:t>Alyami</a:t>
            </a:r>
            <a:r>
              <a:rPr lang="en-US" sz="4000" b="1" dirty="0" smtClean="0"/>
              <a:t> </a:t>
            </a:r>
            <a:endParaRPr lang="en-US" sz="4000" b="1" dirty="0"/>
          </a:p>
          <a:p>
            <a:pPr algn="ctr">
              <a:lnSpc>
                <a:spcPct val="80000"/>
              </a:lnSpc>
              <a:defRPr/>
            </a:pPr>
            <a:r>
              <a:rPr lang="en-US" dirty="0"/>
              <a:t>Head Teaching Assistant</a:t>
            </a:r>
          </a:p>
          <a:p>
            <a:pPr algn="ctr">
              <a:lnSpc>
                <a:spcPct val="80000"/>
              </a:lnSpc>
              <a:defRPr/>
            </a:pPr>
            <a:r>
              <a:rPr lang="en-US" dirty="0"/>
              <a:t>Department of Pharmacology &amp; Toxicology</a:t>
            </a:r>
          </a:p>
          <a:p>
            <a:pPr algn="ctr">
              <a:lnSpc>
                <a:spcPct val="80000"/>
              </a:lnSpc>
              <a:defRPr/>
            </a:pPr>
            <a:r>
              <a:rPr lang="en-US" dirty="0"/>
              <a:t>College of Pharmacy</a:t>
            </a:r>
          </a:p>
          <a:p>
            <a:pPr algn="ctr">
              <a:lnSpc>
                <a:spcPct val="80000"/>
              </a:lnSpc>
              <a:defRPr/>
            </a:pPr>
            <a:r>
              <a:rPr lang="en-US" dirty="0"/>
              <a:t>KSU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456">
            <a:off x="1553428" y="2282636"/>
            <a:ext cx="1505036" cy="15050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" y="0"/>
            <a:ext cx="1805921" cy="20801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258243" y="6316575"/>
            <a:ext cx="3153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E-mail : 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4"/>
              </a:rPr>
              <a:t>maalyami@ksu.edu.sa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492896"/>
            <a:ext cx="2240280" cy="13030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1085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4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2"/>
              </a:rPr>
              <a:t>http://www.procedureswithcare.org.uk/intraperitoneal-injection-in-the-mouse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02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4499992" y="1340768"/>
            <a:ext cx="0" cy="482453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 txBox="1">
            <a:spLocks/>
          </p:cNvSpPr>
          <p:nvPr/>
        </p:nvSpPr>
        <p:spPr>
          <a:xfrm>
            <a:off x="2339752" y="188640"/>
            <a:ext cx="4652267" cy="850106"/>
          </a:xfrm>
          <a:prstGeom prst="rect">
            <a:avLst/>
          </a:prstGeom>
        </p:spPr>
        <p:txBody>
          <a:bodyPr/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i="1" u="sng" dirty="0" smtClean="0">
                <a:solidFill>
                  <a:srgbClr val="FF0000"/>
                </a:solidFill>
              </a:rPr>
              <a:t>Instructions </a:t>
            </a:r>
            <a:endParaRPr lang="en-US" b="1" i="1" u="sng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764704"/>
            <a:ext cx="15841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AT LECTURE </a:t>
            </a:r>
            <a:endParaRPr lang="en-US" b="1" dirty="0"/>
          </a:p>
        </p:txBody>
      </p:sp>
      <p:sp>
        <p:nvSpPr>
          <p:cNvPr id="7" name="&quot;No&quot; Symbol 6"/>
          <p:cNvSpPr/>
          <p:nvPr/>
        </p:nvSpPr>
        <p:spPr>
          <a:xfrm>
            <a:off x="382269" y="5318036"/>
            <a:ext cx="1303696" cy="1222438"/>
          </a:xfrm>
          <a:prstGeom prst="noSmoking">
            <a:avLst>
              <a:gd name="adj" fmla="val 6622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1270" y="5729200"/>
            <a:ext cx="18256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Absent-minded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69" y="1308398"/>
            <a:ext cx="2318880" cy="154205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433" y="3212975"/>
            <a:ext cx="2649180" cy="189227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199931" y="793840"/>
            <a:ext cx="15841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AT LAB </a:t>
            </a:r>
            <a:endParaRPr lang="en-US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093" y="1375071"/>
            <a:ext cx="1689347" cy="174662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3" name="&quot;No&quot; Symbol 12"/>
          <p:cNvSpPr/>
          <p:nvPr/>
        </p:nvSpPr>
        <p:spPr>
          <a:xfrm>
            <a:off x="6732240" y="1340768"/>
            <a:ext cx="1944216" cy="1872207"/>
          </a:xfrm>
          <a:prstGeom prst="noSmoking">
            <a:avLst>
              <a:gd name="adj" fmla="val 1236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801" y="3643263"/>
            <a:ext cx="1453079" cy="167477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859" y="1198422"/>
            <a:ext cx="1706315" cy="224306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510" y="2850453"/>
            <a:ext cx="511800" cy="5118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5459983"/>
            <a:ext cx="1223939" cy="108049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733" y="5445224"/>
            <a:ext cx="1217290" cy="121729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560" y="3395764"/>
            <a:ext cx="2011680" cy="201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00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07457" y="260648"/>
            <a:ext cx="259228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Total marks = 100 </a:t>
            </a:r>
            <a:endParaRPr lang="en-US" sz="2400" dirty="0"/>
          </a:p>
        </p:txBody>
      </p:sp>
      <p:sp>
        <p:nvSpPr>
          <p:cNvPr id="5" name="Oval 4"/>
          <p:cNvSpPr/>
          <p:nvPr/>
        </p:nvSpPr>
        <p:spPr>
          <a:xfrm>
            <a:off x="395536" y="1412776"/>
            <a:ext cx="2664296" cy="151216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Theoretical = 70  </a:t>
            </a:r>
            <a:endParaRPr lang="en-US" sz="2400" b="1" dirty="0"/>
          </a:p>
        </p:txBody>
      </p:sp>
      <p:sp>
        <p:nvSpPr>
          <p:cNvPr id="6" name="Oval 5"/>
          <p:cNvSpPr/>
          <p:nvPr/>
        </p:nvSpPr>
        <p:spPr>
          <a:xfrm>
            <a:off x="5481600" y="1340768"/>
            <a:ext cx="2664296" cy="151216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Practical  = 30 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486400" y="4783445"/>
            <a:ext cx="2758007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Reports  = 5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4044781"/>
            <a:ext cx="2758007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Tutorial = 10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486400" y="4414113"/>
            <a:ext cx="2758007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Exam of work lab  = 10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481600" y="5157192"/>
            <a:ext cx="2762807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Exam of theoretical lab  </a:t>
            </a:r>
            <a:r>
              <a:rPr lang="en-US" dirty="0" smtClean="0"/>
              <a:t>= 5 </a:t>
            </a:r>
            <a:endParaRPr lang="en-US" dirty="0"/>
          </a:p>
        </p:txBody>
      </p:sp>
      <p:sp>
        <p:nvSpPr>
          <p:cNvPr id="11" name="Down Arrow 10"/>
          <p:cNvSpPr/>
          <p:nvPr/>
        </p:nvSpPr>
        <p:spPr>
          <a:xfrm>
            <a:off x="6597724" y="2852936"/>
            <a:ext cx="432048" cy="1191845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727684" y="5823078"/>
            <a:ext cx="6082580" cy="58477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Last lab is very important 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583668" y="4644945"/>
            <a:ext cx="2952328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Each lab you will have report for work lab only </a:t>
            </a:r>
            <a:endParaRPr lang="en-US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cxnSp>
        <p:nvCxnSpPr>
          <p:cNvPr id="13" name="Straight Arrow Connector 12"/>
          <p:cNvCxnSpPr>
            <a:stCxn id="7" idx="1"/>
            <a:endCxn id="4" idx="3"/>
          </p:cNvCxnSpPr>
          <p:nvPr/>
        </p:nvCxnSpPr>
        <p:spPr>
          <a:xfrm flipH="1">
            <a:off x="4535996" y="4968111"/>
            <a:ext cx="95040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AutoShape 2" descr="data:image/jpeg;base64,/9j/4AAQSkZJRgABAQAAAQABAAD/2wCEAAkGBhQSERMTEhAWFRAUFRUQExIYFBQVDxMSFBUVFBUWFhIZGyoeFxkkGRISHy8gIycpLCwsFx4xNTIqNSY3LykBCQoKDgwOGg8PGikkHyUpKSwsLS4sKTUpLSkpKSktKS0pLCopLCwsKSwsLDUtLCkqKSwsLCwsLyksLywsKSksLP/AABEIALYBFQMBIgACEQEDEQH/xAAcAAEAAgIDAQAAAAAAAAAAAAAABQYEBwEDCAL/xABBEAABAwIDBAgCBwcDBQEAAAABAAIDBBEFITEGEkFRBxMiMmFxgZFCoQhSYnKCorEUIzOSwdHwQ5PxJGNzwuEV/8QAGQEBAAMBAQAAAAAAAAAAAAAAAAECAwQF/8QALhEBAAIBAgMFCAIDAAAAAAAAAAECAxEhBBIxE0FRYaEUMnGBkcHR8CJCBUOx/9oADAMBAAIRAxEAPwDeKIiAiIgIiICIiAiIgIiICIiAiIgIiICIiAiIgIiICIiAiIgIiICIiAiIgIiICIiAiIgIiICIiAiIgIiICIiAiIgL4mnaxpc9waxoLnOcQGtaMySTkB4qO2i2kgoYHT1MoZGMhxe93BrG6uceQ88gvNXSL0rVGJuMYvFRg9mEHN9tHSkd48baDxOZDa1d9IWhjqXRCKWSBuX7QzdLXO47sbiCW+N8+XO2YJ0mYdV26qtjDj8Eh6qS/INktf0uvIaIPcQK5XjXBNsqyjt+zVcsYHwB5MXrE67T6hbCwP6RdXHYVNPFO36zbwynzIu0+jQg9EItb4J094bPYSukp3f9xhLL+D475eJAV7w3GoKhu9BPHK3nG9rwPPdOSDNREQEREBERAREQEREBERAREQEREBERAREQEREBERAREQFUNvukqmwuPtkSVLheOnae2eTnn4GeJ14AqpdJHTeyn3qfD3NkqM2vnydDEdLM4SP8e6PHRef62sklkdJK9z5Hnec9xLnuPMk6qdEJTava+oxGczVMlzmGMGUUTfqsbwHjqeJKhEREiLlTGE7HVlTbqKOZ4PxBhEf+4bNHuonYQyLZeE9AtdJYzSRQDiC4ySD8LOz+ZXLCugGkZYzzzTHiBuxRn0F3fmWc5ax3p0aCUvgeBVkrg6kgnc4HKSNrwAf/ACDIe69LYVsDQU1uqoog4aOc3rJP55Lke6mKioYwdtwbyBOfo3X2WU8REdE8rV+zMO0sDLmaN7Wi4hqZGyvd4dY27h6vCzKT6QJhkMOI4fJDKw7rzGQ6x59U+1hxuHG40VyqMfaO4wuPM9kf3+QWlOmWqqZJ2GWFggAHVStis7MHejdKSS6xDjbTO9s0xZ+e2iZrpDeGC9KOG1VurrY2uPwSHqX35APtc+RKtTXgi4NwcweB9V4dUphG1FVSm9PVSxcbMkcGHzZfdPqF0qPZ6LzZgn0g8QisJ2xVDeJc3q5beD2Wb7tK2BgX0hqGWwqI5aZ3EkdbCPxM7X5EG00UZg+01LVi9NUxS5XIY9pePvM7zfUKTQEREBERAREQEREBERAREQEREBEWFi2ImGMubE+V+jYowC97uAuey0facQAg+sSxaKnjfJNK2ONg3nOcQLDy1PkNV546SummWt3qek3oaPNrnaTTj7Vu4w/VGvHkLnV4Dik8stVLDBDM8bjYg8yPDMha4aRvboAvvZ56KBj6OQ6QSVdKA1p7bLvh3x4PGd+OmfMLn9oiLaTD1K/4+uTFz48kTOnu9J+DTgcpzCdja2qt1NFK8H49wtj/ANx1m/Neh8K2Rw50LmUkEMbi0t3w0GpjdwJc67xY242PqpDYt8/7P1dV/HiJYTe5LNWG/uPwpPFeEOT2aYpNp6xO8d+/e03hfQDWSWM8sUA5XMsg/C3s/mVppehHD6YXqJpp37rnCMObEH7oud1je1+fitgbQ49+zxuLG9ZIASGAgNb9p5+FvzKpGDUcs7nVFTKAZAQN8m4aeDYhna2VsgsL8RaZdfD8FFq9plnSvrPwTGwFFh8kbpKbD2QujduEuYHyabzSJnXJy1F8j6E3UtVUwutbTt6uK72Dugtaxt+JyF/fNdtRisz/AIgxvJuR99fmseeZ6ubNWnPPZ7V7lgqKpkffeG+BOfoNSoyo2jaMmMLjzPZb7a/ooUtaM3OuePivh+KMbpZRvLPSGfLWzyfFujkOz89fmultG0Zudc8f+VEVG0Q5qKqtpwPiTkTqt4mY3QBa96aKoPo4raidvzjkWHXbdxt1kF+QzPsFS9rNrP2prWNB3Wu3yTxNrDL1PuujFjnmiVLTsrSIi7mQiIg+4pXNIc1xa4ZhwJDgfAjRenOhWLEDRmWvne+OXcdTMk7UzY7G73PPaIddtgSchfitVdDnRwK6b9oqG/8ARwuyadJ5RnuW4sGRdzyHE29KsdwRDsRERIiIgIiICIiAiLpfNmQBpb5/8FVtaKxrI7lwXAcVjlxPFN1YTxEd0LcrtM4818Gcr53VzZZTmtKdIfJJPFcbi6qivjZ35Gt8CRvfy6qNn2oiHdDnem633OfyWNr+MrxE9zOrMPEnxEHgQVHvpahosHte3k4XUZXbXyfAwAnIAdo+5sB6hQlVik8tw6Qnw3i2Iee7bf8AIWH2lTXV14sF7RzTMRHjLH2upadvbkL6eo1Y6B93XHHqr5ehaoaj2iq4CbPdK+Vm8XvBcWsae9b6136XOt+Ock3D2B2++zn8yAGj7rBkFE47jzY6mlzFndbGfxBlvzAJEavRrxdK17P3vOfLfSO/6z8mXhVcyc3c4l4NyHCwuPiAGTj4kkqZe9reKp1dtbFE4uD2h3HTNQ9Z0jxvFmsLXfWz3f8APRXjHad3Pltj4ida20nwtO3ylsJ+LtbxUfV7UAfEB6rVNbtdM9xawgC5APMDjfRRlRVOOckhc7gwEgW5nkPDU+C2jDPe86Wya7bmMX7enqq9W9IX1Gk/IKlSzF2unADJo8gvhb1w1jqym/gnavbCd+hDR4Zn3UTPXPf3nuPrl7LoRaxWI6KayIiKyBERAUlgOCuqZQwZMGb3fVb/AHOgCwqandI4MaLuJsP85LZWA0DYIwxuurncXO5/2QWzBK91MxkcR3Y2CzW8AP76m/Mq44PtNI7vNVOwigMhGWS2Bg+D2AyUkpujrN7ULNXRBT7q71CIEXACIlyiIgIiICxKo7rg7gQWnzGY/wDZZax6+PejdzAuPMLLLGtJWr1dc1Wxgu97WjXMgX/uo6faWJvd3nnwFh7usq/UZuJsuoQFeZNpbxSEnUbVSHuMa0czdzv6D9VGVGKSv70jiOV91vs2wXBgA1WPLVxt438Bmfkq/FaIjuh8rghR1Zjrh/DhJ8XHdHsLlVnFMTrX3AkEY5MaAf5nXPtZXrXVMrhU1LWC73BrRxJAHuVVsW6Q6WK4bL1juTBvfm0+ao2JYBLId6SR73c3OLj81DVGAyN0F/TNdVMNZ6yyteywYp0kyPuI2bo5k3PsFV63FJJSHSPJI04WvyWO+Ig2IIK5bFzNh8/ZdVcda9IZ62ts+CV9MZf/AD/LLtbYXzsOeRf6DguuSW+QFhy5+JPFWRMRDsMgaezYnna4+evtb9V0OcSSSbk5k8VwiaE2mRERSqIiICIiAuQFwpXCqHMPI+6P6oJbAKERi5/iHXwHJXrZ3CHTEZdlR2y2y753Akdn9VuXANnRE0ZKTVzgeBBgGSssMIaFxDFZdqhAiIiRERAREQEREBERBWqvC3NJsBa+Xksf/wDKcdT7K1vjB1XAhHJcns0ate0U+fBvAlYD8GkOTY1sDcHJcgJPDRKe1lr9mxkz9bNCy4ujoHvvWfjvSLR0xLDJ1sov+7iG+bjm7ut9StV7VdIc1bZt3RUxv+6Y5wDwPruGcnl3fBR2NK+bemLJfrtHmsuL4lhFGS18vXSjWOIdYb8i/ug+F1F0+3lA5wYMPLXOyYXuabk6ZNH9fVUedzWgkMAvrcZkDhbX00Fll7EbNVGI1bbAinY8Omk3bNaNbbwGbiBYZqYrrG2ze+KmPa2/78U/tDhTKqJ5bHEyUAmNwaAS4AncadTfTU6qpjoxqpGdmM7x0yvfzPBei8P2TgizEYLuLjmT6qWZCBoAFpjpasby4L3i3SHkHGtgK6lF5qV4b9YC7fcKvltsjkV7fcwHIi4Oo4FVTaHotoKwHrKdrXn44+w75ZLdk8l7q+VuHaX6PE8d3Ucwlbr1b+zJ6O0K1fjGz9RSu3KiB8TtO00hp8naH0KnYRyLmy4UAiIgIiyKOkMjrDTieQQdmH0W+bkdkfMrZuxew76hwc5pDP1WbsB0aul3ZJG2jGg5+a3ZhuEshaGtFrIMLBdn2QtADRkppkdl9hq5RAiIiRERAREQEREBERARF8yShoJcQGjUkgAeZKD6RVXH+kSnpxZh65+tmOb1TfvS6D0uVQMf6UaicFkdo4zr1dy4jiOtdYEeQWU5Yjpu7MXB5L6TO0ef46r1tN0lU9I4xsBnnBsY2EWb95/ArXG1PSPU1Q3Gu6phyMbTYkfaIzOXjbwVXqpSfiILr9nw5lYPVC+RudDkbBViZt1dk4a4PdjWfHWPSPFmUrt0OBbcniQLWHnqseqxHMgOz5DMW/U8PBZcVCXbrWhxe8hrI2i8kpPgO1bThbXkrzs90Lyvs+qe2BhzMcYDpz4F/dYfLe9FXTfWI1bWtWtNL25fWfT7qRguCy1bxHDCZX2u7gxnAbzu6B/9W/Nidmf2GkbCS0yEmSVze6Xu5XzIADRc62us/BMChpIhFTxhjBnzc48XOcc3HxKkFrWmm8vMz8T2kclY0j1n4iIi0cgiIgLGrsNimaWTRNkYci1zQ4H0KyUQas2m+j/Rz3dTOdTSHOw7cBP3Cbj0PotSbUdEWIUV3Og66Ef6sN3ttzc22831FvFerkQeHbLhet9qei+gr7mWnDJT/rR/u5r8yQLP/ECtPbVfR9q4Lvo3ipj13Mo6gD7pO6/0IPgg1dTUzpHBjRdxyAW9OjXoms1stQ2wycGEZuPMj+ik+irogbSsbUVjb1LgHCI5iIagHm7+vktrBtkHVT0rWABosBwXciICIiAiIgIiICIiAiLFxHFIqdhkmkbGwfE429BzPgETETM6QylHYntDT04PXTsYR8Jdd/8AIM/ktZ7WdKZfdsLSIL2aLlsk2WrrZhl/hGZ4mx3Vr2sxeQk3sCCcrk5nXsg7o9AFlN9fddkcLFN8s6eUdfx8m18d6XmtypYr85Jbhv4Ygd53qW+RWu8f2xq6wjrZAWA5Mb2WA890WJPibqDFUTYuI8t1t/ay+u8OJz0FtdBkBlxzVf5f2dVa4v8AXrH/AH7u3rmtPb3XHwHZHiSdV9deSCRugeJN/ln7lYLobHP2BHzKndn9m6ireGQQ7wB7TzdsTfNxy/ryUTWGuPNk3i38Yj6/NHEF2V8uLQA0WGd3cT6lXXZbo2nqg18n7qDgXN7TxzbHlceJsPNXnZnoyp6bdfKBNOO1n/Ca7m1nE+J+SuatGPXqwy8bFdsXXxn7RP3QuAbI09GLxRjrCLOldYyu/FwHgLKaRFrERG0PMta155rTrIiIpVEREBERAREQEREBERAREQEREBERAREQEREBERAVH272NikY+pe57nxtc7tSOLGNzJLY7WsPqjdvxKvC65oGvFntDm3DrEXF2kOabeBAPoq2jWNGmLJOO3NDzhLTFzHyDuNs0uuetkNt42IG61oA7otlz4YEmQAv2Tna2dnWNgOFvNbp222JM0YMLGFkTSWQhvEm7iGXDXO1OfgLc9O1dOWTSRyAF7XOYWtNwXDK2+NRe4JHIhcsRNZ006PcrkpmjWJ3n8/vjv64I71mtFjewNzYcyB4f4VJwU/VsD6h9m37FO3dE77/ABOsD1bLcXZnKwtmvrCMIe57Qxhe9xDQAOJyA/Xwy8FuHZXo3hp92WZrZagZi4vHGfsg6u+0fSy0ieadI+rPJX2avPa2lp/r+dNFQ2O6NHVLm1FSzqafIxxZ9a8aguvmPM5nlxW3KOiZEwMjYGMaLBrRYBdyLaKxDyMmW2SdxERWZCIiAiIgIiICIiAiIgIiICIiAiIgIiICIiAiIgIiICIiAiIg6qmmbIwsdfdcLGxc0282kEKrV+wMTy9sMbIWln8S2/JvW3Q1oPcYLbxsbuJ1te9uRVmsT1a48t8fuyhsH2Vhpur3AbsDhc2u4uAbvHLUNBAtkA53NTKIpisV2hW97XnW06yIiKVBERAREQEREBERAREQEREBERAREQEREBERAREQEREBERAREQEREBERAREQEREBERAREQEREBERAREQEREBERAREQEREBERAREQEREBERAREQf/2Q==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620" y="980728"/>
            <a:ext cx="2125980" cy="137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72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3" grpId="0" animBg="1"/>
      <p:bldP spid="3" grpId="1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60648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Reports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AutoShape 2" descr="data:image/jpeg;base64,/9j/4AAQSkZJRgABAQAAAQABAAD/2wCEAAkGBhQSERMTEhAWFRAUFRUQExIYFBQVDxMSFBUVFBUWFhIZGyoeFxkkGRISHy8gIycpLCwsFx4xNTIqNSY3LykBCQoKDgwOGg8PGikkHyUpKSwsLS4sKTUpLSkpKSktKS0pLCopLCwsKSwsLDUtLCkqKSwsLCwsLyksLywsKSksLP/AABEIALYBFQMBIgACEQEDEQH/xAAcAAEAAgIDAQAAAAAAAAAAAAAABQYEBwEDCAL/xABBEAABAwIDBAgCBwcDBQEAAAABAAIDBBEFITEGEkFRBxMiMmFxgZFCoQhSYnKCorEUIzOSwdHwQ5PxJGNzwuEV/8QAGQEBAAMBAQAAAAAAAAAAAAAAAAECAwQF/8QALhEBAAIBAgMFCAIDAAAAAAAAAAECAxEhBBIxE0FRYaEUMnGBkcHR8CJCBUOx/9oADAMBAAIRAxEAPwDeKIiAiIgIiICIiAiIgIiICIiAiIgIiICIiAiIgIiICIiAiIgIiICIiAiIgIiICIiAiIgIiICIiAiIgIiICIiAiIgL4mnaxpc9waxoLnOcQGtaMySTkB4qO2i2kgoYHT1MoZGMhxe93BrG6uceQ88gvNXSL0rVGJuMYvFRg9mEHN9tHSkd48baDxOZDa1d9IWhjqXRCKWSBuX7QzdLXO47sbiCW+N8+XO2YJ0mYdV26qtjDj8Eh6qS/INktf0uvIaIPcQK5XjXBNsqyjt+zVcsYHwB5MXrE67T6hbCwP6RdXHYVNPFO36zbwynzIu0+jQg9EItb4J094bPYSukp3f9xhLL+D475eJAV7w3GoKhu9BPHK3nG9rwPPdOSDNREQEREBERAREQEREBERAREQEREBERAREQEREBERAREQFUNvukqmwuPtkSVLheOnae2eTnn4GeJ14AqpdJHTeyn3qfD3NkqM2vnydDEdLM4SP8e6PHRef62sklkdJK9z5Hnec9xLnuPMk6qdEJTava+oxGczVMlzmGMGUUTfqsbwHjqeJKhEREiLlTGE7HVlTbqKOZ4PxBhEf+4bNHuonYQyLZeE9AtdJYzSRQDiC4ySD8LOz+ZXLCugGkZYzzzTHiBuxRn0F3fmWc5ax3p0aCUvgeBVkrg6kgnc4HKSNrwAf/ACDIe69LYVsDQU1uqoog4aOc3rJP55Lke6mKioYwdtwbyBOfo3X2WU8REdE8rV+zMO0sDLmaN7Wi4hqZGyvd4dY27h6vCzKT6QJhkMOI4fJDKw7rzGQ6x59U+1hxuHG40VyqMfaO4wuPM9kf3+QWlOmWqqZJ2GWFggAHVStis7MHejdKSS6xDjbTO9s0xZ+e2iZrpDeGC9KOG1VurrY2uPwSHqX35APtc+RKtTXgi4NwcweB9V4dUphG1FVSm9PVSxcbMkcGHzZfdPqF0qPZ6LzZgn0g8QisJ2xVDeJc3q5beD2Wb7tK2BgX0hqGWwqI5aZ3EkdbCPxM7X5EG00UZg+01LVi9NUxS5XIY9pePvM7zfUKTQEREBERAREQEREBERAREQEREBEWFi2ImGMubE+V+jYowC97uAuey0facQAg+sSxaKnjfJNK2ONg3nOcQLDy1PkNV546SummWt3qek3oaPNrnaTTj7Vu4w/VGvHkLnV4Dik8stVLDBDM8bjYg8yPDMha4aRvboAvvZ56KBj6OQ6QSVdKA1p7bLvh3x4PGd+OmfMLn9oiLaTD1K/4+uTFz48kTOnu9J+DTgcpzCdja2qt1NFK8H49wtj/ANx1m/Neh8K2Rw50LmUkEMbi0t3w0GpjdwJc67xY242PqpDYt8/7P1dV/HiJYTe5LNWG/uPwpPFeEOT2aYpNp6xO8d+/e03hfQDWSWM8sUA5XMsg/C3s/mVppehHD6YXqJpp37rnCMObEH7oud1je1+fitgbQ49+zxuLG9ZIASGAgNb9p5+FvzKpGDUcs7nVFTKAZAQN8m4aeDYhna2VsgsL8RaZdfD8FFq9plnSvrPwTGwFFh8kbpKbD2QujduEuYHyabzSJnXJy1F8j6E3UtVUwutbTt6uK72Dugtaxt+JyF/fNdtRisz/AIgxvJuR99fmseeZ6ubNWnPPZ7V7lgqKpkffeG+BOfoNSoyo2jaMmMLjzPZb7a/ooUtaM3OuePivh+KMbpZRvLPSGfLWzyfFujkOz89fmultG0Zudc8f+VEVG0Q5qKqtpwPiTkTqt4mY3QBa96aKoPo4raidvzjkWHXbdxt1kF+QzPsFS9rNrP2prWNB3Wu3yTxNrDL1PuujFjnmiVLTsrSIi7mQiIg+4pXNIc1xa4ZhwJDgfAjRenOhWLEDRmWvne+OXcdTMk7UzY7G73PPaIddtgSchfitVdDnRwK6b9oqG/8ARwuyadJ5RnuW4sGRdzyHE29KsdwRDsRERIiIgIiICIiAiLpfNmQBpb5/8FVtaKxrI7lwXAcVjlxPFN1YTxEd0LcrtM4818Gcr53VzZZTmtKdIfJJPFcbi6qivjZ35Gt8CRvfy6qNn2oiHdDnem633OfyWNr+MrxE9zOrMPEnxEHgQVHvpahosHte3k4XUZXbXyfAwAnIAdo+5sB6hQlVik8tw6Qnw3i2Iee7bf8AIWH2lTXV14sF7RzTMRHjLH2upadvbkL6eo1Y6B93XHHqr5ehaoaj2iq4CbPdK+Vm8XvBcWsae9b6136XOt+Ock3D2B2++zn8yAGj7rBkFE47jzY6mlzFndbGfxBlvzAJEavRrxdK17P3vOfLfSO/6z8mXhVcyc3c4l4NyHCwuPiAGTj4kkqZe9reKp1dtbFE4uD2h3HTNQ9Z0jxvFmsLXfWz3f8APRXjHad3Pltj4ida20nwtO3ylsJ+LtbxUfV7UAfEB6rVNbtdM9xawgC5APMDjfRRlRVOOckhc7gwEgW5nkPDU+C2jDPe86Wya7bmMX7enqq9W9IX1Gk/IKlSzF2unADJo8gvhb1w1jqym/gnavbCd+hDR4Zn3UTPXPf3nuPrl7LoRaxWI6KayIiKyBERAUlgOCuqZQwZMGb3fVb/AHOgCwqandI4MaLuJsP85LZWA0DYIwxuurncXO5/2QWzBK91MxkcR3Y2CzW8AP76m/Mq44PtNI7vNVOwigMhGWS2Bg+D2AyUkpujrN7ULNXRBT7q71CIEXACIlyiIgIiICxKo7rg7gQWnzGY/wDZZax6+PejdzAuPMLLLGtJWr1dc1Wxgu97WjXMgX/uo6faWJvd3nnwFh7usq/UZuJsuoQFeZNpbxSEnUbVSHuMa0czdzv6D9VGVGKSv70jiOV91vs2wXBgA1WPLVxt438Bmfkq/FaIjuh8rghR1Zjrh/DhJ8XHdHsLlVnFMTrX3AkEY5MaAf5nXPtZXrXVMrhU1LWC73BrRxJAHuVVsW6Q6WK4bL1juTBvfm0+ao2JYBLId6SR73c3OLj81DVGAyN0F/TNdVMNZ6yyteywYp0kyPuI2bo5k3PsFV63FJJSHSPJI04WvyWO+Ig2IIK5bFzNh8/ZdVcda9IZ62ts+CV9MZf/AD/LLtbYXzsOeRf6DguuSW+QFhy5+JPFWRMRDsMgaezYnna4+evtb9V0OcSSSbk5k8VwiaE2mRERSqIiICIiAuQFwpXCqHMPI+6P6oJbAKERi5/iHXwHJXrZ3CHTEZdlR2y2y753Akdn9VuXANnRE0ZKTVzgeBBgGSssMIaFxDFZdqhAiIiRERAREQEREBERBWqvC3NJsBa+Xksf/wDKcdT7K1vjB1XAhHJcns0ate0U+fBvAlYD8GkOTY1sDcHJcgJPDRKe1lr9mxkz9bNCy4ujoHvvWfjvSLR0xLDJ1sov+7iG+bjm7ut9StV7VdIc1bZt3RUxv+6Y5wDwPruGcnl3fBR2NK+bemLJfrtHmsuL4lhFGS18vXSjWOIdYb8i/ug+F1F0+3lA5wYMPLXOyYXuabk6ZNH9fVUedzWgkMAvrcZkDhbX00Fll7EbNVGI1bbAinY8Omk3bNaNbbwGbiBYZqYrrG2ze+KmPa2/78U/tDhTKqJ5bHEyUAmNwaAS4AncadTfTU6qpjoxqpGdmM7x0yvfzPBei8P2TgizEYLuLjmT6qWZCBoAFpjpasby4L3i3SHkHGtgK6lF5qV4b9YC7fcKvltsjkV7fcwHIi4Oo4FVTaHotoKwHrKdrXn44+w75ZLdk8l7q+VuHaX6PE8d3Ucwlbr1b+zJ6O0K1fjGz9RSu3KiB8TtO00hp8naH0KnYRyLmy4UAiIgIiyKOkMjrDTieQQdmH0W+bkdkfMrZuxew76hwc5pDP1WbsB0aul3ZJG2jGg5+a3ZhuEshaGtFrIMLBdn2QtADRkppkdl9hq5RAiIiRERAREQEREBERARF8yShoJcQGjUkgAeZKD6RVXH+kSnpxZh65+tmOb1TfvS6D0uVQMf6UaicFkdo4zr1dy4jiOtdYEeQWU5Yjpu7MXB5L6TO0ef46r1tN0lU9I4xsBnnBsY2EWb95/ArXG1PSPU1Q3Gu6phyMbTYkfaIzOXjbwVXqpSfiILr9nw5lYPVC+RudDkbBViZt1dk4a4PdjWfHWPSPFmUrt0OBbcniQLWHnqseqxHMgOz5DMW/U8PBZcVCXbrWhxe8hrI2i8kpPgO1bThbXkrzs90Lyvs+qe2BhzMcYDpz4F/dYfLe9FXTfWI1bWtWtNL25fWfT7qRguCy1bxHDCZX2u7gxnAbzu6B/9W/Nidmf2GkbCS0yEmSVze6Xu5XzIADRc62us/BMChpIhFTxhjBnzc48XOcc3HxKkFrWmm8vMz8T2kclY0j1n4iIi0cgiIgLGrsNimaWTRNkYci1zQ4H0KyUQas2m+j/Rz3dTOdTSHOw7cBP3Cbj0PotSbUdEWIUV3Og66Ef6sN3ttzc22831FvFerkQeHbLhet9qei+gr7mWnDJT/rR/u5r8yQLP/ECtPbVfR9q4Lvo3ipj13Mo6gD7pO6/0IPgg1dTUzpHBjRdxyAW9OjXoms1stQ2wycGEZuPMj+ik+irogbSsbUVjb1LgHCI5iIagHm7+vktrBtkHVT0rWABosBwXciICIiAiIgIiICIiAiLFxHFIqdhkmkbGwfE429BzPgETETM6QylHYntDT04PXTsYR8Jdd/8AIM/ktZ7WdKZfdsLSIL2aLlsk2WrrZhl/hGZ4mx3Vr2sxeQk3sCCcrk5nXsg7o9AFlN9fddkcLFN8s6eUdfx8m18d6XmtypYr85Jbhv4Ygd53qW+RWu8f2xq6wjrZAWA5Mb2WA890WJPibqDFUTYuI8t1t/ay+u8OJz0FtdBkBlxzVf5f2dVa4v8AXrH/AH7u3rmtPb3XHwHZHiSdV9deSCRugeJN/ln7lYLobHP2BHzKndn9m6ireGQQ7wB7TzdsTfNxy/ryUTWGuPNk3i38Yj6/NHEF2V8uLQA0WGd3cT6lXXZbo2nqg18n7qDgXN7TxzbHlceJsPNXnZnoyp6bdfKBNOO1n/Ca7m1nE+J+SuatGPXqwy8bFdsXXxn7RP3QuAbI09GLxRjrCLOldYyu/FwHgLKaRFrERG0PMta155rTrIiIpVEREBERAREQEREBERAREQEREBERAREQEREBERAVH272NikY+pe57nxtc7tSOLGNzJLY7WsPqjdvxKvC65oGvFntDm3DrEXF2kOabeBAPoq2jWNGmLJOO3NDzhLTFzHyDuNs0uuetkNt42IG61oA7otlz4YEmQAv2Tna2dnWNgOFvNbp222JM0YMLGFkTSWQhvEm7iGXDXO1OfgLc9O1dOWTSRyAF7XOYWtNwXDK2+NRe4JHIhcsRNZ006PcrkpmjWJ3n8/vjv64I71mtFjewNzYcyB4f4VJwU/VsD6h9m37FO3dE77/ABOsD1bLcXZnKwtmvrCMIe57Qxhe9xDQAOJyA/Xwy8FuHZXo3hp92WZrZagZi4vHGfsg6u+0fSy0ieadI+rPJX2avPa2lp/r+dNFQ2O6NHVLm1FSzqafIxxZ9a8aguvmPM5nlxW3KOiZEwMjYGMaLBrRYBdyLaKxDyMmW2SdxERWZCIiAiIgIiICIiAiIgIiICIiAiIgIiICIiAiIgIiICIiAiIg6qmmbIwsdfdcLGxc0282kEKrV+wMTy9sMbIWln8S2/JvW3Q1oPcYLbxsbuJ1te9uRVmsT1a48t8fuyhsH2Vhpur3AbsDhc2u4uAbvHLUNBAtkA53NTKIpisV2hW97XnW06yIiKVBERAREQEREBERAREQEREBERAREQEREBERAREQEREBERAREQEREBERAREQEREBERAREQEREBERAREQEREBERAREQEREBERAREQEREBERAREQf/2Q==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63688" y="2551837"/>
            <a:ext cx="50943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PHL 322 </a:t>
            </a:r>
            <a:endParaRPr lang="en-US" dirty="0"/>
          </a:p>
          <a:p>
            <a:pPr algn="ctr"/>
            <a:r>
              <a:rPr lang="en-US" b="1" dirty="0"/>
              <a:t>Lab # (    )</a:t>
            </a:r>
            <a:endParaRPr lang="en-US" dirty="0"/>
          </a:p>
          <a:p>
            <a:pPr algn="ctr"/>
            <a:r>
              <a:rPr lang="en-US" b="1" dirty="0"/>
              <a:t>Title ……………………………………..</a:t>
            </a:r>
            <a:endParaRPr lang="en-US" dirty="0"/>
          </a:p>
          <a:p>
            <a:pPr algn="ctr"/>
            <a:r>
              <a:rPr lang="en-US" b="1" dirty="0"/>
              <a:t>Name : …………………………………………..</a:t>
            </a:r>
            <a:endParaRPr lang="en-US" dirty="0"/>
          </a:p>
          <a:p>
            <a:pPr algn="ctr"/>
            <a:r>
              <a:rPr lang="en-US" b="1" dirty="0"/>
              <a:t>ID NO. …………………………………………….</a:t>
            </a:r>
            <a:endParaRPr lang="en-US" dirty="0"/>
          </a:p>
          <a:p>
            <a:pPr algn="ctr"/>
            <a:r>
              <a:rPr lang="en-US" b="1" dirty="0"/>
              <a:t>Day …………………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36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All Courses of Pharmacology</a:t>
            </a:r>
          </a:p>
          <a:p>
            <a:pPr algn="l" rtl="0"/>
            <a:r>
              <a:rPr lang="en-US" dirty="0" smtClean="0"/>
              <a:t>Lab animals</a:t>
            </a:r>
          </a:p>
          <a:p>
            <a:pPr algn="l" rtl="0"/>
            <a:r>
              <a:rPr lang="en-US" dirty="0" smtClean="0"/>
              <a:t>Restraint </a:t>
            </a:r>
          </a:p>
          <a:p>
            <a:pPr algn="l" rtl="0"/>
            <a:r>
              <a:rPr lang="en-US" dirty="0" smtClean="0"/>
              <a:t>Injection</a:t>
            </a:r>
          </a:p>
          <a:p>
            <a:pPr algn="l" rtl="0"/>
            <a:r>
              <a:rPr lang="en-US" dirty="0" smtClean="0"/>
              <a:t>Instructions </a:t>
            </a:r>
          </a:p>
          <a:p>
            <a:pPr algn="l" rtl="0"/>
            <a:r>
              <a:rPr lang="en-US" dirty="0" smtClean="0"/>
              <a:t> marks </a:t>
            </a:r>
          </a:p>
          <a:p>
            <a:pPr marL="0" indent="0" algn="l" rtl="0">
              <a:buNone/>
            </a:pPr>
            <a:endParaRPr lang="en-US" dirty="0" smtClean="0"/>
          </a:p>
          <a:p>
            <a:pPr algn="l" rtl="0"/>
            <a:endParaRPr lang="en-US" dirty="0" smtClean="0"/>
          </a:p>
          <a:p>
            <a:pPr algn="l" rtl="0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9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900" y="5877272"/>
            <a:ext cx="3197596" cy="763253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992059784"/>
              </p:ext>
            </p:extLst>
          </p:nvPr>
        </p:nvGraphicFramePr>
        <p:xfrm>
          <a:off x="107504" y="446979"/>
          <a:ext cx="8732951" cy="5556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46051" y="5589240"/>
            <a:ext cx="1872208" cy="92333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PHL 313</a:t>
            </a:r>
          </a:p>
          <a:p>
            <a:r>
              <a:rPr lang="en-US" dirty="0" smtClean="0"/>
              <a:t>Pharmacology-1</a:t>
            </a:r>
          </a:p>
          <a:p>
            <a:r>
              <a:rPr lang="en-US" dirty="0" smtClean="0"/>
              <a:t>- PNS &amp; CVS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07704" y="4149080"/>
            <a:ext cx="1997105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PHL 322</a:t>
            </a:r>
          </a:p>
          <a:p>
            <a:r>
              <a:rPr lang="en-US" dirty="0" smtClean="0"/>
              <a:t>Pharmacology-2</a:t>
            </a:r>
          </a:p>
          <a:p>
            <a:r>
              <a:rPr lang="en-US" dirty="0" smtClean="0"/>
              <a:t>- CNS &amp; Psychiatric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427984" y="3068960"/>
            <a:ext cx="1988195" cy="1477328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PHL 418</a:t>
            </a:r>
          </a:p>
          <a:p>
            <a:r>
              <a:rPr lang="en-US" dirty="0" smtClean="0"/>
              <a:t>Pharmacology-3</a:t>
            </a:r>
          </a:p>
          <a:p>
            <a:r>
              <a:rPr lang="en-US" dirty="0" smtClean="0"/>
              <a:t>- Anti-</a:t>
            </a:r>
            <a:r>
              <a:rPr lang="en-US" dirty="0" err="1" smtClean="0"/>
              <a:t>lpidemics</a:t>
            </a:r>
            <a:endParaRPr lang="en-US" dirty="0" smtClean="0"/>
          </a:p>
          <a:p>
            <a:r>
              <a:rPr lang="en-US" dirty="0" smtClean="0"/>
              <a:t>Anticoagulants</a:t>
            </a:r>
          </a:p>
          <a:p>
            <a:r>
              <a:rPr lang="en-US" dirty="0" smtClean="0"/>
              <a:t>Antimalarial </a:t>
            </a:r>
            <a:r>
              <a:rPr lang="en-US" dirty="0" smtClean="0">
                <a:hlinkClick r:id="rId9"/>
              </a:rPr>
              <a:t> </a:t>
            </a:r>
            <a:r>
              <a:rPr lang="en-US" dirty="0" smtClean="0">
                <a:hlinkClick r:id="rId10"/>
              </a:rPr>
              <a:t>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033170" y="2366823"/>
            <a:ext cx="1883319" cy="1477328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PHL 425</a:t>
            </a:r>
          </a:p>
          <a:p>
            <a:r>
              <a:rPr lang="en-US" dirty="0" smtClean="0"/>
              <a:t>Pharmacology-4</a:t>
            </a:r>
          </a:p>
          <a:p>
            <a:r>
              <a:rPr lang="en-US" dirty="0" smtClean="0"/>
              <a:t>Anticancer And hormones and skin treatment 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600075" y="2525899"/>
            <a:ext cx="11486" cy="2631294"/>
          </a:xfrm>
          <a:prstGeom prst="straightConnector1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1187624" y="2492896"/>
            <a:ext cx="720080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4572000" y="908720"/>
            <a:ext cx="850081" cy="1512168"/>
          </a:xfrm>
          <a:prstGeom prst="straightConnector1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6012160" y="733872"/>
            <a:ext cx="1152129" cy="856322"/>
          </a:xfrm>
          <a:prstGeom prst="straightConnector1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 rot="21429358">
            <a:off x="434098" y="2138316"/>
            <a:ext cx="744822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LAB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20500254">
            <a:off x="5110200" y="427230"/>
            <a:ext cx="97263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NO LAB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6051" y="294202"/>
            <a:ext cx="35587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solidFill>
                  <a:srgbClr val="FF0000"/>
                </a:solidFill>
                <a:latin typeface="Comic Sans MS" pitchFamily="66" charset="0"/>
              </a:rPr>
              <a:t>All pharmacology courses </a:t>
            </a:r>
            <a:endParaRPr lang="en-US" sz="20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Folded Corner 9"/>
          <p:cNvSpPr/>
          <p:nvPr/>
        </p:nvSpPr>
        <p:spPr>
          <a:xfrm>
            <a:off x="107504" y="116632"/>
            <a:ext cx="8928992" cy="6624736"/>
          </a:xfrm>
          <a:prstGeom prst="foldedCorner">
            <a:avLst/>
          </a:prstGeom>
          <a:noFill/>
          <a:ln>
            <a:solidFill>
              <a:schemeClr val="tx1"/>
            </a:solidFill>
          </a:ln>
          <a:effectLst>
            <a:glow rad="228600">
              <a:schemeClr val="bg1">
                <a:lumMod val="6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07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2" grpId="0" animBg="1"/>
      <p:bldP spid="5" grpId="0" animBg="1"/>
      <p:bldP spid="6" grpId="0" animBg="1"/>
      <p:bldP spid="7" grpId="0" animBg="1"/>
      <p:bldP spid="23" grpId="0" animBg="1"/>
      <p:bldP spid="26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799501" y="2707858"/>
            <a:ext cx="5066894" cy="2039207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Lab Animals will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be used in PHL 322</a:t>
            </a:r>
            <a:endParaRPr lang="en-US" dirty="0"/>
          </a:p>
        </p:txBody>
      </p:sp>
      <p:pic>
        <p:nvPicPr>
          <p:cNvPr id="1026" name="Picture 2" descr="Mouse Animal expression 058">
            <a:hlinkClick r:id="rId3" tooltip="Mouse Animal expression 058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716" y="692696"/>
            <a:ext cx="1401602" cy="11927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river.com/SiteCollectionImages/Images_255x164/rms_rat_white1_0013_lres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854" y="2258385"/>
            <a:ext cx="1752600" cy="15430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3.gstatic.com/images?q=tbn:ANd9GcSTFyO4AihrOYarcGoZqzNTJO76LPP_JhC4hIjjcpCn397wtblr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807" y="4170768"/>
            <a:ext cx="2148977" cy="15949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48640" y="1885474"/>
            <a:ext cx="983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Mouse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64088" y="380143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Rat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452320" y="587727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Frog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6112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Restraint of mouse 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771" y="692696"/>
            <a:ext cx="2835210" cy="2057400"/>
          </a:xfrm>
        </p:spPr>
      </p:pic>
      <p:sp>
        <p:nvSpPr>
          <p:cNvPr id="5" name="TextBox 4"/>
          <p:cNvSpPr txBox="1"/>
          <p:nvPr/>
        </p:nvSpPr>
        <p:spPr>
          <a:xfrm>
            <a:off x="251520" y="836712"/>
            <a:ext cx="504056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UcPeriod"/>
            </a:pPr>
            <a:r>
              <a:rPr lang="en-US" sz="2400" b="1" u="sng" dirty="0" smtClean="0">
                <a:solidFill>
                  <a:srgbClr val="FF0000"/>
                </a:solidFill>
              </a:rPr>
              <a:t>Tail </a:t>
            </a:r>
            <a:r>
              <a:rPr lang="en-US" sz="2400" b="1" u="sng" dirty="0">
                <a:solidFill>
                  <a:srgbClr val="FF0000"/>
                </a:solidFill>
              </a:rPr>
              <a:t>Restraint </a:t>
            </a:r>
            <a:r>
              <a:rPr lang="en-US" dirty="0"/>
              <a:t/>
            </a:r>
            <a:br>
              <a:rPr lang="en-US" dirty="0"/>
            </a:b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b="1" u="sng" dirty="0" smtClean="0"/>
              <a:t>Used for </a:t>
            </a:r>
            <a:r>
              <a:rPr lang="en-US" b="1" dirty="0" smtClean="0"/>
              <a:t>: </a:t>
            </a:r>
          </a:p>
          <a:p>
            <a:r>
              <a:rPr lang="en-US" dirty="0"/>
              <a:t> </a:t>
            </a:r>
            <a:r>
              <a:rPr lang="en-US" dirty="0" smtClean="0"/>
              <a:t>    transferring </a:t>
            </a:r>
            <a:r>
              <a:rPr lang="en-US" dirty="0"/>
              <a:t>animals from cage to cage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b="1" u="sng" dirty="0" smtClean="0"/>
              <a:t>Method : 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Mice </a:t>
            </a:r>
            <a:r>
              <a:rPr lang="en-US" dirty="0"/>
              <a:t>may be picked up by grasping the </a:t>
            </a:r>
            <a:r>
              <a:rPr lang="en-US" u="sng" dirty="0"/>
              <a:t>base</a:t>
            </a:r>
            <a:r>
              <a:rPr lang="en-US" dirty="0"/>
              <a:t> of the tail. 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b="1" u="sng" dirty="0" smtClean="0"/>
              <a:t>Note: </a:t>
            </a:r>
          </a:p>
          <a:p>
            <a:r>
              <a:rPr lang="en-US" dirty="0"/>
              <a:t> </a:t>
            </a:r>
            <a:r>
              <a:rPr lang="en-US" dirty="0" smtClean="0"/>
              <a:t>     Do </a:t>
            </a:r>
            <a:r>
              <a:rPr lang="en-US" dirty="0"/>
              <a:t>not grasp the </a:t>
            </a:r>
            <a:r>
              <a:rPr lang="en-US" u="sng" dirty="0"/>
              <a:t>tip</a:t>
            </a:r>
            <a:r>
              <a:rPr lang="en-US" dirty="0"/>
              <a:t> of the tail, as this may cause </a:t>
            </a:r>
            <a:r>
              <a:rPr lang="en-US" dirty="0" smtClean="0"/>
              <a:t>          </a:t>
            </a:r>
          </a:p>
          <a:p>
            <a:r>
              <a:rPr lang="en-US" dirty="0"/>
              <a:t> </a:t>
            </a:r>
            <a:r>
              <a:rPr lang="en-US" dirty="0" smtClean="0"/>
              <a:t>     the skin </a:t>
            </a:r>
            <a:r>
              <a:rPr lang="en-US" dirty="0"/>
              <a:t>to be stripped off.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924944"/>
            <a:ext cx="3078480" cy="2034540"/>
          </a:xfrm>
          <a:prstGeom prst="rect">
            <a:avLst/>
          </a:prstGeom>
        </p:spPr>
      </p:pic>
      <p:pic>
        <p:nvPicPr>
          <p:cNvPr id="7" name="Picture 6" descr="National Institutes of Health (NIH) - Turning Discovery Into Health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86500"/>
            <a:ext cx="3726180" cy="571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90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3983" y="376343"/>
            <a:ext cx="6048672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solidFill>
                  <a:srgbClr val="FF0000"/>
                </a:solidFill>
              </a:rPr>
              <a:t>B. </a:t>
            </a:r>
            <a:r>
              <a:rPr lang="en-US" sz="2000" b="1" u="sng" dirty="0">
                <a:solidFill>
                  <a:srgbClr val="FF0000"/>
                </a:solidFill>
              </a:rPr>
              <a:t>Scruff Restraint 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</a:p>
          <a:p>
            <a:endParaRPr lang="en-US" sz="2000" b="1" u="sng" dirty="0" smtClean="0">
              <a:solidFill>
                <a:srgbClr val="FF00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b="1" u="sng" dirty="0" smtClean="0"/>
              <a:t>Used for :</a:t>
            </a:r>
          </a:p>
          <a:p>
            <a:r>
              <a:rPr lang="en-US" b="1" dirty="0"/>
              <a:t> </a:t>
            </a:r>
            <a:r>
              <a:rPr lang="en-US" b="1" dirty="0" smtClean="0"/>
              <a:t>     </a:t>
            </a:r>
            <a:r>
              <a:rPr lang="en-US" u="sng" dirty="0" smtClean="0"/>
              <a:t>Injections</a:t>
            </a:r>
            <a:r>
              <a:rPr lang="en-US" dirty="0" smtClean="0"/>
              <a:t> </a:t>
            </a:r>
            <a:r>
              <a:rPr lang="en-US" dirty="0"/>
              <a:t>or blood </a:t>
            </a:r>
            <a:r>
              <a:rPr lang="en-US" dirty="0" smtClean="0"/>
              <a:t>withdrawal.</a:t>
            </a:r>
          </a:p>
          <a:p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b="1" u="sng" dirty="0" smtClean="0"/>
              <a:t>Method : </a:t>
            </a:r>
          </a:p>
          <a:p>
            <a:endParaRPr lang="en-US" dirty="0" smtClean="0"/>
          </a:p>
          <a:p>
            <a:r>
              <a:rPr lang="en-US" dirty="0" smtClean="0"/>
              <a:t>1- Restrain </a:t>
            </a:r>
            <a:r>
              <a:rPr lang="en-US" dirty="0"/>
              <a:t>the mouse by grasping it near the base of the tail and placing it on a toe-gripping surface, such as a wire bar lid.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284984"/>
            <a:ext cx="3761382" cy="249777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427984" y="407220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Pulling back gently on the tail of the mouse causes it to pull forward on the toe-gripping surface. </a:t>
            </a:r>
          </a:p>
        </p:txBody>
      </p:sp>
      <p:pic>
        <p:nvPicPr>
          <p:cNvPr id="7" name="Picture 6" descr="National Institutes of Health (NIH) - Turning Discovery Into Health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86500"/>
            <a:ext cx="3726180" cy="5715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300934" y="6131024"/>
            <a:ext cx="3882008" cy="726976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Restraint of mouse </a:t>
            </a:r>
            <a:endParaRPr lang="en-US" sz="3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91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6192688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2-  While </a:t>
            </a:r>
            <a:r>
              <a:rPr lang="en-US" sz="2800" dirty="0">
                <a:solidFill>
                  <a:schemeClr val="tx1"/>
                </a:solidFill>
              </a:rPr>
              <a:t>grasping the tail with one hand, </a:t>
            </a:r>
            <a:r>
              <a:rPr lang="en-US" sz="2800" dirty="0" smtClean="0">
                <a:solidFill>
                  <a:schemeClr val="tx1"/>
                </a:solidFill>
              </a:rPr>
              <a:t>grasp the </a:t>
            </a:r>
            <a:r>
              <a:rPr lang="en-US" sz="2800" u="sng" dirty="0" smtClean="0">
                <a:solidFill>
                  <a:schemeClr val="tx1"/>
                </a:solidFill>
              </a:rPr>
              <a:t>nape or </a:t>
            </a:r>
            <a:r>
              <a:rPr lang="en-US" sz="2800" u="sng" dirty="0">
                <a:solidFill>
                  <a:schemeClr val="tx1"/>
                </a:solidFill>
              </a:rPr>
              <a:t>scruff </a:t>
            </a:r>
            <a:r>
              <a:rPr lang="en-US" sz="2800" dirty="0">
                <a:solidFill>
                  <a:schemeClr val="tx1"/>
                </a:solidFill>
              </a:rPr>
              <a:t>of the neck with the other. </a:t>
            </a:r>
          </a:p>
          <a:p>
            <a:pPr algn="l" rtl="0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640406"/>
            <a:ext cx="3312368" cy="2081213"/>
          </a:xfrm>
          <a:prstGeom prst="rect">
            <a:avLst/>
          </a:prstGeom>
        </p:spPr>
      </p:pic>
      <p:pic>
        <p:nvPicPr>
          <p:cNvPr id="4" name="Picture 3" descr="National Institutes of Health (NIH) - Turning Discovery Into Health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86500"/>
            <a:ext cx="3726180" cy="5715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300934" y="6131024"/>
            <a:ext cx="3882008" cy="726976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Restraint of mouse </a:t>
            </a:r>
            <a:endParaRPr lang="en-US" sz="3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21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7"/>
            <a:ext cx="8568952" cy="1656184"/>
          </a:xfrm>
        </p:spPr>
        <p:txBody>
          <a:bodyPr>
            <a:normAutofit fontScale="92500" lnSpcReduction="20000"/>
          </a:bodyPr>
          <a:lstStyle/>
          <a:p>
            <a:pPr marL="0" indent="0" algn="l" rtl="0">
              <a:buNone/>
            </a:pPr>
            <a:r>
              <a:rPr lang="en-US" dirty="0" smtClean="0">
                <a:solidFill>
                  <a:schemeClr val="tx1"/>
                </a:solidFill>
              </a:rPr>
              <a:t>3- </a:t>
            </a:r>
            <a:r>
              <a:rPr lang="en-US" u="sng" dirty="0">
                <a:solidFill>
                  <a:schemeClr val="tx1"/>
                </a:solidFill>
              </a:rPr>
              <a:t>Position the animal’s body firmly across your hand by extending your forefinger and thumb</a:t>
            </a:r>
            <a:r>
              <a:rPr lang="en-US" dirty="0">
                <a:solidFill>
                  <a:schemeClr val="tx1"/>
                </a:solidFill>
              </a:rPr>
              <a:t> back as far as possible, while maintaining a firm grip on the scruff. </a:t>
            </a:r>
            <a:r>
              <a:rPr lang="en-US" u="sng" dirty="0">
                <a:solidFill>
                  <a:schemeClr val="tx1"/>
                </a:solidFill>
              </a:rPr>
              <a:t>Place the tail between the fingers </a:t>
            </a:r>
            <a:r>
              <a:rPr lang="en-US" dirty="0">
                <a:solidFill>
                  <a:schemeClr val="tx1"/>
                </a:solidFill>
              </a:rPr>
              <a:t>of this same hand to secure the animal. </a:t>
            </a:r>
          </a:p>
          <a:p>
            <a:pPr marL="0" indent="0" algn="l" rtl="0">
              <a:buNone/>
            </a:pP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28800"/>
            <a:ext cx="2304256" cy="244827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0826" y="4725144"/>
            <a:ext cx="82976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** If </a:t>
            </a:r>
            <a:r>
              <a:rPr lang="en-US" dirty="0"/>
              <a:t>you do </a:t>
            </a:r>
            <a:r>
              <a:rPr lang="en-US" u="sng" dirty="0"/>
              <a:t>not grasp enough </a:t>
            </a:r>
            <a:r>
              <a:rPr lang="en-US" dirty="0"/>
              <a:t>of the scruff, the animal will be able to turn and </a:t>
            </a:r>
            <a:r>
              <a:rPr lang="en-US" u="sng" dirty="0"/>
              <a:t>bite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** If </a:t>
            </a:r>
            <a:r>
              <a:rPr lang="en-US" dirty="0"/>
              <a:t>you </a:t>
            </a:r>
            <a:r>
              <a:rPr lang="en-US" u="sng" dirty="0"/>
              <a:t>grasp too much skin</a:t>
            </a:r>
            <a:r>
              <a:rPr lang="en-US" dirty="0"/>
              <a:t>, the </a:t>
            </a:r>
            <a:r>
              <a:rPr lang="en-US" u="sng" dirty="0"/>
              <a:t>airway</a:t>
            </a:r>
            <a:r>
              <a:rPr lang="en-US" dirty="0"/>
              <a:t> will become restricted and the mouse will become </a:t>
            </a:r>
            <a:r>
              <a:rPr lang="en-US" u="sng" dirty="0"/>
              <a:t>cyanotic</a:t>
            </a:r>
            <a:endParaRPr lang="en-US" b="1" u="sng" dirty="0"/>
          </a:p>
        </p:txBody>
      </p:sp>
      <p:sp>
        <p:nvSpPr>
          <p:cNvPr id="6" name="Rectangle 5"/>
          <p:cNvSpPr/>
          <p:nvPr/>
        </p:nvSpPr>
        <p:spPr>
          <a:xfrm>
            <a:off x="3563888" y="2348880"/>
            <a:ext cx="56077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This type of restraint will allow the handler complete access to the </a:t>
            </a:r>
            <a:r>
              <a:rPr lang="en-US" u="sng" dirty="0"/>
              <a:t>ventral side </a:t>
            </a:r>
            <a:r>
              <a:rPr lang="en-US" dirty="0"/>
              <a:t>of the mouse. </a:t>
            </a:r>
          </a:p>
        </p:txBody>
      </p:sp>
      <p:pic>
        <p:nvPicPr>
          <p:cNvPr id="7" name="Picture 6" descr="National Institutes of Health (NIH) - Turning Discovery Into Health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86500"/>
            <a:ext cx="3726180" cy="5715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300934" y="6093296"/>
            <a:ext cx="3882008" cy="726976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Restraint of mouse </a:t>
            </a:r>
            <a:endParaRPr lang="en-US" sz="3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7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Injection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l" rtl="0"/>
            <a:r>
              <a:rPr lang="en-US" b="1" dirty="0">
                <a:solidFill>
                  <a:schemeClr val="tx1"/>
                </a:solidFill>
              </a:rPr>
              <a:t>Intraperitoneal Injections</a:t>
            </a:r>
            <a:r>
              <a:rPr lang="en-US" dirty="0">
                <a:solidFill>
                  <a:schemeClr val="tx1"/>
                </a:solidFill>
              </a:rPr>
              <a:t>  </a:t>
            </a:r>
            <a:r>
              <a:rPr lang="en-US" dirty="0" smtClean="0">
                <a:solidFill>
                  <a:schemeClr val="tx1"/>
                </a:solidFill>
              </a:rPr>
              <a:t>(  IP )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 smtClean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dirty="0" smtClean="0">
                <a:solidFill>
                  <a:schemeClr val="tx1"/>
                </a:solidFill>
              </a:rPr>
              <a:t>-   Restrain </a:t>
            </a:r>
            <a:r>
              <a:rPr lang="en-US" dirty="0">
                <a:solidFill>
                  <a:schemeClr val="tx1"/>
                </a:solidFill>
              </a:rPr>
              <a:t>the mouse by the </a:t>
            </a:r>
            <a:r>
              <a:rPr lang="en-US" u="sng" dirty="0">
                <a:solidFill>
                  <a:schemeClr val="tx1"/>
                </a:solidFill>
              </a:rPr>
              <a:t>scruff method</a:t>
            </a:r>
            <a:r>
              <a:rPr lang="en-US" dirty="0">
                <a:solidFill>
                  <a:schemeClr val="tx1"/>
                </a:solidFill>
              </a:rPr>
              <a:t>. </a:t>
            </a:r>
            <a:endParaRPr lang="en-US" dirty="0" smtClean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algn="l" rtl="0">
              <a:buFontTx/>
              <a:buChar char="-"/>
            </a:pPr>
            <a:r>
              <a:rPr lang="en-US" dirty="0" smtClean="0">
                <a:solidFill>
                  <a:schemeClr val="tx1"/>
                </a:solidFill>
              </a:rPr>
              <a:t>Expose </a:t>
            </a:r>
            <a:r>
              <a:rPr lang="en-US" dirty="0">
                <a:solidFill>
                  <a:schemeClr val="tx1"/>
                </a:solidFill>
              </a:rPr>
              <a:t>the ventral side of the animal, tilting the </a:t>
            </a:r>
            <a:r>
              <a:rPr lang="en-US" dirty="0" smtClean="0">
                <a:solidFill>
                  <a:schemeClr val="tx1"/>
                </a:solidFill>
              </a:rPr>
              <a:t>head down </a:t>
            </a:r>
            <a:r>
              <a:rPr lang="en-US" dirty="0">
                <a:solidFill>
                  <a:schemeClr val="tx1"/>
                </a:solidFill>
              </a:rPr>
              <a:t>at a slight angle. 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 smtClean="0">
              <a:solidFill>
                <a:schemeClr val="tx1"/>
              </a:solidFill>
            </a:endParaRPr>
          </a:p>
          <a:p>
            <a:pPr algn="l" rtl="0">
              <a:buFontTx/>
              <a:buChar char="-"/>
            </a:pPr>
            <a:r>
              <a:rPr lang="en-US" dirty="0" smtClean="0">
                <a:solidFill>
                  <a:schemeClr val="tx1"/>
                </a:solidFill>
              </a:rPr>
              <a:t>The </a:t>
            </a:r>
            <a:r>
              <a:rPr lang="en-US" dirty="0">
                <a:solidFill>
                  <a:schemeClr val="tx1"/>
                </a:solidFill>
              </a:rPr>
              <a:t>sterile needle should be placed, bevel up, in the lower right or left quadrant of the animal’s abdomen.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 smtClean="0">
              <a:solidFill>
                <a:schemeClr val="tx1"/>
              </a:solidFill>
            </a:endParaRPr>
          </a:p>
          <a:p>
            <a:pPr algn="l" rtl="0">
              <a:buFontTx/>
              <a:buChar char="-"/>
            </a:pPr>
            <a:r>
              <a:rPr lang="en-US" dirty="0" smtClean="0">
                <a:solidFill>
                  <a:schemeClr val="tx1"/>
                </a:solidFill>
              </a:rPr>
              <a:t>Insert </a:t>
            </a:r>
            <a:r>
              <a:rPr lang="en-US" dirty="0">
                <a:solidFill>
                  <a:schemeClr val="tx1"/>
                </a:solidFill>
              </a:rPr>
              <a:t>the needle at a 30° angle.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717032"/>
            <a:ext cx="3158129" cy="2088232"/>
          </a:xfrm>
          <a:prstGeom prst="rect">
            <a:avLst/>
          </a:prstGeom>
        </p:spPr>
      </p:pic>
      <p:pic>
        <p:nvPicPr>
          <p:cNvPr id="5" name="Picture 4" descr="National Institutes of Health (NIH) - Turning Discovery Into Health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86500"/>
            <a:ext cx="3726180" cy="571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852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PresentationPro_BooksInCloudsVideo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NewsPri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NewsPri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7847DE1-7447-4BB3-92C7-CFBC2A0F3E6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PresentationPro_BooksInCloudsVideo</Template>
  <TotalTime>242</TotalTime>
  <Words>371</Words>
  <Application>Microsoft Office PowerPoint</Application>
  <PresentationFormat>On-screen Show (4:3)</PresentationFormat>
  <Paragraphs>101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PresentationPro_BooksInCloudsVideo</vt:lpstr>
      <vt:lpstr>Theme1</vt:lpstr>
      <vt:lpstr>Concourse</vt:lpstr>
      <vt:lpstr>Kilter</vt:lpstr>
      <vt:lpstr>NewsPrint</vt:lpstr>
      <vt:lpstr>1_NewsPrint</vt:lpstr>
      <vt:lpstr>Flow</vt:lpstr>
      <vt:lpstr>Introduction  and CNS stimulants  </vt:lpstr>
      <vt:lpstr>Outlines </vt:lpstr>
      <vt:lpstr>PowerPoint Presentation</vt:lpstr>
      <vt:lpstr>Lab Animals will  be used in PHL 322</vt:lpstr>
      <vt:lpstr>Restraint of mouse </vt:lpstr>
      <vt:lpstr>Restraint of mouse </vt:lpstr>
      <vt:lpstr>Restraint of mouse </vt:lpstr>
      <vt:lpstr>Restraint of mouse </vt:lpstr>
      <vt:lpstr>Injection 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 and CNS stimulant</dc:title>
  <dc:creator>Mohammed</dc:creator>
  <dc:description>2010 animated education powerpoint template from presentationpro.com</dc:description>
  <cp:lastModifiedBy>Mohammed</cp:lastModifiedBy>
  <cp:revision>27</cp:revision>
  <dcterms:created xsi:type="dcterms:W3CDTF">2013-02-06T20:26:45Z</dcterms:created>
  <dcterms:modified xsi:type="dcterms:W3CDTF">2013-02-10T22:51:08Z</dcterms:modified>
  <cp:category>2010 education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TC018813599991</vt:lpwstr>
  </property>
</Properties>
</file>