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4" r:id="rId7"/>
    <p:sldId id="262" r:id="rId8"/>
    <p:sldId id="266" r:id="rId9"/>
    <p:sldId id="275" r:id="rId10"/>
    <p:sldId id="261" r:id="rId11"/>
    <p:sldId id="276" r:id="rId12"/>
    <p:sldId id="271" r:id="rId13"/>
    <p:sldId id="270" r:id="rId14"/>
    <p:sldId id="263" r:id="rId15"/>
    <p:sldId id="265" r:id="rId16"/>
    <p:sldId id="267" r:id="rId17"/>
    <p:sldId id="268" r:id="rId18"/>
    <p:sldId id="269" r:id="rId19"/>
    <p:sldId id="277" r:id="rId20"/>
    <p:sldId id="273" r:id="rId21"/>
    <p:sldId id="27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2024D-8309-4E8C-9702-09B253113698}" type="datetimeFigureOut">
              <a:rPr lang="en-US" smtClean="0"/>
              <a:t>9/1/2013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0617-807F-4635-8CD3-BF35851A01F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2024D-8309-4E8C-9702-09B253113698}" type="datetimeFigureOut">
              <a:rPr lang="en-US" smtClean="0"/>
              <a:t>9/1/2013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0617-807F-4635-8CD3-BF35851A01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2024D-8309-4E8C-9702-09B253113698}" type="datetimeFigureOut">
              <a:rPr lang="en-US" smtClean="0"/>
              <a:t>9/1/2013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0617-807F-4635-8CD3-BF35851A01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2024D-8309-4E8C-9702-09B253113698}" type="datetimeFigureOut">
              <a:rPr lang="en-US" smtClean="0"/>
              <a:t>9/1/2013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0617-807F-4635-8CD3-BF35851A01F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2024D-8309-4E8C-9702-09B253113698}" type="datetimeFigureOut">
              <a:rPr lang="en-US" smtClean="0"/>
              <a:t>9/1/2013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0617-807F-4635-8CD3-BF35851A01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2024D-8309-4E8C-9702-09B253113698}" type="datetimeFigureOut">
              <a:rPr lang="en-US" smtClean="0"/>
              <a:t>9/1/2013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0617-807F-4635-8CD3-BF35851A01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2024D-8309-4E8C-9702-09B253113698}" type="datetimeFigureOut">
              <a:rPr lang="en-US" smtClean="0"/>
              <a:t>9/1/2013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0617-807F-4635-8CD3-BF35851A01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2024D-8309-4E8C-9702-09B253113698}" type="datetimeFigureOut">
              <a:rPr lang="en-US" smtClean="0"/>
              <a:t>9/1/2013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0617-807F-4635-8CD3-BF35851A01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2024D-8309-4E8C-9702-09B253113698}" type="datetimeFigureOut">
              <a:rPr lang="en-US" smtClean="0"/>
              <a:t>9/1/2013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0617-807F-4635-8CD3-BF35851A01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2024D-8309-4E8C-9702-09B253113698}" type="datetimeFigureOut">
              <a:rPr lang="en-US" smtClean="0"/>
              <a:t>9/1/2013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0617-807F-4635-8CD3-BF35851A01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2024D-8309-4E8C-9702-09B253113698}" type="datetimeFigureOut">
              <a:rPr lang="en-US" smtClean="0"/>
              <a:t>9/1/2013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A80617-807F-4635-8CD3-BF35851A01F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27C2024D-8309-4E8C-9702-09B253113698}" type="datetimeFigureOut">
              <a:rPr lang="en-US" smtClean="0"/>
              <a:t>9/1/2013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31A80617-807F-4635-8CD3-BF35851A01F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 smtClean="0"/>
              <a:t>Welcome back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94849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topics - </a:t>
            </a:r>
            <a:r>
              <a:rPr lang="en-US" b="1" dirty="0"/>
              <a:t>2</a:t>
            </a:r>
            <a:r>
              <a:rPr lang="en-US" b="1" baseline="30000" dirty="0"/>
              <a:t>nd</a:t>
            </a:r>
            <a:r>
              <a:rPr lang="en-US" b="1" dirty="0"/>
              <a:t> semester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724400"/>
          </a:xfrm>
        </p:spPr>
        <p:txBody>
          <a:bodyPr>
            <a:normAutofit/>
          </a:bodyPr>
          <a:lstStyle/>
          <a:p>
            <a:pPr lvl="0"/>
            <a:r>
              <a:rPr lang="en-US" sz="2400" dirty="0" err="1" smtClean="0"/>
              <a:t>Occlusal</a:t>
            </a:r>
            <a:r>
              <a:rPr lang="en-US" sz="2400" dirty="0" smtClean="0"/>
              <a:t> </a:t>
            </a:r>
            <a:r>
              <a:rPr lang="en-US" sz="2400" dirty="0"/>
              <a:t>consideration in prosthodontics </a:t>
            </a:r>
          </a:p>
          <a:p>
            <a:pPr lvl="0"/>
            <a:r>
              <a:rPr lang="en-US" sz="2400" dirty="0"/>
              <a:t>Dental Implants :  </a:t>
            </a:r>
            <a:r>
              <a:rPr lang="en-US" sz="2400" dirty="0" err="1"/>
              <a:t>Occlusal</a:t>
            </a:r>
            <a:r>
              <a:rPr lang="en-US" sz="2400" dirty="0"/>
              <a:t> considerations for implant supported prosthesis and maintenance</a:t>
            </a:r>
          </a:p>
          <a:p>
            <a:pPr lvl="0"/>
            <a:r>
              <a:rPr lang="en-US" sz="2400" dirty="0"/>
              <a:t>Dental Implants :  Implant complications and maintenance</a:t>
            </a:r>
          </a:p>
          <a:p>
            <a:pPr lvl="0"/>
            <a:r>
              <a:rPr lang="en-US" sz="2400" dirty="0"/>
              <a:t>Dental Implants :  Immediate implant  loading</a:t>
            </a:r>
          </a:p>
          <a:p>
            <a:pPr lvl="0"/>
            <a:r>
              <a:rPr lang="en-US" sz="2400" dirty="0" err="1"/>
              <a:t>Perio-prostho</a:t>
            </a:r>
            <a:r>
              <a:rPr lang="en-US" sz="2400" dirty="0"/>
              <a:t> relation</a:t>
            </a:r>
          </a:p>
          <a:p>
            <a:pPr lvl="0"/>
            <a:r>
              <a:rPr lang="en-US" sz="2400" dirty="0" err="1"/>
              <a:t>Temporomandibular</a:t>
            </a:r>
            <a:r>
              <a:rPr lang="en-US" sz="2400" dirty="0"/>
              <a:t> disorders, screening history and exam for routine dental patients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6463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topics - </a:t>
            </a:r>
            <a:r>
              <a:rPr lang="en-US" b="1" dirty="0"/>
              <a:t>2</a:t>
            </a:r>
            <a:r>
              <a:rPr lang="en-US" b="1" baseline="30000" dirty="0"/>
              <a:t>nd</a:t>
            </a:r>
            <a:r>
              <a:rPr lang="en-US" b="1" dirty="0"/>
              <a:t> semester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724400"/>
          </a:xfrm>
        </p:spPr>
        <p:txBody>
          <a:bodyPr>
            <a:normAutofit/>
          </a:bodyPr>
          <a:lstStyle/>
          <a:p>
            <a:pPr lvl="0"/>
            <a:r>
              <a:rPr lang="en-US" sz="2400" dirty="0" smtClean="0"/>
              <a:t>Removable </a:t>
            </a:r>
            <a:r>
              <a:rPr lang="en-US" sz="2400" dirty="0" err="1"/>
              <a:t>Occlusal</a:t>
            </a:r>
            <a:r>
              <a:rPr lang="en-US" sz="2400" dirty="0"/>
              <a:t> Devices</a:t>
            </a:r>
          </a:p>
          <a:p>
            <a:pPr lvl="0"/>
            <a:r>
              <a:rPr lang="en-US" sz="2400" dirty="0"/>
              <a:t>Bite Raising in </a:t>
            </a:r>
            <a:r>
              <a:rPr lang="en-US" sz="2400" dirty="0" smtClean="0"/>
              <a:t>Prosthodontics</a:t>
            </a:r>
          </a:p>
          <a:p>
            <a:pPr lvl="0"/>
            <a:r>
              <a:rPr lang="en-US" sz="2400" dirty="0" smtClean="0"/>
              <a:t>Wear of Teeth</a:t>
            </a:r>
            <a:endParaRPr lang="en-US" sz="2400" dirty="0"/>
          </a:p>
          <a:p>
            <a:pPr lvl="0"/>
            <a:r>
              <a:rPr lang="en-US" sz="2400" dirty="0"/>
              <a:t>Maxillofacial Prosthesis – Part I</a:t>
            </a:r>
          </a:p>
          <a:p>
            <a:pPr lvl="0"/>
            <a:r>
              <a:rPr lang="en-US" sz="2400" dirty="0"/>
              <a:t>Maxillofacial Prosthesis – Part II</a:t>
            </a:r>
          </a:p>
          <a:p>
            <a:pPr lvl="0"/>
            <a:r>
              <a:rPr lang="en-US" sz="2400" dirty="0"/>
              <a:t>Maxillofacial Prosthesis – Part </a:t>
            </a:r>
            <a:r>
              <a:rPr lang="en-US" sz="2400" dirty="0" smtClean="0"/>
              <a:t>III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78310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572000"/>
          </a:xfrm>
        </p:spPr>
        <p:txBody>
          <a:bodyPr>
            <a:normAutofit/>
          </a:bodyPr>
          <a:lstStyle/>
          <a:p>
            <a:r>
              <a:rPr lang="en-US" sz="2600" u="sng" dirty="0" smtClean="0"/>
              <a:t>Fixed Prosthodontics including Implants	8 units</a:t>
            </a:r>
          </a:p>
          <a:p>
            <a:pPr lvl="1"/>
            <a:r>
              <a:rPr lang="en-US" sz="2400" dirty="0" smtClean="0"/>
              <a:t>Single Crown			1 unit</a:t>
            </a:r>
          </a:p>
          <a:p>
            <a:pPr lvl="1"/>
            <a:r>
              <a:rPr lang="en-US" sz="2400" dirty="0" smtClean="0"/>
              <a:t>Conventional FPD		Number of retainers + 1 </a:t>
            </a:r>
            <a:r>
              <a:rPr lang="en-US" sz="2400" dirty="0" smtClean="0"/>
              <a:t>					(</a:t>
            </a:r>
            <a:r>
              <a:rPr lang="en-US" sz="2400" dirty="0" smtClean="0"/>
              <a:t>for </a:t>
            </a:r>
            <a:r>
              <a:rPr lang="en-US" sz="2400" dirty="0" err="1" smtClean="0"/>
              <a:t>pontics</a:t>
            </a:r>
            <a:r>
              <a:rPr lang="en-US" sz="2400" dirty="0" smtClean="0"/>
              <a:t>)</a:t>
            </a:r>
          </a:p>
          <a:p>
            <a:pPr lvl="1"/>
            <a:r>
              <a:rPr lang="en-US" sz="2400" dirty="0" smtClean="0"/>
              <a:t>Min Prep /  Resin Bonded FPD	2 units (max.)</a:t>
            </a:r>
          </a:p>
          <a:p>
            <a:pPr lvl="1"/>
            <a:r>
              <a:rPr lang="en-US" sz="2400" dirty="0" smtClean="0"/>
              <a:t>Cast P &amp; C			1 unit</a:t>
            </a:r>
          </a:p>
          <a:p>
            <a:pPr lvl="1"/>
            <a:r>
              <a:rPr lang="en-US" sz="2400" dirty="0" smtClean="0"/>
              <a:t>Prefab. P &amp; C build up		½ (0.5) unit</a:t>
            </a:r>
          </a:p>
          <a:p>
            <a:pPr lvl="1"/>
            <a:r>
              <a:rPr lang="en-US" sz="2400" dirty="0" smtClean="0"/>
              <a:t>Implant Crown			1 unit</a:t>
            </a:r>
            <a:endParaRPr lang="en-US" sz="2800" dirty="0"/>
          </a:p>
          <a:p>
            <a:endParaRPr lang="en-US" sz="18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07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Clinical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3733800"/>
          </a:xfrm>
        </p:spPr>
        <p:txBody>
          <a:bodyPr>
            <a:normAutofit/>
          </a:bodyPr>
          <a:lstStyle/>
          <a:p>
            <a:r>
              <a:rPr lang="en-US" sz="2800" u="sng" dirty="0" smtClean="0"/>
              <a:t>Removable Prosthodontics			4 Arches</a:t>
            </a:r>
          </a:p>
          <a:p>
            <a:pPr lvl="1"/>
            <a:endParaRPr lang="en-US" sz="1800" dirty="0" smtClean="0"/>
          </a:p>
          <a:p>
            <a:pPr lvl="1"/>
            <a:r>
              <a:rPr lang="en-US" sz="2400" dirty="0" smtClean="0"/>
              <a:t>Each Arch Prosthesis			1 unit</a:t>
            </a:r>
          </a:p>
          <a:p>
            <a:pPr lvl="2"/>
            <a:r>
              <a:rPr lang="en-US" sz="2400" dirty="0" smtClean="0"/>
              <a:t>It should be combination of CD, RPD, </a:t>
            </a:r>
            <a:r>
              <a:rPr lang="en-US" sz="2400" dirty="0" err="1" smtClean="0"/>
              <a:t>Overdenture</a:t>
            </a:r>
            <a:r>
              <a:rPr lang="en-US" sz="2400" dirty="0" smtClean="0"/>
              <a:t> with or without attachments, and implant retention.</a:t>
            </a:r>
          </a:p>
          <a:p>
            <a:pPr lvl="1"/>
            <a:r>
              <a:rPr lang="en-US" sz="2400" dirty="0" smtClean="0"/>
              <a:t>Transitional or interim Prosthesis		½ (0.5) unit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83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of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876800"/>
          </a:xfrm>
        </p:spPr>
        <p:txBody>
          <a:bodyPr>
            <a:noAutofit/>
          </a:bodyPr>
          <a:lstStyle/>
          <a:p>
            <a:pPr lvl="0"/>
            <a:r>
              <a:rPr lang="en-US" sz="2000" b="1" u="sng" dirty="0" smtClean="0"/>
              <a:t>Clinical Skills</a:t>
            </a:r>
          </a:p>
          <a:p>
            <a:pPr lvl="1"/>
            <a:r>
              <a:rPr lang="en-US" sz="2000" dirty="0" smtClean="0">
                <a:solidFill>
                  <a:srgbClr val="FFFF00"/>
                </a:solidFill>
              </a:rPr>
              <a:t>Fulfilling </a:t>
            </a:r>
            <a:r>
              <a:rPr lang="en-US" sz="2000" dirty="0">
                <a:solidFill>
                  <a:srgbClr val="FFFF00"/>
                </a:solidFill>
              </a:rPr>
              <a:t>minimum clinical requirements </a:t>
            </a:r>
            <a:r>
              <a:rPr lang="en-US" sz="2000" dirty="0"/>
              <a:t>and completion of a minimum number of comprehensive cases to reflect the students’ ability to perform the procedures with precision and to integrate and apply their acquired manual skills in various clinical situations. </a:t>
            </a:r>
          </a:p>
          <a:p>
            <a:pPr lvl="1"/>
            <a:r>
              <a:rPr lang="en-US" sz="2000" dirty="0" smtClean="0"/>
              <a:t>Daily / Procedural clinical </a:t>
            </a:r>
            <a:r>
              <a:rPr lang="en-US" sz="2000" dirty="0"/>
              <a:t>evaluation. </a:t>
            </a:r>
          </a:p>
          <a:p>
            <a:pPr lvl="1"/>
            <a:r>
              <a:rPr lang="en-US" sz="2000" dirty="0" smtClean="0">
                <a:solidFill>
                  <a:srgbClr val="FFFF00"/>
                </a:solidFill>
              </a:rPr>
              <a:t>4 Practical </a:t>
            </a:r>
            <a:r>
              <a:rPr lang="en-US" sz="2000" dirty="0">
                <a:solidFill>
                  <a:srgbClr val="FFFF00"/>
                </a:solidFill>
              </a:rPr>
              <a:t>competency </a:t>
            </a:r>
            <a:r>
              <a:rPr lang="en-US" sz="2000" dirty="0" smtClean="0">
                <a:solidFill>
                  <a:srgbClr val="FFFF00"/>
                </a:solidFill>
              </a:rPr>
              <a:t>examination</a:t>
            </a:r>
            <a:r>
              <a:rPr lang="en-US" sz="2000" dirty="0" smtClean="0"/>
              <a:t>.</a:t>
            </a:r>
          </a:p>
          <a:p>
            <a:pPr lvl="1"/>
            <a:r>
              <a:rPr lang="en-US" sz="2000" dirty="0" smtClean="0"/>
              <a:t>Student’s self evaluation for every clinical procedure</a:t>
            </a:r>
          </a:p>
          <a:p>
            <a:r>
              <a:rPr lang="en-US" sz="2000" b="1" u="sng" dirty="0" smtClean="0"/>
              <a:t>Didactic</a:t>
            </a:r>
          </a:p>
          <a:p>
            <a:pPr lvl="1"/>
            <a:r>
              <a:rPr lang="en-US" sz="2000" dirty="0" smtClean="0"/>
              <a:t>2 Mid term Written Exams</a:t>
            </a:r>
          </a:p>
          <a:p>
            <a:pPr lvl="1"/>
            <a:r>
              <a:rPr lang="en-US" sz="2000" dirty="0" smtClean="0"/>
              <a:t>Final Written  Exam</a:t>
            </a:r>
          </a:p>
          <a:p>
            <a:pPr lvl="1"/>
            <a:r>
              <a:rPr lang="en-US" sz="2000" dirty="0" smtClean="0"/>
              <a:t>OSCE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1796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 of </a:t>
            </a:r>
            <a:r>
              <a:rPr lang="en-US" dirty="0" smtClean="0"/>
              <a:t>Assessment - </a:t>
            </a:r>
            <a:r>
              <a:rPr lang="en-US" sz="4000" dirty="0" smtClean="0">
                <a:solidFill>
                  <a:srgbClr val="FFC000"/>
                </a:solidFill>
              </a:rPr>
              <a:t>Grading</a:t>
            </a:r>
            <a:endParaRPr lang="en-US" sz="40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6482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Didactic</a:t>
            </a:r>
          </a:p>
          <a:p>
            <a:pPr lvl="1"/>
            <a:r>
              <a:rPr lang="en-US" sz="2800" dirty="0" smtClean="0"/>
              <a:t>2 Mid term Written Exams  (10 each) 	20</a:t>
            </a:r>
          </a:p>
          <a:p>
            <a:pPr marL="457200" lvl="1" indent="0">
              <a:buNone/>
            </a:pPr>
            <a:r>
              <a:rPr lang="en-US" sz="2400" dirty="0" smtClean="0"/>
              <a:t>	(8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week of 1</a:t>
            </a:r>
            <a:r>
              <a:rPr lang="en-US" sz="2400" baseline="30000" dirty="0" smtClean="0"/>
              <a:t>st</a:t>
            </a:r>
            <a:r>
              <a:rPr lang="en-US" sz="2400" dirty="0" smtClean="0"/>
              <a:t> semester &amp; 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week of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)</a:t>
            </a:r>
          </a:p>
          <a:p>
            <a:pPr lvl="1"/>
            <a:r>
              <a:rPr lang="en-US" sz="2800" dirty="0" smtClean="0"/>
              <a:t>Final Comprehensive Written Exam		20</a:t>
            </a:r>
            <a:endParaRPr lang="en-US" sz="2800" dirty="0"/>
          </a:p>
          <a:p>
            <a:pPr lvl="1"/>
            <a:r>
              <a:rPr lang="en-US" sz="2800" dirty="0" smtClean="0"/>
              <a:t>OSCE						10</a:t>
            </a:r>
          </a:p>
          <a:p>
            <a:pPr marL="914400" lvl="2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(Extracted from DEN 493)</a:t>
            </a:r>
          </a:p>
        </p:txBody>
      </p:sp>
    </p:spTree>
    <p:extLst>
      <p:ext uri="{BB962C8B-B14F-4D97-AF65-F5344CB8AC3E}">
        <p14:creationId xmlns:p14="http://schemas.microsoft.com/office/powerpoint/2010/main" val="410849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Methods of </a:t>
            </a:r>
            <a:r>
              <a:rPr lang="en-US" dirty="0" smtClean="0"/>
              <a:t>Assessment - </a:t>
            </a:r>
            <a:r>
              <a:rPr lang="en-US" sz="4000" dirty="0" smtClean="0">
                <a:solidFill>
                  <a:srgbClr val="FFC000"/>
                </a:solidFill>
              </a:rPr>
              <a:t>Grading</a:t>
            </a:r>
            <a:endParaRPr lang="en-US" sz="4000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6482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FF00"/>
                </a:solidFill>
              </a:rPr>
              <a:t>Clinical</a:t>
            </a:r>
          </a:p>
          <a:p>
            <a:pPr lvl="1"/>
            <a:r>
              <a:rPr lang="en-US" sz="2800" dirty="0" smtClean="0"/>
              <a:t>Completion of Requirements			10</a:t>
            </a:r>
          </a:p>
          <a:p>
            <a:pPr lvl="1"/>
            <a:r>
              <a:rPr lang="en-US" sz="2800" dirty="0" smtClean="0"/>
              <a:t>Continuous clinical (Daily procedure)	10</a:t>
            </a:r>
          </a:p>
          <a:p>
            <a:pPr lvl="1"/>
            <a:r>
              <a:rPr lang="en-US" sz="2800" dirty="0" smtClean="0"/>
              <a:t>4 Competencies				30</a:t>
            </a:r>
          </a:p>
          <a:p>
            <a:pPr lvl="3"/>
            <a:r>
              <a:rPr lang="en-US" sz="2400" dirty="0" smtClean="0"/>
              <a:t>Preparation of Full Crown		8</a:t>
            </a:r>
          </a:p>
          <a:p>
            <a:pPr lvl="3"/>
            <a:r>
              <a:rPr lang="en-US" sz="2400" dirty="0" smtClean="0"/>
              <a:t>Final Impression Full Crown	7</a:t>
            </a:r>
          </a:p>
          <a:p>
            <a:pPr lvl="3"/>
            <a:r>
              <a:rPr lang="en-US" sz="2400" dirty="0" smtClean="0"/>
              <a:t>Final Impression CD / RPD	8</a:t>
            </a:r>
          </a:p>
          <a:p>
            <a:pPr lvl="3"/>
            <a:r>
              <a:rPr lang="en-US" sz="2400" dirty="0" smtClean="0"/>
              <a:t>Surveying &amp; Designing RPD	7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28620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Resources – Text Books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199"/>
            <a:ext cx="7924800" cy="4772891"/>
          </a:xfrm>
        </p:spPr>
        <p:txBody>
          <a:bodyPr>
            <a:normAutofit/>
          </a:bodyPr>
          <a:lstStyle/>
          <a:p>
            <a:pPr lvl="0"/>
            <a:r>
              <a:rPr lang="en-US" dirty="0" err="1"/>
              <a:t>Owall</a:t>
            </a:r>
            <a:r>
              <a:rPr lang="en-US" dirty="0"/>
              <a:t> B, </a:t>
            </a:r>
            <a:r>
              <a:rPr lang="en-US" dirty="0" err="1"/>
              <a:t>Kayser</a:t>
            </a:r>
            <a:r>
              <a:rPr lang="en-US" dirty="0"/>
              <a:t> AF, </a:t>
            </a:r>
            <a:r>
              <a:rPr lang="en-US" dirty="0" err="1"/>
              <a:t>Carlsson</a:t>
            </a:r>
            <a:r>
              <a:rPr lang="en-US" dirty="0"/>
              <a:t> GE. Prosthodontics: Principles and management strategies. </a:t>
            </a:r>
            <a:r>
              <a:rPr lang="en-US" dirty="0" err="1"/>
              <a:t>London:Mosby-Wolfe</a:t>
            </a:r>
            <a:r>
              <a:rPr lang="en-US" dirty="0"/>
              <a:t>, 1996.</a:t>
            </a:r>
          </a:p>
          <a:p>
            <a:pPr lvl="0"/>
            <a:r>
              <a:rPr lang="en-US" dirty="0" err="1"/>
              <a:t>Jenkines</a:t>
            </a:r>
            <a:r>
              <a:rPr lang="en-US" dirty="0"/>
              <a:t> G. Precision attachments: a link to successful restorative treatment.  Quintessence Publishing Co., 1999.</a:t>
            </a:r>
          </a:p>
          <a:p>
            <a:pPr lvl="0"/>
            <a:r>
              <a:rPr lang="en-AU" dirty="0" err="1"/>
              <a:t>Preiskel</a:t>
            </a:r>
            <a:r>
              <a:rPr lang="en-AU" dirty="0"/>
              <a:t> H.  </a:t>
            </a:r>
            <a:r>
              <a:rPr lang="en-AU" dirty="0" err="1"/>
              <a:t>Overdentures</a:t>
            </a:r>
            <a:r>
              <a:rPr lang="en-AU" dirty="0"/>
              <a:t> made easy. Quintessence Publishing Co.</a:t>
            </a:r>
            <a:endParaRPr lang="en-US" dirty="0"/>
          </a:p>
          <a:p>
            <a:pPr lvl="0"/>
            <a:r>
              <a:rPr lang="en-AU" dirty="0" err="1"/>
              <a:t>Mohl</a:t>
            </a:r>
            <a:r>
              <a:rPr lang="en-AU" dirty="0"/>
              <a:t> M, </a:t>
            </a:r>
            <a:r>
              <a:rPr lang="en-AU" dirty="0" err="1"/>
              <a:t>Zarb</a:t>
            </a:r>
            <a:r>
              <a:rPr lang="en-AU" dirty="0"/>
              <a:t> G, </a:t>
            </a:r>
            <a:r>
              <a:rPr lang="en-AU" dirty="0" err="1"/>
              <a:t>Carlsson</a:t>
            </a:r>
            <a:r>
              <a:rPr lang="en-AU" dirty="0"/>
              <a:t> G, </a:t>
            </a:r>
            <a:r>
              <a:rPr lang="en-AU" dirty="0" err="1"/>
              <a:t>Rugh</a:t>
            </a:r>
            <a:r>
              <a:rPr lang="en-AU" dirty="0"/>
              <a:t> J. A textbook of occlusion. Quintessence Publishing Co., 1991.</a:t>
            </a:r>
            <a:endParaRPr lang="en-US" dirty="0"/>
          </a:p>
          <a:p>
            <a:pPr lvl="0"/>
            <a:r>
              <a:rPr lang="en-AU" dirty="0"/>
              <a:t> Dawson P. Evaluation and diagnosis and treatment of </a:t>
            </a:r>
            <a:r>
              <a:rPr lang="en-AU" dirty="0" err="1"/>
              <a:t>occlusal</a:t>
            </a:r>
            <a:r>
              <a:rPr lang="en-AU" dirty="0"/>
              <a:t> problems, second edition. St Louis: Mosby, 1989.</a:t>
            </a:r>
            <a:endParaRPr lang="en-US" dirty="0"/>
          </a:p>
          <a:p>
            <a:pPr lvl="0"/>
            <a:r>
              <a:rPr lang="en-AU" dirty="0"/>
              <a:t>Worthington P, Lang B, </a:t>
            </a:r>
            <a:r>
              <a:rPr lang="en-AU" dirty="0" err="1"/>
              <a:t>LaVelle</a:t>
            </a:r>
            <a:r>
              <a:rPr lang="en-AU" dirty="0"/>
              <a:t> W. </a:t>
            </a:r>
            <a:r>
              <a:rPr lang="en-AU" dirty="0" err="1"/>
              <a:t>Osseointegration</a:t>
            </a:r>
            <a:r>
              <a:rPr lang="en-AU" dirty="0"/>
              <a:t> in Dentistry.  Quintessence Publishing Co.,1994.</a:t>
            </a:r>
            <a:endParaRPr lang="en-US" dirty="0"/>
          </a:p>
          <a:p>
            <a:pPr lvl="0"/>
            <a:r>
              <a:rPr lang="fr-FR" dirty="0"/>
              <a:t>Block M, Kent J, Guerra L.  </a:t>
            </a:r>
            <a:r>
              <a:rPr lang="en-AU" dirty="0"/>
              <a:t>Implant in Dentistry. </a:t>
            </a:r>
            <a:r>
              <a:rPr lang="en-AU" dirty="0" err="1"/>
              <a:t>W.B.Saunders</a:t>
            </a:r>
            <a:r>
              <a:rPr lang="en-AU" dirty="0"/>
              <a:t> Company,1997.</a:t>
            </a:r>
            <a:endParaRPr lang="en-US" dirty="0"/>
          </a:p>
          <a:p>
            <a:pPr lvl="0"/>
            <a:r>
              <a:rPr lang="en-AU" dirty="0" err="1"/>
              <a:t>Beumer</a:t>
            </a:r>
            <a:r>
              <a:rPr lang="en-AU" dirty="0"/>
              <a:t>, Curtis, </a:t>
            </a:r>
            <a:r>
              <a:rPr lang="en-AU" dirty="0" err="1"/>
              <a:t>Fritell</a:t>
            </a:r>
            <a:r>
              <a:rPr lang="en-AU" dirty="0"/>
              <a:t>.  Maxillofacial Rehabilitation.</a:t>
            </a:r>
            <a:endParaRPr lang="en-US" dirty="0"/>
          </a:p>
          <a:p>
            <a:r>
              <a:rPr lang="en-US" dirty="0"/>
              <a:t>Taylor T. Clinical Maxillofacial Prosthetics. Quintessence  </a:t>
            </a:r>
            <a:r>
              <a:rPr lang="en-US" dirty="0" smtClean="0"/>
              <a:t>Publishing </a:t>
            </a:r>
            <a:r>
              <a:rPr lang="en-US" dirty="0"/>
              <a:t>Co., 2000</a:t>
            </a:r>
          </a:p>
        </p:txBody>
      </p:sp>
    </p:spTree>
    <p:extLst>
      <p:ext uri="{BB962C8B-B14F-4D97-AF65-F5344CB8AC3E}">
        <p14:creationId xmlns:p14="http://schemas.microsoft.com/office/powerpoint/2010/main" val="183823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Resources – Reference Books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lvl="0"/>
            <a:r>
              <a:rPr lang="en-US" dirty="0"/>
              <a:t>Alan B. Carr, David</a:t>
            </a:r>
            <a:r>
              <a:rPr lang="en-AU" dirty="0"/>
              <a:t> T. Brown. McCracken’s Removable Partial Prosthodontics. Elsevier Mosby, 2011.</a:t>
            </a:r>
            <a:endParaRPr lang="en-US" dirty="0"/>
          </a:p>
          <a:p>
            <a:pPr lvl="0"/>
            <a:r>
              <a:rPr lang="en-AU" dirty="0"/>
              <a:t>Rodney D. Phoenix, David R. </a:t>
            </a:r>
            <a:r>
              <a:rPr lang="en-AU" dirty="0" err="1"/>
              <a:t>Cagna</a:t>
            </a:r>
            <a:r>
              <a:rPr lang="en-AU" dirty="0"/>
              <a:t>, Charles F. </a:t>
            </a:r>
            <a:r>
              <a:rPr lang="en-AU" dirty="0" err="1"/>
              <a:t>DeFreest</a:t>
            </a:r>
            <a:r>
              <a:rPr lang="en-AU" dirty="0"/>
              <a:t>. Stewart’s Clinical Removable Partial Prosthodontics. Quintessence books. 2008.</a:t>
            </a:r>
            <a:endParaRPr lang="en-US" dirty="0"/>
          </a:p>
          <a:p>
            <a:pPr lvl="0"/>
            <a:r>
              <a:rPr lang="en-AU" dirty="0"/>
              <a:t> Hamid R. </a:t>
            </a:r>
            <a:r>
              <a:rPr lang="en-AU" dirty="0" err="1"/>
              <a:t>Shafie</a:t>
            </a:r>
            <a:r>
              <a:rPr lang="en-AU" dirty="0"/>
              <a:t>, Clinical and laboratory Manual of Implant </a:t>
            </a:r>
            <a:r>
              <a:rPr lang="en-AU" dirty="0" err="1"/>
              <a:t>Overdentures</a:t>
            </a:r>
            <a:r>
              <a:rPr lang="en-AU" dirty="0"/>
              <a:t>. Blackwell </a:t>
            </a:r>
            <a:r>
              <a:rPr lang="en-AU" dirty="0" err="1"/>
              <a:t>unssgaard</a:t>
            </a:r>
            <a:r>
              <a:rPr lang="en-AU" dirty="0"/>
              <a:t>, 2007</a:t>
            </a:r>
            <a:r>
              <a:rPr lang="en-AU" dirty="0" smtClean="0"/>
              <a:t>.</a:t>
            </a:r>
          </a:p>
          <a:p>
            <a:pPr lvl="0"/>
            <a:endParaRPr lang="en-AU" dirty="0"/>
          </a:p>
          <a:p>
            <a:pPr marL="0" indent="0">
              <a:buNone/>
            </a:pPr>
            <a:r>
              <a:rPr lang="en-AU" sz="3200" dirty="0" smtClean="0"/>
              <a:t>Electronic </a:t>
            </a:r>
            <a:r>
              <a:rPr lang="en-AU" sz="3200" dirty="0"/>
              <a:t>Materials, Web Sites </a:t>
            </a:r>
            <a:r>
              <a:rPr lang="en-AU" sz="3200" dirty="0" err="1"/>
              <a:t>etc</a:t>
            </a:r>
            <a:endParaRPr lang="en-US" sz="3200" dirty="0"/>
          </a:p>
          <a:p>
            <a:r>
              <a:rPr lang="en-AU" dirty="0"/>
              <a:t>        Zest Anchor web site for locator attachments.</a:t>
            </a:r>
            <a:endParaRPr lang="en-US" dirty="0"/>
          </a:p>
          <a:p>
            <a:pPr lvl="0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56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8997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219200" y="4114800"/>
            <a:ext cx="6400800" cy="15240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SDS  -  493</a:t>
            </a:r>
            <a:endParaRPr lang="en-US" sz="60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2182513"/>
          </a:xfrm>
        </p:spPr>
        <p:txBody>
          <a:bodyPr/>
          <a:lstStyle/>
          <a:p>
            <a:r>
              <a:rPr lang="en-US" sz="4400" b="1" dirty="0" smtClean="0"/>
              <a:t>Advanced Prosthodontics</a:t>
            </a:r>
            <a:br>
              <a:rPr lang="en-US" sz="4400" b="1" dirty="0" smtClean="0"/>
            </a:br>
            <a:r>
              <a:rPr lang="en-US" sz="4400" b="1" dirty="0" smtClean="0"/>
              <a:t>&amp;</a:t>
            </a:r>
            <a:br>
              <a:rPr lang="en-US" sz="4400" b="1" dirty="0" smtClean="0"/>
            </a:br>
            <a:r>
              <a:rPr lang="en-US" sz="4400" b="1" dirty="0" err="1" smtClean="0"/>
              <a:t>Implantology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90679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96495" y="914400"/>
            <a:ext cx="11958638" cy="7991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609600" y="304800"/>
            <a:ext cx="8077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rgbClr val="FFFF00"/>
                </a:solidFill>
                <a:latin typeface="Calibri"/>
                <a:ea typeface="Calibri"/>
                <a:cs typeface="Arial"/>
              </a:rPr>
              <a:t>FIXED CLINICAL EVALUATION FORM FOR SDS 493</a:t>
            </a:r>
            <a:endParaRPr lang="en-US" sz="1200" dirty="0">
              <a:solidFill>
                <a:srgbClr val="FFFF00"/>
              </a:solidFill>
              <a:effectLst/>
              <a:latin typeface="Calibri"/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57798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3821257"/>
              </p:ext>
            </p:extLst>
          </p:nvPr>
        </p:nvGraphicFramePr>
        <p:xfrm>
          <a:off x="1828801" y="152400"/>
          <a:ext cx="5791200" cy="64769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24225"/>
                <a:gridCol w="1609568"/>
                <a:gridCol w="260133"/>
                <a:gridCol w="260133"/>
                <a:gridCol w="260133"/>
                <a:gridCol w="787443"/>
                <a:gridCol w="193473"/>
                <a:gridCol w="194016"/>
                <a:gridCol w="194016"/>
                <a:gridCol w="608060"/>
              </a:tblGrid>
              <a:tr h="431345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Clinical Procedure</a:t>
                      </a:r>
                      <a:endParaRPr lang="en-US" sz="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</a:rPr>
                        <a:t>Evaluation Criteria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Student’s Self-evaluation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Clinical Management &amp; Professionality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Procedure Evaluation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600">
                          <a:effectLst/>
                        </a:rPr>
                        <a:t>Signature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 anchor="ctr"/>
                </a:tc>
              </a:tr>
              <a:tr h="57988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Unsatisfactory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 vert="vert270" anchor="ctr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Satisfactory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 vert="vert270" anchor="ctr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Outstanding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 vert="vert27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Unsatisfactory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 vert="vert270" anchor="ctr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Satisfactory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 vert="vert270" anchor="ctr"/>
                </a:tc>
                <a:tc>
                  <a:txBody>
                    <a:bodyPr/>
                    <a:lstStyle/>
                    <a:p>
                      <a:pPr marL="71755" marR="71755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Outstanding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 vert="vert27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8399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500">
                          <a:effectLst/>
                        </a:rPr>
                        <a:t>Diagnosis and treatment planning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History</a:t>
                      </a:r>
                      <a:endParaRPr lang="en-US" sz="6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Clinical examination</a:t>
                      </a:r>
                      <a:endParaRPr lang="en-US" sz="6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Mounted casts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</a:rPr>
                        <a:t> </a:t>
                      </a:r>
                      <a:endParaRPr lang="en-US" sz="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</a:tr>
              <a:tr h="252266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500">
                          <a:effectLst/>
                        </a:rPr>
                        <a:t>Primary impressions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Tray selection</a:t>
                      </a:r>
                      <a:endParaRPr lang="en-US" sz="6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Quality of the impression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</a:tr>
              <a:tr h="504533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500">
                          <a:effectLst/>
                        </a:rPr>
                        <a:t>Survey design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Path of placement</a:t>
                      </a:r>
                      <a:endParaRPr lang="en-US" sz="6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Tripod</a:t>
                      </a:r>
                      <a:endParaRPr lang="en-US" sz="6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Survey lines</a:t>
                      </a:r>
                      <a:endParaRPr lang="en-US" sz="6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Design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</a:tr>
              <a:tr h="504533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500">
                          <a:effectLst/>
                        </a:rPr>
                        <a:t>Mouth preparation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Guiding planes</a:t>
                      </a:r>
                      <a:endParaRPr lang="en-US" sz="6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Rest seats</a:t>
                      </a:r>
                      <a:endParaRPr lang="en-US" sz="6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Buccal/lingual recontouring</a:t>
                      </a:r>
                      <a:endParaRPr lang="en-US" sz="6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Polishing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</a:tr>
              <a:tr h="252266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500">
                          <a:effectLst/>
                        </a:rPr>
                        <a:t>Border molding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Tray extension</a:t>
                      </a:r>
                      <a:endParaRPr lang="en-US" sz="6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Manipulation of modeling plastic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</a:tr>
              <a:tr h="378399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500">
                          <a:effectLst/>
                        </a:rPr>
                        <a:t>Final impression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Extensions</a:t>
                      </a:r>
                      <a:endParaRPr lang="en-US" sz="6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Pressure areas</a:t>
                      </a:r>
                      <a:endParaRPr lang="en-US" sz="6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Voids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</a:tr>
              <a:tr h="252266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500">
                          <a:effectLst/>
                        </a:rPr>
                        <a:t>Try-in framework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Fit</a:t>
                      </a:r>
                      <a:endParaRPr lang="en-US" sz="6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Occlusion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</a:tr>
              <a:tr h="378399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500">
                          <a:effectLst/>
                        </a:rPr>
                        <a:t>Functional impression (altered cast)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Tray extension</a:t>
                      </a:r>
                      <a:endParaRPr lang="en-US" sz="6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Border molding</a:t>
                      </a:r>
                      <a:endParaRPr lang="en-US" sz="6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Quality of impression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</a:tr>
              <a:tr h="756799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500">
                          <a:effectLst/>
                        </a:rPr>
                        <a:t>Max. Man. Jaw relations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Adjustment of MAX occlusion rim</a:t>
                      </a:r>
                      <a:endParaRPr lang="en-US" sz="6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Adjustment of MAN occlusion rim</a:t>
                      </a:r>
                      <a:endParaRPr lang="en-US" sz="6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Establishment of VDR-VDO</a:t>
                      </a:r>
                      <a:endParaRPr lang="en-US" sz="6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Face bow transfer</a:t>
                      </a:r>
                      <a:endParaRPr lang="en-US" sz="6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Centric relation record</a:t>
                      </a:r>
                      <a:endParaRPr lang="en-US" sz="6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Shade and mold selection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</a:tr>
              <a:tr h="630666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500">
                          <a:effectLst/>
                        </a:rPr>
                        <a:t>Try-in trial denture(s)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Extension-retention-stability</a:t>
                      </a:r>
                      <a:endParaRPr lang="en-US" sz="6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Verify jaw relations (VD-CR)</a:t>
                      </a:r>
                      <a:endParaRPr lang="en-US" sz="6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Esthetics-phonetics</a:t>
                      </a:r>
                      <a:endParaRPr lang="en-US" sz="6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Post. Palatal seal</a:t>
                      </a:r>
                      <a:endParaRPr lang="en-US" sz="6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Protrusive record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</a:tr>
              <a:tr h="378399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500">
                          <a:effectLst/>
                        </a:rPr>
                        <a:t>Prosthesis placement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Tissue surface/borders</a:t>
                      </a:r>
                      <a:endParaRPr lang="en-US" sz="6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Clinical remount in CR</a:t>
                      </a:r>
                      <a:endParaRPr lang="en-US" sz="6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Instruction (Oral-written)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</a:tr>
              <a:tr h="378399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500">
                          <a:effectLst/>
                        </a:rPr>
                        <a:t>Post-placement evaluation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Adverse tissue reactions</a:t>
                      </a:r>
                      <a:endParaRPr lang="en-US" sz="6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Occlusion </a:t>
                      </a:r>
                      <a:endParaRPr lang="en-US" sz="600">
                        <a:effectLst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Other problems/patient satisfaction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</a:tr>
              <a:tr h="210221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500">
                          <a:effectLst/>
                        </a:rPr>
                        <a:t>Other procedures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</a:tr>
              <a:tr h="210221">
                <a:tc gridSpan="5"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AVE.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>
                          <a:effectLst/>
                        </a:rPr>
                        <a:t> </a:t>
                      </a:r>
                      <a:endParaRPr lang="en-US" sz="6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500" dirty="0">
                          <a:effectLst/>
                        </a:rPr>
                        <a:t> </a:t>
                      </a:r>
                      <a:endParaRPr lang="en-US" sz="6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39236" marR="3923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403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SDS – 493 combines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533400" y="2438400"/>
            <a:ext cx="7924800" cy="35052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SDS 441 – </a:t>
            </a:r>
            <a:r>
              <a:rPr lang="en-US" sz="2800" dirty="0"/>
              <a:t>Clinical Removable Prosthodontics </a:t>
            </a:r>
            <a:r>
              <a:rPr lang="en-US" sz="2800" dirty="0" smtClean="0"/>
              <a:t>II</a:t>
            </a:r>
          </a:p>
          <a:p>
            <a:pPr marL="0" indent="0" algn="ctr">
              <a:buNone/>
            </a:pPr>
            <a:r>
              <a:rPr lang="en-US" sz="2800" dirty="0"/>
              <a:t>&amp;</a:t>
            </a:r>
            <a:endParaRPr lang="en-US" sz="2800" dirty="0" smtClean="0"/>
          </a:p>
          <a:p>
            <a:pPr algn="ctr"/>
            <a:r>
              <a:rPr lang="en-US" sz="2800" dirty="0" smtClean="0"/>
              <a:t>SDS 432 - </a:t>
            </a:r>
            <a:r>
              <a:rPr lang="en-US" sz="2800" dirty="0"/>
              <a:t>Clinical Fixed Prosthodontics </a:t>
            </a:r>
            <a:r>
              <a:rPr lang="en-US" sz="2800" dirty="0" smtClean="0"/>
              <a:t>II</a:t>
            </a:r>
          </a:p>
          <a:p>
            <a:pPr algn="ctr"/>
            <a:endParaRPr lang="en-US" sz="2800" dirty="0"/>
          </a:p>
          <a:p>
            <a:pPr algn="ctr"/>
            <a:endParaRPr lang="en-US" sz="2800" dirty="0" smtClean="0"/>
          </a:p>
          <a:p>
            <a:pPr algn="r"/>
            <a:r>
              <a:rPr lang="en-US" sz="2400" dirty="0" smtClean="0">
                <a:solidFill>
                  <a:srgbClr val="FFC000"/>
                </a:solidFill>
              </a:rPr>
              <a:t>With a twist ………….</a:t>
            </a:r>
            <a:endParaRPr lang="en-US" sz="2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432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FFFFFF"/>
                </a:solidFill>
              </a:rPr>
              <a:t>SDS – 493 combines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7924800" cy="4114800"/>
          </a:xfrm>
        </p:spPr>
        <p:txBody>
          <a:bodyPr>
            <a:normAutofit/>
          </a:bodyPr>
          <a:lstStyle/>
          <a:p>
            <a:pPr algn="ctr"/>
            <a:r>
              <a:rPr lang="en-US" sz="2800" dirty="0" smtClean="0"/>
              <a:t>TWO SEMESTER DIDECTIC (Lectures)</a:t>
            </a:r>
          </a:p>
          <a:p>
            <a:pPr marL="0" indent="0" algn="ctr">
              <a:buNone/>
            </a:pPr>
            <a:r>
              <a:rPr lang="en-US" sz="2800" dirty="0" smtClean="0"/>
              <a:t>&amp;</a:t>
            </a:r>
            <a:endParaRPr lang="en-US" sz="2800" dirty="0"/>
          </a:p>
          <a:p>
            <a:pPr algn="ctr"/>
            <a:r>
              <a:rPr lang="en-US" sz="2800" dirty="0" smtClean="0"/>
              <a:t>TWO semester Clinics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257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outcomes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447800"/>
            <a:ext cx="8229600" cy="4648200"/>
          </a:xfrm>
        </p:spPr>
        <p:txBody>
          <a:bodyPr>
            <a:noAutofit/>
          </a:bodyPr>
          <a:lstStyle/>
          <a:p>
            <a:pPr lvl="0"/>
            <a:r>
              <a:rPr lang="en-US" sz="2400" dirty="0"/>
              <a:t>Perform a comprehensive examination, diagnosis, treatment planning and treatment for a variety of </a:t>
            </a:r>
            <a:r>
              <a:rPr lang="en-US" sz="2400" dirty="0" err="1"/>
              <a:t>prosthodontic</a:t>
            </a:r>
            <a:r>
              <a:rPr lang="en-US" sz="2400" dirty="0"/>
              <a:t> </a:t>
            </a:r>
            <a:r>
              <a:rPr lang="en-US" sz="2400" dirty="0" smtClean="0"/>
              <a:t>cases. </a:t>
            </a:r>
            <a:endParaRPr lang="en-US" sz="2400" dirty="0"/>
          </a:p>
          <a:p>
            <a:pPr lvl="0"/>
            <a:r>
              <a:rPr lang="en-US" sz="2400" dirty="0"/>
              <a:t>Demonstrate sound basic knowledge of the procedures and materials used in the construction of fixed and removable dental </a:t>
            </a:r>
            <a:r>
              <a:rPr lang="en-US" sz="2400" dirty="0" smtClean="0"/>
              <a:t>prosthesis.</a:t>
            </a:r>
            <a:endParaRPr lang="en-US" sz="2400" dirty="0"/>
          </a:p>
          <a:p>
            <a:pPr lvl="0"/>
            <a:r>
              <a:rPr lang="en-US" sz="2400" dirty="0"/>
              <a:t>Demonstrate the ability to execute clinical procedures related to the treatment of fixed, removable and combined dental cases, applying the fundamental principles of  fixed , removable and implant </a:t>
            </a:r>
            <a:r>
              <a:rPr lang="en-US" sz="2400" dirty="0" smtClean="0"/>
              <a:t>prosthodontics.</a:t>
            </a:r>
            <a:endParaRPr lang="en-US" sz="2400" dirty="0"/>
          </a:p>
          <a:p>
            <a:pPr lvl="0"/>
            <a:r>
              <a:rPr lang="en-US" sz="2400" dirty="0"/>
              <a:t>Properly coordinate between technical procedures and knowledge in all clinical </a:t>
            </a:r>
            <a:r>
              <a:rPr lang="en-US" sz="2400" dirty="0" smtClean="0"/>
              <a:t>procedures.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3091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8006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Recognize the importance of shortened dental arch and implant- retained </a:t>
            </a:r>
            <a:r>
              <a:rPr lang="en-US" sz="2400" dirty="0" err="1"/>
              <a:t>overdenture</a:t>
            </a:r>
            <a:r>
              <a:rPr lang="en-US" sz="2400" dirty="0"/>
              <a:t> as a standard of care for the treatment of completely edentulous </a:t>
            </a:r>
            <a:r>
              <a:rPr lang="en-US" sz="2400" dirty="0" smtClean="0"/>
              <a:t>patients.</a:t>
            </a:r>
            <a:endParaRPr lang="en-US" sz="2400" dirty="0"/>
          </a:p>
          <a:p>
            <a:pPr lvl="0"/>
            <a:r>
              <a:rPr lang="en-US" sz="2400" dirty="0" smtClean="0"/>
              <a:t>Use </a:t>
            </a:r>
            <a:r>
              <a:rPr lang="en-US" sz="2400" dirty="0"/>
              <a:t>all available resources to search for information pertinent to the principles, theories and techniques used to treat patients with comprehensive dental </a:t>
            </a:r>
            <a:r>
              <a:rPr lang="en-US" sz="2400" dirty="0" smtClean="0"/>
              <a:t>cases.</a:t>
            </a:r>
            <a:endParaRPr lang="en-US" sz="2400" dirty="0"/>
          </a:p>
          <a:p>
            <a:pPr lvl="0"/>
            <a:r>
              <a:rPr lang="en-US" sz="2400" dirty="0"/>
              <a:t>The students should be able to communicate and interact professionally and effectively with patients, colleagues and members of the health care team</a:t>
            </a:r>
            <a:r>
              <a:rPr lang="en-US" sz="2400" dirty="0" smtClean="0"/>
              <a:t>.</a:t>
            </a:r>
            <a:endParaRPr lang="en-US" sz="2400" dirty="0"/>
          </a:p>
          <a:p>
            <a:pPr lvl="0"/>
            <a:r>
              <a:rPr lang="en-US" sz="2400" dirty="0"/>
              <a:t>Demonstrate a good rapport with dental technicians for the fabrication of various dental </a:t>
            </a:r>
            <a:r>
              <a:rPr lang="en-US" sz="2400" dirty="0" smtClean="0"/>
              <a:t>prosthesis.</a:t>
            </a:r>
            <a:endParaRPr lang="en-US" sz="2400" dirty="0"/>
          </a:p>
          <a:p>
            <a:pPr lvl="0"/>
            <a:r>
              <a:rPr lang="en-US" sz="2400" dirty="0"/>
              <a:t>Perform high-quality clinical and technical activities for the attainment of precise and predictable clinical </a:t>
            </a:r>
            <a:r>
              <a:rPr lang="en-US" sz="2400" dirty="0" smtClean="0"/>
              <a:t>outcomes.</a:t>
            </a:r>
            <a:endParaRPr lang="en-US" sz="24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75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mechanics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4196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Clinical Sessions</a:t>
            </a:r>
          </a:p>
          <a:p>
            <a:pPr lvl="2"/>
            <a:r>
              <a:rPr lang="en-US" sz="2400" dirty="0" smtClean="0"/>
              <a:t>1 session / week (3 hours)</a:t>
            </a:r>
          </a:p>
          <a:p>
            <a:pPr lvl="2"/>
            <a:r>
              <a:rPr lang="en-US" sz="2400" dirty="0" smtClean="0"/>
              <a:t>15 sessions / semester (45 hours)</a:t>
            </a:r>
          </a:p>
          <a:p>
            <a:pPr lvl="2"/>
            <a:r>
              <a:rPr lang="en-US" sz="2400" dirty="0" smtClean="0"/>
              <a:t>30 sessions / year</a:t>
            </a:r>
          </a:p>
          <a:p>
            <a:pPr lvl="2"/>
            <a:r>
              <a:rPr lang="en-US" sz="2400" dirty="0" smtClean="0"/>
              <a:t>However, it is part of DEN 493 so …….</a:t>
            </a:r>
          </a:p>
          <a:p>
            <a:r>
              <a:rPr lang="en-US" sz="2400" dirty="0" smtClean="0"/>
              <a:t>Lectures</a:t>
            </a:r>
          </a:p>
          <a:p>
            <a:pPr lvl="2"/>
            <a:r>
              <a:rPr lang="en-US" sz="2400" dirty="0" smtClean="0"/>
              <a:t>12 / semester</a:t>
            </a:r>
          </a:p>
          <a:p>
            <a:pPr lvl="2"/>
            <a:r>
              <a:rPr lang="en-US" sz="2400" dirty="0" smtClean="0"/>
              <a:t>24 </a:t>
            </a:r>
            <a:r>
              <a:rPr lang="en-US" sz="2400" dirty="0" err="1" smtClean="0"/>
              <a:t>lecutres</a:t>
            </a:r>
            <a:r>
              <a:rPr lang="en-US" sz="2400" dirty="0" smtClean="0"/>
              <a:t> for the course</a:t>
            </a:r>
          </a:p>
          <a:p>
            <a:pPr lvl="5"/>
            <a:r>
              <a:rPr lang="en-US" sz="2400" dirty="0" smtClean="0"/>
              <a:t>Additional 3 hours per week for home study</a:t>
            </a:r>
          </a:p>
          <a:p>
            <a:pPr lvl="2"/>
            <a:endParaRPr lang="en-US" dirty="0"/>
          </a:p>
          <a:p>
            <a:pPr marL="914400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8289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</a:t>
            </a:r>
            <a:r>
              <a:rPr lang="en-US" dirty="0" smtClean="0"/>
              <a:t>topics – 1</a:t>
            </a:r>
            <a:r>
              <a:rPr lang="en-US" baseline="30000" dirty="0" smtClean="0"/>
              <a:t>st</a:t>
            </a:r>
            <a:r>
              <a:rPr lang="en-US" dirty="0" smtClean="0"/>
              <a:t> Semester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572000"/>
          </a:xfrm>
        </p:spPr>
        <p:txBody>
          <a:bodyPr>
            <a:noAutofit/>
          </a:bodyPr>
          <a:lstStyle/>
          <a:p>
            <a:pPr lvl="0"/>
            <a:r>
              <a:rPr lang="en-US" sz="2400" dirty="0"/>
              <a:t>Course introduction</a:t>
            </a:r>
          </a:p>
          <a:p>
            <a:pPr lvl="0"/>
            <a:r>
              <a:rPr lang="en-US" sz="2400" dirty="0"/>
              <a:t>Prosthodontics – biologic and functional aspect of tooth loss</a:t>
            </a:r>
          </a:p>
          <a:p>
            <a:pPr lvl="0"/>
            <a:r>
              <a:rPr lang="en-US" sz="2400" dirty="0"/>
              <a:t>Pre-</a:t>
            </a:r>
            <a:r>
              <a:rPr lang="en-US" sz="2400" dirty="0" err="1"/>
              <a:t>edentulism</a:t>
            </a:r>
            <a:endParaRPr lang="en-US" sz="2400" dirty="0"/>
          </a:p>
          <a:p>
            <a:pPr lvl="0"/>
            <a:r>
              <a:rPr lang="en-US" sz="2400" dirty="0" err="1"/>
              <a:t>Overdentures</a:t>
            </a:r>
            <a:r>
              <a:rPr lang="en-US" sz="2400" dirty="0"/>
              <a:t> – Part I:  rationale, advantages &amp; disadvantages, indications &amp; contraindications</a:t>
            </a:r>
          </a:p>
          <a:p>
            <a:pPr lvl="0"/>
            <a:r>
              <a:rPr lang="en-US" sz="2400" dirty="0" err="1"/>
              <a:t>Overdentures</a:t>
            </a:r>
            <a:r>
              <a:rPr lang="en-US" sz="2400" dirty="0"/>
              <a:t> – Part II:  examination, case selection, abutment selection, treatment plan</a:t>
            </a:r>
          </a:p>
          <a:p>
            <a:pPr lvl="0"/>
            <a:r>
              <a:rPr lang="en-US" sz="2400" dirty="0" err="1"/>
              <a:t>Overdentures</a:t>
            </a:r>
            <a:r>
              <a:rPr lang="en-US" sz="2400" dirty="0"/>
              <a:t> – Part III:  clinical procedures, impression techniques, abutments, post-insertion maintenance phase</a:t>
            </a:r>
          </a:p>
          <a:p>
            <a:pPr lvl="0"/>
            <a:r>
              <a:rPr lang="en-US" sz="2400" dirty="0"/>
              <a:t>Attachments for </a:t>
            </a:r>
            <a:r>
              <a:rPr lang="en-US" sz="2400" dirty="0" err="1" smtClean="0"/>
              <a:t>Overdentures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7863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</a:t>
            </a:r>
            <a:r>
              <a:rPr lang="en-US" dirty="0" smtClean="0"/>
              <a:t>topics – 1</a:t>
            </a:r>
            <a:r>
              <a:rPr lang="en-US" baseline="30000" dirty="0" smtClean="0"/>
              <a:t>st</a:t>
            </a:r>
            <a:r>
              <a:rPr lang="en-US" dirty="0" smtClean="0"/>
              <a:t> Semester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572000"/>
          </a:xfrm>
        </p:spPr>
        <p:txBody>
          <a:bodyPr>
            <a:normAutofit/>
          </a:bodyPr>
          <a:lstStyle/>
          <a:p>
            <a:pPr lvl="0"/>
            <a:r>
              <a:rPr lang="en-US" sz="2400" dirty="0" smtClean="0"/>
              <a:t>Surveyed </a:t>
            </a:r>
            <a:r>
              <a:rPr lang="en-US" sz="2400" dirty="0"/>
              <a:t>crown</a:t>
            </a:r>
          </a:p>
          <a:p>
            <a:pPr lvl="0"/>
            <a:r>
              <a:rPr lang="en-US" sz="2400" dirty="0"/>
              <a:t>Attachments for RPD and Segmented Bridges</a:t>
            </a:r>
          </a:p>
          <a:p>
            <a:pPr lvl="0"/>
            <a:r>
              <a:rPr lang="en-US" sz="2400" dirty="0"/>
              <a:t>Treatment planning for implant :  Diagnosis, implant treatment decision, indications and planning overview, patient selection, biomechanical consideration</a:t>
            </a:r>
          </a:p>
          <a:p>
            <a:pPr lvl="0"/>
            <a:r>
              <a:rPr lang="en-US" sz="2400" dirty="0"/>
              <a:t>Dental Implants – Part I:  Clinical Procedures</a:t>
            </a:r>
          </a:p>
          <a:p>
            <a:pPr lvl="0"/>
            <a:r>
              <a:rPr lang="en-US" sz="2400" dirty="0"/>
              <a:t>Dental Implants – Part II:  Clinical and Lab Procedures</a:t>
            </a:r>
          </a:p>
          <a:p>
            <a:pPr lvl="0"/>
            <a:r>
              <a:rPr lang="en-US" sz="2400" dirty="0"/>
              <a:t>Implant retained </a:t>
            </a:r>
            <a:r>
              <a:rPr lang="en-US" sz="2400" dirty="0" err="1" smtClean="0"/>
              <a:t>overdenture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661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429</TotalTime>
  <Words>993</Words>
  <Application>Microsoft Office PowerPoint</Application>
  <PresentationFormat>On-screen Show (4:3)</PresentationFormat>
  <Paragraphs>298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Horizon</vt:lpstr>
      <vt:lpstr>Welcome back</vt:lpstr>
      <vt:lpstr>Advanced Prosthodontics &amp; Implantology</vt:lpstr>
      <vt:lpstr>SDS – 493 combines</vt:lpstr>
      <vt:lpstr>SDS – 493 combines</vt:lpstr>
      <vt:lpstr>Learning outcomes</vt:lpstr>
      <vt:lpstr>Learning outcomes</vt:lpstr>
      <vt:lpstr>Course mechanics</vt:lpstr>
      <vt:lpstr>Lecture topics – 1st Semester</vt:lpstr>
      <vt:lpstr>Lecture topics – 1st Semester</vt:lpstr>
      <vt:lpstr>Lecture topics - 2nd semester </vt:lpstr>
      <vt:lpstr>Lecture topics - 2nd semester </vt:lpstr>
      <vt:lpstr>Clinical requirements</vt:lpstr>
      <vt:lpstr>Clinical requirements</vt:lpstr>
      <vt:lpstr>Methods of Assessment</vt:lpstr>
      <vt:lpstr>Methods of Assessment - Grading</vt:lpstr>
      <vt:lpstr>Methods of Assessment - Grading</vt:lpstr>
      <vt:lpstr>Learning Resources – Text Books</vt:lpstr>
      <vt:lpstr>Learning Resources – Reference Books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back</dc:title>
  <dc:creator>RIDAA</dc:creator>
  <cp:lastModifiedBy>RIDAA</cp:lastModifiedBy>
  <cp:revision>22</cp:revision>
  <dcterms:created xsi:type="dcterms:W3CDTF">2013-08-29T09:12:08Z</dcterms:created>
  <dcterms:modified xsi:type="dcterms:W3CDTF">2013-09-01T12:29:29Z</dcterms:modified>
</cp:coreProperties>
</file>