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7" r:id="rId4"/>
    <p:sldId id="259" r:id="rId5"/>
    <p:sldId id="260" r:id="rId6"/>
    <p:sldId id="264" r:id="rId7"/>
    <p:sldId id="262" r:id="rId8"/>
    <p:sldId id="266" r:id="rId9"/>
    <p:sldId id="275" r:id="rId10"/>
    <p:sldId id="261" r:id="rId11"/>
    <p:sldId id="276" r:id="rId12"/>
    <p:sldId id="271" r:id="rId13"/>
    <p:sldId id="270" r:id="rId14"/>
    <p:sldId id="263" r:id="rId15"/>
    <p:sldId id="265" r:id="rId16"/>
    <p:sldId id="267" r:id="rId17"/>
    <p:sldId id="268" r:id="rId18"/>
    <p:sldId id="269" r:id="rId19"/>
    <p:sldId id="277" r:id="rId20"/>
    <p:sldId id="273" r:id="rId21"/>
    <p:sldId id="274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orizon.png"/>
          <p:cNvPicPr>
            <a:picLocks noChangeAspect="1"/>
          </p:cNvPicPr>
          <p:nvPr/>
        </p:nvPicPr>
        <p:blipFill>
          <a:blip r:embed="rId2" cstate="print"/>
          <a:srcRect t="33333"/>
          <a:stretch>
            <a:fillRect/>
          </a:stretch>
        </p:blipFill>
        <p:spPr>
          <a:xfrm>
            <a:off x="0" y="0"/>
            <a:ext cx="9144000" cy="4572000"/>
          </a:xfrm>
          <a:prstGeom prst="rect">
            <a:avLst/>
          </a:prstGeom>
        </p:spPr>
      </p:pic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92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7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007888"/>
            <a:ext cx="7772400" cy="1470025"/>
          </a:xfrm>
        </p:spPr>
        <p:txBody>
          <a:bodyPr/>
          <a:lstStyle>
            <a:lvl1pPr algn="ctr"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4962525"/>
            <a:ext cx="7885113" cy="1362075"/>
          </a:xfrm>
        </p:spPr>
        <p:txBody>
          <a:bodyPr anchor="t"/>
          <a:lstStyle>
            <a:lvl1pPr algn="l">
              <a:defRPr sz="3200" b="0" i="0" cap="all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3462338"/>
            <a:ext cx="7885113" cy="1500187"/>
          </a:xfrm>
        </p:spPr>
        <p:txBody>
          <a:bodyPr anchor="b">
            <a:normAutofit/>
          </a:bodyPr>
          <a:lstStyle>
            <a:lvl1pPr marL="0" indent="0">
              <a:buNone/>
              <a:defRPr sz="1700" baseline="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3733800" cy="4114800"/>
          </a:xfrm>
        </p:spPr>
        <p:txBody>
          <a:bodyPr/>
          <a:lstStyle>
            <a:lvl5pPr>
              <a:defRPr/>
            </a:lvl5pPr>
            <a:lvl6pPr>
              <a:buClr>
                <a:schemeClr val="tx2"/>
              </a:buClr>
              <a:buFont typeface="Arial" pitchFamily="34" charset="0"/>
              <a:buChar char="•"/>
              <a:defRPr/>
            </a:lvl6pPr>
            <a:lvl7pPr>
              <a:buClr>
                <a:schemeClr val="tx2"/>
              </a:buClr>
              <a:buFont typeface="Arial" pitchFamily="34" charset="0"/>
              <a:buChar char="•"/>
              <a:defRPr/>
            </a:lvl7pPr>
            <a:lvl8pPr>
              <a:buClr>
                <a:schemeClr val="tx2"/>
              </a:buClr>
              <a:buFont typeface="Arial" pitchFamily="34" charset="0"/>
              <a:buChar char="•"/>
              <a:defRPr/>
            </a:lvl8pPr>
            <a:lvl9pPr>
              <a:buClr>
                <a:schemeClr val="tx2"/>
              </a:buClr>
              <a:buFont typeface="Arial" pitchFamily="34" charset="0"/>
              <a:buChar char="•"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800600" y="1600200"/>
            <a:ext cx="3733800" cy="4114800"/>
          </a:xfrm>
        </p:spPr>
        <p:txBody>
          <a:bodyPr/>
          <a:lstStyle>
            <a:lvl6pPr>
              <a:buClr>
                <a:schemeClr val="tx2"/>
              </a:buClr>
              <a:defRPr/>
            </a:lvl6pPr>
            <a:lvl7pPr>
              <a:buClr>
                <a:schemeClr val="tx2"/>
              </a:buClr>
              <a:defRPr/>
            </a:lvl7pPr>
            <a:lvl8pPr>
              <a:buClr>
                <a:schemeClr val="tx2"/>
              </a:buClr>
              <a:defRPr/>
            </a:lvl8pPr>
            <a:lvl9pPr>
              <a:buClr>
                <a:schemeClr val="tx2"/>
              </a:buClr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800600" y="2209800"/>
            <a:ext cx="3733800" cy="3505200"/>
          </a:xfrm>
        </p:spPr>
        <p:txBody>
          <a:bodyPr/>
          <a:lstStyle>
            <a:lvl6pPr>
              <a:buClr>
                <a:schemeClr val="tx2"/>
              </a:buClr>
              <a:defRPr/>
            </a:lvl6pPr>
            <a:lvl7pPr>
              <a:buClr>
                <a:schemeClr val="tx2"/>
              </a:buClr>
              <a:defRPr/>
            </a:lvl7pPr>
            <a:lvl8pPr>
              <a:buClr>
                <a:schemeClr val="tx2"/>
              </a:buClr>
              <a:defRPr/>
            </a:lvl8pPr>
            <a:lvl9pPr>
              <a:buClr>
                <a:schemeClr val="tx2"/>
              </a:buClr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609600" y="2209800"/>
            <a:ext cx="3733800" cy="3505200"/>
          </a:xfrm>
        </p:spPr>
        <p:txBody>
          <a:bodyPr/>
          <a:lstStyle>
            <a:lvl6pPr>
              <a:buClr>
                <a:schemeClr val="tx2"/>
              </a:buClr>
              <a:defRPr/>
            </a:lvl6pPr>
            <a:lvl7pPr>
              <a:buClr>
                <a:schemeClr val="tx2"/>
              </a:buClr>
              <a:defRPr/>
            </a:lvl7pPr>
            <a:lvl8pPr>
              <a:buClr>
                <a:schemeClr val="tx2"/>
              </a:buClr>
              <a:defRPr/>
            </a:lvl8pPr>
            <a:lvl9pPr>
              <a:buClr>
                <a:schemeClr val="tx2"/>
              </a:buClr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199"/>
            <a:ext cx="3733800" cy="574675"/>
          </a:xfrm>
        </p:spPr>
        <p:txBody>
          <a:bodyPr anchor="b">
            <a:normAutofit/>
          </a:bodyPr>
          <a:lstStyle>
            <a:lvl1pPr marL="0" indent="0">
              <a:buNone/>
              <a:defRPr sz="1700" b="0" i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00600" y="1600199"/>
            <a:ext cx="3733800" cy="574675"/>
          </a:xfrm>
        </p:spPr>
        <p:txBody>
          <a:bodyPr anchor="b">
            <a:normAutofit/>
          </a:bodyPr>
          <a:lstStyle>
            <a:lvl1pPr marL="0" indent="0">
              <a:buNone/>
              <a:defRPr sz="1700" b="0" i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962400" y="1447800"/>
            <a:ext cx="4648200" cy="4267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1447800"/>
            <a:ext cx="2971800" cy="1097280"/>
          </a:xfrm>
        </p:spPr>
        <p:txBody>
          <a:bodyPr anchor="b"/>
          <a:lstStyle>
            <a:lvl1pPr algn="l">
              <a:defRPr sz="1800" b="0" i="0" cap="none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12648" y="2547891"/>
            <a:ext cx="2971800" cy="3167109"/>
          </a:xfrm>
        </p:spPr>
        <p:txBody>
          <a:bodyPr tIns="9144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horizon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447800"/>
            <a:ext cx="2971800" cy="1097280"/>
          </a:xfrm>
        </p:spPr>
        <p:txBody>
          <a:bodyPr anchor="b"/>
          <a:lstStyle>
            <a:lvl1pPr algn="l">
              <a:defRPr sz="1800" b="0" i="0" cap="none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657344" y="1447800"/>
            <a:ext cx="3419856" cy="3474720"/>
          </a:xfrm>
          <a:custGeom>
            <a:avLst/>
            <a:gdLst>
              <a:gd name="connsiteX0" fmla="*/ 0 w 3419856"/>
              <a:gd name="connsiteY0" fmla="*/ 74450 h 3429000"/>
              <a:gd name="connsiteX1" fmla="*/ 21806 w 3419856"/>
              <a:gd name="connsiteY1" fmla="*/ 21806 h 3429000"/>
              <a:gd name="connsiteX2" fmla="*/ 74450 w 3419856"/>
              <a:gd name="connsiteY2" fmla="*/ 0 h 3429000"/>
              <a:gd name="connsiteX3" fmla="*/ 3345406 w 3419856"/>
              <a:gd name="connsiteY3" fmla="*/ 0 h 3429000"/>
              <a:gd name="connsiteX4" fmla="*/ 3398050 w 3419856"/>
              <a:gd name="connsiteY4" fmla="*/ 21806 h 3429000"/>
              <a:gd name="connsiteX5" fmla="*/ 3419856 w 3419856"/>
              <a:gd name="connsiteY5" fmla="*/ 74450 h 3429000"/>
              <a:gd name="connsiteX6" fmla="*/ 3419856 w 3419856"/>
              <a:gd name="connsiteY6" fmla="*/ 3354550 h 3429000"/>
              <a:gd name="connsiteX7" fmla="*/ 3398050 w 3419856"/>
              <a:gd name="connsiteY7" fmla="*/ 3407194 h 3429000"/>
              <a:gd name="connsiteX8" fmla="*/ 3345406 w 3419856"/>
              <a:gd name="connsiteY8" fmla="*/ 3429000 h 3429000"/>
              <a:gd name="connsiteX9" fmla="*/ 74450 w 3419856"/>
              <a:gd name="connsiteY9" fmla="*/ 3429000 h 3429000"/>
              <a:gd name="connsiteX10" fmla="*/ 21806 w 3419856"/>
              <a:gd name="connsiteY10" fmla="*/ 3407194 h 3429000"/>
              <a:gd name="connsiteX11" fmla="*/ 0 w 3419856"/>
              <a:gd name="connsiteY11" fmla="*/ 3354550 h 3429000"/>
              <a:gd name="connsiteX12" fmla="*/ 0 w 3419856"/>
              <a:gd name="connsiteY12" fmla="*/ 74450 h 3429000"/>
              <a:gd name="connsiteX0" fmla="*/ 0 w 3419856"/>
              <a:gd name="connsiteY0" fmla="*/ 74450 h 3429000"/>
              <a:gd name="connsiteX1" fmla="*/ 21806 w 3419856"/>
              <a:gd name="connsiteY1" fmla="*/ 21806 h 3429000"/>
              <a:gd name="connsiteX2" fmla="*/ 74450 w 3419856"/>
              <a:gd name="connsiteY2" fmla="*/ 0 h 3429000"/>
              <a:gd name="connsiteX3" fmla="*/ 3345406 w 3419856"/>
              <a:gd name="connsiteY3" fmla="*/ 0 h 3429000"/>
              <a:gd name="connsiteX4" fmla="*/ 3398050 w 3419856"/>
              <a:gd name="connsiteY4" fmla="*/ 21806 h 3429000"/>
              <a:gd name="connsiteX5" fmla="*/ 3419856 w 3419856"/>
              <a:gd name="connsiteY5" fmla="*/ 74450 h 3429000"/>
              <a:gd name="connsiteX6" fmla="*/ 3419856 w 3419856"/>
              <a:gd name="connsiteY6" fmla="*/ 3354550 h 3429000"/>
              <a:gd name="connsiteX7" fmla="*/ 3398050 w 3419856"/>
              <a:gd name="connsiteY7" fmla="*/ 3407194 h 3429000"/>
              <a:gd name="connsiteX8" fmla="*/ 3345406 w 3419856"/>
              <a:gd name="connsiteY8" fmla="*/ 3429000 h 3429000"/>
              <a:gd name="connsiteX9" fmla="*/ 21806 w 3419856"/>
              <a:gd name="connsiteY9" fmla="*/ 3407194 h 3429000"/>
              <a:gd name="connsiteX10" fmla="*/ 0 w 3419856"/>
              <a:gd name="connsiteY10" fmla="*/ 3354550 h 3429000"/>
              <a:gd name="connsiteX11" fmla="*/ 0 w 3419856"/>
              <a:gd name="connsiteY11" fmla="*/ 74450 h 3429000"/>
              <a:gd name="connsiteX0" fmla="*/ 0 w 3964392"/>
              <a:gd name="connsiteY0" fmla="*/ 74450 h 3415968"/>
              <a:gd name="connsiteX1" fmla="*/ 21806 w 3964392"/>
              <a:gd name="connsiteY1" fmla="*/ 21806 h 3415968"/>
              <a:gd name="connsiteX2" fmla="*/ 74450 w 3964392"/>
              <a:gd name="connsiteY2" fmla="*/ 0 h 3415968"/>
              <a:gd name="connsiteX3" fmla="*/ 3345406 w 3964392"/>
              <a:gd name="connsiteY3" fmla="*/ 0 h 3415968"/>
              <a:gd name="connsiteX4" fmla="*/ 3398050 w 3964392"/>
              <a:gd name="connsiteY4" fmla="*/ 21806 h 3415968"/>
              <a:gd name="connsiteX5" fmla="*/ 3419856 w 3964392"/>
              <a:gd name="connsiteY5" fmla="*/ 74450 h 3415968"/>
              <a:gd name="connsiteX6" fmla="*/ 3419856 w 3964392"/>
              <a:gd name="connsiteY6" fmla="*/ 3354550 h 3415968"/>
              <a:gd name="connsiteX7" fmla="*/ 3398050 w 3964392"/>
              <a:gd name="connsiteY7" fmla="*/ 3407194 h 3415968"/>
              <a:gd name="connsiteX8" fmla="*/ 21806 w 3964392"/>
              <a:gd name="connsiteY8" fmla="*/ 3407194 h 3415968"/>
              <a:gd name="connsiteX9" fmla="*/ 0 w 3964392"/>
              <a:gd name="connsiteY9" fmla="*/ 3354550 h 3415968"/>
              <a:gd name="connsiteX10" fmla="*/ 0 w 3964392"/>
              <a:gd name="connsiteY10" fmla="*/ 74450 h 3415968"/>
              <a:gd name="connsiteX0" fmla="*/ 0 w 3964392"/>
              <a:gd name="connsiteY0" fmla="*/ 74450 h 3415968"/>
              <a:gd name="connsiteX1" fmla="*/ 21806 w 3964392"/>
              <a:gd name="connsiteY1" fmla="*/ 21806 h 3415968"/>
              <a:gd name="connsiteX2" fmla="*/ 74450 w 3964392"/>
              <a:gd name="connsiteY2" fmla="*/ 0 h 3415968"/>
              <a:gd name="connsiteX3" fmla="*/ 3345406 w 3964392"/>
              <a:gd name="connsiteY3" fmla="*/ 0 h 3415968"/>
              <a:gd name="connsiteX4" fmla="*/ 3398050 w 3964392"/>
              <a:gd name="connsiteY4" fmla="*/ 21806 h 3415968"/>
              <a:gd name="connsiteX5" fmla="*/ 3419856 w 3964392"/>
              <a:gd name="connsiteY5" fmla="*/ 74450 h 3415968"/>
              <a:gd name="connsiteX6" fmla="*/ 3419856 w 3964392"/>
              <a:gd name="connsiteY6" fmla="*/ 3354550 h 3415968"/>
              <a:gd name="connsiteX7" fmla="*/ 3398050 w 3964392"/>
              <a:gd name="connsiteY7" fmla="*/ 3407194 h 3415968"/>
              <a:gd name="connsiteX8" fmla="*/ 21806 w 3964392"/>
              <a:gd name="connsiteY8" fmla="*/ 3407194 h 3415968"/>
              <a:gd name="connsiteX9" fmla="*/ 0 w 3964392"/>
              <a:gd name="connsiteY9" fmla="*/ 3354550 h 3415968"/>
              <a:gd name="connsiteX10" fmla="*/ 0 w 3964392"/>
              <a:gd name="connsiteY10" fmla="*/ 74450 h 3415968"/>
              <a:gd name="connsiteX0" fmla="*/ 0 w 3968026"/>
              <a:gd name="connsiteY0" fmla="*/ 74450 h 3910007"/>
              <a:gd name="connsiteX1" fmla="*/ 21806 w 3968026"/>
              <a:gd name="connsiteY1" fmla="*/ 21806 h 3910007"/>
              <a:gd name="connsiteX2" fmla="*/ 74450 w 3968026"/>
              <a:gd name="connsiteY2" fmla="*/ 0 h 3910007"/>
              <a:gd name="connsiteX3" fmla="*/ 3345406 w 3968026"/>
              <a:gd name="connsiteY3" fmla="*/ 0 h 3910007"/>
              <a:gd name="connsiteX4" fmla="*/ 3398050 w 3968026"/>
              <a:gd name="connsiteY4" fmla="*/ 21806 h 3910007"/>
              <a:gd name="connsiteX5" fmla="*/ 3419856 w 3968026"/>
              <a:gd name="connsiteY5" fmla="*/ 74450 h 3910007"/>
              <a:gd name="connsiteX6" fmla="*/ 3419856 w 3968026"/>
              <a:gd name="connsiteY6" fmla="*/ 3354550 h 3910007"/>
              <a:gd name="connsiteX7" fmla="*/ 3398050 w 3968026"/>
              <a:gd name="connsiteY7" fmla="*/ 3407194 h 3910007"/>
              <a:gd name="connsiteX8" fmla="*/ 0 w 3968026"/>
              <a:gd name="connsiteY8" fmla="*/ 3354550 h 3910007"/>
              <a:gd name="connsiteX9" fmla="*/ 0 w 3968026"/>
              <a:gd name="connsiteY9" fmla="*/ 74450 h 3910007"/>
              <a:gd name="connsiteX0" fmla="*/ 0 w 3419856"/>
              <a:gd name="connsiteY0" fmla="*/ 74450 h 3901233"/>
              <a:gd name="connsiteX1" fmla="*/ 21806 w 3419856"/>
              <a:gd name="connsiteY1" fmla="*/ 21806 h 3901233"/>
              <a:gd name="connsiteX2" fmla="*/ 74450 w 3419856"/>
              <a:gd name="connsiteY2" fmla="*/ 0 h 3901233"/>
              <a:gd name="connsiteX3" fmla="*/ 3345406 w 3419856"/>
              <a:gd name="connsiteY3" fmla="*/ 0 h 3901233"/>
              <a:gd name="connsiteX4" fmla="*/ 3398050 w 3419856"/>
              <a:gd name="connsiteY4" fmla="*/ 21806 h 3901233"/>
              <a:gd name="connsiteX5" fmla="*/ 3419856 w 3419856"/>
              <a:gd name="connsiteY5" fmla="*/ 74450 h 3901233"/>
              <a:gd name="connsiteX6" fmla="*/ 3419856 w 3419856"/>
              <a:gd name="connsiteY6" fmla="*/ 3354550 h 3901233"/>
              <a:gd name="connsiteX7" fmla="*/ 0 w 3419856"/>
              <a:gd name="connsiteY7" fmla="*/ 3354550 h 3901233"/>
              <a:gd name="connsiteX8" fmla="*/ 0 w 3419856"/>
              <a:gd name="connsiteY8" fmla="*/ 74450 h 3901233"/>
              <a:gd name="connsiteX0" fmla="*/ 0 w 3419856"/>
              <a:gd name="connsiteY0" fmla="*/ 74450 h 3354550"/>
              <a:gd name="connsiteX1" fmla="*/ 21806 w 3419856"/>
              <a:gd name="connsiteY1" fmla="*/ 21806 h 3354550"/>
              <a:gd name="connsiteX2" fmla="*/ 74450 w 3419856"/>
              <a:gd name="connsiteY2" fmla="*/ 0 h 3354550"/>
              <a:gd name="connsiteX3" fmla="*/ 3345406 w 3419856"/>
              <a:gd name="connsiteY3" fmla="*/ 0 h 3354550"/>
              <a:gd name="connsiteX4" fmla="*/ 3398050 w 3419856"/>
              <a:gd name="connsiteY4" fmla="*/ 21806 h 3354550"/>
              <a:gd name="connsiteX5" fmla="*/ 3419856 w 3419856"/>
              <a:gd name="connsiteY5" fmla="*/ 74450 h 3354550"/>
              <a:gd name="connsiteX6" fmla="*/ 3419856 w 3419856"/>
              <a:gd name="connsiteY6" fmla="*/ 3354550 h 3354550"/>
              <a:gd name="connsiteX7" fmla="*/ 0 w 3419856"/>
              <a:gd name="connsiteY7" fmla="*/ 3354550 h 3354550"/>
              <a:gd name="connsiteX8" fmla="*/ 0 w 3419856"/>
              <a:gd name="connsiteY8" fmla="*/ 74450 h 3354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419856" h="3354550">
                <a:moveTo>
                  <a:pt x="0" y="74450"/>
                </a:moveTo>
                <a:cubicBezTo>
                  <a:pt x="0" y="54705"/>
                  <a:pt x="7844" y="35768"/>
                  <a:pt x="21806" y="21806"/>
                </a:cubicBezTo>
                <a:cubicBezTo>
                  <a:pt x="35768" y="7844"/>
                  <a:pt x="54705" y="0"/>
                  <a:pt x="74450" y="0"/>
                </a:cubicBezTo>
                <a:lnTo>
                  <a:pt x="3345406" y="0"/>
                </a:lnTo>
                <a:cubicBezTo>
                  <a:pt x="3365151" y="0"/>
                  <a:pt x="3384088" y="7844"/>
                  <a:pt x="3398050" y="21806"/>
                </a:cubicBezTo>
                <a:cubicBezTo>
                  <a:pt x="3412012" y="35768"/>
                  <a:pt x="3419856" y="54705"/>
                  <a:pt x="3419856" y="74450"/>
                </a:cubicBezTo>
                <a:lnTo>
                  <a:pt x="3419856" y="3354550"/>
                </a:lnTo>
                <a:lnTo>
                  <a:pt x="0" y="3354550"/>
                </a:lnTo>
                <a:lnTo>
                  <a:pt x="0" y="74450"/>
                </a:lnTo>
                <a:close/>
              </a:path>
            </a:pathLst>
          </a:custGeom>
        </p:spPr>
        <p:txBody>
          <a:bodyPr>
            <a:normAutofit/>
          </a:bodyPr>
          <a:lstStyle>
            <a:lvl1pPr marL="0" indent="0" algn="ctr">
              <a:buNone/>
              <a:defRPr sz="2000" baseline="0">
                <a:solidFill>
                  <a:schemeClr val="tx1">
                    <a:lumMod val="6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547890"/>
            <a:ext cx="2971800" cy="2405109"/>
          </a:xfrm>
        </p:spPr>
        <p:txBody>
          <a:bodyPr tIns="9144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orizon.png"/>
          <p:cNvPicPr>
            <a:picLocks noChangeAspect="1"/>
          </p:cNvPicPr>
          <p:nvPr/>
        </p:nvPicPr>
        <p:blipFill>
          <a:blip r:embed="rId13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924800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0"/>
            <a:ext cx="7924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715000" y="6356350"/>
            <a:ext cx="1524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strike="noStrike" spc="60" baseline="0">
                <a:solidFill>
                  <a:schemeClr val="tx1"/>
                </a:solidFill>
              </a:defRPr>
            </a:lvl1pPr>
          </a:lstStyle>
          <a:p>
            <a:fld id="{27C2024D-8309-4E8C-9702-09B253113698}" type="datetimeFigureOut">
              <a:rPr lang="en-US" smtClean="0"/>
              <a:t>9/1/2013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6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cap="all" spc="60" baseline="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43800" y="6356350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aseline="0">
                <a:solidFill>
                  <a:schemeClr val="tx1"/>
                </a:solidFill>
              </a:defRPr>
            </a:lvl1pPr>
          </a:lstStyle>
          <a:p>
            <a:fld id="{31A80617-807F-4635-8CD3-BF35851A01FC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3000" kern="1200" cap="all" spc="50" baseline="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 spc="3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00000"/>
        </a:lnSpc>
        <a:spcBef>
          <a:spcPct val="20000"/>
        </a:spcBef>
        <a:spcAft>
          <a:spcPts val="600"/>
        </a:spcAft>
        <a:buClr>
          <a:schemeClr val="tx2"/>
        </a:buClr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7200" dirty="0" smtClean="0"/>
              <a:t>Welcome back</a:t>
            </a:r>
            <a:endParaRPr lang="en-US" sz="7200" dirty="0"/>
          </a:p>
        </p:txBody>
      </p:sp>
    </p:spTree>
    <p:extLst>
      <p:ext uri="{BB962C8B-B14F-4D97-AF65-F5344CB8AC3E}">
        <p14:creationId xmlns:p14="http://schemas.microsoft.com/office/powerpoint/2010/main" val="29484911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Lecture topics - </a:t>
            </a:r>
            <a:r>
              <a:rPr lang="en-US" b="1" dirty="0"/>
              <a:t>2</a:t>
            </a:r>
            <a:r>
              <a:rPr lang="en-US" b="1" baseline="30000" dirty="0"/>
              <a:t>nd</a:t>
            </a:r>
            <a:r>
              <a:rPr lang="en-US" b="1" dirty="0"/>
              <a:t> semester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724400"/>
          </a:xfrm>
        </p:spPr>
        <p:txBody>
          <a:bodyPr>
            <a:normAutofit/>
          </a:bodyPr>
          <a:lstStyle/>
          <a:p>
            <a:pPr lvl="0"/>
            <a:r>
              <a:rPr lang="en-US" sz="2400" dirty="0" err="1" smtClean="0"/>
              <a:t>Occlusal</a:t>
            </a:r>
            <a:r>
              <a:rPr lang="en-US" sz="2400" dirty="0" smtClean="0"/>
              <a:t> </a:t>
            </a:r>
            <a:r>
              <a:rPr lang="en-US" sz="2400" dirty="0"/>
              <a:t>consideration in prosthodontics </a:t>
            </a:r>
          </a:p>
          <a:p>
            <a:pPr lvl="0"/>
            <a:r>
              <a:rPr lang="en-US" sz="2400" dirty="0"/>
              <a:t>Dental Implants :  </a:t>
            </a:r>
            <a:r>
              <a:rPr lang="en-US" sz="2400" dirty="0" err="1"/>
              <a:t>Occlusal</a:t>
            </a:r>
            <a:r>
              <a:rPr lang="en-US" sz="2400" dirty="0"/>
              <a:t> considerations for implant supported prosthesis and maintenance</a:t>
            </a:r>
          </a:p>
          <a:p>
            <a:pPr lvl="0"/>
            <a:r>
              <a:rPr lang="en-US" sz="2400" dirty="0"/>
              <a:t>Dental Implants :  Implant complications and maintenance</a:t>
            </a:r>
          </a:p>
          <a:p>
            <a:pPr lvl="0"/>
            <a:r>
              <a:rPr lang="en-US" sz="2400" dirty="0"/>
              <a:t>Dental Implants :  Immediate implant  loading</a:t>
            </a:r>
          </a:p>
          <a:p>
            <a:pPr lvl="0"/>
            <a:r>
              <a:rPr lang="en-US" sz="2400" dirty="0" err="1"/>
              <a:t>Perio-prostho</a:t>
            </a:r>
            <a:r>
              <a:rPr lang="en-US" sz="2400" dirty="0"/>
              <a:t> relation</a:t>
            </a:r>
          </a:p>
          <a:p>
            <a:pPr lvl="0"/>
            <a:r>
              <a:rPr lang="en-US" sz="2400" dirty="0" err="1"/>
              <a:t>Temporomandibular</a:t>
            </a:r>
            <a:r>
              <a:rPr lang="en-US" sz="2400" dirty="0"/>
              <a:t> disorders, screening history and exam for routine dental patients</a:t>
            </a:r>
          </a:p>
          <a:p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964631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Lecture topics - </a:t>
            </a:r>
            <a:r>
              <a:rPr lang="en-US" b="1" dirty="0"/>
              <a:t>2</a:t>
            </a:r>
            <a:r>
              <a:rPr lang="en-US" b="1" baseline="30000" dirty="0"/>
              <a:t>nd</a:t>
            </a:r>
            <a:r>
              <a:rPr lang="en-US" b="1" dirty="0"/>
              <a:t> semester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724400"/>
          </a:xfrm>
        </p:spPr>
        <p:txBody>
          <a:bodyPr>
            <a:normAutofit/>
          </a:bodyPr>
          <a:lstStyle/>
          <a:p>
            <a:pPr lvl="0"/>
            <a:r>
              <a:rPr lang="en-US" sz="2400" dirty="0" smtClean="0"/>
              <a:t>Removable </a:t>
            </a:r>
            <a:r>
              <a:rPr lang="en-US" sz="2400" dirty="0" err="1"/>
              <a:t>Occlusal</a:t>
            </a:r>
            <a:r>
              <a:rPr lang="en-US" sz="2400" dirty="0"/>
              <a:t> Devices</a:t>
            </a:r>
          </a:p>
          <a:p>
            <a:pPr lvl="0"/>
            <a:r>
              <a:rPr lang="en-US" sz="2400" dirty="0"/>
              <a:t>Bite Raising in </a:t>
            </a:r>
            <a:r>
              <a:rPr lang="en-US" sz="2400" dirty="0" smtClean="0"/>
              <a:t>Prosthodontics</a:t>
            </a:r>
          </a:p>
          <a:p>
            <a:pPr lvl="0"/>
            <a:r>
              <a:rPr lang="en-US" sz="2400" dirty="0" smtClean="0"/>
              <a:t>Wear of Teeth</a:t>
            </a:r>
            <a:endParaRPr lang="en-US" sz="2400" dirty="0"/>
          </a:p>
          <a:p>
            <a:pPr lvl="0"/>
            <a:r>
              <a:rPr lang="en-US" sz="2400" dirty="0"/>
              <a:t>Maxillofacial Prosthesis – Part I</a:t>
            </a:r>
          </a:p>
          <a:p>
            <a:pPr lvl="0"/>
            <a:r>
              <a:rPr lang="en-US" sz="2400" dirty="0"/>
              <a:t>Maxillofacial Prosthesis – Part II</a:t>
            </a:r>
          </a:p>
          <a:p>
            <a:pPr lvl="0"/>
            <a:r>
              <a:rPr lang="en-US" sz="2400" dirty="0"/>
              <a:t>Maxillofacial Prosthesis – Part </a:t>
            </a:r>
            <a:r>
              <a:rPr lang="en-US" sz="2400" dirty="0" smtClean="0"/>
              <a:t>III</a:t>
            </a:r>
            <a:endParaRPr lang="en-US" sz="24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5783101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Clinical requirements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572000"/>
          </a:xfrm>
        </p:spPr>
        <p:txBody>
          <a:bodyPr>
            <a:normAutofit/>
          </a:bodyPr>
          <a:lstStyle/>
          <a:p>
            <a:r>
              <a:rPr lang="en-US" sz="2600" u="sng" dirty="0" smtClean="0"/>
              <a:t>Fixed Prosthodontics including Implants	8 units</a:t>
            </a:r>
          </a:p>
          <a:p>
            <a:pPr lvl="1"/>
            <a:r>
              <a:rPr lang="en-US" sz="2400" dirty="0" smtClean="0"/>
              <a:t>Single Crown			1 unit</a:t>
            </a:r>
          </a:p>
          <a:p>
            <a:pPr lvl="1"/>
            <a:r>
              <a:rPr lang="en-US" sz="2400" dirty="0" smtClean="0"/>
              <a:t>Conventional FPD		Number of retainers + 1 </a:t>
            </a:r>
            <a:r>
              <a:rPr lang="en-US" sz="2400" dirty="0" smtClean="0"/>
              <a:t>					(</a:t>
            </a:r>
            <a:r>
              <a:rPr lang="en-US" sz="2400" dirty="0" smtClean="0"/>
              <a:t>for </a:t>
            </a:r>
            <a:r>
              <a:rPr lang="en-US" sz="2400" dirty="0" err="1" smtClean="0"/>
              <a:t>pontics</a:t>
            </a:r>
            <a:r>
              <a:rPr lang="en-US" sz="2400" dirty="0" smtClean="0"/>
              <a:t>)</a:t>
            </a:r>
          </a:p>
          <a:p>
            <a:pPr lvl="1"/>
            <a:r>
              <a:rPr lang="en-US" sz="2400" dirty="0" smtClean="0"/>
              <a:t>Min Prep /  Resin Bonded FPD	2 units (max.)</a:t>
            </a:r>
          </a:p>
          <a:p>
            <a:pPr lvl="1"/>
            <a:r>
              <a:rPr lang="en-US" sz="2400" dirty="0" smtClean="0"/>
              <a:t>Cast P &amp; C			1 unit</a:t>
            </a:r>
          </a:p>
          <a:p>
            <a:pPr lvl="1"/>
            <a:r>
              <a:rPr lang="en-US" sz="2400" dirty="0" smtClean="0"/>
              <a:t>Prefab. P &amp; C build up		½ (0.5) unit</a:t>
            </a:r>
          </a:p>
          <a:p>
            <a:pPr lvl="1"/>
            <a:r>
              <a:rPr lang="en-US" sz="2400" dirty="0" smtClean="0"/>
              <a:t>Implant Crown			1 unit</a:t>
            </a:r>
            <a:endParaRPr lang="en-US" sz="2800" dirty="0"/>
          </a:p>
          <a:p>
            <a:endParaRPr lang="en-US" sz="1800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50720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Clinical requirements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3733800"/>
          </a:xfrm>
        </p:spPr>
        <p:txBody>
          <a:bodyPr>
            <a:normAutofit/>
          </a:bodyPr>
          <a:lstStyle/>
          <a:p>
            <a:r>
              <a:rPr lang="en-US" sz="2800" u="sng" dirty="0" smtClean="0"/>
              <a:t>Removable Prosthodontics			4 Arches</a:t>
            </a:r>
          </a:p>
          <a:p>
            <a:pPr lvl="1"/>
            <a:endParaRPr lang="en-US" sz="1800" dirty="0" smtClean="0"/>
          </a:p>
          <a:p>
            <a:pPr lvl="1"/>
            <a:r>
              <a:rPr lang="en-US" sz="2400" dirty="0" smtClean="0"/>
              <a:t>Each Arch Prosthesis			1 unit</a:t>
            </a:r>
          </a:p>
          <a:p>
            <a:pPr lvl="2"/>
            <a:r>
              <a:rPr lang="en-US" sz="2400" dirty="0" smtClean="0"/>
              <a:t>It should be combination of CD, RPD, </a:t>
            </a:r>
            <a:r>
              <a:rPr lang="en-US" sz="2400" dirty="0" err="1" smtClean="0"/>
              <a:t>Overdenture</a:t>
            </a:r>
            <a:r>
              <a:rPr lang="en-US" sz="2400" dirty="0" smtClean="0"/>
              <a:t> with or without attachments, and implant retention.</a:t>
            </a:r>
          </a:p>
          <a:p>
            <a:pPr lvl="1"/>
            <a:r>
              <a:rPr lang="en-US" sz="2400" dirty="0" smtClean="0"/>
              <a:t>Transitional or interim Prosthesis		½ (0.5) unit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4838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Methods of 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876800"/>
          </a:xfrm>
        </p:spPr>
        <p:txBody>
          <a:bodyPr>
            <a:noAutofit/>
          </a:bodyPr>
          <a:lstStyle/>
          <a:p>
            <a:pPr lvl="0"/>
            <a:r>
              <a:rPr lang="en-US" sz="2000" b="1" u="sng" dirty="0" smtClean="0"/>
              <a:t>Clinical Skills</a:t>
            </a:r>
          </a:p>
          <a:p>
            <a:pPr lvl="1"/>
            <a:r>
              <a:rPr lang="en-US" sz="2000" dirty="0" smtClean="0">
                <a:solidFill>
                  <a:srgbClr val="FFFF00"/>
                </a:solidFill>
              </a:rPr>
              <a:t>Fulfilling </a:t>
            </a:r>
            <a:r>
              <a:rPr lang="en-US" sz="2000" dirty="0">
                <a:solidFill>
                  <a:srgbClr val="FFFF00"/>
                </a:solidFill>
              </a:rPr>
              <a:t>minimum clinical requirements </a:t>
            </a:r>
            <a:r>
              <a:rPr lang="en-US" sz="2000" dirty="0"/>
              <a:t>and completion of a minimum number of comprehensive cases to reflect the students’ ability to perform the procedures with precision and to integrate and apply their acquired manual skills in various clinical situations. </a:t>
            </a:r>
          </a:p>
          <a:p>
            <a:pPr lvl="1"/>
            <a:r>
              <a:rPr lang="en-US" sz="2000" dirty="0" smtClean="0"/>
              <a:t>Daily / Procedural clinical </a:t>
            </a:r>
            <a:r>
              <a:rPr lang="en-US" sz="2000" dirty="0"/>
              <a:t>evaluation. </a:t>
            </a:r>
          </a:p>
          <a:p>
            <a:pPr lvl="1"/>
            <a:r>
              <a:rPr lang="en-US" sz="2000" dirty="0" smtClean="0">
                <a:solidFill>
                  <a:srgbClr val="FFFF00"/>
                </a:solidFill>
              </a:rPr>
              <a:t>4 Practical </a:t>
            </a:r>
            <a:r>
              <a:rPr lang="en-US" sz="2000" dirty="0">
                <a:solidFill>
                  <a:srgbClr val="FFFF00"/>
                </a:solidFill>
              </a:rPr>
              <a:t>competency </a:t>
            </a:r>
            <a:r>
              <a:rPr lang="en-US" sz="2000" dirty="0" smtClean="0">
                <a:solidFill>
                  <a:srgbClr val="FFFF00"/>
                </a:solidFill>
              </a:rPr>
              <a:t>examination</a:t>
            </a:r>
            <a:r>
              <a:rPr lang="en-US" sz="2000" dirty="0" smtClean="0"/>
              <a:t>.</a:t>
            </a:r>
          </a:p>
          <a:p>
            <a:pPr lvl="1"/>
            <a:r>
              <a:rPr lang="en-US" sz="2000" dirty="0" smtClean="0"/>
              <a:t>Student’s self evaluation for every clinical procedure</a:t>
            </a:r>
          </a:p>
          <a:p>
            <a:r>
              <a:rPr lang="en-US" sz="2000" b="1" u="sng" dirty="0" smtClean="0"/>
              <a:t>Didactic</a:t>
            </a:r>
          </a:p>
          <a:p>
            <a:pPr lvl="1"/>
            <a:r>
              <a:rPr lang="en-US" sz="2000" dirty="0" smtClean="0"/>
              <a:t>2 Mid term Written Exams</a:t>
            </a:r>
          </a:p>
          <a:p>
            <a:pPr lvl="1"/>
            <a:r>
              <a:rPr lang="en-US" sz="2000" dirty="0" smtClean="0"/>
              <a:t>Final Written  Exam</a:t>
            </a:r>
          </a:p>
          <a:p>
            <a:pPr lvl="1"/>
            <a:r>
              <a:rPr lang="en-US" sz="2000" dirty="0" smtClean="0"/>
              <a:t>OSCE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417964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Methods of </a:t>
            </a:r>
            <a:r>
              <a:rPr lang="en-US" dirty="0" smtClean="0"/>
              <a:t>Assessment - </a:t>
            </a:r>
            <a:r>
              <a:rPr lang="en-US" sz="4000" dirty="0" smtClean="0">
                <a:solidFill>
                  <a:srgbClr val="FFC000"/>
                </a:solidFill>
              </a:rPr>
              <a:t>Grading</a:t>
            </a:r>
            <a:endParaRPr lang="en-US" sz="4000" dirty="0">
              <a:solidFill>
                <a:srgbClr val="FFC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648200"/>
          </a:xfrm>
        </p:spPr>
        <p:txBody>
          <a:bodyPr>
            <a:normAutofit/>
          </a:bodyPr>
          <a:lstStyle/>
          <a:p>
            <a:r>
              <a:rPr lang="en-US" sz="2800" dirty="0" smtClean="0">
                <a:solidFill>
                  <a:srgbClr val="FFFF00"/>
                </a:solidFill>
              </a:rPr>
              <a:t>Didactic</a:t>
            </a:r>
          </a:p>
          <a:p>
            <a:pPr lvl="1"/>
            <a:r>
              <a:rPr lang="en-US" sz="2800" dirty="0" smtClean="0"/>
              <a:t>2 Mid term Written Exams  (10 each) 	20</a:t>
            </a:r>
          </a:p>
          <a:p>
            <a:pPr marL="457200" lvl="1" indent="0">
              <a:buNone/>
            </a:pPr>
            <a:r>
              <a:rPr lang="en-US" sz="2400" dirty="0" smtClean="0"/>
              <a:t>	(8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week of 1</a:t>
            </a:r>
            <a:r>
              <a:rPr lang="en-US" sz="2400" baseline="30000" dirty="0" smtClean="0"/>
              <a:t>st</a:t>
            </a:r>
            <a:r>
              <a:rPr lang="en-US" sz="2400" dirty="0" smtClean="0"/>
              <a:t> semester &amp; 5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week of 2</a:t>
            </a:r>
            <a:r>
              <a:rPr lang="en-US" sz="2400" baseline="30000" dirty="0" smtClean="0"/>
              <a:t>nd</a:t>
            </a:r>
            <a:r>
              <a:rPr lang="en-US" sz="2400" dirty="0" smtClean="0"/>
              <a:t>)</a:t>
            </a:r>
          </a:p>
          <a:p>
            <a:pPr lvl="1"/>
            <a:r>
              <a:rPr lang="en-US" sz="2800" dirty="0" smtClean="0"/>
              <a:t>Final Comprehensive Written Exam		20</a:t>
            </a:r>
            <a:endParaRPr lang="en-US" sz="2800" dirty="0"/>
          </a:p>
          <a:p>
            <a:pPr lvl="1"/>
            <a:r>
              <a:rPr lang="en-US" sz="2800" dirty="0" smtClean="0"/>
              <a:t>OSCE						10</a:t>
            </a:r>
          </a:p>
          <a:p>
            <a:pPr marL="914400" lvl="2" indent="0">
              <a:buNone/>
            </a:pPr>
            <a:r>
              <a:rPr lang="en-US" sz="2400" dirty="0"/>
              <a:t> </a:t>
            </a:r>
            <a:r>
              <a:rPr lang="en-US" sz="2400" dirty="0" smtClean="0"/>
              <a:t> (Extracted from DEN 493)</a:t>
            </a:r>
          </a:p>
        </p:txBody>
      </p:sp>
    </p:spTree>
    <p:extLst>
      <p:ext uri="{BB962C8B-B14F-4D97-AF65-F5344CB8AC3E}">
        <p14:creationId xmlns:p14="http://schemas.microsoft.com/office/powerpoint/2010/main" val="41084931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Methods of </a:t>
            </a:r>
            <a:r>
              <a:rPr lang="en-US" dirty="0" smtClean="0"/>
              <a:t>Assessment - </a:t>
            </a:r>
            <a:r>
              <a:rPr lang="en-US" sz="4000" dirty="0" smtClean="0">
                <a:solidFill>
                  <a:srgbClr val="FFC000"/>
                </a:solidFill>
              </a:rPr>
              <a:t>Grading</a:t>
            </a:r>
            <a:endParaRPr lang="en-US" sz="4000" dirty="0">
              <a:solidFill>
                <a:srgbClr val="FFC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648200"/>
          </a:xfrm>
        </p:spPr>
        <p:txBody>
          <a:bodyPr>
            <a:normAutofit/>
          </a:bodyPr>
          <a:lstStyle/>
          <a:p>
            <a:r>
              <a:rPr lang="en-US" sz="2800" dirty="0" smtClean="0">
                <a:solidFill>
                  <a:srgbClr val="FFFF00"/>
                </a:solidFill>
              </a:rPr>
              <a:t>Clinical</a:t>
            </a:r>
          </a:p>
          <a:p>
            <a:pPr lvl="1"/>
            <a:r>
              <a:rPr lang="en-US" sz="2800" dirty="0" smtClean="0"/>
              <a:t>Completion of Requirements			10</a:t>
            </a:r>
          </a:p>
          <a:p>
            <a:pPr lvl="1"/>
            <a:r>
              <a:rPr lang="en-US" sz="2800" dirty="0" smtClean="0"/>
              <a:t>Continuous clinical (Daily procedure)	10</a:t>
            </a:r>
          </a:p>
          <a:p>
            <a:pPr lvl="1"/>
            <a:r>
              <a:rPr lang="en-US" sz="2800" dirty="0" smtClean="0"/>
              <a:t>4 Competencies				30</a:t>
            </a:r>
          </a:p>
          <a:p>
            <a:pPr lvl="3"/>
            <a:r>
              <a:rPr lang="en-US" sz="2400" dirty="0" smtClean="0"/>
              <a:t>Preparation of Full Crown		8</a:t>
            </a:r>
          </a:p>
          <a:p>
            <a:pPr lvl="3"/>
            <a:r>
              <a:rPr lang="en-US" sz="2400" dirty="0" smtClean="0"/>
              <a:t>Final Impression Full Crown	7</a:t>
            </a:r>
          </a:p>
          <a:p>
            <a:pPr lvl="3"/>
            <a:r>
              <a:rPr lang="en-US" sz="2400" dirty="0" smtClean="0"/>
              <a:t>Final Impression CD / RPD	8</a:t>
            </a:r>
          </a:p>
          <a:p>
            <a:pPr lvl="3"/>
            <a:r>
              <a:rPr lang="en-US" sz="2400" dirty="0" smtClean="0"/>
              <a:t>Surveying &amp; Designing RPD	7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528620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Learning Resources – Text Books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199"/>
            <a:ext cx="7924800" cy="4772891"/>
          </a:xfrm>
        </p:spPr>
        <p:txBody>
          <a:bodyPr>
            <a:normAutofit/>
          </a:bodyPr>
          <a:lstStyle/>
          <a:p>
            <a:pPr lvl="0"/>
            <a:r>
              <a:rPr lang="en-US" dirty="0" err="1"/>
              <a:t>Owall</a:t>
            </a:r>
            <a:r>
              <a:rPr lang="en-US" dirty="0"/>
              <a:t> B, </a:t>
            </a:r>
            <a:r>
              <a:rPr lang="en-US" dirty="0" err="1"/>
              <a:t>Kayser</a:t>
            </a:r>
            <a:r>
              <a:rPr lang="en-US" dirty="0"/>
              <a:t> AF, </a:t>
            </a:r>
            <a:r>
              <a:rPr lang="en-US" dirty="0" err="1"/>
              <a:t>Carlsson</a:t>
            </a:r>
            <a:r>
              <a:rPr lang="en-US" dirty="0"/>
              <a:t> GE. Prosthodontics: Principles and management strategies. </a:t>
            </a:r>
            <a:r>
              <a:rPr lang="en-US" dirty="0" err="1"/>
              <a:t>London:Mosby-Wolfe</a:t>
            </a:r>
            <a:r>
              <a:rPr lang="en-US" dirty="0"/>
              <a:t>, 1996.</a:t>
            </a:r>
          </a:p>
          <a:p>
            <a:pPr lvl="0"/>
            <a:r>
              <a:rPr lang="en-US" dirty="0" err="1"/>
              <a:t>Jenkines</a:t>
            </a:r>
            <a:r>
              <a:rPr lang="en-US" dirty="0"/>
              <a:t> G. Precision attachments: a link to successful restorative treatment.  Quintessence Publishing Co., 1999.</a:t>
            </a:r>
          </a:p>
          <a:p>
            <a:pPr lvl="0"/>
            <a:r>
              <a:rPr lang="en-AU" dirty="0" err="1"/>
              <a:t>Preiskel</a:t>
            </a:r>
            <a:r>
              <a:rPr lang="en-AU" dirty="0"/>
              <a:t> H.  </a:t>
            </a:r>
            <a:r>
              <a:rPr lang="en-AU" dirty="0" err="1"/>
              <a:t>Overdentures</a:t>
            </a:r>
            <a:r>
              <a:rPr lang="en-AU" dirty="0"/>
              <a:t> made easy. Quintessence Publishing Co.</a:t>
            </a:r>
            <a:endParaRPr lang="en-US" dirty="0"/>
          </a:p>
          <a:p>
            <a:pPr lvl="0"/>
            <a:r>
              <a:rPr lang="en-AU" dirty="0" err="1"/>
              <a:t>Mohl</a:t>
            </a:r>
            <a:r>
              <a:rPr lang="en-AU" dirty="0"/>
              <a:t> M, </a:t>
            </a:r>
            <a:r>
              <a:rPr lang="en-AU" dirty="0" err="1"/>
              <a:t>Zarb</a:t>
            </a:r>
            <a:r>
              <a:rPr lang="en-AU" dirty="0"/>
              <a:t> G, </a:t>
            </a:r>
            <a:r>
              <a:rPr lang="en-AU" dirty="0" err="1"/>
              <a:t>Carlsson</a:t>
            </a:r>
            <a:r>
              <a:rPr lang="en-AU" dirty="0"/>
              <a:t> G, </a:t>
            </a:r>
            <a:r>
              <a:rPr lang="en-AU" dirty="0" err="1"/>
              <a:t>Rugh</a:t>
            </a:r>
            <a:r>
              <a:rPr lang="en-AU" dirty="0"/>
              <a:t> J. A textbook of occlusion. Quintessence Publishing Co., 1991.</a:t>
            </a:r>
            <a:endParaRPr lang="en-US" dirty="0"/>
          </a:p>
          <a:p>
            <a:pPr lvl="0"/>
            <a:r>
              <a:rPr lang="en-AU" dirty="0"/>
              <a:t> Dawson P. Evaluation and diagnosis and treatment of </a:t>
            </a:r>
            <a:r>
              <a:rPr lang="en-AU" dirty="0" err="1"/>
              <a:t>occlusal</a:t>
            </a:r>
            <a:r>
              <a:rPr lang="en-AU" dirty="0"/>
              <a:t> problems, second edition. St Louis: Mosby, 1989.</a:t>
            </a:r>
            <a:endParaRPr lang="en-US" dirty="0"/>
          </a:p>
          <a:p>
            <a:pPr lvl="0"/>
            <a:r>
              <a:rPr lang="en-AU" dirty="0"/>
              <a:t>Worthington P, Lang B, </a:t>
            </a:r>
            <a:r>
              <a:rPr lang="en-AU" dirty="0" err="1"/>
              <a:t>LaVelle</a:t>
            </a:r>
            <a:r>
              <a:rPr lang="en-AU" dirty="0"/>
              <a:t> W. </a:t>
            </a:r>
            <a:r>
              <a:rPr lang="en-AU" dirty="0" err="1"/>
              <a:t>Osseointegration</a:t>
            </a:r>
            <a:r>
              <a:rPr lang="en-AU" dirty="0"/>
              <a:t> in Dentistry.  Quintessence Publishing Co.,1994.</a:t>
            </a:r>
            <a:endParaRPr lang="en-US" dirty="0"/>
          </a:p>
          <a:p>
            <a:pPr lvl="0"/>
            <a:r>
              <a:rPr lang="fr-FR" dirty="0"/>
              <a:t>Block M, Kent J, Guerra L.  </a:t>
            </a:r>
            <a:r>
              <a:rPr lang="en-AU" dirty="0"/>
              <a:t>Implant in Dentistry. </a:t>
            </a:r>
            <a:r>
              <a:rPr lang="en-AU" dirty="0" err="1"/>
              <a:t>W.B.Saunders</a:t>
            </a:r>
            <a:r>
              <a:rPr lang="en-AU" dirty="0"/>
              <a:t> Company,1997.</a:t>
            </a:r>
            <a:endParaRPr lang="en-US" dirty="0"/>
          </a:p>
          <a:p>
            <a:pPr lvl="0"/>
            <a:r>
              <a:rPr lang="en-AU" dirty="0" err="1"/>
              <a:t>Beumer</a:t>
            </a:r>
            <a:r>
              <a:rPr lang="en-AU" dirty="0"/>
              <a:t>, Curtis, </a:t>
            </a:r>
            <a:r>
              <a:rPr lang="en-AU" dirty="0" err="1"/>
              <a:t>Fritell</a:t>
            </a:r>
            <a:r>
              <a:rPr lang="en-AU" dirty="0"/>
              <a:t>.  Maxillofacial Rehabilitation.</a:t>
            </a:r>
            <a:endParaRPr lang="en-US" dirty="0"/>
          </a:p>
          <a:p>
            <a:r>
              <a:rPr lang="en-US" dirty="0"/>
              <a:t>Taylor T. Clinical Maxillofacial Prosthetics. Quintessence  </a:t>
            </a:r>
            <a:r>
              <a:rPr lang="en-US" dirty="0" smtClean="0"/>
              <a:t>Publishing </a:t>
            </a:r>
            <a:r>
              <a:rPr lang="en-US" dirty="0"/>
              <a:t>Co., 2000</a:t>
            </a:r>
          </a:p>
        </p:txBody>
      </p:sp>
    </p:spTree>
    <p:extLst>
      <p:ext uri="{BB962C8B-B14F-4D97-AF65-F5344CB8AC3E}">
        <p14:creationId xmlns:p14="http://schemas.microsoft.com/office/powerpoint/2010/main" val="1838231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Learning Resources – Reference Books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lvl="0"/>
            <a:r>
              <a:rPr lang="en-US" dirty="0"/>
              <a:t>Alan B. Carr, David</a:t>
            </a:r>
            <a:r>
              <a:rPr lang="en-AU" dirty="0"/>
              <a:t> T. Brown. McCracken’s Removable Partial Prosthodontics. Elsevier Mosby, 2011.</a:t>
            </a:r>
            <a:endParaRPr lang="en-US" dirty="0"/>
          </a:p>
          <a:p>
            <a:pPr lvl="0"/>
            <a:r>
              <a:rPr lang="en-AU" dirty="0"/>
              <a:t>Rodney D. Phoenix, David R. </a:t>
            </a:r>
            <a:r>
              <a:rPr lang="en-AU" dirty="0" err="1"/>
              <a:t>Cagna</a:t>
            </a:r>
            <a:r>
              <a:rPr lang="en-AU" dirty="0"/>
              <a:t>, Charles F. </a:t>
            </a:r>
            <a:r>
              <a:rPr lang="en-AU" dirty="0" err="1"/>
              <a:t>DeFreest</a:t>
            </a:r>
            <a:r>
              <a:rPr lang="en-AU" dirty="0"/>
              <a:t>. Stewart’s Clinical Removable Partial Prosthodontics. Quintessence books. 2008.</a:t>
            </a:r>
            <a:endParaRPr lang="en-US" dirty="0"/>
          </a:p>
          <a:p>
            <a:pPr lvl="0"/>
            <a:r>
              <a:rPr lang="en-AU" dirty="0"/>
              <a:t> Hamid R. </a:t>
            </a:r>
            <a:r>
              <a:rPr lang="en-AU" dirty="0" err="1"/>
              <a:t>Shafie</a:t>
            </a:r>
            <a:r>
              <a:rPr lang="en-AU" dirty="0"/>
              <a:t>, Clinical and laboratory Manual of Implant </a:t>
            </a:r>
            <a:r>
              <a:rPr lang="en-AU" dirty="0" err="1"/>
              <a:t>Overdentures</a:t>
            </a:r>
            <a:r>
              <a:rPr lang="en-AU" dirty="0"/>
              <a:t>. Blackwell </a:t>
            </a:r>
            <a:r>
              <a:rPr lang="en-AU" dirty="0" err="1"/>
              <a:t>unssgaard</a:t>
            </a:r>
            <a:r>
              <a:rPr lang="en-AU" dirty="0"/>
              <a:t>, 2007</a:t>
            </a:r>
            <a:r>
              <a:rPr lang="en-AU" dirty="0" smtClean="0"/>
              <a:t>.</a:t>
            </a:r>
          </a:p>
          <a:p>
            <a:pPr lvl="0"/>
            <a:endParaRPr lang="en-AU" dirty="0"/>
          </a:p>
          <a:p>
            <a:pPr marL="0" indent="0">
              <a:buNone/>
            </a:pPr>
            <a:r>
              <a:rPr lang="en-AU" sz="3200" dirty="0" smtClean="0"/>
              <a:t>Electronic </a:t>
            </a:r>
            <a:r>
              <a:rPr lang="en-AU" sz="3200" dirty="0"/>
              <a:t>Materials, Web Sites </a:t>
            </a:r>
            <a:r>
              <a:rPr lang="en-AU" sz="3200" dirty="0" err="1"/>
              <a:t>etc</a:t>
            </a:r>
            <a:endParaRPr lang="en-US" sz="3200" dirty="0"/>
          </a:p>
          <a:p>
            <a:r>
              <a:rPr lang="en-AU" dirty="0"/>
              <a:t>        Zest Anchor web site for locator attachments.</a:t>
            </a:r>
            <a:endParaRPr lang="en-US" dirty="0"/>
          </a:p>
          <a:p>
            <a:pPr lvl="0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6563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289977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1219200" y="4114800"/>
            <a:ext cx="6400800" cy="1524000"/>
          </a:xfrm>
        </p:spPr>
        <p:txBody>
          <a:bodyPr>
            <a:normAutofit/>
          </a:bodyPr>
          <a:lstStyle/>
          <a:p>
            <a:r>
              <a:rPr lang="en-US" sz="6000" dirty="0" smtClean="0"/>
              <a:t>SDS  -  493</a:t>
            </a:r>
            <a:endParaRPr lang="en-US" sz="60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1295400"/>
            <a:ext cx="7772400" cy="2182513"/>
          </a:xfrm>
        </p:spPr>
        <p:txBody>
          <a:bodyPr/>
          <a:lstStyle/>
          <a:p>
            <a:r>
              <a:rPr lang="en-US" sz="4400" b="1" dirty="0" smtClean="0"/>
              <a:t>Advanced Prosthodontics</a:t>
            </a:r>
            <a:br>
              <a:rPr lang="en-US" sz="4400" b="1" dirty="0" smtClean="0"/>
            </a:br>
            <a:r>
              <a:rPr lang="en-US" sz="4400" b="1" dirty="0" smtClean="0"/>
              <a:t>&amp;</a:t>
            </a:r>
            <a:br>
              <a:rPr lang="en-US" sz="4400" b="1" dirty="0" smtClean="0"/>
            </a:br>
            <a:r>
              <a:rPr lang="en-US" sz="4400" b="1" dirty="0" err="1" smtClean="0"/>
              <a:t>Implantology</a:t>
            </a:r>
            <a:endParaRPr lang="en-US" sz="4400" b="1" dirty="0"/>
          </a:p>
        </p:txBody>
      </p:sp>
    </p:spTree>
    <p:extLst>
      <p:ext uri="{BB962C8B-B14F-4D97-AF65-F5344CB8AC3E}">
        <p14:creationId xmlns:p14="http://schemas.microsoft.com/office/powerpoint/2010/main" val="1906796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796495" y="914400"/>
            <a:ext cx="11958638" cy="799137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Rectangle 1"/>
          <p:cNvSpPr/>
          <p:nvPr/>
        </p:nvSpPr>
        <p:spPr>
          <a:xfrm>
            <a:off x="609600" y="304800"/>
            <a:ext cx="80772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solidFill>
                  <a:srgbClr val="FFFF00"/>
                </a:solidFill>
                <a:latin typeface="Calibri"/>
                <a:ea typeface="Calibri"/>
                <a:cs typeface="Arial"/>
              </a:rPr>
              <a:t>FIXED CLINICAL EVALUATION FORM FOR SDS 493</a:t>
            </a:r>
            <a:endParaRPr lang="en-US" sz="1200" dirty="0">
              <a:solidFill>
                <a:srgbClr val="FFFF00"/>
              </a:solidFill>
              <a:effectLst/>
              <a:latin typeface="Calibri"/>
              <a:ea typeface="Calibri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577983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3821257"/>
              </p:ext>
            </p:extLst>
          </p:nvPr>
        </p:nvGraphicFramePr>
        <p:xfrm>
          <a:off x="1828801" y="152400"/>
          <a:ext cx="5791200" cy="647699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424225"/>
                <a:gridCol w="1609568"/>
                <a:gridCol w="260133"/>
                <a:gridCol w="260133"/>
                <a:gridCol w="260133"/>
                <a:gridCol w="787443"/>
                <a:gridCol w="193473"/>
                <a:gridCol w="194016"/>
                <a:gridCol w="194016"/>
                <a:gridCol w="608060"/>
              </a:tblGrid>
              <a:tr h="431345"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</a:rPr>
                        <a:t>Clinical Procedure</a:t>
                      </a:r>
                      <a:endParaRPr lang="en-US" sz="6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anchor="ctr"/>
                </a:tc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800">
                          <a:effectLst/>
                        </a:rPr>
                        <a:t>Evaluation Criteria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anchor="ctr"/>
                </a:tc>
                <a:tc gridSpan="3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600">
                          <a:effectLst/>
                        </a:rPr>
                        <a:t>Student’s Self-evaluation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600">
                          <a:effectLst/>
                        </a:rPr>
                        <a:t>Clinical Management &amp; Professionality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anchor="ctr"/>
                </a:tc>
                <a:tc gridSpan="3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600">
                          <a:effectLst/>
                        </a:rPr>
                        <a:t>Procedure Evaluation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600">
                          <a:effectLst/>
                        </a:rPr>
                        <a:t>Signature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anchor="ctr"/>
                </a:tc>
              </a:tr>
              <a:tr h="5798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Unsatisfactory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vert="vert270" anchor="ctr"/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Satisfactory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vert="vert270" anchor="ctr"/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Outstanding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vert="vert270" anchor="ctr"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Unsatisfactory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vert="vert270" anchor="ctr"/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Satisfactory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vert="vert270" anchor="ctr"/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Outstanding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 vert="vert270" anchor="ctr"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8399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Diagnosis and treatment planning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History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Clinical examination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Mounted casts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252266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Primary impressions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Tray selection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Quality of the impression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504533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Survey design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Path of placement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Tripod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Survey lines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Design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504533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Mouth preparation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Guiding planes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Rest seats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Buccal/lingual recontouring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Polishing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252266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Border molding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Tray extension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Manipulation of modeling plastic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378399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Final impression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Extensions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Pressure areas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Voids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252266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Try-in framework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Fit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Occlusion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378399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Functional impression (altered cast)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Tray extension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Border molding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Quality of impression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756799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Max. Man. Jaw relations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Adjustment of MAX occlusion rim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Adjustment of MAN occlusion rim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Establishment of VDR-VDO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Face bow transfer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Centric relation record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Shade and mold selection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630666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Try-in trial denture(s)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Extension-retention-stability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Verify jaw relations (VD-CR)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Esthetics-phonetics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Post. Palatal seal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Protrusive record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378399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Prosthesis placement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Tissue surface/borders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Clinical remount in CR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Instruction (Oral-written)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378399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Post-placement evaluation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Adverse tissue reactions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Occlusion </a:t>
                      </a:r>
                      <a:endParaRPr lang="en-US" sz="600"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Other problems/patient satisfaction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210221"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n-US" sz="500">
                          <a:effectLst/>
                        </a:rPr>
                        <a:t>Other procedures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  <a:tr h="210221">
                <a:tc gridSpan="5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AVE.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>
                          <a:effectLst/>
                        </a:rPr>
                        <a:t> </a:t>
                      </a:r>
                      <a:endParaRPr lang="en-US" sz="60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500" dirty="0">
                          <a:effectLst/>
                        </a:rPr>
                        <a:t> </a:t>
                      </a:r>
                      <a:endParaRPr lang="en-US" sz="600" dirty="0">
                        <a:effectLst/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9236" marR="39236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84030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 smtClean="0"/>
              <a:t>SDS – 493 combines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33400" y="2438400"/>
            <a:ext cx="7924800" cy="3505200"/>
          </a:xfrm>
        </p:spPr>
        <p:txBody>
          <a:bodyPr>
            <a:normAutofit/>
          </a:bodyPr>
          <a:lstStyle/>
          <a:p>
            <a:pPr algn="ctr"/>
            <a:r>
              <a:rPr lang="en-US" sz="2800" dirty="0" smtClean="0"/>
              <a:t>SDS 441 – </a:t>
            </a:r>
            <a:r>
              <a:rPr lang="en-US" sz="2800" dirty="0"/>
              <a:t>Clinical Removable Prosthodontics </a:t>
            </a:r>
            <a:r>
              <a:rPr lang="en-US" sz="2800" dirty="0" smtClean="0"/>
              <a:t>II</a:t>
            </a:r>
          </a:p>
          <a:p>
            <a:pPr marL="0" indent="0" algn="ctr">
              <a:buNone/>
            </a:pPr>
            <a:r>
              <a:rPr lang="en-US" sz="2800" dirty="0"/>
              <a:t>&amp;</a:t>
            </a:r>
            <a:endParaRPr lang="en-US" sz="2800" dirty="0" smtClean="0"/>
          </a:p>
          <a:p>
            <a:pPr algn="ctr"/>
            <a:r>
              <a:rPr lang="en-US" sz="2800" dirty="0" smtClean="0"/>
              <a:t>SDS 432 - </a:t>
            </a:r>
            <a:r>
              <a:rPr lang="en-US" sz="2800" dirty="0"/>
              <a:t>Clinical Fixed Prosthodontics </a:t>
            </a:r>
            <a:r>
              <a:rPr lang="en-US" sz="2800" dirty="0" smtClean="0"/>
              <a:t>II</a:t>
            </a:r>
          </a:p>
          <a:p>
            <a:pPr algn="ctr"/>
            <a:endParaRPr lang="en-US" sz="2800" dirty="0"/>
          </a:p>
          <a:p>
            <a:pPr algn="ctr"/>
            <a:endParaRPr lang="en-US" sz="2800" dirty="0" smtClean="0"/>
          </a:p>
          <a:p>
            <a:pPr algn="r"/>
            <a:r>
              <a:rPr lang="en-US" sz="2400" dirty="0" smtClean="0">
                <a:solidFill>
                  <a:srgbClr val="FFC000"/>
                </a:solidFill>
              </a:rPr>
              <a:t>With a twist ………….</a:t>
            </a:r>
            <a:endParaRPr lang="en-US" sz="2400" dirty="0">
              <a:solidFill>
                <a:srgbClr val="FFC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90432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>
                <a:solidFill>
                  <a:srgbClr val="FFFFFF"/>
                </a:solidFill>
              </a:rPr>
              <a:t>SDS – 493 combines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2209800"/>
            <a:ext cx="7924800" cy="4114800"/>
          </a:xfrm>
        </p:spPr>
        <p:txBody>
          <a:bodyPr>
            <a:normAutofit/>
          </a:bodyPr>
          <a:lstStyle/>
          <a:p>
            <a:pPr algn="ctr"/>
            <a:r>
              <a:rPr lang="en-US" sz="2800" dirty="0" smtClean="0"/>
              <a:t>TWO SEMESTER DIDECTIC (Lectures)</a:t>
            </a:r>
          </a:p>
          <a:p>
            <a:pPr marL="0" indent="0" algn="ctr">
              <a:buNone/>
            </a:pPr>
            <a:r>
              <a:rPr lang="en-US" sz="2800" dirty="0" smtClean="0"/>
              <a:t>&amp;</a:t>
            </a:r>
            <a:endParaRPr lang="en-US" sz="2800" dirty="0"/>
          </a:p>
          <a:p>
            <a:pPr algn="ctr"/>
            <a:r>
              <a:rPr lang="en-US" sz="2800" dirty="0" smtClean="0"/>
              <a:t>TWO semester Clinics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425726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Learning outcomes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57200" y="1447800"/>
            <a:ext cx="8229600" cy="4648200"/>
          </a:xfrm>
        </p:spPr>
        <p:txBody>
          <a:bodyPr>
            <a:noAutofit/>
          </a:bodyPr>
          <a:lstStyle/>
          <a:p>
            <a:pPr lvl="0"/>
            <a:r>
              <a:rPr lang="en-US" sz="2400" dirty="0"/>
              <a:t>Perform a comprehensive examination, diagnosis, treatment planning and treatment for a variety of </a:t>
            </a:r>
            <a:r>
              <a:rPr lang="en-US" sz="2400" dirty="0" err="1"/>
              <a:t>prosthodontic</a:t>
            </a:r>
            <a:r>
              <a:rPr lang="en-US" sz="2400" dirty="0"/>
              <a:t> </a:t>
            </a:r>
            <a:r>
              <a:rPr lang="en-US" sz="2400" dirty="0" smtClean="0"/>
              <a:t>cases. </a:t>
            </a:r>
            <a:endParaRPr lang="en-US" sz="2400" dirty="0"/>
          </a:p>
          <a:p>
            <a:pPr lvl="0"/>
            <a:r>
              <a:rPr lang="en-US" sz="2400" dirty="0"/>
              <a:t>Demonstrate sound basic knowledge of the procedures and materials used in the construction of fixed and removable dental </a:t>
            </a:r>
            <a:r>
              <a:rPr lang="en-US" sz="2400" dirty="0" smtClean="0"/>
              <a:t>prosthesis.</a:t>
            </a:r>
            <a:endParaRPr lang="en-US" sz="2400" dirty="0"/>
          </a:p>
          <a:p>
            <a:pPr lvl="0"/>
            <a:r>
              <a:rPr lang="en-US" sz="2400" dirty="0"/>
              <a:t>Demonstrate the ability to execute clinical procedures related to the treatment of fixed, removable and combined dental cases, applying the fundamental principles of  fixed , removable and implant </a:t>
            </a:r>
            <a:r>
              <a:rPr lang="en-US" sz="2400" dirty="0" smtClean="0"/>
              <a:t>prosthodontics.</a:t>
            </a:r>
            <a:endParaRPr lang="en-US" sz="2400" dirty="0"/>
          </a:p>
          <a:p>
            <a:pPr lvl="0"/>
            <a:r>
              <a:rPr lang="en-US" sz="2400" dirty="0"/>
              <a:t>Properly coordinate between technical procedures and knowledge in all clinical </a:t>
            </a:r>
            <a:r>
              <a:rPr lang="en-US" sz="2400" dirty="0" smtClean="0"/>
              <a:t>procedures.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0309169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Learning outcomes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800600"/>
          </a:xfrm>
        </p:spPr>
        <p:txBody>
          <a:bodyPr>
            <a:normAutofit fontScale="92500" lnSpcReduction="10000"/>
          </a:bodyPr>
          <a:lstStyle/>
          <a:p>
            <a:r>
              <a:rPr lang="en-US" sz="2400" dirty="0"/>
              <a:t>Recognize the importance of shortened dental arch and implant- retained </a:t>
            </a:r>
            <a:r>
              <a:rPr lang="en-US" sz="2400" dirty="0" err="1"/>
              <a:t>overdenture</a:t>
            </a:r>
            <a:r>
              <a:rPr lang="en-US" sz="2400" dirty="0"/>
              <a:t> as a standard of care for the treatment of completely edentulous </a:t>
            </a:r>
            <a:r>
              <a:rPr lang="en-US" sz="2400" dirty="0" smtClean="0"/>
              <a:t>patients.</a:t>
            </a:r>
            <a:endParaRPr lang="en-US" sz="2400" dirty="0"/>
          </a:p>
          <a:p>
            <a:pPr lvl="0"/>
            <a:r>
              <a:rPr lang="en-US" sz="2400" dirty="0" smtClean="0"/>
              <a:t>Use </a:t>
            </a:r>
            <a:r>
              <a:rPr lang="en-US" sz="2400" dirty="0"/>
              <a:t>all available resources to search for information pertinent to the principles, theories and techniques used to treat patients with comprehensive dental </a:t>
            </a:r>
            <a:r>
              <a:rPr lang="en-US" sz="2400" dirty="0" smtClean="0"/>
              <a:t>cases.</a:t>
            </a:r>
            <a:endParaRPr lang="en-US" sz="2400" dirty="0"/>
          </a:p>
          <a:p>
            <a:pPr lvl="0"/>
            <a:r>
              <a:rPr lang="en-US" sz="2400" dirty="0"/>
              <a:t>The students should be able to communicate and interact professionally and effectively with patients, colleagues and members of the health care team</a:t>
            </a:r>
            <a:r>
              <a:rPr lang="en-US" sz="2400" dirty="0" smtClean="0"/>
              <a:t>.</a:t>
            </a:r>
            <a:endParaRPr lang="en-US" sz="2400" dirty="0"/>
          </a:p>
          <a:p>
            <a:pPr lvl="0"/>
            <a:r>
              <a:rPr lang="en-US" sz="2400" dirty="0"/>
              <a:t>Demonstrate a good rapport with dental technicians for the fabrication of various dental </a:t>
            </a:r>
            <a:r>
              <a:rPr lang="en-US" sz="2400" dirty="0" smtClean="0"/>
              <a:t>prosthesis.</a:t>
            </a:r>
            <a:endParaRPr lang="en-US" sz="2400" dirty="0"/>
          </a:p>
          <a:p>
            <a:pPr lvl="0"/>
            <a:r>
              <a:rPr lang="en-US" sz="2400" dirty="0"/>
              <a:t>Perform high-quality clinical and technical activities for the attainment of precise and predictable clinical </a:t>
            </a:r>
            <a:r>
              <a:rPr lang="en-US" sz="2400" dirty="0" smtClean="0"/>
              <a:t>outcomes.</a:t>
            </a:r>
            <a:endParaRPr lang="en-US" sz="2400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8758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Course mechanics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419600"/>
          </a:xfrm>
        </p:spPr>
        <p:txBody>
          <a:bodyPr>
            <a:normAutofit lnSpcReduction="10000"/>
          </a:bodyPr>
          <a:lstStyle/>
          <a:p>
            <a:r>
              <a:rPr lang="en-US" sz="2400" dirty="0" smtClean="0"/>
              <a:t>Clinical Sessions</a:t>
            </a:r>
          </a:p>
          <a:p>
            <a:pPr lvl="2"/>
            <a:r>
              <a:rPr lang="en-US" sz="2400" dirty="0" smtClean="0"/>
              <a:t>1 session / week (3 hours)</a:t>
            </a:r>
          </a:p>
          <a:p>
            <a:pPr lvl="2"/>
            <a:r>
              <a:rPr lang="en-US" sz="2400" dirty="0" smtClean="0"/>
              <a:t>15 sessions / semester (45 hours)</a:t>
            </a:r>
          </a:p>
          <a:p>
            <a:pPr lvl="2"/>
            <a:r>
              <a:rPr lang="en-US" sz="2400" dirty="0" smtClean="0"/>
              <a:t>30 sessions / year</a:t>
            </a:r>
          </a:p>
          <a:p>
            <a:pPr lvl="2"/>
            <a:r>
              <a:rPr lang="en-US" sz="2400" dirty="0" smtClean="0"/>
              <a:t>However, it is part of DEN 493 so …….</a:t>
            </a:r>
          </a:p>
          <a:p>
            <a:r>
              <a:rPr lang="en-US" sz="2400" dirty="0" smtClean="0"/>
              <a:t>Lectures</a:t>
            </a:r>
          </a:p>
          <a:p>
            <a:pPr lvl="2"/>
            <a:r>
              <a:rPr lang="en-US" sz="2400" dirty="0" smtClean="0"/>
              <a:t>12 / semester</a:t>
            </a:r>
          </a:p>
          <a:p>
            <a:pPr lvl="2"/>
            <a:r>
              <a:rPr lang="en-US" sz="2400" dirty="0" smtClean="0"/>
              <a:t>24 </a:t>
            </a:r>
            <a:r>
              <a:rPr lang="en-US" sz="2400" dirty="0" err="1" smtClean="0"/>
              <a:t>lecutres</a:t>
            </a:r>
            <a:r>
              <a:rPr lang="en-US" sz="2400" dirty="0" smtClean="0"/>
              <a:t> for the course</a:t>
            </a:r>
          </a:p>
          <a:p>
            <a:pPr lvl="5"/>
            <a:r>
              <a:rPr lang="en-US" sz="2400" dirty="0" smtClean="0"/>
              <a:t>Additional 3 hours per week for home study</a:t>
            </a:r>
          </a:p>
          <a:p>
            <a:pPr lvl="2"/>
            <a:endParaRPr lang="en-US" dirty="0"/>
          </a:p>
          <a:p>
            <a:pPr marL="914400" lvl="2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82899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Lecture </a:t>
            </a:r>
            <a:r>
              <a:rPr lang="en-US" dirty="0" smtClean="0"/>
              <a:t>topics – 1</a:t>
            </a:r>
            <a:r>
              <a:rPr lang="en-US" baseline="30000" dirty="0" smtClean="0"/>
              <a:t>st</a:t>
            </a:r>
            <a:r>
              <a:rPr lang="en-US" dirty="0" smtClean="0"/>
              <a:t> Semester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572000"/>
          </a:xfrm>
        </p:spPr>
        <p:txBody>
          <a:bodyPr>
            <a:noAutofit/>
          </a:bodyPr>
          <a:lstStyle/>
          <a:p>
            <a:pPr lvl="0"/>
            <a:r>
              <a:rPr lang="en-US" sz="2400" dirty="0"/>
              <a:t>Course introduction</a:t>
            </a:r>
          </a:p>
          <a:p>
            <a:pPr lvl="0"/>
            <a:r>
              <a:rPr lang="en-US" sz="2400" dirty="0"/>
              <a:t>Prosthodontics – biologic and functional aspect of tooth loss</a:t>
            </a:r>
          </a:p>
          <a:p>
            <a:pPr lvl="0"/>
            <a:r>
              <a:rPr lang="en-US" sz="2400" dirty="0"/>
              <a:t>Pre-</a:t>
            </a:r>
            <a:r>
              <a:rPr lang="en-US" sz="2400" dirty="0" err="1"/>
              <a:t>edentulism</a:t>
            </a:r>
            <a:endParaRPr lang="en-US" sz="2400" dirty="0"/>
          </a:p>
          <a:p>
            <a:pPr lvl="0"/>
            <a:r>
              <a:rPr lang="en-US" sz="2400" dirty="0" err="1"/>
              <a:t>Overdentures</a:t>
            </a:r>
            <a:r>
              <a:rPr lang="en-US" sz="2400" dirty="0"/>
              <a:t> – Part I:  rationale, advantages &amp; disadvantages, indications &amp; contraindications</a:t>
            </a:r>
          </a:p>
          <a:p>
            <a:pPr lvl="0"/>
            <a:r>
              <a:rPr lang="en-US" sz="2400" dirty="0" err="1"/>
              <a:t>Overdentures</a:t>
            </a:r>
            <a:r>
              <a:rPr lang="en-US" sz="2400" dirty="0"/>
              <a:t> – Part II:  examination, case selection, abutment selection, treatment plan</a:t>
            </a:r>
          </a:p>
          <a:p>
            <a:pPr lvl="0"/>
            <a:r>
              <a:rPr lang="en-US" sz="2400" dirty="0" err="1"/>
              <a:t>Overdentures</a:t>
            </a:r>
            <a:r>
              <a:rPr lang="en-US" sz="2400" dirty="0"/>
              <a:t> – Part III:  clinical procedures, impression techniques, abutments, post-insertion maintenance phase</a:t>
            </a:r>
          </a:p>
          <a:p>
            <a:pPr lvl="0"/>
            <a:r>
              <a:rPr lang="en-US" sz="2400" dirty="0"/>
              <a:t>Attachments for </a:t>
            </a:r>
            <a:r>
              <a:rPr lang="en-US" sz="2400" dirty="0" err="1" smtClean="0"/>
              <a:t>Overdentures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8786313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Lecture </a:t>
            </a:r>
            <a:r>
              <a:rPr lang="en-US" dirty="0" smtClean="0"/>
              <a:t>topics – 1</a:t>
            </a:r>
            <a:r>
              <a:rPr lang="en-US" baseline="30000" dirty="0" smtClean="0"/>
              <a:t>st</a:t>
            </a:r>
            <a:r>
              <a:rPr lang="en-US" dirty="0" smtClean="0"/>
              <a:t> Semester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09600" y="1600200"/>
            <a:ext cx="7924800" cy="4572000"/>
          </a:xfrm>
        </p:spPr>
        <p:txBody>
          <a:bodyPr>
            <a:normAutofit/>
          </a:bodyPr>
          <a:lstStyle/>
          <a:p>
            <a:pPr lvl="0"/>
            <a:r>
              <a:rPr lang="en-US" sz="2400" dirty="0" smtClean="0"/>
              <a:t>Surveyed </a:t>
            </a:r>
            <a:r>
              <a:rPr lang="en-US" sz="2400" dirty="0"/>
              <a:t>crown</a:t>
            </a:r>
          </a:p>
          <a:p>
            <a:pPr lvl="0"/>
            <a:r>
              <a:rPr lang="en-US" sz="2400" dirty="0"/>
              <a:t>Attachments for RPD and Segmented Bridges</a:t>
            </a:r>
          </a:p>
          <a:p>
            <a:pPr lvl="0"/>
            <a:r>
              <a:rPr lang="en-US" sz="2400" dirty="0"/>
              <a:t>Treatment planning for implant :  Diagnosis, implant treatment decision, indications and planning overview, patient selection, biomechanical consideration</a:t>
            </a:r>
          </a:p>
          <a:p>
            <a:pPr lvl="0"/>
            <a:r>
              <a:rPr lang="en-US" sz="2400" dirty="0"/>
              <a:t>Dental Implants – Part I:  Clinical Procedures</a:t>
            </a:r>
          </a:p>
          <a:p>
            <a:pPr lvl="0"/>
            <a:r>
              <a:rPr lang="en-US" sz="2400" dirty="0"/>
              <a:t>Dental Implants – Part II:  Clinical and Lab Procedures</a:t>
            </a:r>
          </a:p>
          <a:p>
            <a:pPr lvl="0"/>
            <a:r>
              <a:rPr lang="en-US" sz="2400" dirty="0"/>
              <a:t>Implant retained </a:t>
            </a:r>
            <a:r>
              <a:rPr lang="en-US" sz="2400" dirty="0" err="1" smtClean="0"/>
              <a:t>overdenture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566181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Horizon">
  <a:themeElements>
    <a:clrScheme name="Horizon">
      <a:dk1>
        <a:srgbClr val="000000"/>
      </a:dk1>
      <a:lt1>
        <a:srgbClr val="FFFFFF"/>
      </a:lt1>
      <a:dk2>
        <a:srgbClr val="1F2123"/>
      </a:dk2>
      <a:lt2>
        <a:srgbClr val="DC9E1F"/>
      </a:lt2>
      <a:accent1>
        <a:srgbClr val="7E97AD"/>
      </a:accent1>
      <a:accent2>
        <a:srgbClr val="CC8E60"/>
      </a:accent2>
      <a:accent3>
        <a:srgbClr val="7A6A60"/>
      </a:accent3>
      <a:accent4>
        <a:srgbClr val="B4936D"/>
      </a:accent4>
      <a:accent5>
        <a:srgbClr val="67787B"/>
      </a:accent5>
      <a:accent6>
        <a:srgbClr val="9D936F"/>
      </a:accent6>
      <a:hlink>
        <a:srgbClr val="646464"/>
      </a:hlink>
      <a:folHlink>
        <a:srgbClr val="969696"/>
      </a:folHlink>
    </a:clrScheme>
    <a:fontScheme name="Horizon">
      <a:majorFont>
        <a:latin typeface="Arial Narrow"/>
        <a:ea typeface=""/>
        <a:cs typeface=""/>
        <a:font script="Jpan" typeface="HGｺﾞｼｯｸM"/>
        <a:font script="Hang" typeface="HY얕은샘물M"/>
        <a:font script="Hans" typeface="方正姚体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 Narrow"/>
        <a:ea typeface=""/>
        <a:cs typeface=""/>
        <a:font script="Jpan" typeface="HGｺﾞｼｯｸM"/>
        <a:font script="Hang" typeface="HY얕은샘물M"/>
        <a:font script="Hans" typeface="方正姚体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Horizon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hade val="100000"/>
                <a:satMod val="100000"/>
              </a:schemeClr>
            </a:gs>
            <a:gs pos="100000">
              <a:schemeClr val="phClr">
                <a:tint val="61000"/>
                <a:alpha val="100000"/>
                <a:satMod val="2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</a:schemeClr>
            </a:gs>
            <a:gs pos="100000">
              <a:schemeClr val="phClr">
                <a:tint val="90000"/>
                <a:alpha val="100000"/>
                <a:satMod val="2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5240" cap="flat" cmpd="sng" algn="ctr">
          <a:solidFill>
            <a:schemeClr val="phClr">
              <a:tint val="25000"/>
              <a:alpha val="25000"/>
            </a:schemeClr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2924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prstMaterial="flat">
            <a:bevelT w="34925" h="47625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6000"/>
                <a:shade val="100000"/>
                <a:alpha val="100000"/>
                <a:satMod val="140000"/>
              </a:schemeClr>
            </a:gs>
            <a:gs pos="31000">
              <a:schemeClr val="phClr">
                <a:tint val="100000"/>
                <a:shade val="90000"/>
                <a:alpha val="100000"/>
              </a:schemeClr>
            </a:gs>
            <a:gs pos="100000">
              <a:schemeClr val="phClr">
                <a:tint val="100000"/>
                <a:shade val="80000"/>
                <a:alpha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hade val="100000"/>
                <a:alpha val="100000"/>
                <a:satMod val="180000"/>
              </a:schemeClr>
            </a:gs>
            <a:gs pos="41000">
              <a:schemeClr val="phClr">
                <a:tint val="100000"/>
                <a:shade val="100000"/>
                <a:alpha val="100000"/>
                <a:satMod val="150000"/>
              </a:schemeClr>
            </a:gs>
            <a:gs pos="100000">
              <a:schemeClr val="phClr">
                <a:tint val="100000"/>
                <a:shade val="65000"/>
                <a:alpha val="100000"/>
              </a:schemeClr>
            </a:gs>
          </a:gsLst>
          <a:path path="circle">
            <a:fillToRect l="50000" t="8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Horizon</Template>
  <TotalTime>429</TotalTime>
  <Words>993</Words>
  <Application>Microsoft Office PowerPoint</Application>
  <PresentationFormat>On-screen Show (4:3)</PresentationFormat>
  <Paragraphs>298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Horizon</vt:lpstr>
      <vt:lpstr>Welcome back</vt:lpstr>
      <vt:lpstr>Advanced Prosthodontics &amp; Implantology</vt:lpstr>
      <vt:lpstr>SDS – 493 combines</vt:lpstr>
      <vt:lpstr>SDS – 493 combines</vt:lpstr>
      <vt:lpstr>Learning outcomes</vt:lpstr>
      <vt:lpstr>Learning outcomes</vt:lpstr>
      <vt:lpstr>Course mechanics</vt:lpstr>
      <vt:lpstr>Lecture topics – 1st Semester</vt:lpstr>
      <vt:lpstr>Lecture topics – 1st Semester</vt:lpstr>
      <vt:lpstr>Lecture topics - 2nd semester </vt:lpstr>
      <vt:lpstr>Lecture topics - 2nd semester </vt:lpstr>
      <vt:lpstr>Clinical requirements</vt:lpstr>
      <vt:lpstr>Clinical requirements</vt:lpstr>
      <vt:lpstr>Methods of Assessment</vt:lpstr>
      <vt:lpstr>Methods of Assessment - Grading</vt:lpstr>
      <vt:lpstr>Methods of Assessment - Grading</vt:lpstr>
      <vt:lpstr>Learning Resources – Text Books</vt:lpstr>
      <vt:lpstr>Learning Resources – Reference Books</vt:lpstr>
      <vt:lpstr>PowerPoint Presentation</vt:lpstr>
      <vt:lpstr>PowerPoint Presentation</vt:lpstr>
      <vt:lpstr>PowerPoint Presentation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Welcome back</dc:title>
  <dc:creator>RIDAA</dc:creator>
  <cp:lastModifiedBy>RIDAA</cp:lastModifiedBy>
  <cp:revision>22</cp:revision>
  <dcterms:created xsi:type="dcterms:W3CDTF">2013-08-29T09:12:08Z</dcterms:created>
  <dcterms:modified xsi:type="dcterms:W3CDTF">2013-09-01T12:29:29Z</dcterms:modified>
</cp:coreProperties>
</file>

<file path=docProps/thumbnail.jpeg>
</file>