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98" r:id="rId3"/>
    <p:sldId id="287" r:id="rId4"/>
    <p:sldId id="283" r:id="rId5"/>
    <p:sldId id="299" r:id="rId6"/>
    <p:sldId id="257" r:id="rId7"/>
    <p:sldId id="258" r:id="rId8"/>
    <p:sldId id="259" r:id="rId9"/>
    <p:sldId id="260" r:id="rId10"/>
    <p:sldId id="262" r:id="rId11"/>
    <p:sldId id="263" r:id="rId12"/>
    <p:sldId id="264" r:id="rId13"/>
    <p:sldId id="277" r:id="rId14"/>
    <p:sldId id="266" r:id="rId15"/>
    <p:sldId id="267" r:id="rId16"/>
    <p:sldId id="268" r:id="rId17"/>
    <p:sldId id="269" r:id="rId18"/>
    <p:sldId id="270" r:id="rId19"/>
    <p:sldId id="271" r:id="rId20"/>
    <p:sldId id="276" r:id="rId21"/>
    <p:sldId id="272" r:id="rId22"/>
    <p:sldId id="273" r:id="rId23"/>
    <p:sldId id="274" r:id="rId24"/>
    <p:sldId id="288" r:id="rId25"/>
    <p:sldId id="279" r:id="rId26"/>
    <p:sldId id="280" r:id="rId27"/>
    <p:sldId id="281" r:id="rId28"/>
    <p:sldId id="265" r:id="rId29"/>
    <p:sldId id="278" r:id="rId30"/>
    <p:sldId id="282" r:id="rId31"/>
    <p:sldId id="304" r:id="rId32"/>
    <p:sldId id="301" r:id="rId33"/>
    <p:sldId id="286" r:id="rId34"/>
    <p:sldId id="284" r:id="rId35"/>
    <p:sldId id="285" r:id="rId36"/>
    <p:sldId id="300" r:id="rId37"/>
    <p:sldId id="310" r:id="rId38"/>
    <p:sldId id="305" r:id="rId39"/>
    <p:sldId id="306" r:id="rId40"/>
    <p:sldId id="307" r:id="rId41"/>
    <p:sldId id="308" r:id="rId42"/>
    <p:sldId id="309" r:id="rId43"/>
    <p:sldId id="311" r:id="rId44"/>
    <p:sldId id="302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303" r:id="rId5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6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E32AFD-DB00-45D1-B613-D52B5DA97D96}" type="datetimeFigureOut">
              <a:rPr lang="ar-SA" smtClean="0"/>
              <a:pPr/>
              <a:t>09/02/30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48886A-24D6-4957-B8AB-7613EE76C3A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8800" dirty="0" smtClean="0">
                <a:latin typeface="Amienne" pitchFamily="82" charset="0"/>
              </a:rPr>
              <a:t>Jaundice</a:t>
            </a:r>
            <a:endParaRPr lang="ar-SA" sz="8800" dirty="0"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pPr algn="ctr" rtl="0"/>
            <a:r>
              <a:rPr lang="en-US" sz="4400" dirty="0" err="1" smtClean="0">
                <a:latin typeface="Amienne" pitchFamily="82" charset="0"/>
              </a:rPr>
              <a:t>Thamer</a:t>
            </a:r>
            <a:r>
              <a:rPr lang="en-US" sz="4400" dirty="0" smtClean="0">
                <a:latin typeface="Amienne" pitchFamily="82" charset="0"/>
              </a:rPr>
              <a:t> A. Bin </a:t>
            </a:r>
            <a:r>
              <a:rPr lang="en-US" sz="4400" dirty="0" err="1" smtClean="0">
                <a:latin typeface="Amienne" pitchFamily="82" charset="0"/>
              </a:rPr>
              <a:t>Traiki</a:t>
            </a:r>
            <a:endParaRPr lang="en-US" sz="4400" dirty="0" smtClean="0">
              <a:latin typeface="Amienn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 rtl="0"/>
            <a:r>
              <a:rPr lang="en-US" sz="4000" b="1" dirty="0" smtClean="0"/>
              <a:t>Albumin Binding of </a:t>
            </a:r>
            <a:r>
              <a:rPr lang="en-US" sz="4000" b="1" dirty="0" err="1" smtClean="0"/>
              <a:t>Bilirubin</a:t>
            </a:r>
            <a:r>
              <a:rPr lang="en-US" sz="4000" b="1" dirty="0" smtClean="0"/>
              <a:t> in Plasma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Binding to albumin and, to a much lesser degree, high density lipoprotein, keeps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solution in plasma.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Only a small fraction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circulates in the unbound state.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Binding to high density lipoprotein may become significant in states of severe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hypoalbuminemia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Albumin binding keeps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the vascular space, thereby preventing its deposition into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extrahepatic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tissues, including sensitive tissues such as the brain, and minimizing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glomerular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filtration.</a:t>
            </a:r>
          </a:p>
          <a:p>
            <a:pPr algn="l" rtl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It also transports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to the sinusoidal surface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hepatocyte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where the pigment dissociates from albumin and enters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hepatocyte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Albumin binding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usually reversible.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Diwani Letter" pitchFamily="2" charset="-78"/>
              </a:rPr>
              <a:t>The usual tight but reversible binding to albumin precludes </a:t>
            </a:r>
            <a:r>
              <a:rPr lang="en-US" dirty="0" err="1" smtClean="0">
                <a:latin typeface="Arial" pitchFamily="34" charset="0"/>
                <a:cs typeface="Diwani Letter" pitchFamily="2" charset="-78"/>
              </a:rPr>
              <a:t>glomerular</a:t>
            </a:r>
            <a:r>
              <a:rPr lang="en-US" dirty="0" smtClean="0">
                <a:latin typeface="Arial" pitchFamily="34" charset="0"/>
                <a:cs typeface="Diwani Letter" pitchFamily="2" charset="-78"/>
              </a:rPr>
              <a:t> filtration of </a:t>
            </a:r>
            <a:r>
              <a:rPr lang="en-US" dirty="0" err="1" smtClean="0">
                <a:latin typeface="Arial" pitchFamily="34" charset="0"/>
                <a:cs typeface="Diwani Letter" pitchFamily="2" charset="-78"/>
              </a:rPr>
              <a:t>unconjugated</a:t>
            </a:r>
            <a:r>
              <a:rPr lang="en-US" dirty="0" smtClean="0">
                <a:latin typeface="Arial" pitchFamily="34" charset="0"/>
                <a:cs typeface="Diwani Letter" pitchFamily="2" charset="-78"/>
              </a:rPr>
              <a:t> </a:t>
            </a:r>
            <a:r>
              <a:rPr lang="en-US" dirty="0" err="1" smtClean="0">
                <a:latin typeface="Arial" pitchFamily="34" charset="0"/>
                <a:cs typeface="Diwani Letter" pitchFamily="2" charset="-78"/>
              </a:rPr>
              <a:t>bilirubin</a:t>
            </a:r>
            <a:r>
              <a:rPr lang="en-US" dirty="0" smtClean="0">
                <a:latin typeface="Arial" pitchFamily="34" charset="0"/>
                <a:cs typeface="Diwani Letter" pitchFamily="2" charset="-78"/>
              </a:rPr>
              <a:t>.</a:t>
            </a:r>
          </a:p>
          <a:p>
            <a:pPr algn="l" rtl="0"/>
            <a:endParaRPr lang="en-US" dirty="0" smtClean="0">
              <a:latin typeface="Arial" pitchFamily="34" charset="0"/>
              <a:cs typeface="Diwani Letter" pitchFamily="2" charset="-78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Diwani Letter" pitchFamily="2" charset="-78"/>
              </a:rPr>
              <a:t>In contrast, conjugated </a:t>
            </a:r>
            <a:r>
              <a:rPr lang="en-US" dirty="0" err="1" smtClean="0">
                <a:latin typeface="Arial" pitchFamily="34" charset="0"/>
                <a:cs typeface="Diwani Letter" pitchFamily="2" charset="-78"/>
              </a:rPr>
              <a:t>bilirubin</a:t>
            </a:r>
            <a:r>
              <a:rPr lang="en-US" dirty="0" smtClean="0">
                <a:latin typeface="Arial" pitchFamily="34" charset="0"/>
                <a:cs typeface="Diwani Letter" pitchFamily="2" charset="-78"/>
              </a:rPr>
              <a:t> is less strongly bound to albumin and can be excreted in the urine. </a:t>
            </a:r>
          </a:p>
          <a:p>
            <a:pPr algn="l" rtl="0"/>
            <a:endParaRPr lang="en-US" dirty="0" smtClean="0">
              <a:latin typeface="Arial" pitchFamily="34" charset="0"/>
              <a:cs typeface="Diwani Letter" pitchFamily="2" charset="-78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Diwani Letter" pitchFamily="2" charset="-78"/>
              </a:rPr>
              <a:t>Thus, the finding of </a:t>
            </a:r>
            <a:r>
              <a:rPr lang="en-US" dirty="0" err="1" smtClean="0">
                <a:latin typeface="Arial" pitchFamily="34" charset="0"/>
                <a:cs typeface="Diwani Letter" pitchFamily="2" charset="-78"/>
              </a:rPr>
              <a:t>bilirubin</a:t>
            </a:r>
            <a:r>
              <a:rPr lang="en-US" dirty="0" smtClean="0">
                <a:latin typeface="Arial" pitchFamily="34" charset="0"/>
                <a:cs typeface="Diwani Letter" pitchFamily="2" charset="-78"/>
              </a:rPr>
              <a:t> in the urine, in the absence of </a:t>
            </a:r>
            <a:r>
              <a:rPr lang="en-US" dirty="0" err="1" smtClean="0">
                <a:latin typeface="Arial" pitchFamily="34" charset="0"/>
                <a:cs typeface="Diwani Letter" pitchFamily="2" charset="-78"/>
              </a:rPr>
              <a:t>albuminuria</a:t>
            </a:r>
            <a:r>
              <a:rPr lang="en-US" dirty="0" smtClean="0">
                <a:latin typeface="Arial" pitchFamily="34" charset="0"/>
                <a:cs typeface="Diwani Letter" pitchFamily="2" charset="-78"/>
              </a:rPr>
              <a:t>, indicates the presence of an increased amount of conjugated </a:t>
            </a:r>
            <a:r>
              <a:rPr lang="en-US" dirty="0" err="1" smtClean="0">
                <a:latin typeface="Arial" pitchFamily="34" charset="0"/>
                <a:cs typeface="Diwani Letter" pitchFamily="2" charset="-78"/>
              </a:rPr>
              <a:t>bilirubin</a:t>
            </a:r>
            <a:r>
              <a:rPr lang="en-US" dirty="0" smtClean="0">
                <a:latin typeface="Arial" pitchFamily="34" charset="0"/>
                <a:cs typeface="Diwani Letter" pitchFamily="2" charset="-78"/>
              </a:rPr>
              <a:t> in the plasma.</a:t>
            </a:r>
          </a:p>
          <a:p>
            <a:pPr algn="l" rtl="0"/>
            <a:endParaRPr lang="en-US" sz="2800" dirty="0" smtClean="0">
              <a:latin typeface="Arial" pitchFamily="34" charset="0"/>
              <a:cs typeface="Diwani Letter" pitchFamily="2" charset="-78"/>
            </a:endParaRP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However, irreversible binding can occur in the presence of prolonged conjugated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hyperbilirubinemia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during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biliary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obstruction. </a:t>
            </a:r>
          </a:p>
          <a:p>
            <a:pPr algn="l" rtl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fraction irreversibly bound to albumin (delta-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not cleared by the liver or the kidney . 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endParaRPr lang="en-US" sz="2400" dirty="0" smtClean="0">
              <a:latin typeface="Arial" pitchFamily="34" charset="0"/>
              <a:cs typeface="Diwani Letter" pitchFamily="2" charset="-78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rtl="0"/>
            <a:r>
              <a:rPr lang="en-US" sz="4400" b="1" dirty="0" smtClean="0"/>
              <a:t>Uptake and Storage of </a:t>
            </a:r>
            <a:r>
              <a:rPr lang="en-US" sz="4400" b="1" dirty="0" err="1" smtClean="0"/>
              <a:t>Bilirubin</a:t>
            </a:r>
            <a:r>
              <a:rPr lang="en-US" sz="4400" b="1" dirty="0" smtClean="0"/>
              <a:t> by </a:t>
            </a:r>
            <a:r>
              <a:rPr lang="en-US" sz="4400" b="1" dirty="0" err="1" smtClean="0"/>
              <a:t>Hepatocytes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 the liver sinusoids, the albumin-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complex dissociates, and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taken up efficiently by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hepatocyte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while the albumin remains in the circulation.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taken up by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hepatocytes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by a process of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facilitated diffusion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which is not energy-consuming; as a result, transport cannot occur against a concentration gradient, and is bidirectional.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Sinusoidal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uptake requires inorganic anions, such as chloride, and is thought to be mediated by carrier proteins 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Within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hepatocyte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other organic anions bind to glutathione S-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transferases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(GSTs).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GST-binding reduces the efflux of the internalized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thereby increasing net uptake 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b="1" dirty="0" smtClean="0"/>
              <a:t>Conjugation of </a:t>
            </a:r>
            <a:r>
              <a:rPr lang="en-US" b="1" dirty="0" err="1" smtClean="0"/>
              <a:t>Bilirubin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35480"/>
            <a:ext cx="8715436" cy="438912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Glucuronidation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by the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enzyme </a:t>
            </a:r>
            <a:r>
              <a:rPr lang="en-US" sz="2400" b="1" u="sng" dirty="0" err="1" smtClean="0">
                <a:latin typeface="Arial" pitchFamily="34" charset="0"/>
                <a:cs typeface="Arial" pitchFamily="34" charset="0"/>
              </a:rPr>
              <a:t>glucuronyl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u="sng" dirty="0" err="1" smtClean="0">
                <a:latin typeface="Arial" pitchFamily="34" charset="0"/>
                <a:cs typeface="Arial" pitchFamily="34" charset="0"/>
              </a:rPr>
              <a:t>transferase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in 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hepatocyte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particularly in the endoplasmic reticulum  .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diglucuronide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is the predominant pigment in normal adult human bile, representing over 80%of the pigment. 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glucuronides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are water-soluble and are readily excreted in bile.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Unconjugated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accounts for only 1 to 4 % of pigments in normal bile.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rtl="0"/>
            <a:r>
              <a:rPr lang="en-US" b="1" dirty="0" err="1" smtClean="0"/>
              <a:t>Execretion</a:t>
            </a:r>
            <a:r>
              <a:rPr lang="en-US" b="1" dirty="0" smtClean="0"/>
              <a:t> of Conjugated </a:t>
            </a:r>
            <a:r>
              <a:rPr lang="en-US" b="1" dirty="0" err="1" smtClean="0"/>
              <a:t>Bilirubin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Conjugated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secreted across the bile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canalicular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membrane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hepatocyte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against a concentration gradient with active transport .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Enhanced bile flow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infusion of bile salts) 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phenobarbital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treatment increases the excretory capacity.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rtl="0"/>
            <a:r>
              <a:rPr lang="en-US" b="1" dirty="0" smtClean="0"/>
              <a:t>Degradation of </a:t>
            </a:r>
            <a:r>
              <a:rPr lang="en-US" b="1" dirty="0" err="1" smtClean="0"/>
              <a:t>Bilirubin</a:t>
            </a:r>
            <a:r>
              <a:rPr lang="en-US" b="1" dirty="0" smtClean="0"/>
              <a:t> in the Digestive Tract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Bile pigment appearing in bile is mostly (more than 98 percent) conjugated.</a:t>
            </a:r>
          </a:p>
          <a:p>
            <a:pPr algn="l" rtl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Conjugated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is water soluble and is not absorbed across the lipid membrane of the small intestinal epithelium . 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unconjugated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fraction is partially reabsorbed and undergoes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enterohepatic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circulation .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is reduced by bacterial enzymes in the colon to a series of molecules termed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urobilinogens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. 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The two major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urobilinoids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found in stool,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urobilinogen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stercobilinogen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are colorless and turn orange-yellow only after oxidation to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urobilins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Urobilinogens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their derivatives are partly absorbed from the bowel, undergo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enterohepatic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recycling, and are eventually excreted in urine and feces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b="1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Jaundice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icterus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is yellowish discoloration of the skin &amp; sclera as a result of raised level of serum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 careful clinical examination cannot detect jaundice until the serum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more than 2 mg/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(34 µmol/liter), twice the normal upper limit.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yellow discoloration is best seen in the periphery of the ocular conjunctivae and in the oral mucous membranes (under the tongue, hard palate).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 conditions associated with elevated conjugated plasma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concentrations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intrahepatic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extrahepatic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cholestasis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kidney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responsible for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 to 90 %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conjugated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excretion. </a:t>
            </a:r>
          </a:p>
          <a:p>
            <a:pPr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Ann </a:t>
            </a:r>
            <a:r>
              <a:rPr lang="en-US" sz="1600" dirty="0" err="1" smtClean="0">
                <a:solidFill>
                  <a:srgbClr val="FF0000"/>
                </a:solidFill>
              </a:rPr>
              <a:t>Surg</a:t>
            </a:r>
            <a:r>
              <a:rPr lang="en-US" sz="1600" dirty="0" smtClean="0">
                <a:solidFill>
                  <a:srgbClr val="FF0000"/>
                </a:solidFill>
              </a:rPr>
              <a:t> 1966; 163:330</a:t>
            </a:r>
            <a:r>
              <a:rPr lang="en-US" dirty="0" smtClean="0"/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N </a:t>
            </a:r>
            <a:r>
              <a:rPr lang="en-US" sz="1600" dirty="0" err="1" smtClean="0">
                <a:solidFill>
                  <a:srgbClr val="FF0000"/>
                </a:solidFill>
              </a:rPr>
              <a:t>Engl</a:t>
            </a:r>
            <a:r>
              <a:rPr lang="en-US" sz="1600" dirty="0" smtClean="0">
                <a:solidFill>
                  <a:srgbClr val="FF0000"/>
                </a:solidFill>
              </a:rPr>
              <a:t> J Med 1966; 274:231</a:t>
            </a:r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However, bile remains the main excretion route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unconjugated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hyperbilirubinemia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8838"/>
            <a:ext cx="8229600" cy="438912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 complete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biliary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obstruction or severe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intrahepatic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cholestasis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in the early phase of acute viral hepatitis), feces may take the appearance of china clay.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Thus, the absence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urobilinogen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stool and urine in a jaundiced patient indicates complete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biliary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obstruction.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imag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5" y="785795"/>
            <a:ext cx="4500594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intestinal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microflora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influence serum levels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a study in Gunn rats (which have a congenital deficiency of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UDB-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glucuronsyltransferase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), treatment with oral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clindamycin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neomycin resulted in the disappearance of fecal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urobilinoids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while serum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increased dramatically. </a:t>
            </a:r>
          </a:p>
          <a:p>
            <a:pPr algn="l" rtl="0"/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Intestinal colonization with C.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perfringens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led to reappearance of fecal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urobilinoid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production accompanied by a partial decrease in serum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levels. </a:t>
            </a:r>
          </a:p>
          <a:p>
            <a:pPr algn="l" rtl="0"/>
            <a:r>
              <a:rPr lang="en-US" b="1" i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authors speculated that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prolonged use of certain antibiotics may lead to an increase in serum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levels in humans &amp; patients with abnormal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conjugation may be at particular risk.</a:t>
            </a:r>
          </a:p>
          <a:p>
            <a:pPr rtl="0">
              <a:buNone/>
            </a:pPr>
            <a:r>
              <a:rPr lang="en-US" sz="1900" dirty="0" smtClean="0">
                <a:solidFill>
                  <a:srgbClr val="FF0000"/>
                </a:solidFill>
              </a:rPr>
              <a:t>J </a:t>
            </a:r>
            <a:r>
              <a:rPr lang="en-US" sz="1900" dirty="0" err="1" smtClean="0">
                <a:solidFill>
                  <a:srgbClr val="FF0000"/>
                </a:solidFill>
              </a:rPr>
              <a:t>Hepatol</a:t>
            </a:r>
            <a:r>
              <a:rPr lang="en-US" sz="1900" dirty="0" smtClean="0">
                <a:solidFill>
                  <a:srgbClr val="FF0000"/>
                </a:solidFill>
              </a:rPr>
              <a:t> 2005; 42:238.</a:t>
            </a:r>
            <a:endParaRPr lang="en-US" sz="19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6" descr="biliMetabMa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smtClean="0"/>
              <a:t>Delta </a:t>
            </a:r>
            <a:r>
              <a:rPr lang="en-US" dirty="0" err="1" smtClean="0"/>
              <a:t>Bilirubin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Albumin-linked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fraction .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Formed in the serum when hepatic excretion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glucuronides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impaired.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Delta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constituted 8 to 90% of total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patients with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hepatocellular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cholestatic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jaundice.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Because of its covalent binding to albumin, the clearance of delta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approximately the same as albumin rather than the short half-life of conjugated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that is not albumin bound (12 to 24 days versus 4 hours).</a:t>
            </a:r>
          </a:p>
          <a:p>
            <a:pPr rtl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JAMA 1971; 218:216</a:t>
            </a:r>
            <a:endParaRPr lang="ar-SA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/>
            <a:r>
              <a:rPr lang="en-US" sz="2000" dirty="0" smtClean="0">
                <a:latin typeface="Arial" pitchFamily="34" charset="0"/>
                <a:cs typeface="Arial" pitchFamily="34" charset="0"/>
              </a:rPr>
              <a:t>Because conjugated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excreted in the urine, patients with conjugated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hyperbilirubinemia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develop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bilirubinuria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lvl="0" algn="l" rtl="0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/>
            <a:r>
              <a:rPr lang="en-US" sz="2000" dirty="0" smtClean="0">
                <a:latin typeface="Arial" pitchFamily="34" charset="0"/>
                <a:cs typeface="Arial" pitchFamily="34" charset="0"/>
              </a:rPr>
              <a:t>Some patients with conjugated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hyperbilirubinemia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do not exhibit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bilirubinuria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during the recovery phase of their disease because delta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l" rtl="0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/>
            <a:r>
              <a:rPr lang="en-US" sz="2000" dirty="0" smtClean="0">
                <a:latin typeface="Arial" pitchFamily="34" charset="0"/>
                <a:cs typeface="Arial" pitchFamily="34" charset="0"/>
              </a:rPr>
              <a:t>Late in the recovery phase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hepatobiliary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disorders, virtually all the conjugated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may be in the albumin-linked form.</a:t>
            </a:r>
          </a:p>
          <a:p>
            <a:pPr lvl="0" algn="l" rtl="0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/>
            <a:r>
              <a:rPr lang="en-US" sz="2000" dirty="0" smtClean="0">
                <a:latin typeface="Arial" pitchFamily="34" charset="0"/>
                <a:cs typeface="Arial" pitchFamily="34" charset="0"/>
              </a:rPr>
              <a:t>As a result, elevated serum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levels decline more slowly than expected in some patients who otherwise appear to be recovering satisfactorily.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Because delta-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gives a "direct"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diazo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900" dirty="0" smtClean="0">
                <a:solidFill>
                  <a:schemeClr val="accent1">
                    <a:lumMod val="75000"/>
                  </a:schemeClr>
                </a:solidFill>
              </a:rPr>
              <a:t>reagents causes breakdown of the </a:t>
            </a:r>
            <a:r>
              <a:rPr lang="en-US" sz="1900" dirty="0" err="1" smtClean="0">
                <a:solidFill>
                  <a:schemeClr val="accent1">
                    <a:lumMod val="75000"/>
                  </a:schemeClr>
                </a:solidFill>
              </a:rPr>
              <a:t>tetrapyrrole</a:t>
            </a:r>
            <a:r>
              <a:rPr lang="en-US" sz="1900" dirty="0" smtClean="0">
                <a:solidFill>
                  <a:schemeClr val="accent1">
                    <a:lumMod val="75000"/>
                  </a:schemeClr>
                </a:solidFill>
              </a:rPr>
              <a:t> to two </a:t>
            </a:r>
            <a:r>
              <a:rPr lang="en-US" sz="1900" dirty="0" err="1" smtClean="0">
                <a:solidFill>
                  <a:schemeClr val="accent1">
                    <a:lumMod val="75000"/>
                  </a:schemeClr>
                </a:solidFill>
              </a:rPr>
              <a:t>azodipyrroles</a:t>
            </a:r>
            <a:r>
              <a:rPr lang="en-US" sz="1900" dirty="0" smtClean="0">
                <a:solidFill>
                  <a:schemeClr val="accent1">
                    <a:lumMod val="75000"/>
                  </a:schemeClr>
                </a:solidFill>
              </a:rPr>
              <a:t> which can be readily measured </a:t>
            </a:r>
            <a:r>
              <a:rPr lang="en-US" sz="1900" dirty="0" err="1" smtClean="0">
                <a:solidFill>
                  <a:schemeClr val="accent1">
                    <a:lumMod val="75000"/>
                  </a:schemeClr>
                </a:solidFill>
              </a:rPr>
              <a:t>spectrophotometrically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reaction, this may give a false impression of a persistent blockage of the bile ducts 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presence of delta-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can be inferred by the absence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excretion in the urine despite the apparent presence of direct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hyperbilirubinemia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can be identified by high performance liquid chromatography of serum 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smtClean="0"/>
              <a:t>Urine </a:t>
            </a:r>
            <a:r>
              <a:rPr lang="en-US" dirty="0" err="1" smtClean="0"/>
              <a:t>Bilirubin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The presence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in the urine reflects direct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hyperbilirubinemia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therefore underlying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hepatobiliary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disease.</a:t>
            </a: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In contrast to conjugated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unconjugated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is tightly bound to albumin &amp; it is not filtered by 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glomerulus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Conjugated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may be found in the urine when the total serum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concentration is normal</a:t>
            </a:r>
          </a:p>
          <a:p>
            <a:pPr lvl="1" algn="l" rtl="0"/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because the renal </a:t>
            </a: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reabsorptive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capacity for conjugated </a:t>
            </a: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 low and the methods used can detect urinary </a:t>
            </a: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concentrations as low as 0.05 mg/</a:t>
            </a: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dL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(0.9 </a:t>
            </a: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micromol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/L). </a:t>
            </a:r>
            <a:endParaRPr lang="ar-SA" sz="2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normal serum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concentration in children and adults is less than 1 mg/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(17 µmol/liter).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Less than 5 percent of which is present in conjugated form.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measurement is usually made using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diazo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reagents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spectrophotometry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latin typeface="Arial" pitchFamily="34" charset="0"/>
                <a:cs typeface="Arial" pitchFamily="34" charset="0"/>
              </a:rPr>
              <a:t>Thus,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bilirubinuria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may be an early sign of liver or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biliary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disease, while the clearance of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from the urine may be an early sign of recovery since, as delta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is protein-bound.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image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Amienne" pitchFamily="82" charset="0"/>
              </a:rPr>
              <a:t>Causes of Jaundice</a:t>
            </a:r>
            <a:endParaRPr lang="ar-SA" sz="8800" dirty="0"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For clinical purposes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 predominant type of bile pigments in the plasma can be used to classify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hyperbilirubinemia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into two major categories .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Plasma elevation of predominantly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unconjugated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due to</a:t>
            </a:r>
          </a:p>
          <a:p>
            <a:pPr lvl="2" algn="l" rt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overproduction of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impaired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uptake by the liver, or abnormalities of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conjugation 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Plasma elevation of both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unconjugated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conjugated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due to</a:t>
            </a:r>
          </a:p>
          <a:p>
            <a:pPr lvl="2" algn="l" rtl="0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hepatocellular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diseases, impaired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canalicular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excretion, and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biliary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obstruction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 rtl="0"/>
            <a:r>
              <a:rPr lang="en-US" sz="3600" dirty="0" err="1" smtClean="0"/>
              <a:t>Unconjugated</a:t>
            </a:r>
            <a:r>
              <a:rPr lang="en-US" sz="3600" dirty="0" smtClean="0"/>
              <a:t> </a:t>
            </a:r>
            <a:r>
              <a:rPr lang="en-US" sz="3600" dirty="0" err="1" smtClean="0"/>
              <a:t>Hyperbilirubinemia</a:t>
            </a:r>
            <a:endParaRPr lang="ar-SA" sz="3600" dirty="0"/>
          </a:p>
        </p:txBody>
      </p:sp>
      <p:pic>
        <p:nvPicPr>
          <p:cNvPr id="4" name="Content Placeholder 3" descr="algorithm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algorithm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4" descr="Scan000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2" y="1785926"/>
            <a:ext cx="9001156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Hx</a:t>
            </a:r>
            <a:r>
              <a:rPr lang="en-US" dirty="0" smtClean="0"/>
              <a:t> &amp; Ex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err="1" smtClean="0"/>
              <a:t>Hx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defRPr/>
            </a:pPr>
            <a:r>
              <a:rPr lang="en-US" sz="2800" dirty="0" smtClean="0"/>
              <a:t>Age?</a:t>
            </a:r>
          </a:p>
          <a:p>
            <a:pPr algn="l" rtl="0">
              <a:defRPr/>
            </a:pPr>
            <a:r>
              <a:rPr lang="en-US" sz="2800" dirty="0" smtClean="0"/>
              <a:t>Duration of the complaint?</a:t>
            </a:r>
          </a:p>
          <a:p>
            <a:pPr algn="l" rtl="0">
              <a:defRPr/>
            </a:pPr>
            <a:r>
              <a:rPr lang="en-US" sz="2800" dirty="0" smtClean="0"/>
              <a:t>Fever or rigors?</a:t>
            </a:r>
          </a:p>
          <a:p>
            <a:pPr algn="l" rtl="0">
              <a:defRPr/>
            </a:pPr>
            <a:r>
              <a:rPr lang="en-US" sz="2800" dirty="0" smtClean="0"/>
              <a:t>Recent outbreak of jaundice?</a:t>
            </a:r>
          </a:p>
          <a:p>
            <a:pPr algn="l" rtl="0">
              <a:defRPr/>
            </a:pPr>
            <a:r>
              <a:rPr lang="en-US" sz="2800" dirty="0" smtClean="0"/>
              <a:t>Recent consumption of shellfish?</a:t>
            </a:r>
          </a:p>
          <a:p>
            <a:pPr algn="l" rtl="0">
              <a:defRPr/>
            </a:pPr>
            <a:r>
              <a:rPr lang="en-US" sz="2800" dirty="0" smtClean="0"/>
              <a:t>IVDA?</a:t>
            </a:r>
          </a:p>
          <a:p>
            <a:pPr algn="l" rtl="0">
              <a:defRPr/>
            </a:pPr>
            <a:r>
              <a:rPr lang="en-US" sz="2800" dirty="0" smtClean="0"/>
              <a:t>Sexual contact?</a:t>
            </a:r>
          </a:p>
          <a:p>
            <a:pPr algn="l" rtl="0"/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defRPr/>
            </a:pPr>
            <a:r>
              <a:rPr lang="en-US" sz="2800" dirty="0" smtClean="0"/>
              <a:t>Blood transfusion?</a:t>
            </a:r>
          </a:p>
          <a:p>
            <a:pPr algn="l" rtl="0">
              <a:defRPr/>
            </a:pPr>
            <a:r>
              <a:rPr lang="en-US" sz="2800" dirty="0" smtClean="0"/>
              <a:t>Alcohol consumption?</a:t>
            </a:r>
          </a:p>
          <a:p>
            <a:pPr algn="l" rtl="0">
              <a:defRPr/>
            </a:pPr>
            <a:r>
              <a:rPr lang="en-US" sz="2800" dirty="0" smtClean="0"/>
              <a:t>Drugs recently?</a:t>
            </a:r>
          </a:p>
          <a:p>
            <a:pPr algn="l" rtl="0">
              <a:defRPr/>
            </a:pPr>
            <a:r>
              <a:rPr lang="en-US" sz="2800" dirty="0" smtClean="0"/>
              <a:t> Recent travel?</a:t>
            </a:r>
          </a:p>
          <a:p>
            <a:pPr algn="l" rtl="0">
              <a:defRPr/>
            </a:pPr>
            <a:r>
              <a:rPr lang="en-US" sz="2800" dirty="0" smtClean="0"/>
              <a:t>Anesthesia?</a:t>
            </a:r>
          </a:p>
          <a:p>
            <a:pPr algn="l" rtl="0">
              <a:defRPr/>
            </a:pPr>
            <a:r>
              <a:rPr lang="en-US" sz="2800" dirty="0" smtClean="0"/>
              <a:t>Family </a:t>
            </a:r>
            <a:r>
              <a:rPr lang="en-US" sz="2800" dirty="0" err="1" smtClean="0"/>
              <a:t>hx</a:t>
            </a:r>
            <a:r>
              <a:rPr lang="en-US" sz="2800" dirty="0" smtClean="0"/>
              <a:t> (is it gilberts)</a:t>
            </a:r>
          </a:p>
          <a:p>
            <a:pPr algn="l" rtl="0">
              <a:defRPr/>
            </a:pPr>
            <a:r>
              <a:rPr lang="en-US" sz="2800" dirty="0" smtClean="0"/>
              <a:t>Recent </a:t>
            </a:r>
            <a:r>
              <a:rPr lang="en-US" sz="2800" dirty="0" err="1" smtClean="0"/>
              <a:t>biliary</a:t>
            </a:r>
            <a:r>
              <a:rPr lang="en-US" sz="2800" dirty="0" smtClean="0"/>
              <a:t> surgery?</a:t>
            </a:r>
          </a:p>
          <a:p>
            <a:pPr algn="l" rtl="0">
              <a:defRPr/>
            </a:pPr>
            <a:r>
              <a:rPr lang="en-US" sz="2800" dirty="0" err="1" smtClean="0">
                <a:cs typeface="Tahoma" pitchFamily="34" charset="0"/>
              </a:rPr>
              <a:t>Hx</a:t>
            </a:r>
            <a:r>
              <a:rPr lang="en-US" sz="2800" dirty="0" smtClean="0">
                <a:cs typeface="Tahoma" pitchFamily="34" charset="0"/>
              </a:rPr>
              <a:t> of hemolytic diseases?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dirty="0" smtClean="0"/>
              <a:t>Specific Symptoms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defRPr/>
            </a:pPr>
            <a:r>
              <a:rPr lang="en-US" dirty="0" err="1" smtClean="0"/>
              <a:t>Articaria</a:t>
            </a:r>
            <a:endParaRPr lang="en-US" dirty="0" smtClean="0"/>
          </a:p>
          <a:p>
            <a:pPr algn="l" rtl="0">
              <a:defRPr/>
            </a:pPr>
            <a:r>
              <a:rPr lang="en-US" dirty="0" err="1" smtClean="0">
                <a:cs typeface="Tahoma" pitchFamily="34" charset="0"/>
              </a:rPr>
              <a:t>Pruritis</a:t>
            </a:r>
            <a:endParaRPr lang="en-US" dirty="0" smtClean="0">
              <a:cs typeface="Tahoma" pitchFamily="34" charset="0"/>
            </a:endParaRPr>
          </a:p>
          <a:p>
            <a:pPr algn="l" rtl="0">
              <a:defRPr/>
            </a:pPr>
            <a:r>
              <a:rPr lang="en-US" dirty="0" smtClean="0">
                <a:cs typeface="Tahoma" pitchFamily="34" charset="0"/>
              </a:rPr>
              <a:t>Dark urine</a:t>
            </a:r>
          </a:p>
          <a:p>
            <a:pPr algn="l" rtl="0">
              <a:defRPr/>
            </a:pPr>
            <a:r>
              <a:rPr lang="en-US" dirty="0" smtClean="0">
                <a:cs typeface="Tahoma" pitchFamily="34" charset="0"/>
              </a:rPr>
              <a:t>Pale stool</a:t>
            </a:r>
          </a:p>
          <a:p>
            <a:pPr algn="l" rtl="0">
              <a:defRPr/>
            </a:pPr>
            <a:r>
              <a:rPr lang="en-US" dirty="0" smtClean="0">
                <a:cs typeface="Tahoma" pitchFamily="34" charset="0"/>
              </a:rPr>
              <a:t>Abdominal pain</a:t>
            </a:r>
          </a:p>
          <a:p>
            <a:pPr algn="l" rtl="0">
              <a:defRPr/>
            </a:pPr>
            <a:r>
              <a:rPr lang="en-US" dirty="0" err="1" smtClean="0">
                <a:cs typeface="Tahoma" pitchFamily="34" charset="0"/>
              </a:rPr>
              <a:t>charcot’s</a:t>
            </a:r>
            <a:r>
              <a:rPr lang="en-US" dirty="0" smtClean="0">
                <a:cs typeface="Tahoma" pitchFamily="34" charset="0"/>
              </a:rPr>
              <a:t> triad??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r>
              <a:rPr lang="en-US" b="1" dirty="0" smtClean="0"/>
              <a:t>Cont…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Conjugated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reacts rapidly ("directly") with the reagents. 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The measurement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unconjugated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requires the addition of an accelerator compound.</a:t>
            </a:r>
          </a:p>
          <a:p>
            <a:pPr algn="l" rt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Elevated serum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concentrations can be due to three causes which can sometimes coexist:</a:t>
            </a:r>
          </a:p>
          <a:p>
            <a:pPr lvl="1" algn="l" rtl="0"/>
            <a:r>
              <a:rPr lang="en-US" sz="2200" dirty="0" smtClean="0">
                <a:latin typeface="Arial" pitchFamily="34" charset="0"/>
                <a:cs typeface="Arial" pitchFamily="34" charset="0"/>
              </a:rPr>
              <a:t>Overproduction of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l" rtl="0"/>
            <a:r>
              <a:rPr lang="en-US" sz="2200" dirty="0" smtClean="0">
                <a:latin typeface="Arial" pitchFamily="34" charset="0"/>
                <a:cs typeface="Arial" pitchFamily="34" charset="0"/>
              </a:rPr>
              <a:t>Impaired uptake, conjugation, or excretion of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l" rtl="0"/>
            <a:r>
              <a:rPr lang="en-US" sz="2200" dirty="0" smtClean="0">
                <a:latin typeface="Arial" pitchFamily="34" charset="0"/>
                <a:cs typeface="Arial" pitchFamily="34" charset="0"/>
              </a:rPr>
              <a:t>Backward leakage from damaged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hepatocytes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or bile ducts </a:t>
            </a:r>
          </a:p>
          <a:p>
            <a:pPr lvl="1" algn="l" rtl="0"/>
            <a:endParaRPr lang="ar-SA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Signs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defRPr/>
            </a:pPr>
            <a:r>
              <a:rPr lang="en-US" dirty="0" smtClean="0"/>
              <a:t>Is it really </a:t>
            </a:r>
            <a:r>
              <a:rPr lang="en-US" dirty="0" smtClean="0">
                <a:solidFill>
                  <a:srgbClr val="FFFF66"/>
                </a:solidFill>
              </a:rPr>
              <a:t>jaundice </a:t>
            </a:r>
            <a:r>
              <a:rPr lang="en-US" dirty="0" smtClean="0"/>
              <a:t>or </a:t>
            </a:r>
            <a:r>
              <a:rPr lang="en-US" dirty="0" err="1" smtClean="0"/>
              <a:t>psudo</a:t>
            </a:r>
            <a:r>
              <a:rPr lang="en-US" dirty="0" smtClean="0"/>
              <a:t>?</a:t>
            </a:r>
          </a:p>
          <a:p>
            <a:pPr lvl="1" algn="l" rtl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</a:rPr>
              <a:t>1.carotenemia</a:t>
            </a:r>
            <a:r>
              <a:rPr lang="en-US" dirty="0" smtClean="0"/>
              <a:t>:(palms , soles &amp; NL folds)</a:t>
            </a:r>
          </a:p>
          <a:p>
            <a:pPr lvl="1" algn="l" rtl="0">
              <a:buFont typeface="Wingdings" pitchFamily="2" charset="2"/>
              <a:buNone/>
              <a:defRPr/>
            </a:pPr>
            <a:r>
              <a:rPr lang="en-US" dirty="0" smtClean="0"/>
              <a:t>2.Uremic Pigmentation - Chronic </a:t>
            </a:r>
            <a:r>
              <a:rPr lang="en-US" dirty="0" err="1" smtClean="0"/>
              <a:t>uremics</a:t>
            </a:r>
            <a:r>
              <a:rPr lang="en-US" dirty="0" smtClean="0"/>
              <a:t> retain the yellow </a:t>
            </a:r>
            <a:r>
              <a:rPr lang="en-US" dirty="0" err="1" smtClean="0"/>
              <a:t>urochrome</a:t>
            </a:r>
            <a:r>
              <a:rPr lang="en-US" dirty="0" smtClean="0"/>
              <a:t> pigments which normally color urine amber.</a:t>
            </a:r>
          </a:p>
          <a:p>
            <a:pPr lvl="1" algn="l" rtl="0">
              <a:buFont typeface="Wingdings" pitchFamily="2" charset="2"/>
              <a:buNone/>
              <a:defRPr/>
            </a:pPr>
            <a:r>
              <a:rPr lang="en-US" dirty="0" smtClean="0"/>
              <a:t>3. Industrial Staining of Skin - In a number of industries yellow pigments used may stain the exposed portions of the skin of the workers </a:t>
            </a:r>
          </a:p>
          <a:p>
            <a:pPr algn="l" rtl="0"/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ar-SA"/>
          </a:p>
        </p:txBody>
      </p:sp>
      <p:pic>
        <p:nvPicPr>
          <p:cNvPr id="4" name="Picture 4" descr="jaund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276475"/>
            <a:ext cx="2794000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defRPr/>
            </a:pPr>
            <a:r>
              <a:rPr lang="en-US" dirty="0" err="1" smtClean="0"/>
              <a:t>ascites</a:t>
            </a:r>
            <a:r>
              <a:rPr lang="en-US" dirty="0" smtClean="0"/>
              <a:t>, </a:t>
            </a:r>
            <a:r>
              <a:rPr lang="en-US" dirty="0" err="1" smtClean="0"/>
              <a:t>splenomegaly</a:t>
            </a:r>
            <a:r>
              <a:rPr lang="en-US" dirty="0" smtClean="0"/>
              <a:t> (tipped), spider </a:t>
            </a:r>
            <a:r>
              <a:rPr lang="en-US" dirty="0" smtClean="0"/>
              <a:t> </a:t>
            </a:r>
            <a:r>
              <a:rPr lang="en-US" dirty="0" err="1" smtClean="0"/>
              <a:t>angiomata</a:t>
            </a:r>
            <a:r>
              <a:rPr lang="en-US" dirty="0" smtClean="0"/>
              <a:t>, and </a:t>
            </a:r>
            <a:r>
              <a:rPr lang="en-US" dirty="0" err="1" smtClean="0"/>
              <a:t>gynecomastia</a:t>
            </a:r>
            <a:r>
              <a:rPr lang="en-US" dirty="0" smtClean="0"/>
              <a:t> </a:t>
            </a:r>
          </a:p>
          <a:p>
            <a:pPr algn="l" rtl="0">
              <a:defRPr/>
            </a:pPr>
            <a:r>
              <a:rPr lang="en-US" dirty="0" err="1" smtClean="0"/>
              <a:t>Hepatomegaly</a:t>
            </a:r>
            <a:endParaRPr lang="en-US" dirty="0" smtClean="0"/>
          </a:p>
          <a:p>
            <a:pPr algn="l" rtl="0">
              <a:defRPr/>
            </a:pPr>
            <a:r>
              <a:rPr lang="en-US" dirty="0" err="1" smtClean="0">
                <a:cs typeface="Tahoma" pitchFamily="34" charset="0"/>
              </a:rPr>
              <a:t>Palplable</a:t>
            </a:r>
            <a:r>
              <a:rPr lang="en-US" dirty="0" smtClean="0">
                <a:cs typeface="Tahoma" pitchFamily="34" charset="0"/>
              </a:rPr>
              <a:t> GB </a:t>
            </a:r>
          </a:p>
          <a:p>
            <a:pPr algn="l" rtl="0">
              <a:defRPr/>
            </a:pPr>
            <a:r>
              <a:rPr lang="en-US" dirty="0" smtClean="0">
                <a:solidFill>
                  <a:srgbClr val="6666FF"/>
                </a:solidFill>
              </a:rPr>
              <a:t>Courvoisier sign</a:t>
            </a:r>
            <a:r>
              <a:rPr lang="en-US" dirty="0" smtClean="0"/>
              <a:t> </a:t>
            </a:r>
            <a:r>
              <a:rPr lang="ar-SA" dirty="0" smtClean="0">
                <a:cs typeface="Tahoma" pitchFamily="34" charset="0"/>
              </a:rPr>
              <a:t>:</a:t>
            </a:r>
          </a:p>
          <a:p>
            <a:pPr lvl="1" algn="l" rtl="0">
              <a:buFont typeface="Wingdings" pitchFamily="2" charset="2"/>
              <a:buNone/>
              <a:defRPr/>
            </a:pPr>
            <a:r>
              <a:rPr lang="ar-SA" dirty="0" smtClean="0">
                <a:cs typeface="Tahoma" pitchFamily="34" charset="0"/>
              </a:rPr>
              <a:t>    </a:t>
            </a:r>
            <a:r>
              <a:rPr lang="en-US" dirty="0" smtClean="0">
                <a:cs typeface="Tahoma" pitchFamily="34" charset="0"/>
              </a:rPr>
              <a:t> palpable GB+ jaundice=CA (not GS)</a:t>
            </a:r>
          </a:p>
          <a:p>
            <a:pPr algn="l" rtl="0">
              <a:defRPr/>
            </a:pPr>
            <a:r>
              <a:rPr lang="en-US" dirty="0" err="1" smtClean="0">
                <a:cs typeface="Tahoma" pitchFamily="34" charset="0"/>
              </a:rPr>
              <a:t>Murphey’s</a:t>
            </a:r>
            <a:r>
              <a:rPr lang="en-US" dirty="0" smtClean="0">
                <a:cs typeface="Tahoma" pitchFamily="34" charset="0"/>
              </a:rPr>
              <a:t> sign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defRPr/>
            </a:pPr>
            <a:r>
              <a:rPr lang="en-US" dirty="0" err="1" smtClean="0"/>
              <a:t>hyperpigmentation</a:t>
            </a:r>
            <a:r>
              <a:rPr lang="en-US" dirty="0" smtClean="0"/>
              <a:t> in </a:t>
            </a:r>
            <a:r>
              <a:rPr lang="en-US" dirty="0" err="1" smtClean="0"/>
              <a:t>hemochromatosis</a:t>
            </a:r>
            <a:r>
              <a:rPr lang="en-US" dirty="0" smtClean="0"/>
              <a:t>.</a:t>
            </a:r>
          </a:p>
          <a:p>
            <a:pPr algn="l" rtl="0">
              <a:defRPr/>
            </a:pPr>
            <a:endParaRPr lang="en-US" dirty="0" smtClean="0"/>
          </a:p>
          <a:p>
            <a:pPr algn="l" rtl="0">
              <a:defRPr/>
            </a:pPr>
            <a:r>
              <a:rPr lang="en-US" dirty="0" smtClean="0"/>
              <a:t> a </a:t>
            </a:r>
            <a:r>
              <a:rPr lang="en-US" dirty="0" err="1" smtClean="0">
                <a:solidFill>
                  <a:srgbClr val="6666FF"/>
                </a:solidFill>
              </a:rPr>
              <a:t>Kayser</a:t>
            </a:r>
            <a:r>
              <a:rPr lang="en-US" dirty="0" smtClean="0">
                <a:solidFill>
                  <a:srgbClr val="6666FF"/>
                </a:solidFill>
              </a:rPr>
              <a:t>-Fleischer ring</a:t>
            </a:r>
            <a:r>
              <a:rPr lang="en-US" dirty="0" smtClean="0"/>
              <a:t> in Wilson's disease. </a:t>
            </a:r>
            <a:endParaRPr lang="en-US" dirty="0" smtClean="0"/>
          </a:p>
          <a:p>
            <a:pPr algn="l" rtl="0">
              <a:defRPr/>
            </a:pPr>
            <a:endParaRPr lang="en-US" dirty="0" smtClean="0"/>
          </a:p>
          <a:p>
            <a:pPr algn="l" rtl="0">
              <a:defRPr/>
            </a:pPr>
            <a:r>
              <a:rPr lang="en-US" dirty="0" err="1" smtClean="0"/>
              <a:t>xanthomas</a:t>
            </a:r>
            <a:r>
              <a:rPr lang="en-US" dirty="0" smtClean="0"/>
              <a:t> in primary </a:t>
            </a:r>
            <a:r>
              <a:rPr lang="en-US" dirty="0" err="1" smtClean="0"/>
              <a:t>biliary</a:t>
            </a:r>
            <a:r>
              <a:rPr lang="en-US" dirty="0" smtClean="0"/>
              <a:t> cirrhosis</a:t>
            </a:r>
            <a:r>
              <a:rPr lang="en-US" dirty="0" smtClean="0"/>
              <a:t>.</a:t>
            </a:r>
          </a:p>
          <a:p>
            <a:pPr algn="l" rtl="0">
              <a:defRPr/>
            </a:pPr>
            <a:endParaRPr lang="en-US" dirty="0" smtClean="0"/>
          </a:p>
          <a:p>
            <a:pPr algn="l" rtl="0">
              <a:defRPr/>
            </a:pPr>
            <a:r>
              <a:rPr lang="en-US" dirty="0" smtClean="0">
                <a:cs typeface="Tahoma" pitchFamily="34" charset="0"/>
              </a:rPr>
              <a:t>Cold sores (HSV-hepatitis)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ocuments\picture\ATT000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0750" y="2258219"/>
            <a:ext cx="5953150" cy="3956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Amienne" pitchFamily="82" charset="0"/>
              </a:rPr>
              <a:t>Imaging in evaluating Jaundice</a:t>
            </a:r>
            <a:endParaRPr lang="ar-SA" sz="8800" dirty="0"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err="1" smtClean="0"/>
              <a:t>Ultrasonography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The sensitivity of US for the detection of dilated bile ducts and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biliary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obstruction ranges in various studies from 55 to 91 % .</a:t>
            </a: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The sensitivity increases with the serum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concentration and the duration of jaundice. </a:t>
            </a:r>
            <a:r>
              <a:rPr lang="en-US" sz="1600" dirty="0" smtClean="0">
                <a:solidFill>
                  <a:srgbClr val="FF0000"/>
                </a:solidFill>
              </a:rPr>
              <a:t>Radiology 1979; 133:39</a:t>
            </a:r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400" dirty="0" smtClean="0">
                <a:latin typeface="Arial" pitchFamily="34" charset="0"/>
                <a:cs typeface="Arial" pitchFamily="34" charset="0"/>
              </a:rPr>
              <a:t>US can also demonstrate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cholelithiasis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gallbladder stones; however, common duct stones may not be well seen since gas in the duodenum can obscure visualization of the distal common duct. </a:t>
            </a:r>
          </a:p>
          <a:p>
            <a:pPr algn="l" rtl="0"/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advantages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US are that it is noninvasive, portable, and relatively inexpensive.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Endoscopic ultrasound (EUS)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By placing an ultrasound transducer directly in the duodenum, EUS allows complete visualization of the common bile duct without the hindrance of overlying bowel gas, which limits traditional ultrasound.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EUS has a similar accuracy to ERCP for detection of small common bile duct stones but does not carry the risk of inducing pancreatitis.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EUS is also highly accurate for detecting pancreatic tumors, especially small (&lt;3cm) tumors which are difficult to see with helical CT. 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main disadvantages of EUS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the semi-invasive nature of the test 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inability to directly remove stones found in the bile duct.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CT scan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Conventional CT and US are equally effective for the recognition of obstruction and identification of the level of obstruction.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Helical (spiral) CT has improved the accuracy of CT and may emerge as the preferred technique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hepatobiliary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imaging 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Helical CT offers a more comprehensive analysis of the liver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extrahepatic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abdomen and pelvis. 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CT in comparison to US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Not as sensitive in detecting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cholelithiasis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because only calcified stones are visualized.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It is more expensive 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ERCP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ERCP permits direct visualization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biliary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tree and pancreatic ducts.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It is clearly superior to US and CT for the detection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extrahepatic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obstruction 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It is the procedure of choice when there is suspicion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choledocholithiasis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Another advantage of ERCP is that a therapeutic intervention, such as stone extraction 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papillotomy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can be performed during the procedure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ERCP is more expensive than US and CT 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Invasive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Associated with a finite rate of mortality (0.2 %)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Complications such as bleeding,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cholangitis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and pancreatitis (3 %)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err="1" smtClean="0">
                <a:latin typeface="Amienne" pitchFamily="82" charset="0"/>
              </a:rPr>
              <a:t>Bilirubin</a:t>
            </a:r>
            <a:r>
              <a:rPr lang="en-US" sz="6000" dirty="0" smtClean="0">
                <a:latin typeface="Amienne" pitchFamily="82" charset="0"/>
              </a:rPr>
              <a:t> Metabolism </a:t>
            </a:r>
            <a:endParaRPr lang="ar-SA" sz="6000" dirty="0"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dirty="0" smtClean="0"/>
              <a:t>MRCP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MRCP is a potential alternative to ERCP.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Although contrast material is administered,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cholangiographic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images can be obtained similar to those obtained with ERCP.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 patients with dilated ducts, a MRCP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cholangiogram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diagnostic in 90 to 100 percent of patients.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It reveals the level of obstruction in 80 to 100%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Has a sensitivity and specificity of 90 to 100 % for the detection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choledocholithiasis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bile duct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stenosis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MRCP is as accurate as ERCP for detecting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choledocholithiasis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MRCP is expensive and may eventually replace diagnostic ERCP.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However, it is unlikely to replace US or helical CT as the initial imaging test in the diagnostic evaluation of jaundice 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ERCP is preferred in the patient with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cholangitis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because it permits therapeutic drainage of the obstruction.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err="1" smtClean="0"/>
              <a:t>Percutaneous</a:t>
            </a:r>
            <a:r>
              <a:rPr lang="en-US" b="1" dirty="0" smtClean="0"/>
              <a:t> </a:t>
            </a:r>
            <a:r>
              <a:rPr lang="en-US" b="1" dirty="0" err="1" smtClean="0"/>
              <a:t>transhepatic</a:t>
            </a:r>
            <a:r>
              <a:rPr lang="en-US" b="1" dirty="0" smtClean="0"/>
              <a:t> </a:t>
            </a:r>
            <a:r>
              <a:rPr lang="en-US" b="1" dirty="0" err="1" smtClean="0"/>
              <a:t>cholangiography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Requires passage of a needle through the skin into the hepatic parenchyma and advancement into a peripheral bile duct.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Injection of contrast media provides close to 100 % sensitivity and specificity for the diagnosis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biliary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tract obstruction 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It is similar to ERCP in cost and morbidity 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Particularly useful when the level of obstruction is proximal to the common hepatic duct or ERCP is precluded for anatomic reasons. 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However, it may be technically limited in the absence of dilatation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intrahepatic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ducts 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709486"/>
            <a:ext cx="7772400" cy="1362456"/>
          </a:xfrm>
        </p:spPr>
        <p:txBody>
          <a:bodyPr/>
          <a:lstStyle/>
          <a:p>
            <a:pPr algn="ctr"/>
            <a:r>
              <a:rPr sz="9600" smtClean="0">
                <a:latin typeface="Amienne" pitchFamily="82" charset="0"/>
              </a:rPr>
              <a:t>Thank you</a:t>
            </a:r>
            <a:endParaRPr lang="ar-SA" sz="9600" dirty="0">
              <a:latin typeface="Amienne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FORMATION OF BILIRUBIN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formed by breakdown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present in hemoglobin,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myoglobin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cytochromes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catalase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peroxidase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tryptophan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pyrrolase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80% of the daily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production (250 to 400 mg in adults) is derived from hemoglobin 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remaining 20 % being contributed by other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hemoproteins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a rapidly turning-over small pool of free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Enhanced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formation is found in all conditions associated with increased red cell turnover such 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intramedullary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intravascular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hemolysis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latin typeface="Arial" pitchFamily="34" charset="0"/>
                <a:cs typeface="Arial" pitchFamily="34" charset="0"/>
              </a:rPr>
              <a:t>Heme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consists of a ring of four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pyrroles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joined by carbon bridges and a central iron atom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ferroprotoporphyrin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IX).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generated by sequential catalytic degradation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mediated by two groups of enzymes:</a:t>
            </a:r>
          </a:p>
          <a:p>
            <a:pPr lvl="1" algn="l" rtl="0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Heme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oxygenase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l" rtl="0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Biliverdin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reductase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Cont…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u="sng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Heme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oxygenase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Initiates the opening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porphyrin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ring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by catalyzing the oxidation of the alpha-carbon bridge .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This leads to formation of the green pigment, </a:t>
            </a:r>
            <a:r>
              <a:rPr lang="en-US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biliverdin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Biliverdin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reductase</a:t>
            </a:r>
            <a:endParaRPr lang="en-US" b="1" u="sng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Reduce the </a:t>
            </a:r>
            <a:r>
              <a:rPr lang="en-US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biliverdin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to the orange-yellow pigment </a:t>
            </a:r>
            <a:r>
              <a:rPr lang="en-US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. 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Iron is released in this process.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The oxidized alpha-bridge carbon is eliminated as carbon monoxide (CO).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0"/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very poorly soluble in water at physiologic pH because of internal hydrogen bonding .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Conversion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to a water-soluble form, by disruption of the hydrogen bonds, is essential for the elimination by the liver and kidney.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This is achieved by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glucuronic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acid conjugation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propionic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acid side chains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bilirubin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2394</TotalTime>
  <Words>2472</Words>
  <Application>Microsoft Office PowerPoint</Application>
  <PresentationFormat>On-screen Show (4:3)</PresentationFormat>
  <Paragraphs>249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Flow</vt:lpstr>
      <vt:lpstr>Jaundice</vt:lpstr>
      <vt:lpstr>Introduction</vt:lpstr>
      <vt:lpstr>Cont…</vt:lpstr>
      <vt:lpstr>Cont… </vt:lpstr>
      <vt:lpstr>Bilirubin Metabolism </vt:lpstr>
      <vt:lpstr>FORMATION OF BILIRUBIN</vt:lpstr>
      <vt:lpstr>Cont…</vt:lpstr>
      <vt:lpstr>Cont…</vt:lpstr>
      <vt:lpstr>Slide 9</vt:lpstr>
      <vt:lpstr>Albumin Binding of Bilirubin in Plasma</vt:lpstr>
      <vt:lpstr>Cont…</vt:lpstr>
      <vt:lpstr>Cont…</vt:lpstr>
      <vt:lpstr>Cont…</vt:lpstr>
      <vt:lpstr>Uptake and Storage of Bilirubin by Hepatocytes </vt:lpstr>
      <vt:lpstr>Cont…</vt:lpstr>
      <vt:lpstr>Conjugation of Bilirubin </vt:lpstr>
      <vt:lpstr>Execretion of Conjugated Bilirubin </vt:lpstr>
      <vt:lpstr>Degradation of Bilirubin in the Digestive Tract</vt:lpstr>
      <vt:lpstr>Cont…</vt:lpstr>
      <vt:lpstr>Cont…</vt:lpstr>
      <vt:lpstr>Cont…</vt:lpstr>
      <vt:lpstr>Slide 22</vt:lpstr>
      <vt:lpstr>Slide 23</vt:lpstr>
      <vt:lpstr>Slide 24</vt:lpstr>
      <vt:lpstr>Delta Bilirubin</vt:lpstr>
      <vt:lpstr>Slide 26</vt:lpstr>
      <vt:lpstr>Slide 27</vt:lpstr>
      <vt:lpstr>Cont…</vt:lpstr>
      <vt:lpstr>Urine Bilirubin</vt:lpstr>
      <vt:lpstr>Cont…</vt:lpstr>
      <vt:lpstr>Slide 31</vt:lpstr>
      <vt:lpstr>Causes of Jaundice</vt:lpstr>
      <vt:lpstr>Slide 33</vt:lpstr>
      <vt:lpstr>Unconjugated Hyperbilirubinemia</vt:lpstr>
      <vt:lpstr>Slide 35</vt:lpstr>
      <vt:lpstr>Slide 36</vt:lpstr>
      <vt:lpstr>Hx &amp; Ex</vt:lpstr>
      <vt:lpstr>Hx</vt:lpstr>
      <vt:lpstr>Specific Symptoms</vt:lpstr>
      <vt:lpstr>Signs</vt:lpstr>
      <vt:lpstr>Cont…</vt:lpstr>
      <vt:lpstr>Slide 42</vt:lpstr>
      <vt:lpstr>Slide 43</vt:lpstr>
      <vt:lpstr>Imaging in evaluating Jaundice</vt:lpstr>
      <vt:lpstr>Ultrasonography </vt:lpstr>
      <vt:lpstr>Endoscopic ultrasound (EUS)</vt:lpstr>
      <vt:lpstr>CT scan </vt:lpstr>
      <vt:lpstr>ERCP</vt:lpstr>
      <vt:lpstr>Cont…</vt:lpstr>
      <vt:lpstr>MRCP</vt:lpstr>
      <vt:lpstr>Cont…</vt:lpstr>
      <vt:lpstr>Percutaneous transhepatic cholangiography</vt:lpstr>
      <vt:lpstr>Cont…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13</cp:revision>
  <dcterms:created xsi:type="dcterms:W3CDTF">2009-02-02T15:36:19Z</dcterms:created>
  <dcterms:modified xsi:type="dcterms:W3CDTF">2009-02-04T07:59:48Z</dcterms:modified>
</cp:coreProperties>
</file>