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notesSlides/notesSlide10.xml" ContentType="application/vnd.openxmlformats-officedocument.presentationml.notesSlide+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diagrams/layout2.xml" ContentType="application/vnd.openxmlformats-officedocument.drawingml.diagramLayout+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6"/>
  </p:notesMasterIdLst>
  <p:sldIdLst>
    <p:sldId id="256" r:id="rId2"/>
    <p:sldId id="327" r:id="rId3"/>
    <p:sldId id="329" r:id="rId4"/>
    <p:sldId id="330" r:id="rId5"/>
    <p:sldId id="333" r:id="rId6"/>
    <p:sldId id="334" r:id="rId7"/>
    <p:sldId id="335" r:id="rId8"/>
    <p:sldId id="336" r:id="rId9"/>
    <p:sldId id="377" r:id="rId10"/>
    <p:sldId id="343" r:id="rId11"/>
    <p:sldId id="344" r:id="rId12"/>
    <p:sldId id="380" r:id="rId13"/>
    <p:sldId id="347" r:id="rId14"/>
    <p:sldId id="349" r:id="rId15"/>
    <p:sldId id="352" r:id="rId16"/>
    <p:sldId id="381" r:id="rId17"/>
    <p:sldId id="378" r:id="rId18"/>
    <p:sldId id="354" r:id="rId19"/>
    <p:sldId id="355" r:id="rId20"/>
    <p:sldId id="356" r:id="rId21"/>
    <p:sldId id="357" r:id="rId22"/>
    <p:sldId id="358" r:id="rId23"/>
    <p:sldId id="359" r:id="rId24"/>
    <p:sldId id="360" r:id="rId25"/>
    <p:sldId id="363" r:id="rId26"/>
    <p:sldId id="364" r:id="rId27"/>
    <p:sldId id="379" r:id="rId28"/>
    <p:sldId id="382" r:id="rId29"/>
    <p:sldId id="370" r:id="rId30"/>
    <p:sldId id="371" r:id="rId31"/>
    <p:sldId id="373" r:id="rId32"/>
    <p:sldId id="374" r:id="rId33"/>
    <p:sldId id="375" r:id="rId34"/>
    <p:sldId id="376" r:id="rId3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ヒラギノ角ゴ Pro W3"/>
        <a:cs typeface="Arial" charset="0"/>
      </a:defRPr>
    </a:lvl1pPr>
    <a:lvl2pPr marL="457200" algn="l" rtl="0" fontAlgn="base">
      <a:spcBef>
        <a:spcPct val="0"/>
      </a:spcBef>
      <a:spcAft>
        <a:spcPct val="0"/>
      </a:spcAft>
      <a:defRPr kern="1200">
        <a:solidFill>
          <a:schemeClr val="tx1"/>
        </a:solidFill>
        <a:latin typeface="Arial" charset="0"/>
        <a:ea typeface="ヒラギノ角ゴ Pro W3"/>
        <a:cs typeface="Arial" charset="0"/>
      </a:defRPr>
    </a:lvl2pPr>
    <a:lvl3pPr marL="914400" algn="l" rtl="0" fontAlgn="base">
      <a:spcBef>
        <a:spcPct val="0"/>
      </a:spcBef>
      <a:spcAft>
        <a:spcPct val="0"/>
      </a:spcAft>
      <a:defRPr kern="1200">
        <a:solidFill>
          <a:schemeClr val="tx1"/>
        </a:solidFill>
        <a:latin typeface="Arial" charset="0"/>
        <a:ea typeface="ヒラギノ角ゴ Pro W3"/>
        <a:cs typeface="Arial" charset="0"/>
      </a:defRPr>
    </a:lvl3pPr>
    <a:lvl4pPr marL="1371600" algn="l" rtl="0" fontAlgn="base">
      <a:spcBef>
        <a:spcPct val="0"/>
      </a:spcBef>
      <a:spcAft>
        <a:spcPct val="0"/>
      </a:spcAft>
      <a:defRPr kern="1200">
        <a:solidFill>
          <a:schemeClr val="tx1"/>
        </a:solidFill>
        <a:latin typeface="Arial" charset="0"/>
        <a:ea typeface="ヒラギノ角ゴ Pro W3"/>
        <a:cs typeface="Arial" charset="0"/>
      </a:defRPr>
    </a:lvl4pPr>
    <a:lvl5pPr marL="1828800" algn="l" rtl="0" fontAlgn="base">
      <a:spcBef>
        <a:spcPct val="0"/>
      </a:spcBef>
      <a:spcAft>
        <a:spcPct val="0"/>
      </a:spcAft>
      <a:defRPr kern="1200">
        <a:solidFill>
          <a:schemeClr val="tx1"/>
        </a:solidFill>
        <a:latin typeface="Arial" charset="0"/>
        <a:ea typeface="ヒラギノ角ゴ Pro W3"/>
        <a:cs typeface="Arial" charset="0"/>
      </a:defRPr>
    </a:lvl5pPr>
    <a:lvl6pPr marL="2286000" algn="l" defTabSz="914400" rtl="0" eaLnBrk="1" latinLnBrk="0" hangingPunct="1">
      <a:defRPr kern="1200">
        <a:solidFill>
          <a:schemeClr val="tx1"/>
        </a:solidFill>
        <a:latin typeface="Arial" charset="0"/>
        <a:ea typeface="ヒラギノ角ゴ Pro W3"/>
        <a:cs typeface="Arial" charset="0"/>
      </a:defRPr>
    </a:lvl6pPr>
    <a:lvl7pPr marL="2743200" algn="l" defTabSz="914400" rtl="0" eaLnBrk="1" latinLnBrk="0" hangingPunct="1">
      <a:defRPr kern="1200">
        <a:solidFill>
          <a:schemeClr val="tx1"/>
        </a:solidFill>
        <a:latin typeface="Arial" charset="0"/>
        <a:ea typeface="ヒラギノ角ゴ Pro W3"/>
        <a:cs typeface="Arial" charset="0"/>
      </a:defRPr>
    </a:lvl7pPr>
    <a:lvl8pPr marL="3200400" algn="l" defTabSz="914400" rtl="0" eaLnBrk="1" latinLnBrk="0" hangingPunct="1">
      <a:defRPr kern="1200">
        <a:solidFill>
          <a:schemeClr val="tx1"/>
        </a:solidFill>
        <a:latin typeface="Arial" charset="0"/>
        <a:ea typeface="ヒラギノ角ゴ Pro W3"/>
        <a:cs typeface="Arial" charset="0"/>
      </a:defRPr>
    </a:lvl8pPr>
    <a:lvl9pPr marL="3657600" algn="l" defTabSz="914400" rtl="0" eaLnBrk="1" latinLnBrk="0" hangingPunct="1">
      <a:defRPr kern="1200">
        <a:solidFill>
          <a:schemeClr val="tx1"/>
        </a:solidFill>
        <a:latin typeface="Arial" charset="0"/>
        <a:ea typeface="ヒラギノ角ゴ Pro W3"/>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897" autoAdjust="0"/>
    <p:restoredTop sz="78723" autoAdjust="0"/>
  </p:normalViewPr>
  <p:slideViewPr>
    <p:cSldViewPr>
      <p:cViewPr varScale="1">
        <p:scale>
          <a:sx n="83" d="100"/>
          <a:sy n="83" d="100"/>
        </p:scale>
        <p:origin x="-792"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40" d="100"/>
        <a:sy n="40" d="100"/>
      </p:scale>
      <p:origin x="0" y="0"/>
    </p:cViewPr>
  </p:sorterViewPr>
  <p:notesViewPr>
    <p:cSldViewPr>
      <p:cViewPr>
        <p:scale>
          <a:sx n="80" d="100"/>
          <a:sy n="80" d="100"/>
        </p:scale>
        <p:origin x="-1408" y="29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BDAC0FB-B081-4173-BF0A-FC73F34EA3A1}" type="doc">
      <dgm:prSet loTypeId="urn:microsoft.com/office/officeart/2005/8/layout/default#2" loCatId="list" qsTypeId="urn:microsoft.com/office/officeart/2005/8/quickstyle/simple1#11" qsCatId="simple" csTypeId="urn:microsoft.com/office/officeart/2005/8/colors/colorful1#3" csCatId="colorful"/>
      <dgm:spPr/>
      <dgm:t>
        <a:bodyPr/>
        <a:lstStyle/>
        <a:p>
          <a:endParaRPr lang="en-US"/>
        </a:p>
      </dgm:t>
    </dgm:pt>
    <dgm:pt modelId="{5668902E-25D6-41E1-A845-6B72345E84AC}">
      <dgm:prSet/>
      <dgm:spPr/>
      <dgm:t>
        <a:bodyPr/>
        <a:lstStyle/>
        <a:p>
          <a:pPr rtl="0"/>
          <a:r>
            <a:rPr lang="en-US" b="0" dirty="0" smtClean="0">
              <a:solidFill>
                <a:schemeClr val="tx1"/>
              </a:solidFill>
            </a:rPr>
            <a:t>Resellers</a:t>
          </a:r>
          <a:endParaRPr lang="en-US" dirty="0">
            <a:solidFill>
              <a:schemeClr val="tx1"/>
            </a:solidFill>
          </a:endParaRPr>
        </a:p>
      </dgm:t>
    </dgm:pt>
    <dgm:pt modelId="{607A5560-08BA-4E5D-8960-FE8CA4B4D614}" type="parTrans" cxnId="{8E061B82-9E8A-41A1-B7BB-4252BEED12F6}">
      <dgm:prSet/>
      <dgm:spPr/>
      <dgm:t>
        <a:bodyPr/>
        <a:lstStyle/>
        <a:p>
          <a:endParaRPr lang="en-US">
            <a:solidFill>
              <a:schemeClr val="tx1"/>
            </a:solidFill>
          </a:endParaRPr>
        </a:p>
      </dgm:t>
    </dgm:pt>
    <dgm:pt modelId="{9CB6E2DC-7A5C-43DC-AD74-01840EFF8662}" type="sibTrans" cxnId="{8E061B82-9E8A-41A1-B7BB-4252BEED12F6}">
      <dgm:prSet/>
      <dgm:spPr/>
      <dgm:t>
        <a:bodyPr/>
        <a:lstStyle/>
        <a:p>
          <a:endParaRPr lang="en-US">
            <a:solidFill>
              <a:schemeClr val="tx1"/>
            </a:solidFill>
          </a:endParaRPr>
        </a:p>
      </dgm:t>
    </dgm:pt>
    <dgm:pt modelId="{A860F2B6-5562-48A7-94EA-E3F3144B9E50}">
      <dgm:prSet/>
      <dgm:spPr/>
      <dgm:t>
        <a:bodyPr/>
        <a:lstStyle/>
        <a:p>
          <a:pPr rtl="0"/>
          <a:r>
            <a:rPr lang="en-US" b="0" dirty="0" smtClean="0">
              <a:solidFill>
                <a:schemeClr val="tx1"/>
              </a:solidFill>
            </a:rPr>
            <a:t>Physical distribution firms</a:t>
          </a:r>
          <a:endParaRPr lang="en-US" dirty="0">
            <a:solidFill>
              <a:schemeClr val="tx1"/>
            </a:solidFill>
          </a:endParaRPr>
        </a:p>
      </dgm:t>
    </dgm:pt>
    <dgm:pt modelId="{F0BDE409-1F68-435C-8FCA-F0814779C670}" type="parTrans" cxnId="{6FAB20BF-DC69-4547-976E-5FD9D81604D7}">
      <dgm:prSet/>
      <dgm:spPr/>
      <dgm:t>
        <a:bodyPr/>
        <a:lstStyle/>
        <a:p>
          <a:endParaRPr lang="en-US">
            <a:solidFill>
              <a:schemeClr val="tx1"/>
            </a:solidFill>
          </a:endParaRPr>
        </a:p>
      </dgm:t>
    </dgm:pt>
    <dgm:pt modelId="{8357BC31-DACD-4B53-91E1-1B3A05899892}" type="sibTrans" cxnId="{6FAB20BF-DC69-4547-976E-5FD9D81604D7}">
      <dgm:prSet/>
      <dgm:spPr/>
      <dgm:t>
        <a:bodyPr/>
        <a:lstStyle/>
        <a:p>
          <a:endParaRPr lang="en-US">
            <a:solidFill>
              <a:schemeClr val="tx1"/>
            </a:solidFill>
          </a:endParaRPr>
        </a:p>
      </dgm:t>
    </dgm:pt>
    <dgm:pt modelId="{8F4EFB49-F95A-4FBE-A41A-88C266A4BD8A}">
      <dgm:prSet/>
      <dgm:spPr/>
      <dgm:t>
        <a:bodyPr/>
        <a:lstStyle/>
        <a:p>
          <a:pPr rtl="0"/>
          <a:r>
            <a:rPr lang="en-US" b="0" dirty="0" smtClean="0">
              <a:solidFill>
                <a:srgbClr val="FF0000"/>
              </a:solidFill>
            </a:rPr>
            <a:t>Marketing services agencies</a:t>
          </a:r>
          <a:endParaRPr lang="en-US" dirty="0">
            <a:solidFill>
              <a:srgbClr val="FF0000"/>
            </a:solidFill>
          </a:endParaRPr>
        </a:p>
      </dgm:t>
    </dgm:pt>
    <dgm:pt modelId="{89A7246D-10E4-4DED-AF6F-D762A3B93118}" type="parTrans" cxnId="{E566B6AA-A15E-4CBB-B780-DB2D2FE33DAF}">
      <dgm:prSet/>
      <dgm:spPr/>
      <dgm:t>
        <a:bodyPr/>
        <a:lstStyle/>
        <a:p>
          <a:endParaRPr lang="en-US">
            <a:solidFill>
              <a:schemeClr val="tx1"/>
            </a:solidFill>
          </a:endParaRPr>
        </a:p>
      </dgm:t>
    </dgm:pt>
    <dgm:pt modelId="{4F69CC07-4037-4F59-8B71-215B94E23200}" type="sibTrans" cxnId="{E566B6AA-A15E-4CBB-B780-DB2D2FE33DAF}">
      <dgm:prSet/>
      <dgm:spPr/>
      <dgm:t>
        <a:bodyPr/>
        <a:lstStyle/>
        <a:p>
          <a:endParaRPr lang="en-US">
            <a:solidFill>
              <a:schemeClr val="tx1"/>
            </a:solidFill>
          </a:endParaRPr>
        </a:p>
      </dgm:t>
    </dgm:pt>
    <dgm:pt modelId="{51E28EDD-E0C3-44C8-8625-5C1719876AC3}">
      <dgm:prSet/>
      <dgm:spPr/>
      <dgm:t>
        <a:bodyPr/>
        <a:lstStyle/>
        <a:p>
          <a:pPr rtl="0"/>
          <a:r>
            <a:rPr lang="en-US" b="0" dirty="0" smtClean="0">
              <a:solidFill>
                <a:schemeClr val="tx1"/>
              </a:solidFill>
            </a:rPr>
            <a:t>Financial intermediaries</a:t>
          </a:r>
          <a:endParaRPr lang="en-US" b="0" dirty="0">
            <a:solidFill>
              <a:schemeClr val="tx1"/>
            </a:solidFill>
          </a:endParaRPr>
        </a:p>
      </dgm:t>
    </dgm:pt>
    <dgm:pt modelId="{6443A111-6715-4CCC-80E2-E0BA533153FA}" type="parTrans" cxnId="{717B1784-A75A-4DC0-AF9F-A94CCF0E4856}">
      <dgm:prSet/>
      <dgm:spPr/>
      <dgm:t>
        <a:bodyPr/>
        <a:lstStyle/>
        <a:p>
          <a:endParaRPr lang="en-US">
            <a:solidFill>
              <a:schemeClr val="tx1"/>
            </a:solidFill>
          </a:endParaRPr>
        </a:p>
      </dgm:t>
    </dgm:pt>
    <dgm:pt modelId="{D8559311-4218-409F-B79A-BC28F1382DE1}" type="sibTrans" cxnId="{717B1784-A75A-4DC0-AF9F-A94CCF0E4856}">
      <dgm:prSet/>
      <dgm:spPr/>
      <dgm:t>
        <a:bodyPr/>
        <a:lstStyle/>
        <a:p>
          <a:endParaRPr lang="en-US">
            <a:solidFill>
              <a:schemeClr val="tx1"/>
            </a:solidFill>
          </a:endParaRPr>
        </a:p>
      </dgm:t>
    </dgm:pt>
    <dgm:pt modelId="{1B8E94BB-9D98-4437-8ECC-34814865DAC6}" type="pres">
      <dgm:prSet presAssocID="{BBDAC0FB-B081-4173-BF0A-FC73F34EA3A1}" presName="diagram" presStyleCnt="0">
        <dgm:presLayoutVars>
          <dgm:dir/>
          <dgm:resizeHandles val="exact"/>
        </dgm:presLayoutVars>
      </dgm:prSet>
      <dgm:spPr/>
      <dgm:t>
        <a:bodyPr/>
        <a:lstStyle/>
        <a:p>
          <a:endParaRPr lang="en-US"/>
        </a:p>
      </dgm:t>
    </dgm:pt>
    <dgm:pt modelId="{AC6025E5-5EFB-4C5B-8EFA-82669079CF1F}" type="pres">
      <dgm:prSet presAssocID="{5668902E-25D6-41E1-A845-6B72345E84AC}" presName="node" presStyleLbl="node1" presStyleIdx="0" presStyleCnt="4">
        <dgm:presLayoutVars>
          <dgm:bulletEnabled val="1"/>
        </dgm:presLayoutVars>
      </dgm:prSet>
      <dgm:spPr/>
      <dgm:t>
        <a:bodyPr/>
        <a:lstStyle/>
        <a:p>
          <a:endParaRPr lang="en-US"/>
        </a:p>
      </dgm:t>
    </dgm:pt>
    <dgm:pt modelId="{1261A159-9564-4700-BA4C-633217CD6EA6}" type="pres">
      <dgm:prSet presAssocID="{9CB6E2DC-7A5C-43DC-AD74-01840EFF8662}" presName="sibTrans" presStyleCnt="0"/>
      <dgm:spPr/>
    </dgm:pt>
    <dgm:pt modelId="{FA902E41-D71C-4435-AB4D-FB7F21B7C759}" type="pres">
      <dgm:prSet presAssocID="{A860F2B6-5562-48A7-94EA-E3F3144B9E50}" presName="node" presStyleLbl="node1" presStyleIdx="1" presStyleCnt="4">
        <dgm:presLayoutVars>
          <dgm:bulletEnabled val="1"/>
        </dgm:presLayoutVars>
      </dgm:prSet>
      <dgm:spPr/>
      <dgm:t>
        <a:bodyPr/>
        <a:lstStyle/>
        <a:p>
          <a:endParaRPr lang="en-US"/>
        </a:p>
      </dgm:t>
    </dgm:pt>
    <dgm:pt modelId="{01369AE3-5486-4D2C-BBE9-B29DBE7F61FA}" type="pres">
      <dgm:prSet presAssocID="{8357BC31-DACD-4B53-91E1-1B3A05899892}" presName="sibTrans" presStyleCnt="0"/>
      <dgm:spPr/>
    </dgm:pt>
    <dgm:pt modelId="{39C744D1-9A23-430D-98BC-88F24615D17F}" type="pres">
      <dgm:prSet presAssocID="{8F4EFB49-F95A-4FBE-A41A-88C266A4BD8A}" presName="node" presStyleLbl="node1" presStyleIdx="2" presStyleCnt="4">
        <dgm:presLayoutVars>
          <dgm:bulletEnabled val="1"/>
        </dgm:presLayoutVars>
      </dgm:prSet>
      <dgm:spPr/>
      <dgm:t>
        <a:bodyPr/>
        <a:lstStyle/>
        <a:p>
          <a:endParaRPr lang="en-US"/>
        </a:p>
      </dgm:t>
    </dgm:pt>
    <dgm:pt modelId="{BF57B9B9-5884-491D-B5B2-E9EE7E9A5D68}" type="pres">
      <dgm:prSet presAssocID="{4F69CC07-4037-4F59-8B71-215B94E23200}" presName="sibTrans" presStyleCnt="0"/>
      <dgm:spPr/>
    </dgm:pt>
    <dgm:pt modelId="{58625619-1163-4221-B0C9-9CEF0085154F}" type="pres">
      <dgm:prSet presAssocID="{51E28EDD-E0C3-44C8-8625-5C1719876AC3}" presName="node" presStyleLbl="node1" presStyleIdx="3" presStyleCnt="4">
        <dgm:presLayoutVars>
          <dgm:bulletEnabled val="1"/>
        </dgm:presLayoutVars>
      </dgm:prSet>
      <dgm:spPr/>
      <dgm:t>
        <a:bodyPr/>
        <a:lstStyle/>
        <a:p>
          <a:endParaRPr lang="en-US"/>
        </a:p>
      </dgm:t>
    </dgm:pt>
  </dgm:ptLst>
  <dgm:cxnLst>
    <dgm:cxn modelId="{91645767-A35E-0943-94F2-B40E66082D62}" type="presOf" srcId="{BBDAC0FB-B081-4173-BF0A-FC73F34EA3A1}" destId="{1B8E94BB-9D98-4437-8ECC-34814865DAC6}" srcOrd="0" destOrd="0" presId="urn:microsoft.com/office/officeart/2005/8/layout/default#2"/>
    <dgm:cxn modelId="{8E061B82-9E8A-41A1-B7BB-4252BEED12F6}" srcId="{BBDAC0FB-B081-4173-BF0A-FC73F34EA3A1}" destId="{5668902E-25D6-41E1-A845-6B72345E84AC}" srcOrd="0" destOrd="0" parTransId="{607A5560-08BA-4E5D-8960-FE8CA4B4D614}" sibTransId="{9CB6E2DC-7A5C-43DC-AD74-01840EFF8662}"/>
    <dgm:cxn modelId="{D2AA7EF8-91D9-8B45-A65D-4B2343E1EE9D}" type="presOf" srcId="{51E28EDD-E0C3-44C8-8625-5C1719876AC3}" destId="{58625619-1163-4221-B0C9-9CEF0085154F}" srcOrd="0" destOrd="0" presId="urn:microsoft.com/office/officeart/2005/8/layout/default#2"/>
    <dgm:cxn modelId="{7B244120-109A-9143-A90D-758028B3AE90}" type="presOf" srcId="{A860F2B6-5562-48A7-94EA-E3F3144B9E50}" destId="{FA902E41-D71C-4435-AB4D-FB7F21B7C759}" srcOrd="0" destOrd="0" presId="urn:microsoft.com/office/officeart/2005/8/layout/default#2"/>
    <dgm:cxn modelId="{743BE6D3-8871-D94B-8FF2-E652EC068410}" type="presOf" srcId="{5668902E-25D6-41E1-A845-6B72345E84AC}" destId="{AC6025E5-5EFB-4C5B-8EFA-82669079CF1F}" srcOrd="0" destOrd="0" presId="urn:microsoft.com/office/officeart/2005/8/layout/default#2"/>
    <dgm:cxn modelId="{717B1784-A75A-4DC0-AF9F-A94CCF0E4856}" srcId="{BBDAC0FB-B081-4173-BF0A-FC73F34EA3A1}" destId="{51E28EDD-E0C3-44C8-8625-5C1719876AC3}" srcOrd="3" destOrd="0" parTransId="{6443A111-6715-4CCC-80E2-E0BA533153FA}" sibTransId="{D8559311-4218-409F-B79A-BC28F1382DE1}"/>
    <dgm:cxn modelId="{BBC3EC17-F612-9B49-BADA-7B189151FB38}" type="presOf" srcId="{8F4EFB49-F95A-4FBE-A41A-88C266A4BD8A}" destId="{39C744D1-9A23-430D-98BC-88F24615D17F}" srcOrd="0" destOrd="0" presId="urn:microsoft.com/office/officeart/2005/8/layout/default#2"/>
    <dgm:cxn modelId="{6FAB20BF-DC69-4547-976E-5FD9D81604D7}" srcId="{BBDAC0FB-B081-4173-BF0A-FC73F34EA3A1}" destId="{A860F2B6-5562-48A7-94EA-E3F3144B9E50}" srcOrd="1" destOrd="0" parTransId="{F0BDE409-1F68-435C-8FCA-F0814779C670}" sibTransId="{8357BC31-DACD-4B53-91E1-1B3A05899892}"/>
    <dgm:cxn modelId="{E566B6AA-A15E-4CBB-B780-DB2D2FE33DAF}" srcId="{BBDAC0FB-B081-4173-BF0A-FC73F34EA3A1}" destId="{8F4EFB49-F95A-4FBE-A41A-88C266A4BD8A}" srcOrd="2" destOrd="0" parTransId="{89A7246D-10E4-4DED-AF6F-D762A3B93118}" sibTransId="{4F69CC07-4037-4F59-8B71-215B94E23200}"/>
    <dgm:cxn modelId="{113605A6-01F2-564A-BBCA-356D234ED330}" type="presParOf" srcId="{1B8E94BB-9D98-4437-8ECC-34814865DAC6}" destId="{AC6025E5-5EFB-4C5B-8EFA-82669079CF1F}" srcOrd="0" destOrd="0" presId="urn:microsoft.com/office/officeart/2005/8/layout/default#2"/>
    <dgm:cxn modelId="{7917F803-90D7-544D-B337-084CAD37CB8A}" type="presParOf" srcId="{1B8E94BB-9D98-4437-8ECC-34814865DAC6}" destId="{1261A159-9564-4700-BA4C-633217CD6EA6}" srcOrd="1" destOrd="0" presId="urn:microsoft.com/office/officeart/2005/8/layout/default#2"/>
    <dgm:cxn modelId="{697CB7FE-D581-824E-B7A1-0F65AB03B0AA}" type="presParOf" srcId="{1B8E94BB-9D98-4437-8ECC-34814865DAC6}" destId="{FA902E41-D71C-4435-AB4D-FB7F21B7C759}" srcOrd="2" destOrd="0" presId="urn:microsoft.com/office/officeart/2005/8/layout/default#2"/>
    <dgm:cxn modelId="{790A58BF-EE7C-3244-8578-CF3E9C2F9729}" type="presParOf" srcId="{1B8E94BB-9D98-4437-8ECC-34814865DAC6}" destId="{01369AE3-5486-4D2C-BBE9-B29DBE7F61FA}" srcOrd="3" destOrd="0" presId="urn:microsoft.com/office/officeart/2005/8/layout/default#2"/>
    <dgm:cxn modelId="{47899D7E-4DE9-064C-BC8C-818110F1E2F1}" type="presParOf" srcId="{1B8E94BB-9D98-4437-8ECC-34814865DAC6}" destId="{39C744D1-9A23-430D-98BC-88F24615D17F}" srcOrd="4" destOrd="0" presId="urn:microsoft.com/office/officeart/2005/8/layout/default#2"/>
    <dgm:cxn modelId="{E1007F46-1BEF-2449-BD9E-25B11E864682}" type="presParOf" srcId="{1B8E94BB-9D98-4437-8ECC-34814865DAC6}" destId="{BF57B9B9-5884-491D-B5B2-E9EE7E9A5D68}" srcOrd="5" destOrd="0" presId="urn:microsoft.com/office/officeart/2005/8/layout/default#2"/>
    <dgm:cxn modelId="{B919F003-735D-8D43-9AC2-ECD9EC14A9DB}" type="presParOf" srcId="{1B8E94BB-9D98-4437-8ECC-34814865DAC6}" destId="{58625619-1163-4221-B0C9-9CEF0085154F}" srcOrd="6" destOrd="0" presId="urn:microsoft.com/office/officeart/2005/8/layout/defaul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7DF6198-C0B1-463C-A40F-D7962371B336}" type="doc">
      <dgm:prSet loTypeId="urn:microsoft.com/office/officeart/2005/8/layout/hList1" loCatId="list" qsTypeId="urn:microsoft.com/office/officeart/2005/8/quickstyle/simple1#12" qsCatId="simple" csTypeId="urn:microsoft.com/office/officeart/2005/8/colors/colorful1#4" csCatId="colorful"/>
      <dgm:spPr/>
      <dgm:t>
        <a:bodyPr/>
        <a:lstStyle/>
        <a:p>
          <a:endParaRPr lang="en-US"/>
        </a:p>
      </dgm:t>
    </dgm:pt>
    <dgm:pt modelId="{4BF41CFE-D004-4975-A46F-ED44B1AF8A4E}">
      <dgm:prSet/>
      <dgm:spPr/>
      <dgm:t>
        <a:bodyPr/>
        <a:lstStyle/>
        <a:p>
          <a:pPr rtl="0"/>
          <a:r>
            <a:rPr lang="en-US" b="0" dirty="0" smtClean="0"/>
            <a:t>Uncontrollable</a:t>
          </a:r>
          <a:endParaRPr lang="en-US" dirty="0"/>
        </a:p>
      </dgm:t>
    </dgm:pt>
    <dgm:pt modelId="{E24EADD1-21ED-4361-8DA0-75EBC5353FF4}" type="parTrans" cxnId="{ED8B3398-8709-4FB7-98A0-2F5E6FDE86F5}">
      <dgm:prSet/>
      <dgm:spPr/>
      <dgm:t>
        <a:bodyPr/>
        <a:lstStyle/>
        <a:p>
          <a:endParaRPr lang="en-US"/>
        </a:p>
      </dgm:t>
    </dgm:pt>
    <dgm:pt modelId="{1A628166-C881-4443-BF76-DD9CBFA81A2D}" type="sibTrans" cxnId="{ED8B3398-8709-4FB7-98A0-2F5E6FDE86F5}">
      <dgm:prSet/>
      <dgm:spPr/>
      <dgm:t>
        <a:bodyPr/>
        <a:lstStyle/>
        <a:p>
          <a:endParaRPr lang="en-US"/>
        </a:p>
      </dgm:t>
    </dgm:pt>
    <dgm:pt modelId="{319EDD9A-202C-44DB-939A-335AFC4764F4}">
      <dgm:prSet/>
      <dgm:spPr/>
      <dgm:t>
        <a:bodyPr/>
        <a:lstStyle/>
        <a:p>
          <a:pPr rtl="0"/>
          <a:r>
            <a:rPr lang="en-US" b="0" dirty="0" smtClean="0"/>
            <a:t>React and adapt to forces in the environment</a:t>
          </a:r>
          <a:endParaRPr lang="en-US" dirty="0"/>
        </a:p>
      </dgm:t>
    </dgm:pt>
    <dgm:pt modelId="{F2C674E1-1DEA-452B-98CC-98C887C5B05F}" type="parTrans" cxnId="{7AAEF3B6-846D-4C3F-87B3-B74F6CA3B33E}">
      <dgm:prSet/>
      <dgm:spPr/>
      <dgm:t>
        <a:bodyPr/>
        <a:lstStyle/>
        <a:p>
          <a:endParaRPr lang="en-US"/>
        </a:p>
      </dgm:t>
    </dgm:pt>
    <dgm:pt modelId="{8135E6E2-DA50-46D2-912B-BD95529AF549}" type="sibTrans" cxnId="{7AAEF3B6-846D-4C3F-87B3-B74F6CA3B33E}">
      <dgm:prSet/>
      <dgm:spPr/>
      <dgm:t>
        <a:bodyPr/>
        <a:lstStyle/>
        <a:p>
          <a:endParaRPr lang="en-US"/>
        </a:p>
      </dgm:t>
    </dgm:pt>
    <dgm:pt modelId="{E6B89D38-354D-4E90-BCA4-B7A3CA6271AD}">
      <dgm:prSet/>
      <dgm:spPr/>
      <dgm:t>
        <a:bodyPr/>
        <a:lstStyle/>
        <a:p>
          <a:pPr rtl="0"/>
          <a:r>
            <a:rPr lang="en-US" b="0" dirty="0" smtClean="0"/>
            <a:t>Proactive</a:t>
          </a:r>
          <a:endParaRPr lang="en-US" dirty="0"/>
        </a:p>
      </dgm:t>
    </dgm:pt>
    <dgm:pt modelId="{C72FB13C-6AF8-4B28-9020-487BD34A1BEC}" type="parTrans" cxnId="{8AE71208-2C4D-4469-B48D-F387AF6A6765}">
      <dgm:prSet/>
      <dgm:spPr/>
      <dgm:t>
        <a:bodyPr/>
        <a:lstStyle/>
        <a:p>
          <a:endParaRPr lang="en-US"/>
        </a:p>
      </dgm:t>
    </dgm:pt>
    <dgm:pt modelId="{14FE7BB9-55B6-464C-98E2-AB45A9325AE1}" type="sibTrans" cxnId="{8AE71208-2C4D-4469-B48D-F387AF6A6765}">
      <dgm:prSet/>
      <dgm:spPr/>
      <dgm:t>
        <a:bodyPr/>
        <a:lstStyle/>
        <a:p>
          <a:endParaRPr lang="en-US"/>
        </a:p>
      </dgm:t>
    </dgm:pt>
    <dgm:pt modelId="{F6E8A35B-8A87-4766-AC86-D46D6B09F63B}">
      <dgm:prSet/>
      <dgm:spPr/>
      <dgm:t>
        <a:bodyPr/>
        <a:lstStyle/>
        <a:p>
          <a:pPr rtl="0"/>
          <a:r>
            <a:rPr lang="en-US" b="0" dirty="0" smtClean="0"/>
            <a:t>Aggressive actions to affect forces in the environment</a:t>
          </a:r>
          <a:endParaRPr lang="en-US" dirty="0"/>
        </a:p>
      </dgm:t>
    </dgm:pt>
    <dgm:pt modelId="{A22A3120-6AF3-4DFD-8151-9E36647B6B3E}" type="parTrans" cxnId="{C88586DF-798D-4E5D-BE35-1880A092E709}">
      <dgm:prSet/>
      <dgm:spPr/>
      <dgm:t>
        <a:bodyPr/>
        <a:lstStyle/>
        <a:p>
          <a:endParaRPr lang="en-US"/>
        </a:p>
      </dgm:t>
    </dgm:pt>
    <dgm:pt modelId="{54C7FF1A-8187-4522-A390-C8BC39EAB2E7}" type="sibTrans" cxnId="{C88586DF-798D-4E5D-BE35-1880A092E709}">
      <dgm:prSet/>
      <dgm:spPr/>
      <dgm:t>
        <a:bodyPr/>
        <a:lstStyle/>
        <a:p>
          <a:endParaRPr lang="en-US"/>
        </a:p>
      </dgm:t>
    </dgm:pt>
    <dgm:pt modelId="{C3E8B31B-17D4-4810-BFCC-F9CAE76A5E08}">
      <dgm:prSet/>
      <dgm:spPr/>
      <dgm:t>
        <a:bodyPr/>
        <a:lstStyle/>
        <a:p>
          <a:pPr rtl="0"/>
          <a:r>
            <a:rPr lang="en-US" b="0" dirty="0" smtClean="0">
              <a:solidFill>
                <a:srgbClr val="FF0000"/>
              </a:solidFill>
            </a:rPr>
            <a:t>Reactive</a:t>
          </a:r>
          <a:endParaRPr lang="en-US" dirty="0">
            <a:solidFill>
              <a:srgbClr val="FF0000"/>
            </a:solidFill>
          </a:endParaRPr>
        </a:p>
      </dgm:t>
    </dgm:pt>
    <dgm:pt modelId="{E20B6996-4BD4-42BC-A7BA-5BE9A1F36252}" type="parTrans" cxnId="{906EE83B-90AE-4D6A-80BE-41C4D4AC463B}">
      <dgm:prSet/>
      <dgm:spPr/>
      <dgm:t>
        <a:bodyPr/>
        <a:lstStyle/>
        <a:p>
          <a:endParaRPr lang="en-US"/>
        </a:p>
      </dgm:t>
    </dgm:pt>
    <dgm:pt modelId="{7B953621-FE50-420A-A9AD-D8CBCE094D30}" type="sibTrans" cxnId="{906EE83B-90AE-4D6A-80BE-41C4D4AC463B}">
      <dgm:prSet/>
      <dgm:spPr/>
      <dgm:t>
        <a:bodyPr/>
        <a:lstStyle/>
        <a:p>
          <a:endParaRPr lang="en-US"/>
        </a:p>
      </dgm:t>
    </dgm:pt>
    <dgm:pt modelId="{0D1CEACA-FFCA-42AF-B349-5A1D7AE73C66}">
      <dgm:prSet/>
      <dgm:spPr/>
      <dgm:t>
        <a:bodyPr/>
        <a:lstStyle/>
        <a:p>
          <a:pPr rtl="0"/>
          <a:r>
            <a:rPr lang="en-US" b="0" dirty="0" smtClean="0"/>
            <a:t>Watching and reacting to forces in the environment</a:t>
          </a:r>
          <a:endParaRPr lang="en-US" dirty="0"/>
        </a:p>
      </dgm:t>
    </dgm:pt>
    <dgm:pt modelId="{9A6F5E95-A7E4-4761-9F5D-4804317D25BD}" type="parTrans" cxnId="{6296A225-B5B6-4B8E-962D-E62DC5725030}">
      <dgm:prSet/>
      <dgm:spPr/>
      <dgm:t>
        <a:bodyPr/>
        <a:lstStyle/>
        <a:p>
          <a:endParaRPr lang="en-US"/>
        </a:p>
      </dgm:t>
    </dgm:pt>
    <dgm:pt modelId="{B638AE5E-9868-4E5A-8C6B-FC918E908407}" type="sibTrans" cxnId="{6296A225-B5B6-4B8E-962D-E62DC5725030}">
      <dgm:prSet/>
      <dgm:spPr/>
      <dgm:t>
        <a:bodyPr/>
        <a:lstStyle/>
        <a:p>
          <a:endParaRPr lang="en-US"/>
        </a:p>
      </dgm:t>
    </dgm:pt>
    <dgm:pt modelId="{F1724E38-1B4C-436B-A3EA-F7961DC6E058}" type="pres">
      <dgm:prSet presAssocID="{B7DF6198-C0B1-463C-A40F-D7962371B336}" presName="Name0" presStyleCnt="0">
        <dgm:presLayoutVars>
          <dgm:dir/>
          <dgm:animLvl val="lvl"/>
          <dgm:resizeHandles val="exact"/>
        </dgm:presLayoutVars>
      </dgm:prSet>
      <dgm:spPr/>
      <dgm:t>
        <a:bodyPr/>
        <a:lstStyle/>
        <a:p>
          <a:endParaRPr lang="en-US"/>
        </a:p>
      </dgm:t>
    </dgm:pt>
    <dgm:pt modelId="{48C8C043-A221-4BD4-A327-18A65ABC4DD5}" type="pres">
      <dgm:prSet presAssocID="{4BF41CFE-D004-4975-A46F-ED44B1AF8A4E}" presName="composite" presStyleCnt="0"/>
      <dgm:spPr/>
    </dgm:pt>
    <dgm:pt modelId="{E7FEC4CD-6D6A-46D9-826D-284E7060B736}" type="pres">
      <dgm:prSet presAssocID="{4BF41CFE-D004-4975-A46F-ED44B1AF8A4E}" presName="parTx" presStyleLbl="alignNode1" presStyleIdx="0" presStyleCnt="3">
        <dgm:presLayoutVars>
          <dgm:chMax val="0"/>
          <dgm:chPref val="0"/>
          <dgm:bulletEnabled val="1"/>
        </dgm:presLayoutVars>
      </dgm:prSet>
      <dgm:spPr/>
      <dgm:t>
        <a:bodyPr/>
        <a:lstStyle/>
        <a:p>
          <a:endParaRPr lang="en-US"/>
        </a:p>
      </dgm:t>
    </dgm:pt>
    <dgm:pt modelId="{52307BE1-08FC-421D-BF5E-AB009BD8B595}" type="pres">
      <dgm:prSet presAssocID="{4BF41CFE-D004-4975-A46F-ED44B1AF8A4E}" presName="desTx" presStyleLbl="alignAccFollowNode1" presStyleIdx="0" presStyleCnt="3">
        <dgm:presLayoutVars>
          <dgm:bulletEnabled val="1"/>
        </dgm:presLayoutVars>
      </dgm:prSet>
      <dgm:spPr/>
      <dgm:t>
        <a:bodyPr/>
        <a:lstStyle/>
        <a:p>
          <a:endParaRPr lang="en-US"/>
        </a:p>
      </dgm:t>
    </dgm:pt>
    <dgm:pt modelId="{A27D5367-DD89-40C0-896C-7C5F55D65189}" type="pres">
      <dgm:prSet presAssocID="{1A628166-C881-4443-BF76-DD9CBFA81A2D}" presName="space" presStyleCnt="0"/>
      <dgm:spPr/>
    </dgm:pt>
    <dgm:pt modelId="{385C5F71-764F-487E-91D9-88043EB0465B}" type="pres">
      <dgm:prSet presAssocID="{E6B89D38-354D-4E90-BCA4-B7A3CA6271AD}" presName="composite" presStyleCnt="0"/>
      <dgm:spPr/>
    </dgm:pt>
    <dgm:pt modelId="{A639388A-0441-4811-9880-215A7F97393F}" type="pres">
      <dgm:prSet presAssocID="{E6B89D38-354D-4E90-BCA4-B7A3CA6271AD}" presName="parTx" presStyleLbl="alignNode1" presStyleIdx="1" presStyleCnt="3">
        <dgm:presLayoutVars>
          <dgm:chMax val="0"/>
          <dgm:chPref val="0"/>
          <dgm:bulletEnabled val="1"/>
        </dgm:presLayoutVars>
      </dgm:prSet>
      <dgm:spPr/>
      <dgm:t>
        <a:bodyPr/>
        <a:lstStyle/>
        <a:p>
          <a:endParaRPr lang="en-US"/>
        </a:p>
      </dgm:t>
    </dgm:pt>
    <dgm:pt modelId="{6659C763-E8A1-4D3F-8352-33D7ADBDE6A2}" type="pres">
      <dgm:prSet presAssocID="{E6B89D38-354D-4E90-BCA4-B7A3CA6271AD}" presName="desTx" presStyleLbl="alignAccFollowNode1" presStyleIdx="1" presStyleCnt="3">
        <dgm:presLayoutVars>
          <dgm:bulletEnabled val="1"/>
        </dgm:presLayoutVars>
      </dgm:prSet>
      <dgm:spPr/>
      <dgm:t>
        <a:bodyPr/>
        <a:lstStyle/>
        <a:p>
          <a:endParaRPr lang="en-US"/>
        </a:p>
      </dgm:t>
    </dgm:pt>
    <dgm:pt modelId="{0AEE16EF-A83A-43AC-A4BA-2504EDB0EFC9}" type="pres">
      <dgm:prSet presAssocID="{14FE7BB9-55B6-464C-98E2-AB45A9325AE1}" presName="space" presStyleCnt="0"/>
      <dgm:spPr/>
    </dgm:pt>
    <dgm:pt modelId="{CB5DC880-8B24-4054-B146-F4C5057CBE8C}" type="pres">
      <dgm:prSet presAssocID="{C3E8B31B-17D4-4810-BFCC-F9CAE76A5E08}" presName="composite" presStyleCnt="0"/>
      <dgm:spPr/>
    </dgm:pt>
    <dgm:pt modelId="{ABB995A1-AAF1-4942-958C-97FEECF4E4A2}" type="pres">
      <dgm:prSet presAssocID="{C3E8B31B-17D4-4810-BFCC-F9CAE76A5E08}" presName="parTx" presStyleLbl="alignNode1" presStyleIdx="2" presStyleCnt="3" custLinFactNeighborX="-1120" custLinFactNeighborY="15653">
        <dgm:presLayoutVars>
          <dgm:chMax val="0"/>
          <dgm:chPref val="0"/>
          <dgm:bulletEnabled val="1"/>
        </dgm:presLayoutVars>
      </dgm:prSet>
      <dgm:spPr/>
      <dgm:t>
        <a:bodyPr/>
        <a:lstStyle/>
        <a:p>
          <a:endParaRPr lang="en-US"/>
        </a:p>
      </dgm:t>
    </dgm:pt>
    <dgm:pt modelId="{19D5C01A-14EE-40AC-9CA4-9EA41841C236}" type="pres">
      <dgm:prSet presAssocID="{C3E8B31B-17D4-4810-BFCC-F9CAE76A5E08}" presName="desTx" presStyleLbl="alignAccFollowNode1" presStyleIdx="2" presStyleCnt="3">
        <dgm:presLayoutVars>
          <dgm:bulletEnabled val="1"/>
        </dgm:presLayoutVars>
      </dgm:prSet>
      <dgm:spPr/>
      <dgm:t>
        <a:bodyPr/>
        <a:lstStyle/>
        <a:p>
          <a:endParaRPr lang="en-US"/>
        </a:p>
      </dgm:t>
    </dgm:pt>
  </dgm:ptLst>
  <dgm:cxnLst>
    <dgm:cxn modelId="{940577FF-78CB-B84A-9299-7C314D350B80}" type="presOf" srcId="{F6E8A35B-8A87-4766-AC86-D46D6B09F63B}" destId="{6659C763-E8A1-4D3F-8352-33D7ADBDE6A2}" srcOrd="0" destOrd="0" presId="urn:microsoft.com/office/officeart/2005/8/layout/hList1"/>
    <dgm:cxn modelId="{C82E88EF-AB06-4647-856C-45B365C7278D}" type="presOf" srcId="{E6B89D38-354D-4E90-BCA4-B7A3CA6271AD}" destId="{A639388A-0441-4811-9880-215A7F97393F}" srcOrd="0" destOrd="0" presId="urn:microsoft.com/office/officeart/2005/8/layout/hList1"/>
    <dgm:cxn modelId="{6296A225-B5B6-4B8E-962D-E62DC5725030}" srcId="{C3E8B31B-17D4-4810-BFCC-F9CAE76A5E08}" destId="{0D1CEACA-FFCA-42AF-B349-5A1D7AE73C66}" srcOrd="0" destOrd="0" parTransId="{9A6F5E95-A7E4-4761-9F5D-4804317D25BD}" sibTransId="{B638AE5E-9868-4E5A-8C6B-FC918E908407}"/>
    <dgm:cxn modelId="{906EE83B-90AE-4D6A-80BE-41C4D4AC463B}" srcId="{B7DF6198-C0B1-463C-A40F-D7962371B336}" destId="{C3E8B31B-17D4-4810-BFCC-F9CAE76A5E08}" srcOrd="2" destOrd="0" parTransId="{E20B6996-4BD4-42BC-A7BA-5BE9A1F36252}" sibTransId="{7B953621-FE50-420A-A9AD-D8CBCE094D30}"/>
    <dgm:cxn modelId="{C88586DF-798D-4E5D-BE35-1880A092E709}" srcId="{E6B89D38-354D-4E90-BCA4-B7A3CA6271AD}" destId="{F6E8A35B-8A87-4766-AC86-D46D6B09F63B}" srcOrd="0" destOrd="0" parTransId="{A22A3120-6AF3-4DFD-8151-9E36647B6B3E}" sibTransId="{54C7FF1A-8187-4522-A390-C8BC39EAB2E7}"/>
    <dgm:cxn modelId="{70C49872-CC86-5547-8FDB-611F6B7901D7}" type="presOf" srcId="{319EDD9A-202C-44DB-939A-335AFC4764F4}" destId="{52307BE1-08FC-421D-BF5E-AB009BD8B595}" srcOrd="0" destOrd="0" presId="urn:microsoft.com/office/officeart/2005/8/layout/hList1"/>
    <dgm:cxn modelId="{D9195E54-71BB-184F-B9C8-A9AAB094E574}" type="presOf" srcId="{B7DF6198-C0B1-463C-A40F-D7962371B336}" destId="{F1724E38-1B4C-436B-A3EA-F7961DC6E058}" srcOrd="0" destOrd="0" presId="urn:microsoft.com/office/officeart/2005/8/layout/hList1"/>
    <dgm:cxn modelId="{ED8B3398-8709-4FB7-98A0-2F5E6FDE86F5}" srcId="{B7DF6198-C0B1-463C-A40F-D7962371B336}" destId="{4BF41CFE-D004-4975-A46F-ED44B1AF8A4E}" srcOrd="0" destOrd="0" parTransId="{E24EADD1-21ED-4361-8DA0-75EBC5353FF4}" sibTransId="{1A628166-C881-4443-BF76-DD9CBFA81A2D}"/>
    <dgm:cxn modelId="{190238DD-89C8-8F42-8898-91B294092685}" type="presOf" srcId="{4BF41CFE-D004-4975-A46F-ED44B1AF8A4E}" destId="{E7FEC4CD-6D6A-46D9-826D-284E7060B736}" srcOrd="0" destOrd="0" presId="urn:microsoft.com/office/officeart/2005/8/layout/hList1"/>
    <dgm:cxn modelId="{B30E48FB-7B9D-1743-8FA5-59A92F90CD01}" type="presOf" srcId="{C3E8B31B-17D4-4810-BFCC-F9CAE76A5E08}" destId="{ABB995A1-AAF1-4942-958C-97FEECF4E4A2}" srcOrd="0" destOrd="0" presId="urn:microsoft.com/office/officeart/2005/8/layout/hList1"/>
    <dgm:cxn modelId="{7AAEF3B6-846D-4C3F-87B3-B74F6CA3B33E}" srcId="{4BF41CFE-D004-4975-A46F-ED44B1AF8A4E}" destId="{319EDD9A-202C-44DB-939A-335AFC4764F4}" srcOrd="0" destOrd="0" parTransId="{F2C674E1-1DEA-452B-98CC-98C887C5B05F}" sibTransId="{8135E6E2-DA50-46D2-912B-BD95529AF549}"/>
    <dgm:cxn modelId="{B2BFCA82-ADD6-ED4F-9C34-7D614225D85E}" type="presOf" srcId="{0D1CEACA-FFCA-42AF-B349-5A1D7AE73C66}" destId="{19D5C01A-14EE-40AC-9CA4-9EA41841C236}" srcOrd="0" destOrd="0" presId="urn:microsoft.com/office/officeart/2005/8/layout/hList1"/>
    <dgm:cxn modelId="{8AE71208-2C4D-4469-B48D-F387AF6A6765}" srcId="{B7DF6198-C0B1-463C-A40F-D7962371B336}" destId="{E6B89D38-354D-4E90-BCA4-B7A3CA6271AD}" srcOrd="1" destOrd="0" parTransId="{C72FB13C-6AF8-4B28-9020-487BD34A1BEC}" sibTransId="{14FE7BB9-55B6-464C-98E2-AB45A9325AE1}"/>
    <dgm:cxn modelId="{DFD9461A-3869-A142-8DDF-EC77DDA57905}" type="presParOf" srcId="{F1724E38-1B4C-436B-A3EA-F7961DC6E058}" destId="{48C8C043-A221-4BD4-A327-18A65ABC4DD5}" srcOrd="0" destOrd="0" presId="urn:microsoft.com/office/officeart/2005/8/layout/hList1"/>
    <dgm:cxn modelId="{060BDB90-DAA2-2042-BEC2-EA120342122F}" type="presParOf" srcId="{48C8C043-A221-4BD4-A327-18A65ABC4DD5}" destId="{E7FEC4CD-6D6A-46D9-826D-284E7060B736}" srcOrd="0" destOrd="0" presId="urn:microsoft.com/office/officeart/2005/8/layout/hList1"/>
    <dgm:cxn modelId="{F621D72B-9244-0C43-B2F9-82CB9598D99F}" type="presParOf" srcId="{48C8C043-A221-4BD4-A327-18A65ABC4DD5}" destId="{52307BE1-08FC-421D-BF5E-AB009BD8B595}" srcOrd="1" destOrd="0" presId="urn:microsoft.com/office/officeart/2005/8/layout/hList1"/>
    <dgm:cxn modelId="{2A203DEB-02F8-B147-B467-BDAB7A177197}" type="presParOf" srcId="{F1724E38-1B4C-436B-A3EA-F7961DC6E058}" destId="{A27D5367-DD89-40C0-896C-7C5F55D65189}" srcOrd="1" destOrd="0" presId="urn:microsoft.com/office/officeart/2005/8/layout/hList1"/>
    <dgm:cxn modelId="{F092114E-B970-4E42-BF3C-143AA3113C32}" type="presParOf" srcId="{F1724E38-1B4C-436B-A3EA-F7961DC6E058}" destId="{385C5F71-764F-487E-91D9-88043EB0465B}" srcOrd="2" destOrd="0" presId="urn:microsoft.com/office/officeart/2005/8/layout/hList1"/>
    <dgm:cxn modelId="{B6F44748-A5FC-0A49-9F43-A315D397982F}" type="presParOf" srcId="{385C5F71-764F-487E-91D9-88043EB0465B}" destId="{A639388A-0441-4811-9880-215A7F97393F}" srcOrd="0" destOrd="0" presId="urn:microsoft.com/office/officeart/2005/8/layout/hList1"/>
    <dgm:cxn modelId="{941EC865-2BB8-134B-B653-AF96F30FF7B3}" type="presParOf" srcId="{385C5F71-764F-487E-91D9-88043EB0465B}" destId="{6659C763-E8A1-4D3F-8352-33D7ADBDE6A2}" srcOrd="1" destOrd="0" presId="urn:microsoft.com/office/officeart/2005/8/layout/hList1"/>
    <dgm:cxn modelId="{1F48FB7A-51D1-3D49-BA56-138659EBFDBB}" type="presParOf" srcId="{F1724E38-1B4C-436B-A3EA-F7961DC6E058}" destId="{0AEE16EF-A83A-43AC-A4BA-2504EDB0EFC9}" srcOrd="3" destOrd="0" presId="urn:microsoft.com/office/officeart/2005/8/layout/hList1"/>
    <dgm:cxn modelId="{E0F00552-DEC4-7046-9577-B91BA191D251}" type="presParOf" srcId="{F1724E38-1B4C-436B-A3EA-F7961DC6E058}" destId="{CB5DC880-8B24-4054-B146-F4C5057CBE8C}" srcOrd="4" destOrd="0" presId="urn:microsoft.com/office/officeart/2005/8/layout/hList1"/>
    <dgm:cxn modelId="{A74814BE-6664-B04C-8A04-67C3A9262B9A}" type="presParOf" srcId="{CB5DC880-8B24-4054-B146-F4C5057CBE8C}" destId="{ABB995A1-AAF1-4942-958C-97FEECF4E4A2}" srcOrd="0" destOrd="0" presId="urn:microsoft.com/office/officeart/2005/8/layout/hList1"/>
    <dgm:cxn modelId="{A75DEBA8-C06B-034A-A152-C2CF8A716A17}" type="presParOf" srcId="{CB5DC880-8B24-4054-B146-F4C5057CBE8C}" destId="{19D5C01A-14EE-40AC-9CA4-9EA41841C236}" srcOrd="1" destOrd="0" presId="urn:microsoft.com/office/officeart/2005/8/layout/h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default#2">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dirty="0">
                <a:latin typeface="Calibri" charset="0"/>
                <a:ea typeface="ヒラギノ角ゴ Pro W3" charset="-128"/>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ea typeface="ヒラギノ角ゴ Pro W3" charset="-128"/>
                <a:cs typeface="+mn-cs"/>
              </a:defRPr>
            </a:lvl1pPr>
          </a:lstStyle>
          <a:p>
            <a:pPr>
              <a:defRPr/>
            </a:pPr>
            <a:fld id="{D44537F0-AE3A-4E26-8FE3-7090788E7DBF}" type="datetime1">
              <a:rPr lang="en-US"/>
              <a:pPr>
                <a:defRPr/>
              </a:pPr>
              <a:t>2/13/2013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dirty="0">
                <a:latin typeface="Calibri" charset="0"/>
                <a:ea typeface="ヒラギノ角ゴ Pro W3" charset="-128"/>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ea typeface="ヒラギノ角ゴ Pro W3" charset="-128"/>
                <a:cs typeface="+mn-cs"/>
              </a:defRPr>
            </a:lvl1pPr>
          </a:lstStyle>
          <a:p>
            <a:pPr>
              <a:defRPr/>
            </a:pPr>
            <a:fld id="{5A780C15-0ABB-493A-B25E-64E10F91D8B7}"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mn-lt"/>
        <a:ea typeface="MS PGothic" pitchFamily="34" charset="-128"/>
        <a:cs typeface="ＭＳ Ｐゴシック" charset="-128"/>
      </a:defRPr>
    </a:lvl1pPr>
    <a:lvl2pPr marL="688975" indent="-231775" algn="l" rtl="0" eaLnBrk="0" fontAlgn="base" hangingPunct="0">
      <a:spcBef>
        <a:spcPct val="0"/>
      </a:spcBef>
      <a:spcAft>
        <a:spcPct val="0"/>
      </a:spcAft>
      <a:buFont typeface="Arial" charset="0"/>
      <a:buChar char="•"/>
      <a:defRPr sz="1200" kern="1200">
        <a:solidFill>
          <a:schemeClr val="tx1"/>
        </a:solidFill>
        <a:latin typeface="+mn-lt"/>
        <a:ea typeface="MS PGothic" pitchFamily="34" charset="-128"/>
        <a:cs typeface="+mn-cs"/>
      </a:defRPr>
    </a:lvl2pPr>
    <a:lvl3pPr marL="1143000" indent="-228600" algn="l" rtl="0" eaLnBrk="0" fontAlgn="base" hangingPunct="0">
      <a:spcBef>
        <a:spcPct val="30000"/>
      </a:spcBef>
      <a:spcAft>
        <a:spcPct val="0"/>
      </a:spcAft>
      <a:buFont typeface="Arial" charset="0"/>
      <a:buChar char="•"/>
      <a:defRPr sz="1200" kern="1200">
        <a:solidFill>
          <a:schemeClr val="tx1"/>
        </a:solidFill>
        <a:latin typeface="+mn-lt"/>
        <a:ea typeface="MS PGothic" pitchFamily="34" charset="-128"/>
        <a:cs typeface="+mn-cs"/>
      </a:defRPr>
    </a:lvl3pPr>
    <a:lvl4pPr marL="1600200" indent="-228600" algn="l" rtl="0" eaLnBrk="0" fontAlgn="base" hangingPunct="0">
      <a:spcBef>
        <a:spcPct val="30000"/>
      </a:spcBef>
      <a:spcAft>
        <a:spcPct val="0"/>
      </a:spcAft>
      <a:buFont typeface="Arial" charset="0"/>
      <a:buChar char="•"/>
      <a:defRPr sz="1200" kern="1200">
        <a:solidFill>
          <a:schemeClr val="tx1"/>
        </a:solidFill>
        <a:latin typeface="+mn-lt"/>
        <a:ea typeface="MS PGothic" pitchFamily="34" charset="-128"/>
        <a:cs typeface="+mn-cs"/>
      </a:defRPr>
    </a:lvl4pPr>
    <a:lvl5pPr marL="2057400" indent="-228600" algn="l" rtl="0" eaLnBrk="0" fontAlgn="base" hangingPunct="0">
      <a:spcBef>
        <a:spcPct val="30000"/>
      </a:spcBef>
      <a:spcAft>
        <a:spcPct val="0"/>
      </a:spcAft>
      <a:buFont typeface="Arial" charset="0"/>
      <a:buChar char="•"/>
      <a:defRPr sz="1200" kern="1200">
        <a:solidFill>
          <a:schemeClr val="tx1"/>
        </a:solidFill>
        <a:latin typeface="+mn-lt"/>
        <a:ea typeface="MS PGothic"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Slide Image Placeholder 1"/>
          <p:cNvSpPr>
            <a:spLocks noGrp="1" noRot="1" noChangeAspect="1" noTextEdit="1"/>
          </p:cNvSpPr>
          <p:nvPr>
            <p:ph type="sldImg"/>
          </p:nvPr>
        </p:nvSpPr>
        <p:spPr bwMode="auto">
          <a:noFill/>
          <a:ln>
            <a:solidFill>
              <a:srgbClr val="000000"/>
            </a:solidFill>
            <a:miter lim="800000"/>
            <a:headEnd/>
            <a:tailEnd/>
          </a:ln>
        </p:spPr>
      </p:sp>
      <p:sp>
        <p:nvSpPr>
          <p:cNvPr id="12290" name="Notes Placeholder 2"/>
          <p:cNvSpPr>
            <a:spLocks noGrp="1"/>
          </p:cNvSpPr>
          <p:nvPr>
            <p:ph type="body" idx="1"/>
          </p:nvPr>
        </p:nvSpPr>
        <p:spPr bwMode="auto">
          <a:noFill/>
        </p:spPr>
        <p:txBody>
          <a:bodyPr/>
          <a:lstStyle/>
          <a:p>
            <a:endParaRPr lang="en-US" smtClean="0"/>
          </a:p>
        </p:txBody>
      </p:sp>
      <p:sp>
        <p:nvSpPr>
          <p:cNvPr id="12291" name="Slide Number Placeholder 3"/>
          <p:cNvSpPr>
            <a:spLocks noGrp="1"/>
          </p:cNvSpPr>
          <p:nvPr>
            <p:ph type="sldNum" sz="quarter" idx="5"/>
          </p:nvPr>
        </p:nvSpPr>
        <p:spPr bwMode="auto">
          <a:noFill/>
          <a:ln>
            <a:miter lim="800000"/>
            <a:headEnd/>
            <a:tailEnd/>
          </a:ln>
        </p:spPr>
        <p:txBody>
          <a:bodyPr/>
          <a:lstStyle/>
          <a:p>
            <a:fld id="{F077EBE8-233A-4AFA-A3B8-2FA73C1AECCD}" type="slidenum">
              <a:rPr lang="en-US" smtClean="0">
                <a:latin typeface="Calibri" pitchFamily="34" charset="0"/>
                <a:ea typeface="ヒラギノ角ゴ Pro W3"/>
                <a:cs typeface="ヒラギノ角ゴ Pro W3"/>
              </a:rPr>
              <a:pPr/>
              <a:t>1</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noTextEdit="1"/>
          </p:cNvSpPr>
          <p:nvPr>
            <p:ph type="sldImg"/>
          </p:nvPr>
        </p:nvSpPr>
        <p:spPr bwMode="auto">
          <a:noFill/>
          <a:ln>
            <a:solidFill>
              <a:srgbClr val="000000"/>
            </a:solidFill>
            <a:miter lim="800000"/>
            <a:headEnd/>
            <a:tailEnd/>
          </a:ln>
        </p:spPr>
      </p:sp>
      <p:sp>
        <p:nvSpPr>
          <p:cNvPr id="30722" name="Notes Placeholder 2"/>
          <p:cNvSpPr>
            <a:spLocks noGrp="1"/>
          </p:cNvSpPr>
          <p:nvPr>
            <p:ph type="body" idx="1"/>
          </p:nvPr>
        </p:nvSpPr>
        <p:spPr bwMode="auto">
          <a:noFill/>
        </p:spPr>
        <p:txBody>
          <a:bodyPr/>
          <a:lstStyle/>
          <a:p>
            <a:r>
              <a:rPr lang="en-US" b="1" smtClean="0"/>
              <a:t>Note to Instructor</a:t>
            </a:r>
          </a:p>
          <a:p>
            <a:r>
              <a:rPr lang="en-US" smtClean="0"/>
              <a:t>Students should note that the competition is just a click away with online purchasing. </a:t>
            </a:r>
          </a:p>
          <a:p>
            <a:endParaRPr lang="en-US" smtClean="0"/>
          </a:p>
          <a:p>
            <a:r>
              <a:rPr lang="en-US" smtClean="0"/>
              <a:t>The marketing concept states that, to be successful, a company must provide greater customer value and satisfaction than its competitors do. Thus, marketers must do more than simply adapt to the needs of target consumers. They also must gain strategic advantage by positioning their offerings strongly against competitors’ offerings in the minds of consumers.</a:t>
            </a:r>
          </a:p>
          <a:p>
            <a:r>
              <a:rPr lang="en-US" smtClean="0"/>
              <a:t>No single competitive marketing strategy is best for all companies. Each firm should consider its own size and industry position compared to those of its competitors. Large firms with dominant positions in an industry can use certain strategies that smaller firms cannot afford. But being large is not enough. There are winning strategies for large firms, but there are also losing ones. And small firms can develop strategies that give them better rates of return than large firms enjoy.</a:t>
            </a:r>
          </a:p>
        </p:txBody>
      </p:sp>
      <p:sp>
        <p:nvSpPr>
          <p:cNvPr id="30723" name="Slide Number Placeholder 3"/>
          <p:cNvSpPr>
            <a:spLocks noGrp="1"/>
          </p:cNvSpPr>
          <p:nvPr>
            <p:ph type="sldNum" sz="quarter" idx="5"/>
          </p:nvPr>
        </p:nvSpPr>
        <p:spPr bwMode="auto">
          <a:noFill/>
          <a:ln>
            <a:miter lim="800000"/>
            <a:headEnd/>
            <a:tailEnd/>
          </a:ln>
        </p:spPr>
        <p:txBody>
          <a:bodyPr/>
          <a:lstStyle/>
          <a:p>
            <a:fld id="{7AB99A5C-E737-4C83-97D5-AC864AC0F7A4}" type="slidenum">
              <a:rPr lang="en-US" smtClean="0">
                <a:latin typeface="Calibri" pitchFamily="34" charset="0"/>
                <a:ea typeface="ヒラギノ角ゴ Pro W3"/>
                <a:cs typeface="ヒラギノ角ゴ Pro W3"/>
              </a:rPr>
              <a:pPr/>
              <a:t>10</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noTextEdi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a:lstStyle/>
          <a:p>
            <a:r>
              <a:rPr lang="en-US" i="1" smtClean="0"/>
              <a:t>Financial publics.</a:t>
            </a:r>
            <a:r>
              <a:rPr lang="en-US" smtClean="0"/>
              <a:t> This group influences the company’s ability to obtain funds. Banks, investment analysts, and stockholders are the major financial publics.</a:t>
            </a:r>
          </a:p>
          <a:p>
            <a:r>
              <a:rPr lang="en-US" i="1" smtClean="0"/>
              <a:t>Media publics.</a:t>
            </a:r>
            <a:r>
              <a:rPr lang="en-US" smtClean="0"/>
              <a:t> This group carries news, features, and editorial opinion. It includes newspapers, magazines, television stations, and blogs and other Internet media.</a:t>
            </a:r>
          </a:p>
          <a:p>
            <a:r>
              <a:rPr lang="en-US" i="1" smtClean="0"/>
              <a:t>Government publics</a:t>
            </a:r>
            <a:r>
              <a:rPr lang="en-US" smtClean="0"/>
              <a:t>. Management must take government developments into account. Marketers must often consult the company’s lawyers on issues of product safety, truth in advertising, and other matters.</a:t>
            </a:r>
          </a:p>
          <a:p>
            <a:r>
              <a:rPr lang="en-US" i="1" smtClean="0"/>
              <a:t>Citizen-action publics</a:t>
            </a:r>
            <a:r>
              <a:rPr lang="en-US" smtClean="0"/>
              <a:t>. A company’s marketing decisions may be questioned by consumer organizations, environmental groups, minority groups, and others. Its public relations department can help it stay in touch with consumer and citizen groups.</a:t>
            </a:r>
          </a:p>
          <a:p>
            <a:r>
              <a:rPr lang="en-US" smtClean="0"/>
              <a:t>&lt;ex03.03&gt;</a:t>
            </a:r>
          </a:p>
          <a:p>
            <a:r>
              <a:rPr lang="en-US" i="1" smtClean="0"/>
              <a:t>Local publics</a:t>
            </a:r>
            <a:r>
              <a:rPr lang="en-US" smtClean="0"/>
              <a:t>. This group includes neighborhood residents and community organizations. Large companies usually create departments and programs that deal with local community issues and provide community support. For example, the Life is good Company recognizes the importance of community publics. Its Playmakers foundation promotes the philosophy that “Life can hurt, play can heal.” It provides training and support for child-care professionals to use the power of play to help children overcome challenges ranging from violence and illness to extreme poverty in cities around the world, from Danbury, CT, to Port-au-Prince, Haiti. So far, the organization has raised more than $4 million to benefit children.</a:t>
            </a:r>
          </a:p>
          <a:p>
            <a:r>
              <a:rPr lang="en-US" i="1" smtClean="0"/>
              <a:t>General public</a:t>
            </a:r>
            <a:r>
              <a:rPr lang="en-US" smtClean="0"/>
              <a:t>. A company needs to be concerned about the general public’s attitude toward its products and activities. The public’s image of the company affects its buying.</a:t>
            </a:r>
          </a:p>
          <a:p>
            <a:r>
              <a:rPr lang="en-US" i="1" smtClean="0"/>
              <a:t>Internal publics.</a:t>
            </a:r>
            <a:r>
              <a:rPr lang="en-US" smtClean="0"/>
              <a:t> This group includes workers, managers, volunteers, and the board of directors. Large companies use newsletters and other means to inform and motivate their internal publics. When employees feel good about the companies they work for, this positive attitude spills over to the external publics.</a:t>
            </a:r>
          </a:p>
          <a:p>
            <a:r>
              <a:rPr lang="en-US" smtClean="0"/>
              <a:t>A company can prepare marketing plans for these major publics as well as for its customer markets. Suppose the company wants a specific response from a particular public, such as goodwill, favorable word of mouth, or donations of time or money. The company would have to design an offer to this public that is attractive enough to produce the desired response.</a:t>
            </a:r>
          </a:p>
          <a:p>
            <a:endParaRPr lang="en-US" b="1" smtClean="0"/>
          </a:p>
        </p:txBody>
      </p:sp>
      <p:sp>
        <p:nvSpPr>
          <p:cNvPr id="32771" name="Slide Number Placeholder 3"/>
          <p:cNvSpPr>
            <a:spLocks noGrp="1"/>
          </p:cNvSpPr>
          <p:nvPr>
            <p:ph type="sldNum" sz="quarter" idx="5"/>
          </p:nvPr>
        </p:nvSpPr>
        <p:spPr bwMode="auto">
          <a:noFill/>
          <a:ln>
            <a:miter lim="800000"/>
            <a:headEnd/>
            <a:tailEnd/>
          </a:ln>
        </p:spPr>
        <p:txBody>
          <a:bodyPr/>
          <a:lstStyle/>
          <a:p>
            <a:fld id="{0879C5F8-9A1B-4A8B-B81A-1E020D21C99B}" type="slidenum">
              <a:rPr lang="en-US" smtClean="0">
                <a:latin typeface="Calibri" pitchFamily="34" charset="0"/>
                <a:ea typeface="ヒラギノ角ゴ Pro W3"/>
                <a:cs typeface="ヒラギノ角ゴ Pro W3"/>
              </a:rPr>
              <a:pPr/>
              <a:t>11</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noTextEdit="1"/>
          </p:cNvSpPr>
          <p:nvPr>
            <p:ph type="sldImg"/>
          </p:nvPr>
        </p:nvSpPr>
        <p:spPr bwMode="auto">
          <a:noFill/>
          <a:ln>
            <a:solidFill>
              <a:srgbClr val="000000"/>
            </a:solidFill>
            <a:miter lim="800000"/>
            <a:headEnd/>
            <a:tailEnd/>
          </a:ln>
        </p:spPr>
      </p:sp>
      <p:sp>
        <p:nvSpPr>
          <p:cNvPr id="34818" name="Notes Placeholder 2"/>
          <p:cNvSpPr>
            <a:spLocks noGrp="1"/>
          </p:cNvSpPr>
          <p:nvPr>
            <p:ph type="body" idx="1"/>
          </p:nvPr>
        </p:nvSpPr>
        <p:spPr bwMode="auto">
          <a:noFill/>
        </p:spPr>
        <p:txBody>
          <a:bodyPr/>
          <a:lstStyle/>
          <a:p>
            <a:r>
              <a:rPr lang="en-US" i="1" smtClean="0"/>
              <a:t>Consumer markets consist of individuals.</a:t>
            </a:r>
          </a:p>
          <a:p>
            <a:r>
              <a:rPr lang="en-US" i="1" smtClean="0"/>
              <a:t>Business markets buy goods and services for further</a:t>
            </a:r>
          </a:p>
          <a:p>
            <a:r>
              <a:rPr lang="en-US" smtClean="0"/>
              <a:t>processing or use in their production processes, whereas </a:t>
            </a:r>
            <a:r>
              <a:rPr lang="en-US" i="1" smtClean="0"/>
              <a:t>reseller markets buy goods and</a:t>
            </a:r>
          </a:p>
          <a:p>
            <a:r>
              <a:rPr lang="en-US" smtClean="0"/>
              <a:t>services to resell at a profit. </a:t>
            </a:r>
          </a:p>
          <a:p>
            <a:r>
              <a:rPr lang="en-US" i="1" smtClean="0"/>
              <a:t>Government markets consist of government agencies that buy goods</a:t>
            </a:r>
          </a:p>
          <a:p>
            <a:r>
              <a:rPr lang="en-US" smtClean="0"/>
              <a:t>and services to produce public services or transfer the goods and services to others who need</a:t>
            </a:r>
          </a:p>
          <a:p>
            <a:r>
              <a:rPr lang="en-US" smtClean="0"/>
              <a:t>them. </a:t>
            </a:r>
          </a:p>
          <a:p>
            <a:r>
              <a:rPr lang="en-US" i="1" smtClean="0"/>
              <a:t>International markets consist of these buyers in other countries, including consumers,</a:t>
            </a:r>
          </a:p>
          <a:p>
            <a:r>
              <a:rPr lang="en-US" smtClean="0"/>
              <a:t>producers, resellers, and governments. Each market type has special characteristics</a:t>
            </a:r>
          </a:p>
          <a:p>
            <a:r>
              <a:rPr lang="en-US" smtClean="0"/>
              <a:t>that call for careful study by the seller.</a:t>
            </a:r>
            <a:endParaRPr lang="en-US" b="1" smtClean="0"/>
          </a:p>
        </p:txBody>
      </p:sp>
      <p:sp>
        <p:nvSpPr>
          <p:cNvPr id="34819" name="Slide Number Placeholder 3"/>
          <p:cNvSpPr>
            <a:spLocks noGrp="1"/>
          </p:cNvSpPr>
          <p:nvPr>
            <p:ph type="sldNum" sz="quarter" idx="5"/>
          </p:nvPr>
        </p:nvSpPr>
        <p:spPr bwMode="auto">
          <a:noFill/>
          <a:ln>
            <a:miter lim="800000"/>
            <a:headEnd/>
            <a:tailEnd/>
          </a:ln>
        </p:spPr>
        <p:txBody>
          <a:bodyPr/>
          <a:lstStyle/>
          <a:p>
            <a:fld id="{8DB95B33-023D-4BA9-B595-885EC6737E36}" type="slidenum">
              <a:rPr lang="en-US" smtClean="0">
                <a:latin typeface="Calibri" pitchFamily="34" charset="0"/>
                <a:ea typeface="ヒラギノ角ゴ Pro W3"/>
                <a:cs typeface="ヒラギノ角ゴ Pro W3"/>
              </a:rPr>
              <a:pPr/>
              <a:t>12</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noTextEdit="1"/>
          </p:cNvSpPr>
          <p:nvPr>
            <p:ph type="sldImg"/>
          </p:nvPr>
        </p:nvSpPr>
        <p:spPr bwMode="auto">
          <a:noFill/>
          <a:ln>
            <a:solidFill>
              <a:srgbClr val="000000"/>
            </a:solidFill>
            <a:miter lim="800000"/>
            <a:headEnd/>
            <a:tailEnd/>
          </a:ln>
        </p:spPr>
      </p:sp>
      <p:sp>
        <p:nvSpPr>
          <p:cNvPr id="36866" name="Notes Placeholder 2"/>
          <p:cNvSpPr>
            <a:spLocks noGrp="1"/>
          </p:cNvSpPr>
          <p:nvPr>
            <p:ph type="body" idx="1"/>
          </p:nvPr>
        </p:nvSpPr>
        <p:spPr bwMode="auto">
          <a:noFill/>
        </p:spPr>
        <p:txBody>
          <a:bodyPr/>
          <a:lstStyle/>
          <a:p>
            <a:r>
              <a:rPr lang="en-US" smtClean="0"/>
              <a:t>The company and all of the other actors operate in a larger macroenvironment of forces that shape opportunities and pose threats to the company. This Figure shows the six major forces in the company’s macroenvironment. Even the most dominant companies can be vulnerable to the often turbulent and changing forces in the marketing environment. Some of these forces are unforeseeable and uncontrollable. Others can be predicted and handled through skillful management. Companies that understand and adapt well to their environments can thrive. Those that don’t can face difficult times. In the remaining sections of this chapter, we examine these forces and show how they affect marketing plans.</a:t>
            </a:r>
          </a:p>
          <a:p>
            <a:endParaRPr lang="en-US" smtClean="0"/>
          </a:p>
        </p:txBody>
      </p:sp>
      <p:sp>
        <p:nvSpPr>
          <p:cNvPr id="36867" name="Slide Number Placeholder 3"/>
          <p:cNvSpPr>
            <a:spLocks noGrp="1"/>
          </p:cNvSpPr>
          <p:nvPr>
            <p:ph type="sldNum" sz="quarter" idx="5"/>
          </p:nvPr>
        </p:nvSpPr>
        <p:spPr bwMode="auto">
          <a:noFill/>
          <a:ln>
            <a:miter lim="800000"/>
            <a:headEnd/>
            <a:tailEnd/>
          </a:ln>
        </p:spPr>
        <p:txBody>
          <a:bodyPr/>
          <a:lstStyle/>
          <a:p>
            <a:fld id="{B5D5F7AE-A3D1-4A04-86C7-F6ECBA09831C}" type="slidenum">
              <a:rPr lang="en-US" smtClean="0">
                <a:latin typeface="Calibri" pitchFamily="34" charset="0"/>
                <a:ea typeface="ヒラギノ角ゴ Pro W3"/>
                <a:cs typeface="ヒラギノ角ゴ Pro W3"/>
              </a:rPr>
              <a:pPr/>
              <a:t>13</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a:lstStyle/>
          <a:p>
            <a:r>
              <a:rPr lang="en-US" smtClean="0"/>
              <a:t>The demographic environment is of major interest to marketers because it involves people, and people make up markets. The world population is growing at an explosive rate. It now exceeds 7 billion people and is expected to grow to more than 8 billion by the year 2030. The world’s large and highly diverse population poses both opportunities and challenges.</a:t>
            </a:r>
          </a:p>
          <a:p>
            <a:r>
              <a:rPr lang="en-US" smtClean="0"/>
              <a:t>Changes in the world demographic environment have major implications for business. Thus, marketers keep a close eye on demographic trends and developments in their markets. They analyze changing age and family structures, geographic population shifts, educational characteristics, and population diversity. Here, we discuss the most important demographic trends in the United States.</a:t>
            </a:r>
          </a:p>
          <a:p>
            <a:r>
              <a:rPr lang="en-US" smtClean="0"/>
              <a:t>World POPClock, U.S. Census Bureau, at www.census.gov/main/www/popclock.html, accessed July 2012. This website provides continuously updated projections of the U.S. and world populations.</a:t>
            </a:r>
          </a:p>
          <a:p>
            <a:endParaRPr lang="en-US" smtClean="0"/>
          </a:p>
        </p:txBody>
      </p:sp>
      <p:sp>
        <p:nvSpPr>
          <p:cNvPr id="38915" name="Slide Number Placeholder 3"/>
          <p:cNvSpPr>
            <a:spLocks noGrp="1"/>
          </p:cNvSpPr>
          <p:nvPr>
            <p:ph type="sldNum" sz="quarter" idx="5"/>
          </p:nvPr>
        </p:nvSpPr>
        <p:spPr bwMode="auto">
          <a:noFill/>
          <a:ln>
            <a:miter lim="800000"/>
            <a:headEnd/>
            <a:tailEnd/>
          </a:ln>
        </p:spPr>
        <p:txBody>
          <a:bodyPr/>
          <a:lstStyle/>
          <a:p>
            <a:fld id="{0E46836C-55DC-4582-A302-2E20182A35B4}" type="slidenum">
              <a:rPr lang="en-US" smtClean="0">
                <a:latin typeface="Calibri" pitchFamily="34" charset="0"/>
                <a:ea typeface="ヒラギノ角ゴ Pro W3"/>
                <a:cs typeface="ヒラギノ角ゴ Pro W3"/>
              </a:rPr>
              <a:pPr/>
              <a:t>14</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noTextEdit="1"/>
          </p:cNvSpPr>
          <p:nvPr>
            <p:ph type="sldImg"/>
          </p:nvPr>
        </p:nvSpPr>
        <p:spPr bwMode="auto">
          <a:noFill/>
          <a:ln>
            <a:solidFill>
              <a:srgbClr val="000000"/>
            </a:solidFill>
            <a:miter lim="800000"/>
            <a:headEnd/>
            <a:tailEnd/>
          </a:ln>
        </p:spPr>
      </p:sp>
      <p:sp>
        <p:nvSpPr>
          <p:cNvPr id="40962" name="Notes Placeholder 2"/>
          <p:cNvSpPr>
            <a:spLocks noGrp="1"/>
          </p:cNvSpPr>
          <p:nvPr>
            <p:ph type="body" idx="1"/>
          </p:nvPr>
        </p:nvSpPr>
        <p:spPr bwMode="auto">
          <a:noFill/>
        </p:spPr>
        <p:txBody>
          <a:bodyPr/>
          <a:lstStyle/>
          <a:p>
            <a:r>
              <a:rPr lang="en-US" smtClean="0"/>
              <a:t>The more active boomers—sometimes called zoomers, or baby boomers with zip—have no intention of abandoning their youthful lifestyles as they age.</a:t>
            </a:r>
          </a:p>
          <a:p>
            <a:r>
              <a:rPr lang="en-US" smtClean="0"/>
              <a:t>They have a thirst for adventure, and the financial freedom to explore that passion</a:t>
            </a:r>
          </a:p>
        </p:txBody>
      </p:sp>
      <p:sp>
        <p:nvSpPr>
          <p:cNvPr id="40963" name="Slide Number Placeholder 3"/>
          <p:cNvSpPr>
            <a:spLocks noGrp="1"/>
          </p:cNvSpPr>
          <p:nvPr>
            <p:ph type="sldNum" sz="quarter" idx="5"/>
          </p:nvPr>
        </p:nvSpPr>
        <p:spPr bwMode="auto">
          <a:noFill/>
          <a:ln>
            <a:miter lim="800000"/>
            <a:headEnd/>
            <a:tailEnd/>
          </a:ln>
        </p:spPr>
        <p:txBody>
          <a:bodyPr/>
          <a:lstStyle/>
          <a:p>
            <a:fld id="{654411D7-F05E-4CE6-980E-977D4645DF44}" type="slidenum">
              <a:rPr lang="en-US" smtClean="0">
                <a:latin typeface="Calibri" pitchFamily="34" charset="0"/>
                <a:ea typeface="ヒラギノ角ゴ Pro W3"/>
                <a:cs typeface="ヒラギノ角ゴ Pro W3"/>
              </a:rPr>
              <a:pPr/>
              <a:t>15</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noTextEdit="1"/>
          </p:cNvSpPr>
          <p:nvPr>
            <p:ph type="sldImg"/>
          </p:nvPr>
        </p:nvSpPr>
        <p:spPr bwMode="auto">
          <a:noFill/>
          <a:ln>
            <a:solidFill>
              <a:srgbClr val="000000"/>
            </a:solidFill>
            <a:miter lim="800000"/>
            <a:headEnd/>
            <a:tailEnd/>
          </a:ln>
        </p:spPr>
      </p:sp>
      <p:sp>
        <p:nvSpPr>
          <p:cNvPr id="43010" name="Notes Placeholder 2"/>
          <p:cNvSpPr>
            <a:spLocks noGrp="1"/>
          </p:cNvSpPr>
          <p:nvPr>
            <p:ph type="body" idx="1"/>
          </p:nvPr>
        </p:nvSpPr>
        <p:spPr bwMode="auto">
          <a:noFill/>
        </p:spPr>
        <p:txBody>
          <a:bodyPr/>
          <a:lstStyle/>
          <a:p>
            <a:r>
              <a:rPr lang="en-US" smtClean="0"/>
              <a:t>From a marketing standpoint, the Gen Xers are a more skeptical bunch. They tend to research products before they consider a purchase, prefer quality to quantity, and tend to be less receptive to overt marketing pitches. They are more likely to be receptive to irreverent ad pitches that make fun of convention and tradition.</a:t>
            </a:r>
          </a:p>
          <a:p>
            <a:r>
              <a:rPr lang="en-US" smtClean="0"/>
              <a:t>The first to grow up in the Internet era, Generation X is a highly connected generation that embraces the benefits of new technology. Some 49 percent own smartphones and 11 percent own tablets. Of the Xers on the Internet, 74 percent use the Internet for banking, 72 percent use it for researching companies or products, and 81 percent have made purchases online. Ninety-five percent have a Facebook page.</a:t>
            </a:r>
          </a:p>
          <a:p>
            <a:r>
              <a:rPr lang="en-US" smtClean="0"/>
              <a:t>The Gen Xers have now grown up and are taking over. They are increasingly displacing the lifestyles, culture, and values of the baby boomers. They are moving up in their careers, and many are proud homeowners with growing families. They are the most educated generation to date, and they possess hefty annual purchasing power. They spend 62 percent more on housing, 50 percent more on apparel, and 27 percent more on entertainment than the average. However, like the baby boomers, the Gen Xers now face growing economic pressures. Like almost everyone else these days, they are spending more carefully.</a:t>
            </a:r>
          </a:p>
          <a:p>
            <a:r>
              <a:rPr lang="en-US" smtClean="0"/>
              <a:t>Still, with so much potential, many brands and organizations are focusing on Gen Xers as a prime target segment. For example, Dairy Queen targets this segment directly, with a marketing campaign that fits the Gen Xer family situation and sense of humor:</a:t>
            </a:r>
          </a:p>
        </p:txBody>
      </p:sp>
      <p:sp>
        <p:nvSpPr>
          <p:cNvPr id="43011" name="Slide Number Placeholder 3"/>
          <p:cNvSpPr>
            <a:spLocks noGrp="1"/>
          </p:cNvSpPr>
          <p:nvPr>
            <p:ph type="sldNum" sz="quarter" idx="5"/>
          </p:nvPr>
        </p:nvSpPr>
        <p:spPr bwMode="auto">
          <a:noFill/>
          <a:ln>
            <a:miter lim="800000"/>
            <a:headEnd/>
            <a:tailEnd/>
          </a:ln>
        </p:spPr>
        <p:txBody>
          <a:bodyPr/>
          <a:lstStyle/>
          <a:p>
            <a:fld id="{C6DA4B54-D561-4C90-B4D1-86A018EDFCF1}" type="slidenum">
              <a:rPr lang="en-US" smtClean="0">
                <a:latin typeface="Calibri" pitchFamily="34" charset="0"/>
                <a:ea typeface="ヒラギノ角ゴ Pro W3"/>
                <a:cs typeface="ヒラギノ角ゴ Pro W3"/>
              </a:rPr>
              <a:pPr/>
              <a:t>16</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noTextEdit="1"/>
          </p:cNvSpPr>
          <p:nvPr>
            <p:ph type="sldImg"/>
          </p:nvPr>
        </p:nvSpPr>
        <p:spPr bwMode="auto">
          <a:noFill/>
          <a:ln>
            <a:solidFill>
              <a:srgbClr val="000000"/>
            </a:solidFill>
            <a:miter lim="800000"/>
            <a:headEnd/>
            <a:tailEnd/>
          </a:ln>
        </p:spPr>
      </p:sp>
      <p:sp>
        <p:nvSpPr>
          <p:cNvPr id="45058" name="Notes Placeholder 2"/>
          <p:cNvSpPr>
            <a:spLocks noGrp="1"/>
          </p:cNvSpPr>
          <p:nvPr>
            <p:ph type="body" idx="1"/>
          </p:nvPr>
        </p:nvSpPr>
        <p:spPr bwMode="auto">
          <a:noFill/>
        </p:spPr>
        <p:txBody>
          <a:bodyPr/>
          <a:lstStyle/>
          <a:p>
            <a:r>
              <a:rPr lang="en-US" smtClean="0"/>
              <a:t>The Millennials were the first generation to grow up in a world filled with computers, mobile phones, satellite TV, iPods and iPads, and online social networks. As a result, they engage with brands in an entirely new way, such as with mobile or social media. “They tend to expect one-to-one communication with brands,” says one analyst, “and embrace the ability to share the good and bad about products and services with friends and strangers.” </a:t>
            </a:r>
          </a:p>
          <a:p>
            <a:r>
              <a:rPr lang="en-US" smtClean="0"/>
              <a:t>Rather than having mass marketing messages pushed at them, the Millennials prefer to seek out information and engage in two-way brand conversations. Thus, reaching them effectively requires creative marketing approaches.</a:t>
            </a:r>
          </a:p>
        </p:txBody>
      </p:sp>
      <p:sp>
        <p:nvSpPr>
          <p:cNvPr id="45059" name="Slide Number Placeholder 3"/>
          <p:cNvSpPr>
            <a:spLocks noGrp="1"/>
          </p:cNvSpPr>
          <p:nvPr>
            <p:ph type="sldNum" sz="quarter" idx="5"/>
          </p:nvPr>
        </p:nvSpPr>
        <p:spPr bwMode="auto">
          <a:noFill/>
          <a:ln>
            <a:miter lim="800000"/>
            <a:headEnd/>
            <a:tailEnd/>
          </a:ln>
        </p:spPr>
        <p:txBody>
          <a:bodyPr/>
          <a:lstStyle/>
          <a:p>
            <a:fld id="{6EB3BED5-F08A-4C7A-A948-A63590E038A8}" type="slidenum">
              <a:rPr lang="en-US" smtClean="0">
                <a:latin typeface="Calibri" pitchFamily="34" charset="0"/>
                <a:ea typeface="ヒラギノ角ゴ Pro W3"/>
                <a:cs typeface="ヒラギノ角ゴ Pro W3"/>
              </a:rPr>
              <a:pPr/>
              <a:t>17</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noTextEdit="1"/>
          </p:cNvSpPr>
          <p:nvPr>
            <p:ph type="sldImg"/>
          </p:nvPr>
        </p:nvSpPr>
        <p:spPr bwMode="auto">
          <a:noFill/>
          <a:ln>
            <a:solidFill>
              <a:srgbClr val="000000"/>
            </a:solidFill>
            <a:miter lim="800000"/>
            <a:headEnd/>
            <a:tailEnd/>
          </a:ln>
        </p:spPr>
      </p:sp>
      <p:sp>
        <p:nvSpPr>
          <p:cNvPr id="47106" name="Notes Placeholder 2"/>
          <p:cNvSpPr>
            <a:spLocks noGrp="1"/>
          </p:cNvSpPr>
          <p:nvPr>
            <p:ph type="body" idx="1"/>
          </p:nvPr>
        </p:nvSpPr>
        <p:spPr bwMode="auto">
          <a:noFill/>
        </p:spPr>
        <p:txBody>
          <a:bodyPr/>
          <a:lstStyle/>
          <a:p>
            <a:r>
              <a:rPr lang="en-US" smtClean="0"/>
              <a:t>Discussion Question: Do marketers need to create separate products and marketing programs for each generation? </a:t>
            </a:r>
          </a:p>
          <a:p>
            <a:endParaRPr lang="en-US" smtClean="0"/>
          </a:p>
          <a:p>
            <a:r>
              <a:rPr lang="en-US" smtClean="0"/>
              <a:t>Some experts warn that marketers need to be careful about turning off one generation each time they craft a product or message that appeals effectively to another. Others caution that each generation spans decades of time and many socioeconomic levels. For example, marketers often split the baby boomers into three smaller groups—leading-edge boomers, core boomers, and trailing-edge boomers—each with its own beliefs and behaviors. Similarly, they split the Millennials into teens and young adults.</a:t>
            </a:r>
          </a:p>
          <a:p>
            <a:r>
              <a:rPr lang="en-US" smtClean="0"/>
              <a:t>Thus, marketers need to form more precise age-specific segments within each group. More important, defining people by their birth date may be less effective than segmenting them by their lifestyle, life stage, or the common values they seek in the products they buy.</a:t>
            </a:r>
          </a:p>
        </p:txBody>
      </p:sp>
      <p:sp>
        <p:nvSpPr>
          <p:cNvPr id="47107" name="Slide Number Placeholder 3"/>
          <p:cNvSpPr>
            <a:spLocks noGrp="1"/>
          </p:cNvSpPr>
          <p:nvPr>
            <p:ph type="sldNum" sz="quarter" idx="5"/>
          </p:nvPr>
        </p:nvSpPr>
        <p:spPr bwMode="auto">
          <a:noFill/>
          <a:ln>
            <a:miter lim="800000"/>
            <a:headEnd/>
            <a:tailEnd/>
          </a:ln>
        </p:spPr>
        <p:txBody>
          <a:bodyPr/>
          <a:lstStyle/>
          <a:p>
            <a:fld id="{AF7C89D4-50F3-4AD2-BC62-8F5C9834F562}" type="slidenum">
              <a:rPr lang="en-US" smtClean="0">
                <a:latin typeface="Calibri" pitchFamily="34" charset="0"/>
                <a:ea typeface="ヒラギノ角ゴ Pro W3"/>
                <a:cs typeface="ヒラギノ角ゴ Pro W3"/>
              </a:rPr>
              <a:pPr/>
              <a:t>18</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noTextEdit="1"/>
          </p:cNvSpPr>
          <p:nvPr>
            <p:ph type="sldImg"/>
          </p:nvPr>
        </p:nvSpPr>
        <p:spPr bwMode="auto">
          <a:noFill/>
          <a:ln>
            <a:solidFill>
              <a:srgbClr val="000000"/>
            </a:solidFill>
            <a:miter lim="800000"/>
            <a:headEnd/>
            <a:tailEnd/>
          </a:ln>
        </p:spPr>
      </p:sp>
      <p:sp>
        <p:nvSpPr>
          <p:cNvPr id="49154" name="Notes Placeholder 2"/>
          <p:cNvSpPr>
            <a:spLocks noGrp="1"/>
          </p:cNvSpPr>
          <p:nvPr>
            <p:ph type="body" idx="1"/>
          </p:nvPr>
        </p:nvSpPr>
        <p:spPr bwMode="auto">
          <a:noFill/>
        </p:spPr>
        <p:txBody>
          <a:bodyPr/>
          <a:lstStyle/>
          <a:p>
            <a:r>
              <a:rPr lang="en-US" smtClean="0"/>
              <a:t>The traditional household consists of a husband, wife, and children (and sometimes grandparents). Yet, the once American ideal of the two-child, two-car suburban family has lately been losing some of its luster.</a:t>
            </a:r>
          </a:p>
          <a:p>
            <a:r>
              <a:rPr lang="en-US" smtClean="0"/>
              <a:t>In the United States today, married couples with children represent only 20 percent of the nation’s 118 million households, half that of 1970. Married couples without children represent 29 percent, and single parents are another 17 percent. A full 34 percent are nonfamily households—singles living alone or adults of one or both sexes living together. More people are divorcing or separating, choosing not to marry, marrying later, or marrying without intending to have children. Marketers must increasingly consider the special needs of nontraditional households because they are now growing more rapidly than traditional households. Each group has distinctive needs and buying habits.</a:t>
            </a:r>
          </a:p>
          <a:p>
            <a:r>
              <a:rPr lang="en-US" smtClean="0"/>
              <a:t>The number of working women has also increased greatly, growing from under 40 percent of the U.S. workforce in the late 1950s to 59 percent today. Among households made up of married couples with children, 65 percent are dual income households; only the husband works in 28 percent. Meanwhile, more men are staying home with their children and managing the household while their wives go to work. Four percent of married couples with children in the United States have a full-time stay-at-home dad.</a:t>
            </a:r>
          </a:p>
          <a:p>
            <a:r>
              <a:rPr lang="en-US" smtClean="0"/>
              <a:t>The significant number of women in the workforce has spawned the child day-care business and increased the consumption of career-oriented women’s clothing, convenience foods, financial services, and time-saving services. </a:t>
            </a:r>
          </a:p>
        </p:txBody>
      </p:sp>
      <p:sp>
        <p:nvSpPr>
          <p:cNvPr id="49155" name="Slide Number Placeholder 3"/>
          <p:cNvSpPr>
            <a:spLocks noGrp="1"/>
          </p:cNvSpPr>
          <p:nvPr>
            <p:ph type="sldNum" sz="quarter" idx="5"/>
          </p:nvPr>
        </p:nvSpPr>
        <p:spPr bwMode="auto">
          <a:noFill/>
          <a:ln>
            <a:miter lim="800000"/>
            <a:headEnd/>
            <a:tailEnd/>
          </a:ln>
        </p:spPr>
        <p:txBody>
          <a:bodyPr/>
          <a:lstStyle/>
          <a:p>
            <a:fld id="{12546BB6-AB0E-46E8-AF08-42741F3DB168}" type="slidenum">
              <a:rPr lang="en-US" smtClean="0">
                <a:latin typeface="Calibri" pitchFamily="34" charset="0"/>
                <a:ea typeface="ヒラギノ角ゴ Pro W3"/>
                <a:cs typeface="ヒラギノ角ゴ Pro W3"/>
              </a:rPr>
              <a:pPr/>
              <a:t>19</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Slide Image Placeholder 1"/>
          <p:cNvSpPr>
            <a:spLocks noGrp="1" noRot="1" noChangeAspect="1" noTextEdit="1"/>
          </p:cNvSpPr>
          <p:nvPr>
            <p:ph type="sldImg"/>
          </p:nvPr>
        </p:nvSpPr>
        <p:spPr bwMode="auto">
          <a:noFill/>
          <a:ln>
            <a:solidFill>
              <a:srgbClr val="000000"/>
            </a:solidFill>
            <a:miter lim="800000"/>
            <a:headEnd/>
            <a:tailEnd/>
          </a:ln>
        </p:spPr>
      </p:sp>
      <p:sp>
        <p:nvSpPr>
          <p:cNvPr id="14338" name="Notes Placeholder 2"/>
          <p:cNvSpPr>
            <a:spLocks noGrp="1"/>
          </p:cNvSpPr>
          <p:nvPr>
            <p:ph type="body" idx="1"/>
          </p:nvPr>
        </p:nvSpPr>
        <p:spPr bwMode="auto">
          <a:noFill/>
        </p:spPr>
        <p:txBody>
          <a:bodyPr/>
          <a:lstStyle/>
          <a:p>
            <a:r>
              <a:rPr lang="en-US" smtClean="0"/>
              <a:t>We begin digging deeper into the first step of the marketing process—understanding the marketplace and customer needs and wants. In this chapter, you’ll see that marketing operates in a complex and changing environment. Other actors in this environment—suppliers, intermediaries, customers, competitors, publics, and others—may work with or against the company. Major environmental forces—demographic, economic, natural, technological, political, and cultural—shape marketing opportunities, pose threats, and affect the company’s ability to build customer relationships. To develop effective marketing strategies, a company must first understand the environment in which marketing operates.</a:t>
            </a:r>
          </a:p>
        </p:txBody>
      </p:sp>
      <p:sp>
        <p:nvSpPr>
          <p:cNvPr id="14339" name="Slide Number Placeholder 3"/>
          <p:cNvSpPr>
            <a:spLocks noGrp="1"/>
          </p:cNvSpPr>
          <p:nvPr>
            <p:ph type="sldNum" sz="quarter" idx="5"/>
          </p:nvPr>
        </p:nvSpPr>
        <p:spPr bwMode="auto">
          <a:noFill/>
          <a:ln>
            <a:miter lim="800000"/>
            <a:headEnd/>
            <a:tailEnd/>
          </a:ln>
        </p:spPr>
        <p:txBody>
          <a:bodyPr/>
          <a:lstStyle/>
          <a:p>
            <a:fld id="{3A935ADA-D312-484C-8DA0-DD1EED743EDB}" type="slidenum">
              <a:rPr lang="en-US" smtClean="0">
                <a:latin typeface="Calibri" pitchFamily="34" charset="0"/>
                <a:ea typeface="ヒラギノ角ゴ Pro W3"/>
                <a:cs typeface="ヒラギノ角ゴ Pro W3"/>
              </a:rPr>
              <a:pPr/>
              <a:t>2</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noTextEdit="1"/>
          </p:cNvSpPr>
          <p:nvPr>
            <p:ph type="sldImg"/>
          </p:nvPr>
        </p:nvSpPr>
        <p:spPr bwMode="auto">
          <a:noFill/>
          <a:ln>
            <a:solidFill>
              <a:srgbClr val="000000"/>
            </a:solidFill>
            <a:miter lim="800000"/>
            <a:headEnd/>
            <a:tailEnd/>
          </a:ln>
        </p:spPr>
      </p:sp>
      <p:sp>
        <p:nvSpPr>
          <p:cNvPr id="51202" name="Notes Placeholder 2"/>
          <p:cNvSpPr>
            <a:spLocks noGrp="1"/>
          </p:cNvSpPr>
          <p:nvPr>
            <p:ph type="body" idx="1"/>
          </p:nvPr>
        </p:nvSpPr>
        <p:spPr bwMode="auto">
          <a:noFill/>
        </p:spPr>
        <p:txBody>
          <a:bodyPr/>
          <a:lstStyle/>
          <a:p>
            <a:r>
              <a:rPr lang="en-US" smtClean="0"/>
              <a:t>Ask the students</a:t>
            </a:r>
          </a:p>
          <a:p>
            <a:r>
              <a:rPr lang="en-US" smtClean="0"/>
              <a:t>Why do they think these geographic shifts in population are happening.</a:t>
            </a:r>
          </a:p>
          <a:p>
            <a:r>
              <a:rPr lang="en-US" smtClean="0"/>
              <a:t>Where will they choose to live when they finish their education, and why would they make the choice?</a:t>
            </a:r>
          </a:p>
          <a:p>
            <a:endParaRPr lang="en-US" smtClean="0"/>
          </a:p>
          <a:p>
            <a:r>
              <a:rPr lang="en-US" smtClean="0"/>
              <a:t>Such population shifts interest marketers because people in different regions buy differently. For example, people in the Midwest buy more winter clothing than people in the Southeast.</a:t>
            </a:r>
          </a:p>
          <a:p>
            <a:r>
              <a:rPr lang="en-US" smtClean="0"/>
              <a:t>Americans are moving to “micropolitan areas,” small cities located beyond congested metropolitan areas, such as Bozeman, Montana; Natchez, Mississippi; and Torrington, Connecticut. These smaller micros offer many of the advantages of metro areas—jobs, restaurants, diversions, community organizations—but without the population crush, traffic jams, high crime rates, and high property taxes often associated with heavily urbanized areas.</a:t>
            </a:r>
          </a:p>
          <a:p>
            <a:r>
              <a:rPr lang="en-US" smtClean="0"/>
              <a:t>The shift in where people live has also caused a shift in where they work. For example, the migration toward micropolitan and suburban areas has resulted in a rapid increase in the number of people who “telecommute”—work at home or in a remote office and conduct their business by phone or the Internet. This trend, in turn, has created a booming SOHO (small office/home office) market. An increasing number of people are working from home with the help of electronic conveniences such as PCs, smartphones, and broadband Internet access. One recent study estimates that 24 percent of employed individuals did some or all of their work at home. </a:t>
            </a:r>
          </a:p>
        </p:txBody>
      </p:sp>
      <p:sp>
        <p:nvSpPr>
          <p:cNvPr id="51203" name="Slide Number Placeholder 3"/>
          <p:cNvSpPr>
            <a:spLocks noGrp="1"/>
          </p:cNvSpPr>
          <p:nvPr>
            <p:ph type="sldNum" sz="quarter" idx="5"/>
          </p:nvPr>
        </p:nvSpPr>
        <p:spPr bwMode="auto">
          <a:noFill/>
          <a:ln>
            <a:miter lim="800000"/>
            <a:headEnd/>
            <a:tailEnd/>
          </a:ln>
        </p:spPr>
        <p:txBody>
          <a:bodyPr/>
          <a:lstStyle/>
          <a:p>
            <a:fld id="{45FF58A7-4B33-486B-87F4-DEC96440086D}" type="slidenum">
              <a:rPr lang="en-US" smtClean="0">
                <a:latin typeface="Calibri" pitchFamily="34" charset="0"/>
                <a:ea typeface="ヒラギノ角ゴ Pro W3"/>
                <a:cs typeface="ヒラギノ角ゴ Pro W3"/>
              </a:rPr>
              <a:pPr/>
              <a:t>20</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noTextEdit="1"/>
          </p:cNvSpPr>
          <p:nvPr>
            <p:ph type="sldImg"/>
          </p:nvPr>
        </p:nvSpPr>
        <p:spPr bwMode="auto">
          <a:noFill/>
          <a:ln>
            <a:solidFill>
              <a:srgbClr val="000000"/>
            </a:solidFill>
            <a:miter lim="800000"/>
            <a:headEnd/>
            <a:tailEnd/>
          </a:ln>
        </p:spPr>
      </p:sp>
      <p:sp>
        <p:nvSpPr>
          <p:cNvPr id="53250" name="Notes Placeholder 2"/>
          <p:cNvSpPr>
            <a:spLocks noGrp="1"/>
          </p:cNvSpPr>
          <p:nvPr>
            <p:ph type="body" idx="1"/>
          </p:nvPr>
        </p:nvSpPr>
        <p:spPr bwMode="auto">
          <a:noFill/>
        </p:spPr>
        <p:txBody>
          <a:bodyPr/>
          <a:lstStyle/>
          <a:p>
            <a:r>
              <a:rPr lang="en-US" b="1" smtClean="0"/>
              <a:t>Note to Instructor</a:t>
            </a:r>
          </a:p>
          <a:p>
            <a:r>
              <a:rPr lang="en-US" smtClean="0"/>
              <a:t>Students are probably very familiar with job search sites such as this link to monster.com. It might be interesting to compare the listings for white collar versus blue collar job opportunities including the associated pay and benefits.</a:t>
            </a:r>
          </a:p>
          <a:p>
            <a:endParaRPr lang="en-US" smtClean="0"/>
          </a:p>
          <a:p>
            <a:r>
              <a:rPr lang="en-US" smtClean="0"/>
              <a:t>The rising number of educated professionals will affect not just what people buy but also how they buy. </a:t>
            </a:r>
          </a:p>
          <a:p>
            <a:endParaRPr lang="en-US" smtClean="0"/>
          </a:p>
        </p:txBody>
      </p:sp>
      <p:sp>
        <p:nvSpPr>
          <p:cNvPr id="53251" name="Slide Number Placeholder 3"/>
          <p:cNvSpPr>
            <a:spLocks noGrp="1"/>
          </p:cNvSpPr>
          <p:nvPr>
            <p:ph type="sldNum" sz="quarter" idx="5"/>
          </p:nvPr>
        </p:nvSpPr>
        <p:spPr bwMode="auto">
          <a:noFill/>
          <a:ln>
            <a:miter lim="800000"/>
            <a:headEnd/>
            <a:tailEnd/>
          </a:ln>
        </p:spPr>
        <p:txBody>
          <a:bodyPr/>
          <a:lstStyle/>
          <a:p>
            <a:fld id="{9A74F626-89E3-45E3-8334-380860FC0FBD}" type="slidenum">
              <a:rPr lang="en-US" smtClean="0">
                <a:latin typeface="Calibri" pitchFamily="34" charset="0"/>
                <a:ea typeface="ヒラギノ角ゴ Pro W3"/>
                <a:cs typeface="ヒラギノ角ゴ Pro W3"/>
              </a:rPr>
              <a:pPr/>
              <a:t>21</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p:txBody>
          <a:bodyPr>
            <a:normAutofit fontScale="85000" lnSpcReduction="20000"/>
          </a:bodyPr>
          <a:lstStyle/>
          <a:p>
            <a:pPr>
              <a:defRPr/>
            </a:pPr>
            <a:r>
              <a:rPr lang="en-US" dirty="0" smtClean="0">
                <a:ea typeface="ＭＳ Ｐゴシック" charset="-128"/>
              </a:rPr>
              <a:t>Countries vary in their ethnic and racial makeup. At one extreme is Japan, where almost everyone is Japanese. At the other extreme is the United States, with people from virtually all national origins. The United States has often been called a melting pot, where diverse groups from many nations and cultures have melted into a single, more homogenous whole. Instead, the United States seems to have become more of a “salad bowl” in which various groups have mixed together but have maintained their diversity by retaining and valuing important ethnic and cultural differences.</a:t>
            </a:r>
          </a:p>
          <a:p>
            <a:pPr>
              <a:defRPr/>
            </a:pPr>
            <a:r>
              <a:rPr lang="en-US" dirty="0" smtClean="0">
                <a:ea typeface="ＭＳ Ｐゴシック" charset="-128"/>
              </a:rPr>
              <a:t>Marketers now face increasingly diverse markets, both at home and abroad, as their operations become more international in scope. The U.S. population is about 65 percent white, with Hispanics at about 16 percent and African Americans at about 13 percent. The U.S. Asian American population now totals 4.7 percent of the total U.S. population, with the remaining 1.3 percent being Native Hawaiian, Pacific Islander, American Indian, Eskimo, Aleut, or people of two or more races. Moreover, more than 40 million people living in the United States—about 13 percent of the population—were born in another country. The nation’s ethnic populations are expected to explode in coming decades. By 2050, Hispanics will be an estimated 30 percent of the population, African Americans will hold steady at about 13 percent, and Asians will increase to 8 percent.</a:t>
            </a:r>
          </a:p>
          <a:p>
            <a:pPr>
              <a:defRPr/>
            </a:pPr>
            <a:r>
              <a:rPr lang="en-US" dirty="0" smtClean="0">
                <a:ea typeface="ＭＳ Ｐゴシック" charset="-128"/>
              </a:rPr>
              <a:t>Diversity goes beyond ethnic heritage. For example, many major companies explicitly target gay and lesbian consumers. According to one estimate, the 6 to 7 percent of U.S. adults who identify themselves as lesbian, gay, bisexual, and transgender (LGBT) have buying power of more than $790 billion. A number of media now provide companies with access to this market. For example, Planet Out Inc., a leading global media and entertainment company that exclusively serves the LGBT community, offers several successful magazines (</a:t>
            </a:r>
            <a:r>
              <a:rPr lang="en-US" i="1" dirty="0" smtClean="0">
                <a:ea typeface="ＭＳ Ｐゴシック" charset="-128"/>
              </a:rPr>
              <a:t>Out</a:t>
            </a:r>
            <a:r>
              <a:rPr lang="en-US" dirty="0" smtClean="0">
                <a:ea typeface="ＭＳ Ｐゴシック" charset="-128"/>
              </a:rPr>
              <a:t>, </a:t>
            </a:r>
            <a:r>
              <a:rPr lang="en-US" i="1" dirty="0" smtClean="0">
                <a:ea typeface="ＭＳ Ｐゴシック" charset="-128"/>
              </a:rPr>
              <a:t>The</a:t>
            </a:r>
            <a:r>
              <a:rPr lang="en-US" dirty="0" smtClean="0">
                <a:ea typeface="ＭＳ Ｐゴシック" charset="-128"/>
              </a:rPr>
              <a:t> </a:t>
            </a:r>
            <a:r>
              <a:rPr lang="en-US" i="1" dirty="0" smtClean="0">
                <a:ea typeface="ＭＳ Ｐゴシック" charset="-128"/>
              </a:rPr>
              <a:t>Advocate</a:t>
            </a:r>
            <a:r>
              <a:rPr lang="en-US" dirty="0" smtClean="0">
                <a:ea typeface="ＭＳ Ｐゴシック" charset="-128"/>
              </a:rPr>
              <a:t>, </a:t>
            </a:r>
            <a:r>
              <a:rPr lang="en-US" i="1" dirty="0" smtClean="0">
                <a:ea typeface="ＭＳ Ｐゴシック" charset="-128"/>
              </a:rPr>
              <a:t>Out Traveler</a:t>
            </a:r>
            <a:r>
              <a:rPr lang="en-US" dirty="0" smtClean="0">
                <a:ea typeface="ＭＳ Ｐゴシック" charset="-128"/>
              </a:rPr>
              <a:t>) and websites (Gay.com and PlanetOut.com). In addition, media giant Viacom’s MTV Networks offer LOGO, a cable television network aimed at gays and lesbians and their friends and family. LOGO is now available in 46 million U.S. households. More than 100 mainstream marketers have advertised on LOGO.</a:t>
            </a:r>
          </a:p>
          <a:p>
            <a:pPr>
              <a:defRPr/>
            </a:pPr>
            <a:r>
              <a:rPr lang="en-US" dirty="0" smtClean="0">
                <a:ea typeface="ＭＳ Ｐゴシック" charset="-128"/>
              </a:rPr>
              <a:t>How are companies trying to reach consumers with disabilities? Many marketers now recognize that the worlds of people with disabilities and those without disabilities are one in the same. Marketers such as McDonald’s, Verizon Wireless, Nike, Samsung, and Honda have featured people with disabilities in their mainstream marketing. For instance, Samsung and Nike sign endorsement deals with Paralympic athletes and feature them in advertising.</a:t>
            </a:r>
          </a:p>
          <a:p>
            <a:pPr>
              <a:defRPr/>
            </a:pPr>
            <a:r>
              <a:rPr lang="en-US" dirty="0" smtClean="0">
                <a:ea typeface="ＭＳ Ｐゴシック" charset="-128"/>
              </a:rPr>
              <a:t>As the population in the United States grows more diverse, successful marketers will continue to diversify their marketing programs to take advantage of opportunities in fast-growing segments.</a:t>
            </a:r>
          </a:p>
          <a:p>
            <a:pPr>
              <a:defRPr/>
            </a:pPr>
            <a:endParaRPr lang="en-US" dirty="0" smtClean="0">
              <a:ea typeface="ＭＳ Ｐゴシック" charset="-128"/>
            </a:endParaRPr>
          </a:p>
        </p:txBody>
      </p:sp>
      <p:sp>
        <p:nvSpPr>
          <p:cNvPr id="55299" name="Slide Number Placeholder 3"/>
          <p:cNvSpPr>
            <a:spLocks noGrp="1"/>
          </p:cNvSpPr>
          <p:nvPr>
            <p:ph type="sldNum" sz="quarter" idx="5"/>
          </p:nvPr>
        </p:nvSpPr>
        <p:spPr bwMode="auto">
          <a:noFill/>
          <a:ln>
            <a:miter lim="800000"/>
            <a:headEnd/>
            <a:tailEnd/>
          </a:ln>
        </p:spPr>
        <p:txBody>
          <a:bodyPr/>
          <a:lstStyle/>
          <a:p>
            <a:fld id="{57EC57B4-DD80-45A9-8CD1-3DDE8F5F2FF3}" type="slidenum">
              <a:rPr lang="en-US" smtClean="0">
                <a:latin typeface="Calibri" pitchFamily="34" charset="0"/>
                <a:ea typeface="ヒラギノ角ゴ Pro W3"/>
                <a:cs typeface="ヒラギノ角ゴ Pro W3"/>
              </a:rPr>
              <a:pPr/>
              <a:t>22</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noTextEdit="1"/>
          </p:cNvSpPr>
          <p:nvPr>
            <p:ph type="sldImg"/>
          </p:nvPr>
        </p:nvSpPr>
        <p:spPr bwMode="auto">
          <a:noFill/>
          <a:ln>
            <a:solidFill>
              <a:srgbClr val="000000"/>
            </a:solidFill>
            <a:miter lim="800000"/>
            <a:headEnd/>
            <a:tailEnd/>
          </a:ln>
        </p:spPr>
      </p:sp>
      <p:sp>
        <p:nvSpPr>
          <p:cNvPr id="57346" name="Notes Placeholder 2"/>
          <p:cNvSpPr>
            <a:spLocks noGrp="1"/>
          </p:cNvSpPr>
          <p:nvPr>
            <p:ph type="body" idx="1"/>
          </p:nvPr>
        </p:nvSpPr>
        <p:spPr bwMode="auto">
          <a:noFill/>
        </p:spPr>
        <p:txBody>
          <a:bodyPr/>
          <a:lstStyle/>
          <a:p>
            <a:r>
              <a:rPr lang="en-US" smtClean="0"/>
              <a:t>The economic</a:t>
            </a:r>
          </a:p>
          <a:p>
            <a:r>
              <a:rPr lang="en-US" smtClean="0"/>
              <a:t>environment can offer</a:t>
            </a:r>
          </a:p>
          <a:p>
            <a:r>
              <a:rPr lang="en-US" smtClean="0"/>
              <a:t>both opportunities and threats. For</a:t>
            </a:r>
          </a:p>
          <a:p>
            <a:r>
              <a:rPr lang="en-US" smtClean="0"/>
              <a:t>example, facing a still-uncertain</a:t>
            </a:r>
          </a:p>
          <a:p>
            <a:r>
              <a:rPr lang="en-US" smtClean="0"/>
              <a:t>economy, luxury car maker Infiniti now</a:t>
            </a:r>
          </a:p>
          <a:p>
            <a:r>
              <a:rPr lang="en-US" smtClean="0"/>
              <a:t>promises to “make luxury affordable.”</a:t>
            </a:r>
          </a:p>
          <a:p>
            <a:r>
              <a:rPr lang="en-US" smtClean="0"/>
              <a:t>Nations vary greatly in their levels and distribution of income. Some countries have </a:t>
            </a:r>
            <a:r>
              <a:rPr lang="en-US" i="1" smtClean="0"/>
              <a:t>industrial economies</a:t>
            </a:r>
            <a:r>
              <a:rPr lang="en-US" smtClean="0"/>
              <a:t>, which constitute rich markets for many different kinds of goods. At the other extreme are </a:t>
            </a:r>
            <a:r>
              <a:rPr lang="en-US" i="1" smtClean="0"/>
              <a:t>subsistence economies</a:t>
            </a:r>
            <a:r>
              <a:rPr lang="en-US" smtClean="0"/>
              <a:t>; they consume most of their own agricultural and industrial output and offer few market opportunities. In between are </a:t>
            </a:r>
            <a:r>
              <a:rPr lang="en-US" i="1" smtClean="0"/>
              <a:t>developing economies</a:t>
            </a:r>
            <a:r>
              <a:rPr lang="en-US" smtClean="0"/>
              <a:t> that can offer outstanding marketing opportunities for the right kinds of products.</a:t>
            </a:r>
          </a:p>
          <a:p>
            <a:r>
              <a:rPr lang="en-US" smtClean="0"/>
              <a:t>Consider India with its population of more than 1.2 billion people. In the past, only India’s elite could afford to buy a car. In fact, only one in seven Indians currently owns one. But recent dramatic changes in India’s economy have produced a growing middle class and rapidly rising incomes. Now, to meet the new demand, European, North American, and Asian automakers are introducing smaller, more-affordable vehicles in India. But they’ll have to find a way to compete with India’s Tata Motors, which markets the least expensive car ever in the world, the Tata Nano. Dubbed “the people’s car,” the Nano sells for just over 158,000 rupees (about US$2,900). It can seat four passengers, gets 50 miles per gallon, and travels at a top speed of 60 miles per hour. The ultralow-cost car is designed to be India’s Model T—the car that puts the developing nation on wheels. “Can you imagine a car within the reach of all?” asks a Nano advertisement. “Now you can,” comes the answer. Tata hopes to sell one million of these vehicles per year.</a:t>
            </a:r>
          </a:p>
        </p:txBody>
      </p:sp>
      <p:sp>
        <p:nvSpPr>
          <p:cNvPr id="57347" name="Slide Number Placeholder 3"/>
          <p:cNvSpPr>
            <a:spLocks noGrp="1"/>
          </p:cNvSpPr>
          <p:nvPr>
            <p:ph type="sldNum" sz="quarter" idx="5"/>
          </p:nvPr>
        </p:nvSpPr>
        <p:spPr bwMode="auto">
          <a:noFill/>
          <a:ln>
            <a:miter lim="800000"/>
            <a:headEnd/>
            <a:tailEnd/>
          </a:ln>
        </p:spPr>
        <p:txBody>
          <a:bodyPr/>
          <a:lstStyle/>
          <a:p>
            <a:fld id="{8CDB4CA7-FC5B-4316-B261-F57AE9ABDB58}" type="slidenum">
              <a:rPr lang="en-US" smtClean="0">
                <a:latin typeface="Calibri" pitchFamily="34" charset="0"/>
                <a:ea typeface="ヒラギノ角ゴ Pro W3"/>
                <a:cs typeface="ヒラギノ角ゴ Pro W3"/>
              </a:rPr>
              <a:pPr/>
              <a:t>23</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p:txBody>
          <a:bodyPr>
            <a:normAutofit fontScale="77500" lnSpcReduction="20000"/>
          </a:bodyPr>
          <a:lstStyle/>
          <a:p>
            <a:pPr>
              <a:defRPr/>
            </a:pPr>
            <a:r>
              <a:rPr lang="en-US" b="1" dirty="0" smtClean="0">
                <a:ea typeface="ＭＳ Ｐゴシック" charset="-128"/>
              </a:rPr>
              <a:t>Discussion Questions</a:t>
            </a:r>
          </a:p>
          <a:p>
            <a:pPr>
              <a:defRPr/>
            </a:pPr>
            <a:r>
              <a:rPr lang="en-US" i="1" dirty="0" smtClean="0">
                <a:ea typeface="ＭＳ Ｐゴシック" charset="-128"/>
              </a:rPr>
              <a:t>What changes might there be in U.S. income over the next year? What are positioned as “value cars.”</a:t>
            </a:r>
          </a:p>
          <a:p>
            <a:pPr>
              <a:defRPr/>
            </a:pPr>
            <a:endParaRPr lang="en-US" i="1" dirty="0" smtClean="0">
              <a:ea typeface="ＭＳ Ｐゴシック" charset="-128"/>
            </a:endParaRPr>
          </a:p>
          <a:p>
            <a:pPr>
              <a:defRPr/>
            </a:pPr>
            <a:r>
              <a:rPr lang="en-US" dirty="0" smtClean="0">
                <a:ea typeface="ＭＳ Ｐゴシック" charset="-128"/>
              </a:rPr>
              <a:t>The students might quote current economic declines or rises. The “value cars”  will probably include some of the smaller cars by Kia, Ford, Honda, and Toyota.</a:t>
            </a:r>
          </a:p>
          <a:p>
            <a:pPr>
              <a:defRPr/>
            </a:pPr>
            <a:r>
              <a:rPr lang="en-US" dirty="0" smtClean="0">
                <a:ea typeface="ＭＳ Ｐゴシック" charset="-128"/>
              </a:rPr>
              <a:t>Economic factors can have a dramatic effect on consumer spending and buying behavior. For example, until fairly recently, American consumers spent freely, fueled by income growth, a boom in the stock market, rapid increases in housing values, and other economic good fortunes. They bought and bought, seemingly without caution, amassing record levels of debt. However, the free spending and high expectations of those days were dashed by the Great Recession of 2008/2009.</a:t>
            </a:r>
          </a:p>
          <a:p>
            <a:pPr>
              <a:defRPr/>
            </a:pPr>
            <a:r>
              <a:rPr lang="en-US" dirty="0" smtClean="0">
                <a:ea typeface="ＭＳ Ｐゴシック" charset="-128"/>
              </a:rPr>
              <a:t>As a result, as discussed in Chapter 1, consumers have now adopted a back-to-basics sensibility in their lifestyles and spending patterns that will likely persist for years to come. They are buying less and looking for greater value in the things that they do buy. In turn, </a:t>
            </a:r>
            <a:r>
              <a:rPr lang="en-US" i="1" dirty="0" smtClean="0">
                <a:ea typeface="ＭＳ Ｐゴシック" charset="-128"/>
              </a:rPr>
              <a:t>value marketing</a:t>
            </a:r>
            <a:r>
              <a:rPr lang="en-US" dirty="0" smtClean="0">
                <a:ea typeface="ＭＳ Ｐゴシック" charset="-128"/>
              </a:rPr>
              <a:t> has become the watchword for many marketers. Marketers in all industries are looking for ways to offer today’s more financially frugal buyers greater value—just the right combination of product quality and good service at a fair price.</a:t>
            </a:r>
          </a:p>
          <a:p>
            <a:pPr>
              <a:defRPr/>
            </a:pPr>
            <a:r>
              <a:rPr lang="en-US" dirty="0" smtClean="0">
                <a:ea typeface="ＭＳ Ｐゴシック" charset="-128"/>
              </a:rPr>
              <a:t>You’d expect value pitches from the sellers of everyday products. For example, as Target has shifted emphasis toward the “Pay less” side of its “Expect more. Pay less.” slogan, the once-chic headlines at the Target.com website have been replaced by more practical appeals such as “Our lowest prices of the season,” “Fun, sun, save,” and “Free shipping, every day.” However, these days, even luxury-brand marketers are emphasizing good value. For instance, upscale car brand Infiniti now promises to “make luxury affordable.”</a:t>
            </a:r>
          </a:p>
          <a:p>
            <a:pPr>
              <a:defRPr/>
            </a:pPr>
            <a:r>
              <a:rPr lang="en-US" dirty="0" smtClean="0">
                <a:ea typeface="ＭＳ Ｐゴシック" charset="-128"/>
              </a:rPr>
              <a:t>Marketers should pay attention to </a:t>
            </a:r>
            <a:r>
              <a:rPr lang="en-US" i="1" dirty="0" smtClean="0">
                <a:ea typeface="ＭＳ Ｐゴシック" charset="-128"/>
              </a:rPr>
              <a:t>income distribution</a:t>
            </a:r>
            <a:r>
              <a:rPr lang="en-US" dirty="0" smtClean="0">
                <a:ea typeface="ＭＳ Ｐゴシック" charset="-128"/>
              </a:rPr>
              <a:t> as well as income levels. Over the past several decades, the rich have grown richer, the middle class has shrunk, and the poor have remained poor. The top 5 percent of American earners get nearly 22 percent of the country’s adjusted gross income, and the top 20 percent of earners capture over 50 percent of all income. In contrast, the bottom 40 percent of American earners get just 12 percent of the total income.</a:t>
            </a:r>
          </a:p>
          <a:p>
            <a:pPr>
              <a:defRPr/>
            </a:pPr>
            <a:r>
              <a:rPr lang="en-US" dirty="0" smtClean="0">
                <a:ea typeface="ＭＳ Ｐゴシック" charset="-128"/>
              </a:rPr>
              <a:t>This distribution of income has created a tiered market. Many companies—such as Nordstrom and Neiman Marcus—aggressively target the affluent. Others—such as Dollar General and Family Dollar—target those with more modest means. In fact, dollar stores are now the fastest-growing retailers in the nation. Still other companies tailor their marketing offers across a range of markets, from the affluent to the less affluent. For example, Ford offers cars ranging from the low-priced Ford Fiesta, starting at $13,200, to the luxury Lincoln Navigator SUV, starting at $57,775. </a:t>
            </a:r>
          </a:p>
          <a:p>
            <a:pPr>
              <a:defRPr/>
            </a:pPr>
            <a:r>
              <a:rPr lang="en-US" dirty="0" smtClean="0">
                <a:ea typeface="ＭＳ Ｐゴシック" charset="-128"/>
              </a:rPr>
              <a:t>Changes in major economic variables, such as income, cost of living, interest rates, and savings and borrowing patterns, have a large impact on the marketplace. Companies watch these variables by using economic forecasting. Businesses do not have to be wiped out by an economic downturn or caught short in a boom. With adequate warning, they can take advantage of changes in the economic environment.</a:t>
            </a:r>
          </a:p>
          <a:p>
            <a:pPr>
              <a:defRPr/>
            </a:pPr>
            <a:endParaRPr lang="en-US" dirty="0" smtClean="0">
              <a:ea typeface="ＭＳ Ｐゴシック" charset="-128"/>
            </a:endParaRPr>
          </a:p>
          <a:p>
            <a:pPr>
              <a:defRPr/>
            </a:pPr>
            <a:endParaRPr lang="en-US" dirty="0" smtClean="0">
              <a:ea typeface="ＭＳ Ｐゴシック" charset="-128"/>
            </a:endParaRPr>
          </a:p>
        </p:txBody>
      </p:sp>
      <p:sp>
        <p:nvSpPr>
          <p:cNvPr id="59395" name="Slide Number Placeholder 3"/>
          <p:cNvSpPr>
            <a:spLocks noGrp="1"/>
          </p:cNvSpPr>
          <p:nvPr>
            <p:ph type="sldNum" sz="quarter" idx="5"/>
          </p:nvPr>
        </p:nvSpPr>
        <p:spPr bwMode="auto">
          <a:noFill/>
          <a:ln>
            <a:miter lim="800000"/>
            <a:headEnd/>
            <a:tailEnd/>
          </a:ln>
        </p:spPr>
        <p:txBody>
          <a:bodyPr/>
          <a:lstStyle/>
          <a:p>
            <a:fld id="{8D6E81B3-D4C1-4D14-BA6E-926C789D7359}" type="slidenum">
              <a:rPr lang="en-US" smtClean="0">
                <a:latin typeface="Calibri" pitchFamily="34" charset="0"/>
                <a:ea typeface="ヒラギノ角ゴ Pro W3"/>
                <a:cs typeface="ヒラギノ角ゴ Pro W3"/>
              </a:rPr>
              <a:pPr/>
              <a:t>24</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p:txBody>
          <a:bodyPr>
            <a:normAutofit fontScale="55000" lnSpcReduction="20000"/>
          </a:bodyPr>
          <a:lstStyle/>
          <a:p>
            <a:pPr>
              <a:defRPr/>
            </a:pPr>
            <a:r>
              <a:rPr lang="en-US" b="1" dirty="0" smtClean="0">
                <a:ea typeface="ＭＳ Ｐゴシック" charset="-128"/>
              </a:rPr>
              <a:t>Note to Instructor</a:t>
            </a:r>
          </a:p>
          <a:p>
            <a:pPr>
              <a:defRPr/>
            </a:pPr>
            <a:r>
              <a:rPr lang="en-US" dirty="0" smtClean="0">
                <a:ea typeface="ＭＳ Ｐゴシック" charset="-128"/>
              </a:rPr>
              <a:t>This Web link connects to greenbiz.com. There are several websites like this that provide information on business as to how to practice green strategies including green marketing.</a:t>
            </a:r>
          </a:p>
          <a:p>
            <a:pPr>
              <a:defRPr/>
            </a:pPr>
            <a:endParaRPr lang="en-US" dirty="0" smtClean="0">
              <a:ea typeface="ＭＳ Ｐゴシック" charset="-128"/>
            </a:endParaRPr>
          </a:p>
          <a:p>
            <a:pPr>
              <a:defRPr/>
            </a:pPr>
            <a:r>
              <a:rPr lang="en-US" dirty="0" smtClean="0">
                <a:ea typeface="ＭＳ Ｐゴシック" charset="-128"/>
              </a:rPr>
              <a:t>At the most basic level, unexpected happenings in the physical environment—anything from weather to natural disasters—can affect companies and their marketing strategies. For example, a recent unexpectedly warm winter put the chill on sales of products ranging from cold-weather apparel to facial tissues and Campbell’s soups. In contrast, the warmer weather boosted demand for products such as hiking and running shoes, house paint, and gardening supplies. Similarly, the damage caused by the recent earthquake and tsunami in Japan had a devastating effect on the ability of Japanese companies such as Sony and Toyota to meet worldwide demand for their products. Although companies can’t prevent such natural occurrences, they should prepare contingency plans for dealing with them.</a:t>
            </a:r>
          </a:p>
          <a:p>
            <a:pPr>
              <a:defRPr/>
            </a:pPr>
            <a:r>
              <a:rPr lang="en-US" dirty="0" smtClean="0">
                <a:ea typeface="ＭＳ Ｐゴシック" charset="-128"/>
              </a:rPr>
              <a:t>At a broader level, environmental sustainability concerns have grown steadily over the past three decades. In many cities around the world, air and water pollution have reached dangerous levels. World concern continues to mount about the possibilities of global warming, and many environmentalists fear that we soon will be buried in our own trash.</a:t>
            </a:r>
          </a:p>
          <a:p>
            <a:pPr>
              <a:defRPr/>
            </a:pPr>
            <a:r>
              <a:rPr lang="en-US" dirty="0" smtClean="0">
                <a:ea typeface="ＭＳ Ｐゴシック" charset="-128"/>
              </a:rPr>
              <a:t>Marketers should be aware of several trends in the natural environment. The first involves growing shortages of raw materials. Air and water may seem to be infinite resources, but some groups see long-run dangers. Air pollution chokes many of the world’s large cities, and water shortages are already a big problem in some parts of the United States and the world. By 2030, more than one in three people in the world will not have enough water to drink. Renewable resources, such as forests and food, also have to be used wisely. Nonrenewable resources, such as oil, coal, and various minerals, pose a serious problem. Firms making products that require these scarce resources face large cost increases, even if the materials remain available.</a:t>
            </a:r>
          </a:p>
          <a:p>
            <a:pPr>
              <a:defRPr/>
            </a:pPr>
            <a:r>
              <a:rPr lang="en-US" dirty="0" smtClean="0">
                <a:ea typeface="ＭＳ Ｐゴシック" charset="-128"/>
              </a:rPr>
              <a:t>A second environmental trend is </a:t>
            </a:r>
            <a:r>
              <a:rPr lang="en-US" i="1" dirty="0" smtClean="0">
                <a:ea typeface="ＭＳ Ｐゴシック" charset="-128"/>
              </a:rPr>
              <a:t>increased pollution</a:t>
            </a:r>
            <a:r>
              <a:rPr lang="en-US" dirty="0" smtClean="0">
                <a:ea typeface="ＭＳ Ｐゴシック" charset="-128"/>
              </a:rPr>
              <a:t>. Industry will almost always damage the quality of the natural environment. Consider the disposal of chemical and nuclear wastes; the dangerous mercury levels in the ocean; the quantity of chemical pollutants in the soil and food supply; and the littering of the environment with nonbiodegradable bottles, plastics, and other packaging materials.</a:t>
            </a:r>
          </a:p>
          <a:p>
            <a:pPr>
              <a:defRPr/>
            </a:pPr>
            <a:r>
              <a:rPr lang="en-US" dirty="0" smtClean="0">
                <a:ea typeface="ＭＳ Ｐゴシック" charset="-128"/>
              </a:rPr>
              <a:t>A third trend is </a:t>
            </a:r>
            <a:r>
              <a:rPr lang="en-US" i="1" dirty="0" smtClean="0">
                <a:ea typeface="ＭＳ Ｐゴシック" charset="-128"/>
              </a:rPr>
              <a:t>increased government intervention</a:t>
            </a:r>
            <a:r>
              <a:rPr lang="en-US" dirty="0" smtClean="0">
                <a:ea typeface="ＭＳ Ｐゴシック" charset="-128"/>
              </a:rPr>
              <a:t> in natural resource management. The governments of different countries vary in their concern and efforts to promote a clean environment. Some, such as the German government, vigorously pursue environmental quality. Others, especially many poorer nations, do little about pollution, largely because they lack the needed funds or political will. Even richer nations lack the vast funds and political accord needed to mount a worldwide environmental effort. The general hope is that companies around the world will accept more social responsibility and that less expensive devices can be found to control and reduce pollution.</a:t>
            </a:r>
          </a:p>
          <a:p>
            <a:pPr>
              <a:defRPr/>
            </a:pPr>
            <a:r>
              <a:rPr lang="en-US" dirty="0" smtClean="0">
                <a:ea typeface="ＭＳ Ｐゴシック" charset="-128"/>
              </a:rPr>
              <a:t>In the United States, the Environmental Protection Agency (EPA) was created in 1970 to create and enforce pollution standards and conduct pollution research. In the future, companies doing business in the United States can expect continued strong controls from government and pressure groups. Instead of opposing regulation, marketers should help develop solutions to the material and energy problems facing the world.</a:t>
            </a:r>
          </a:p>
          <a:p>
            <a:pPr>
              <a:defRPr/>
            </a:pPr>
            <a:r>
              <a:rPr lang="en-US" dirty="0" smtClean="0">
                <a:ea typeface="ＭＳ Ｐゴシック" charset="-128"/>
              </a:rPr>
              <a:t>Concern for the natural environment has spawned the so-called green movement. Today, enlightened companies go beyond what government regulations dictate. They are developing strategies and practices that support </a:t>
            </a:r>
            <a:r>
              <a:rPr lang="en-US" b="1" dirty="0" smtClean="0">
                <a:ea typeface="ＭＳ Ｐゴシック" charset="-128"/>
              </a:rPr>
              <a:t>environmental sustainability</a:t>
            </a:r>
            <a:r>
              <a:rPr lang="en-US" dirty="0" smtClean="0">
                <a:ea typeface="ＭＳ Ｐゴシック" charset="-128"/>
              </a:rPr>
              <a:t>—an effort to create a world economy that the planet can support indefinitely. Environmental sustainability means meeting present needs without compromising the ability of future generations to meet their needs.</a:t>
            </a:r>
          </a:p>
          <a:p>
            <a:pPr>
              <a:defRPr/>
            </a:pPr>
            <a:r>
              <a:rPr lang="en-US" dirty="0" smtClean="0">
                <a:ea typeface="ＭＳ Ｐゴシック" charset="-128"/>
              </a:rPr>
              <a:t>Many companies are responding to consumer demands with more environmentally responsible products. Others are developing recyclable or biodegradable packaging, recycled materials and components, better pollution controls, and more energy-efficient operations. </a:t>
            </a:r>
          </a:p>
          <a:p>
            <a:pPr>
              <a:defRPr/>
            </a:pPr>
            <a:r>
              <a:rPr lang="en-US" dirty="0" smtClean="0">
                <a:ea typeface="ＭＳ Ｐゴシック" charset="-128"/>
              </a:rPr>
              <a:t>Companies today are looking to do more than just good deeds. More and more, they are recognizing the link between a healthy ecology and a healthy economy. They are learning that environmentally responsible actions can also be good business.</a:t>
            </a:r>
          </a:p>
          <a:p>
            <a:pPr>
              <a:defRPr/>
            </a:pPr>
            <a:endParaRPr lang="en-US" dirty="0">
              <a:ea typeface="ＭＳ Ｐゴシック" charset="-128"/>
            </a:endParaRPr>
          </a:p>
        </p:txBody>
      </p:sp>
      <p:sp>
        <p:nvSpPr>
          <p:cNvPr id="61443" name="Slide Number Placeholder 3"/>
          <p:cNvSpPr>
            <a:spLocks noGrp="1"/>
          </p:cNvSpPr>
          <p:nvPr>
            <p:ph type="sldNum" sz="quarter" idx="5"/>
          </p:nvPr>
        </p:nvSpPr>
        <p:spPr bwMode="auto">
          <a:noFill/>
          <a:ln>
            <a:miter lim="800000"/>
            <a:headEnd/>
            <a:tailEnd/>
          </a:ln>
        </p:spPr>
        <p:txBody>
          <a:bodyPr/>
          <a:lstStyle/>
          <a:p>
            <a:fld id="{C06D9553-E42A-48F8-A3EC-5D6747F97661}" type="slidenum">
              <a:rPr lang="en-US" smtClean="0">
                <a:latin typeface="Calibri" pitchFamily="34" charset="0"/>
                <a:ea typeface="ヒラギノ角ゴ Pro W3"/>
                <a:cs typeface="ヒラギノ角ゴ Pro W3"/>
              </a:rPr>
              <a:pPr/>
              <a:t>25</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Image Placeholder 1"/>
          <p:cNvSpPr>
            <a:spLocks noGrp="1" noRot="1" noChangeAspect="1" noTextEdit="1"/>
          </p:cNvSpPr>
          <p:nvPr>
            <p:ph type="sldImg"/>
          </p:nvPr>
        </p:nvSpPr>
        <p:spPr bwMode="auto">
          <a:noFill/>
          <a:ln>
            <a:solidFill>
              <a:srgbClr val="000000"/>
            </a:solidFill>
            <a:miter lim="800000"/>
            <a:headEnd/>
            <a:tailEnd/>
          </a:ln>
        </p:spPr>
      </p:sp>
      <p:sp>
        <p:nvSpPr>
          <p:cNvPr id="63490" name="Notes Placeholder 2"/>
          <p:cNvSpPr>
            <a:spLocks noGrp="1"/>
          </p:cNvSpPr>
          <p:nvPr>
            <p:ph type="body" idx="1"/>
          </p:nvPr>
        </p:nvSpPr>
        <p:spPr bwMode="auto">
          <a:noFill/>
        </p:spPr>
        <p:txBody>
          <a:bodyPr/>
          <a:lstStyle/>
          <a:p>
            <a:r>
              <a:rPr lang="en-US" b="1" smtClean="0"/>
              <a:t>Note to Instructor</a:t>
            </a:r>
          </a:p>
          <a:p>
            <a:endParaRPr lang="en-US" b="1" smtClean="0"/>
          </a:p>
          <a:p>
            <a:r>
              <a:rPr lang="en-US" b="1" smtClean="0"/>
              <a:t>Discussion Question</a:t>
            </a:r>
          </a:p>
          <a:p>
            <a:r>
              <a:rPr lang="en-US" i="1" smtClean="0"/>
              <a:t>Ask students what changes they have seen in technology in the past four years including medical products, communications, and media.</a:t>
            </a:r>
          </a:p>
          <a:p>
            <a:endParaRPr lang="en-US" i="1" smtClean="0"/>
          </a:p>
          <a:p>
            <a:r>
              <a:rPr lang="en-US" smtClean="0"/>
              <a:t>New technologies can offer exciting opportunities for marketers.</a:t>
            </a:r>
          </a:p>
          <a:p>
            <a:r>
              <a:rPr lang="en-US" smtClean="0"/>
              <a:t>Many firms are already using RFID technology  radio-frequency identification  to track products through various points in the distribution channel.</a:t>
            </a:r>
            <a:endParaRPr lang="en-US" i="1" smtClean="0"/>
          </a:p>
          <a:p>
            <a:r>
              <a:rPr lang="en-US" smtClean="0"/>
              <a:t>The technological environment changes rapidly. </a:t>
            </a:r>
          </a:p>
          <a:p>
            <a:r>
              <a:rPr lang="en-US" smtClean="0"/>
              <a:t>New technologies create new markets and opportunities. However, every new technology replaces an older technology.</a:t>
            </a:r>
          </a:p>
          <a:p>
            <a:r>
              <a:rPr lang="en-US" smtClean="0"/>
              <a:t>Marketers should watch the technological environment closely. Companies that do not keep up will soon find their products outdated. If that happens, they will miss new product and market opportunities.</a:t>
            </a:r>
          </a:p>
          <a:p>
            <a:r>
              <a:rPr lang="en-US" smtClean="0"/>
              <a:t>As products and technology become more complex, the public needs to know that these items are safe. Thus, government agencies investigate and ban potentially unsafe products. In the United States, the Food and Drug Administration (FDA) has created complex regulations for testing new drugs. The Consumer Product Safety Commission (CPSC) establishes safety standards for consumer products and penalizes companies that fail to meet them. Such regulations have resulted in much higher research costs and longer times between new product ideas and their introduction. Marketers should be aware of these regulations when applying new technologies and developing new products.</a:t>
            </a:r>
          </a:p>
          <a:p>
            <a:r>
              <a:rPr lang="en-US" i="1" smtClean="0"/>
              <a:t> </a:t>
            </a:r>
          </a:p>
        </p:txBody>
      </p:sp>
      <p:sp>
        <p:nvSpPr>
          <p:cNvPr id="63491" name="Slide Number Placeholder 3"/>
          <p:cNvSpPr>
            <a:spLocks noGrp="1"/>
          </p:cNvSpPr>
          <p:nvPr>
            <p:ph type="sldNum" sz="quarter" idx="5"/>
          </p:nvPr>
        </p:nvSpPr>
        <p:spPr bwMode="auto">
          <a:noFill/>
          <a:ln>
            <a:miter lim="800000"/>
            <a:headEnd/>
            <a:tailEnd/>
          </a:ln>
        </p:spPr>
        <p:txBody>
          <a:bodyPr/>
          <a:lstStyle/>
          <a:p>
            <a:fld id="{6373850B-6C22-4E4E-8B0B-58DDA32C57DC}" type="slidenum">
              <a:rPr lang="en-US" smtClean="0">
                <a:latin typeface="Calibri" pitchFamily="34" charset="0"/>
                <a:ea typeface="ヒラギノ角ゴ Pro W3"/>
                <a:cs typeface="ヒラギノ角ゴ Pro W3"/>
              </a:rPr>
              <a:pPr/>
              <a:t>26</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noTextEdit="1"/>
          </p:cNvSpPr>
          <p:nvPr>
            <p:ph type="sldImg"/>
          </p:nvPr>
        </p:nvSpPr>
        <p:spPr bwMode="auto">
          <a:noFill/>
          <a:ln>
            <a:solidFill>
              <a:srgbClr val="000000"/>
            </a:solidFill>
            <a:miter lim="800000"/>
            <a:headEnd/>
            <a:tailEnd/>
          </a:ln>
        </p:spPr>
      </p:sp>
      <p:sp>
        <p:nvSpPr>
          <p:cNvPr id="65538" name="Notes Placeholder 2"/>
          <p:cNvSpPr>
            <a:spLocks noGrp="1"/>
          </p:cNvSpPr>
          <p:nvPr>
            <p:ph type="body" idx="1"/>
          </p:nvPr>
        </p:nvSpPr>
        <p:spPr bwMode="auto">
          <a:noFill/>
        </p:spPr>
        <p:txBody>
          <a:bodyPr/>
          <a:lstStyle/>
          <a:p>
            <a:r>
              <a:rPr lang="en-US" b="1" smtClean="0"/>
              <a:t>Political environment </a:t>
            </a:r>
          </a:p>
          <a:p>
            <a:r>
              <a:rPr lang="en-US" smtClean="0"/>
              <a:t>laws, government agencies, and pressure groups that influence or limit various organizations and individuals in a given society</a:t>
            </a:r>
          </a:p>
          <a:p>
            <a:r>
              <a:rPr lang="en-US" smtClean="0"/>
              <a:t>Even the strongest advocates of free-market economies agree that the system works best with at least some regulation. Well-conceived regulation can encourage competition and ensure fair markets for goods and services. Thus, governments develop </a:t>
            </a:r>
            <a:r>
              <a:rPr lang="en-US" i="1" smtClean="0"/>
              <a:t>public policy</a:t>
            </a:r>
            <a:r>
              <a:rPr lang="en-US" smtClean="0"/>
              <a:t> to guide commerce—sets of laws and regulations that limit business for the good of society as a whole. Almost every marketing activity is subject to a wide range of laws and regulations.</a:t>
            </a:r>
          </a:p>
          <a:p>
            <a:r>
              <a:rPr lang="en-US" smtClean="0"/>
              <a:t>Legislation affecting business around the world has increased steadily over the years. The United States and many other countries have many laws covering issues such as competition, fair trade practices, environmental protection, product safety, truth in advertising, consumer privacy, packaging and labeling, pricing, and other important areas. </a:t>
            </a:r>
          </a:p>
          <a:p>
            <a:r>
              <a:rPr lang="en-US" smtClean="0"/>
              <a:t>Understanding the public policy implications of a particular marketing activity is not a simple matter. In the United States, there are many laws created at the national, state, and local levels, and these regulations often overlap.</a:t>
            </a:r>
          </a:p>
          <a:p>
            <a:r>
              <a:rPr lang="en-US" smtClean="0"/>
              <a:t>Business legislation has been enacted for a number of reasons. The first is to </a:t>
            </a:r>
            <a:r>
              <a:rPr lang="en-US" i="1" smtClean="0"/>
              <a:t>protect companies</a:t>
            </a:r>
            <a:r>
              <a:rPr lang="en-US" smtClean="0"/>
              <a:t> from each other. Although business executives may praise competition, they sometimes try to neutralize it when it threatens them. Therefore, laws are passed to define and prevent unfair competition. In the United States, such laws are enforced by the FTC and the Antitrust Division of the Attorney General’s office.</a:t>
            </a:r>
          </a:p>
          <a:p>
            <a:r>
              <a:rPr lang="en-US" smtClean="0"/>
              <a:t>The second purpose of government regulation is to </a:t>
            </a:r>
            <a:r>
              <a:rPr lang="en-US" i="1" smtClean="0"/>
              <a:t>protect consumers</a:t>
            </a:r>
            <a:r>
              <a:rPr lang="en-US" smtClean="0"/>
              <a:t> from unfair business practices. Some firms, if left alone, would make shoddy products, invade consumer privacy, mislead consumers in their advertising, and deceive consumers through their packaging and pricing. Unfair business practices have been defined and are enforced by various agencies.</a:t>
            </a:r>
          </a:p>
          <a:p>
            <a:r>
              <a:rPr lang="en-US" smtClean="0"/>
              <a:t>The third purpose of government regulation is to </a:t>
            </a:r>
            <a:r>
              <a:rPr lang="en-US" i="1" smtClean="0"/>
              <a:t>protect the interests of society</a:t>
            </a:r>
            <a:r>
              <a:rPr lang="en-US" smtClean="0"/>
              <a:t> against unrestrained business behavior. Profitable business activity does not always create a better quality of life. Regulation arises to ensure that firms take responsibility for the social costs of their production or products.</a:t>
            </a:r>
          </a:p>
          <a:p>
            <a:r>
              <a:rPr lang="en-US" smtClean="0"/>
              <a:t>International marketers will encounter dozens, or even hundreds, of agencies set up to enforce trade policies and regulations. In the United States, Congress has established federal regulatory agencies, such as the FTC, the FDA, the Federal Communications Commission, the Federal Energy Regulatory Commission, the Federal Aviation Administration, the Consumer Product Safety Commission, the Environmental Protection Agency, and hundreds of others. Because such government agencies have some discretion in enforcing the laws, they can have a major impact on a company’s marketing performance.</a:t>
            </a:r>
          </a:p>
          <a:p>
            <a:r>
              <a:rPr lang="en-US" smtClean="0"/>
              <a:t>New laws and their enforcement will continue to increase. Business executives must watch these developments when planning their products and marketing programs. Marketers need to know about the major laws protecting competition, consumers, and society. They need to understand these laws at the local, state, national, and international levels.</a:t>
            </a:r>
          </a:p>
          <a:p>
            <a:endParaRPr lang="en-US" smtClean="0"/>
          </a:p>
        </p:txBody>
      </p:sp>
      <p:sp>
        <p:nvSpPr>
          <p:cNvPr id="65539" name="Slide Number Placeholder 3"/>
          <p:cNvSpPr>
            <a:spLocks noGrp="1"/>
          </p:cNvSpPr>
          <p:nvPr>
            <p:ph type="sldNum" sz="quarter" idx="5"/>
          </p:nvPr>
        </p:nvSpPr>
        <p:spPr bwMode="auto">
          <a:noFill/>
          <a:ln>
            <a:miter lim="800000"/>
            <a:headEnd/>
            <a:tailEnd/>
          </a:ln>
        </p:spPr>
        <p:txBody>
          <a:bodyPr/>
          <a:lstStyle/>
          <a:p>
            <a:fld id="{FD3A8EC5-5924-472F-9F4D-332E09BE38F8}" type="slidenum">
              <a:rPr lang="en-US" smtClean="0">
                <a:latin typeface="Calibri" pitchFamily="34" charset="0"/>
                <a:ea typeface="ヒラギノ角ゴ Pro W3"/>
                <a:cs typeface="ヒラギノ角ゴ Pro W3"/>
              </a:rPr>
              <a:pPr/>
              <a:t>27</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p:txBody>
          <a:bodyPr>
            <a:normAutofit fontScale="55000" lnSpcReduction="20000"/>
          </a:bodyPr>
          <a:lstStyle/>
          <a:p>
            <a:pPr>
              <a:defRPr/>
            </a:pPr>
            <a:r>
              <a:rPr lang="en-US" dirty="0" smtClean="0">
                <a:ea typeface="ＭＳ Ｐゴシック" charset="-128"/>
              </a:rPr>
              <a:t>Written regulations cannot possibly cover all potential marketing abuses, and existing laws are often difficult to enforce. However, beyond written laws and regulations, business is also governed by social codes and rules of professional ethics.</a:t>
            </a:r>
          </a:p>
          <a:p>
            <a:pPr>
              <a:defRPr/>
            </a:pPr>
            <a:r>
              <a:rPr lang="en-US" b="1" dirty="0" smtClean="0">
                <a:ea typeface="ＭＳ Ｐゴシック" charset="-128"/>
              </a:rPr>
              <a:t>Socially Responsible Behavior.</a:t>
            </a:r>
            <a:r>
              <a:rPr lang="en-US" dirty="0" smtClean="0">
                <a:ea typeface="ＭＳ Ｐゴシック" charset="-128"/>
              </a:rPr>
              <a:t> Enlightened companies encourage their managers to look beyond what the regulatory system allows and simply “do the right thing.” These socially responsible firms actively seek out ways to protect the long-run interests of their consumers and the environment.</a:t>
            </a:r>
          </a:p>
          <a:p>
            <a:pPr>
              <a:defRPr/>
            </a:pPr>
            <a:r>
              <a:rPr lang="en-US" dirty="0" smtClean="0">
                <a:ea typeface="ＭＳ Ｐゴシック" charset="-128"/>
              </a:rPr>
              <a:t>Almost every aspect of marketing involves ethics and social responsibility issues. Unfortunately, because these issues usually involve conflicting interests, well-meaning people can honestly disagree about the right course of action in a given situation. Thus, many industrial and professional trade associations have suggested codes of ethics. And more companies are now developing policies, guidelines, and other responses to complex social responsibility issues.</a:t>
            </a:r>
          </a:p>
          <a:p>
            <a:pPr>
              <a:defRPr/>
            </a:pPr>
            <a:r>
              <a:rPr lang="en-US" dirty="0" smtClean="0">
                <a:ea typeface="ＭＳ Ｐゴシック" charset="-128"/>
              </a:rPr>
              <a:t>The boom in Internet marketing has created a new set of social and ethical issues. Critics worry most about online privacy issues. There has been an explosion in the amount of personal digital data available. Users, themselves, supply some of it. They voluntarily place highly private information on social-networking sites, such as Facebook or LinkedIn, or on genealogy sites that are easily searched by anyone with a computer or a smart phone.</a:t>
            </a:r>
          </a:p>
          <a:p>
            <a:pPr>
              <a:defRPr/>
            </a:pPr>
            <a:r>
              <a:rPr lang="en-US" dirty="0" smtClean="0">
                <a:ea typeface="ＭＳ Ｐゴシック" charset="-128"/>
              </a:rPr>
              <a:t>However, much of the information is systematically developed by businesses seeking to learn more about their customers, often without consumers realizing that they are under the microscope. Legitimate businesses track consumers’ Internet browsing and buying behavior and collect, analyze, and share digital data from every move consumers make at their online sites. Critics worry that these companies may now know </a:t>
            </a:r>
            <a:r>
              <a:rPr lang="en-US" i="1" dirty="0" smtClean="0">
                <a:ea typeface="ＭＳ Ｐゴシック" charset="-128"/>
              </a:rPr>
              <a:t>too</a:t>
            </a:r>
            <a:r>
              <a:rPr lang="en-US" dirty="0" smtClean="0">
                <a:ea typeface="ＭＳ Ｐゴシック" charset="-128"/>
              </a:rPr>
              <a:t> much and might use digital data to take unfair advantage of consumers. Although most companies fully disclose their Internet privacy policies and most try to use data to benefit their customers, abuses do occur. As a result, consumer advocates and policymakers are taking action to protect consumer privacy. In Chapter 20, we discuss these and other societal marketing issues in greater depth.</a:t>
            </a:r>
          </a:p>
          <a:p>
            <a:pPr>
              <a:defRPr/>
            </a:pPr>
            <a:r>
              <a:rPr lang="en-US" dirty="0" smtClean="0">
                <a:ea typeface="ＭＳ Ｐゴシック" charset="-128"/>
              </a:rPr>
              <a:t>&lt;ex03.13&gt;</a:t>
            </a:r>
          </a:p>
          <a:p>
            <a:pPr>
              <a:defRPr/>
            </a:pPr>
            <a:r>
              <a:rPr lang="en-US" b="1" dirty="0" smtClean="0">
                <a:ea typeface="ＭＳ Ｐゴシック" charset="-128"/>
              </a:rPr>
              <a:t>Cause-Related Marketing.</a:t>
            </a:r>
            <a:r>
              <a:rPr lang="en-US" dirty="0" smtClean="0">
                <a:ea typeface="ＭＳ Ｐゴシック" charset="-128"/>
              </a:rPr>
              <a:t> To exercise their social responsibility and build more positive images, many companies are now linking themselves to worthwhile causes. These days, every product seems to be tied to some cause. For example, Toyota recently ran a “100 Cars for Good” program in which it gave a new car to a deserving nonprofit every day for 100 consecutive days based on consumer voting on its Facebook page. The P&amp;G Tide Loads of Hope program provides mobile laundromats and loads of clean laundry to families in disaster-stricken areas— P&amp;G washes, dries, and folds clothes for these families for free. Down the street, needy people will probably find the P&amp;G Duracell Power Relief Trailer, which provides free batteries and flashlights as well as charging stations for phones and laptops. Walgreens sponsors a “Walk with Walgreens” program—do simple things like walk and log your steps, hit your goals, or just comment on other walkers’ posts at the website and you’ll be rewarded with coupons and exclusive offers from Bayer, Vaseline, Degree, Slimfast, Dr. Scolls or another program partner. </a:t>
            </a:r>
          </a:p>
          <a:p>
            <a:pPr>
              <a:defRPr/>
            </a:pPr>
            <a:r>
              <a:rPr lang="en-US" dirty="0" smtClean="0">
                <a:ea typeface="ＭＳ Ｐゴシック" charset="-128"/>
              </a:rPr>
              <a:t>Some companies are founded entirely on cause-related missions. Under the concept of “values-led business” or “caring capitalism,” their mission is to use business to make the world a better place. For example, TOMS Shoes was founded as a for-profit company—it wants to make money selling shoes. But the company has an equally important not-for-profit mission—putting shoes on the feet of needy children around the world. For every pair of shoes you buy from TOMS, the company will give another pair to a child in need on your behalf. </a:t>
            </a:r>
          </a:p>
          <a:p>
            <a:pPr>
              <a:defRPr/>
            </a:pPr>
            <a:r>
              <a:rPr lang="en-US" dirty="0" smtClean="0">
                <a:ea typeface="ＭＳ Ｐゴシック" charset="-128"/>
              </a:rPr>
              <a:t>Cause-related marketing has become a primary form of corporate giving. It lets companies “do well by doing good” by linking purchases of the company’s products or services with benefiting worthwhile causes or charitable organizations. At TOMS Shoes, the “do well” and “do good” missions go hand in hand. Beyond being socially admirable, the buy-one-give-one-away concept is also a good business proposition. “Giving not only makes you feel good, but it actually is a very good business strategy,” says TOMS founder Blake Mycoskie. “Business and charity or public service don’t have to be mutually exclusive. In fact, when they come together, they can be very powerful.”</a:t>
            </a:r>
          </a:p>
          <a:p>
            <a:pPr>
              <a:defRPr/>
            </a:pPr>
            <a:r>
              <a:rPr lang="en-US" dirty="0" smtClean="0">
                <a:ea typeface="ＭＳ Ｐゴシック" charset="-128"/>
              </a:rPr>
              <a:t>Cause-related marketing has stirred some controversy. Critics worry that cause-related marketing is more a strategy for selling than a strategy for giving—that “cause-related” marketing is really “cause-exploitative” marketing. Thus, companies using cause-related marketing might find themselves walking a fine line between increased sales and an improved image and facing charges of exploitation. </a:t>
            </a:r>
          </a:p>
          <a:p>
            <a:pPr>
              <a:defRPr/>
            </a:pPr>
            <a:r>
              <a:rPr lang="en-US" dirty="0" smtClean="0">
                <a:ea typeface="ＭＳ Ｐゴシック" charset="-128"/>
              </a:rPr>
              <a:t>However, if handled well, cause-related marketing can greatly benefit both the company and the cause. The company gains an effective marketing tool while building a more positive public image. The charitable organization or cause gains greater visibility and important new sources of funding and support. Spending on cause-related marketing in the United States skyrocketed from only $120 million in 1990 to $1.73 billion in 2012.</a:t>
            </a:r>
          </a:p>
        </p:txBody>
      </p:sp>
      <p:sp>
        <p:nvSpPr>
          <p:cNvPr id="67587" name="Slide Number Placeholder 3"/>
          <p:cNvSpPr>
            <a:spLocks noGrp="1"/>
          </p:cNvSpPr>
          <p:nvPr>
            <p:ph type="sldNum" sz="quarter" idx="5"/>
          </p:nvPr>
        </p:nvSpPr>
        <p:spPr bwMode="auto">
          <a:noFill/>
          <a:ln>
            <a:miter lim="800000"/>
            <a:headEnd/>
            <a:tailEnd/>
          </a:ln>
        </p:spPr>
        <p:txBody>
          <a:bodyPr/>
          <a:lstStyle/>
          <a:p>
            <a:fld id="{D0FBE4FD-ED45-413A-9363-92F9D8ED6007}" type="slidenum">
              <a:rPr lang="en-US" smtClean="0">
                <a:latin typeface="Calibri" pitchFamily="34" charset="0"/>
                <a:ea typeface="ヒラギノ角ゴ Pro W3"/>
                <a:cs typeface="ヒラギノ角ゴ Pro W3"/>
              </a:rPr>
              <a:pPr/>
              <a:t>28</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Slide Image Placeholder 1"/>
          <p:cNvSpPr>
            <a:spLocks noGrp="1" noRot="1" noChangeAspect="1" noTextEdit="1"/>
          </p:cNvSpPr>
          <p:nvPr>
            <p:ph type="sldImg"/>
          </p:nvPr>
        </p:nvSpPr>
        <p:spPr bwMode="auto">
          <a:noFill/>
          <a:ln>
            <a:solidFill>
              <a:srgbClr val="000000"/>
            </a:solidFill>
            <a:miter lim="800000"/>
            <a:headEnd/>
            <a:tailEnd/>
          </a:ln>
        </p:spPr>
      </p:sp>
      <p:sp>
        <p:nvSpPr>
          <p:cNvPr id="69634" name="Notes Placeholder 2"/>
          <p:cNvSpPr>
            <a:spLocks noGrp="1"/>
          </p:cNvSpPr>
          <p:nvPr>
            <p:ph type="body" idx="1"/>
          </p:nvPr>
        </p:nvSpPr>
        <p:spPr bwMode="auto">
          <a:noFill/>
        </p:spPr>
        <p:txBody>
          <a:bodyPr/>
          <a:lstStyle/>
          <a:p>
            <a:r>
              <a:rPr lang="en-US" smtClean="0"/>
              <a:t>Cultural factors strongly</a:t>
            </a:r>
          </a:p>
          <a:p>
            <a:r>
              <a:rPr lang="en-US" smtClean="0"/>
              <a:t>affect how people think</a:t>
            </a:r>
          </a:p>
          <a:p>
            <a:r>
              <a:rPr lang="en-US" smtClean="0"/>
              <a:t>and how they consume. So marketers</a:t>
            </a:r>
          </a:p>
          <a:p>
            <a:r>
              <a:rPr lang="en-US" smtClean="0"/>
              <a:t>are keenly interested in the cultural</a:t>
            </a:r>
          </a:p>
        </p:txBody>
      </p:sp>
      <p:sp>
        <p:nvSpPr>
          <p:cNvPr id="69635" name="Slide Number Placeholder 3"/>
          <p:cNvSpPr>
            <a:spLocks noGrp="1"/>
          </p:cNvSpPr>
          <p:nvPr>
            <p:ph type="sldNum" sz="quarter" idx="5"/>
          </p:nvPr>
        </p:nvSpPr>
        <p:spPr bwMode="auto">
          <a:noFill/>
          <a:ln>
            <a:miter lim="800000"/>
            <a:headEnd/>
            <a:tailEnd/>
          </a:ln>
        </p:spPr>
        <p:txBody>
          <a:bodyPr/>
          <a:lstStyle/>
          <a:p>
            <a:fld id="{676C5C1C-EB7C-4B0B-A87D-276A4CBE0555}" type="slidenum">
              <a:rPr lang="en-US" smtClean="0">
                <a:latin typeface="Calibri" pitchFamily="34" charset="0"/>
                <a:ea typeface="ヒラギノ角ゴ Pro W3"/>
                <a:cs typeface="ヒラギノ角ゴ Pro W3"/>
              </a:rPr>
              <a:pPr/>
              <a:t>29</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bwMode="auto">
          <a:noFill/>
          <a:ln>
            <a:solidFill>
              <a:srgbClr val="000000"/>
            </a:solidFill>
            <a:miter lim="800000"/>
            <a:headEnd/>
            <a:tailEnd/>
          </a:ln>
        </p:spPr>
      </p:sp>
      <p:sp>
        <p:nvSpPr>
          <p:cNvPr id="16386" name="Notes Placeholder 2"/>
          <p:cNvSpPr>
            <a:spLocks noGrp="1"/>
          </p:cNvSpPr>
          <p:nvPr>
            <p:ph type="body" idx="1"/>
          </p:nvPr>
        </p:nvSpPr>
        <p:spPr bwMode="auto">
          <a:noFill/>
        </p:spPr>
        <p:txBody>
          <a:bodyPr/>
          <a:lstStyle/>
          <a:p>
            <a:r>
              <a:rPr lang="en-US" smtClean="0"/>
              <a:t>A company’s </a:t>
            </a:r>
            <a:r>
              <a:rPr lang="en-US" b="1" smtClean="0"/>
              <a:t>marketing environment</a:t>
            </a:r>
            <a:r>
              <a:rPr lang="en-US" smtClean="0"/>
              <a:t> consists of the actors and forces outside marketing that affect marketing management’s ability to build and maintain successful relationships with target customers. Like YouTube, companies constantly watch and adapt to the changing environment—or, in many cases, lead those changes.</a:t>
            </a:r>
          </a:p>
          <a:p>
            <a:r>
              <a:rPr lang="en-US" smtClean="0"/>
              <a:t>More than any other group in the company, marketers must be environmental trend trackers and opportunity seekers. Although every manager in an organization should watch the outside environment, marketers have two special aptitudes. They have disciplined methods—marketing research and marketing intelligence—for collecting information about the marketing environment. They also spend more time in customer and competitor environments. By carefully studying the environment, marketers can adapt their strategies to meet new marketplace challenges and opportunities.</a:t>
            </a:r>
          </a:p>
          <a:p>
            <a:endParaRPr lang="en-US" smtClean="0"/>
          </a:p>
        </p:txBody>
      </p:sp>
      <p:sp>
        <p:nvSpPr>
          <p:cNvPr id="16387" name="Slide Number Placeholder 3"/>
          <p:cNvSpPr>
            <a:spLocks noGrp="1"/>
          </p:cNvSpPr>
          <p:nvPr>
            <p:ph type="sldNum" sz="quarter" idx="5"/>
          </p:nvPr>
        </p:nvSpPr>
        <p:spPr bwMode="auto">
          <a:noFill/>
          <a:ln>
            <a:miter lim="800000"/>
            <a:headEnd/>
            <a:tailEnd/>
          </a:ln>
        </p:spPr>
        <p:txBody>
          <a:bodyPr/>
          <a:lstStyle/>
          <a:p>
            <a:fld id="{DDA8D037-3B09-458F-80FB-DF490CD48430}" type="slidenum">
              <a:rPr lang="en-US" smtClean="0">
                <a:latin typeface="Calibri" pitchFamily="34" charset="0"/>
                <a:ea typeface="ヒラギノ角ゴ Pro W3"/>
                <a:cs typeface="ヒラギノ角ゴ Pro W3"/>
              </a:rPr>
              <a:pPr/>
              <a:t>3</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Slide Image Placeholder 1"/>
          <p:cNvSpPr>
            <a:spLocks noGrp="1" noRot="1" noChangeAspect="1" noTextEdit="1"/>
          </p:cNvSpPr>
          <p:nvPr>
            <p:ph type="sldImg"/>
          </p:nvPr>
        </p:nvSpPr>
        <p:spPr bwMode="auto">
          <a:noFill/>
          <a:ln>
            <a:solidFill>
              <a:srgbClr val="000000"/>
            </a:solidFill>
            <a:miter lim="800000"/>
            <a:headEnd/>
            <a:tailEnd/>
          </a:ln>
        </p:spPr>
      </p:sp>
      <p:sp>
        <p:nvSpPr>
          <p:cNvPr id="71682" name="Notes Placeholder 2"/>
          <p:cNvSpPr>
            <a:spLocks noGrp="1"/>
          </p:cNvSpPr>
          <p:nvPr>
            <p:ph type="body" idx="1"/>
          </p:nvPr>
        </p:nvSpPr>
        <p:spPr bwMode="auto">
          <a:noFill/>
        </p:spPr>
        <p:txBody>
          <a:bodyPr/>
          <a:lstStyle/>
          <a:p>
            <a:r>
              <a:rPr lang="en-US" smtClean="0"/>
              <a:t>The </a:t>
            </a:r>
            <a:r>
              <a:rPr lang="en-US" b="1" smtClean="0"/>
              <a:t>cultural environment</a:t>
            </a:r>
            <a:r>
              <a:rPr lang="en-US" smtClean="0"/>
              <a:t> consists of institutions and other forces that affect a society’s basic values, perceptions, preferences, and behaviors. People grow up in a particular society that shapes their basic beliefs and values. They absorb a worldview that defines their relationships with others. The following cultural characteristics can affect marketing decision making.</a:t>
            </a:r>
          </a:p>
          <a:p>
            <a:r>
              <a:rPr lang="en-US" smtClean="0"/>
              <a:t>People in a given society hold many beliefs and values. Their core beliefs and values have a high degree of persistence. For example, most Americans believe in individual freedom, hard work, getting married, and achievement and success. These beliefs shape more specific attitudes and behaviors found in everyday life. </a:t>
            </a:r>
            <a:r>
              <a:rPr lang="en-US" i="1" smtClean="0"/>
              <a:t>Core</a:t>
            </a:r>
            <a:r>
              <a:rPr lang="en-US" smtClean="0"/>
              <a:t> beliefs and values are passed on from parents to children and are reinforced by schools, churches, business, and government.</a:t>
            </a:r>
          </a:p>
          <a:p>
            <a:r>
              <a:rPr lang="en-US" i="1" smtClean="0"/>
              <a:t>Secondary</a:t>
            </a:r>
            <a:r>
              <a:rPr lang="en-US" smtClean="0"/>
              <a:t> beliefs and values are more open to change. Believing in marriage is a core belief; believing that people should get married early in life is a secondary belief. Marketers have some chance of changing secondary values but little chance of changing core values. For example, family-planning marketers could argue more effectively that people should get married later than not getting married at all.</a:t>
            </a:r>
          </a:p>
          <a:p>
            <a:endParaRPr lang="en-US" smtClean="0"/>
          </a:p>
          <a:p>
            <a:endParaRPr lang="en-US" smtClean="0"/>
          </a:p>
        </p:txBody>
      </p:sp>
      <p:sp>
        <p:nvSpPr>
          <p:cNvPr id="71683" name="Slide Number Placeholder 3"/>
          <p:cNvSpPr>
            <a:spLocks noGrp="1"/>
          </p:cNvSpPr>
          <p:nvPr>
            <p:ph type="sldNum" sz="quarter" idx="5"/>
          </p:nvPr>
        </p:nvSpPr>
        <p:spPr bwMode="auto">
          <a:noFill/>
          <a:ln>
            <a:miter lim="800000"/>
            <a:headEnd/>
            <a:tailEnd/>
          </a:ln>
        </p:spPr>
        <p:txBody>
          <a:bodyPr/>
          <a:lstStyle/>
          <a:p>
            <a:fld id="{2FC59B29-0F18-43DC-946C-38431BF51262}" type="slidenum">
              <a:rPr lang="en-US" smtClean="0">
                <a:latin typeface="Calibri" pitchFamily="34" charset="0"/>
                <a:ea typeface="ヒラギノ角ゴ Pro W3"/>
                <a:cs typeface="ヒラギノ角ゴ Pro W3"/>
              </a:rPr>
              <a:pPr/>
              <a:t>30</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noTextEdit="1"/>
          </p:cNvSpPr>
          <p:nvPr>
            <p:ph type="sldImg"/>
          </p:nvPr>
        </p:nvSpPr>
        <p:spPr bwMode="auto">
          <a:noFill/>
          <a:ln>
            <a:solidFill>
              <a:srgbClr val="000000"/>
            </a:solidFill>
            <a:miter lim="800000"/>
            <a:headEnd/>
            <a:tailEnd/>
          </a:ln>
        </p:spPr>
      </p:sp>
      <p:sp>
        <p:nvSpPr>
          <p:cNvPr id="73730" name="Notes Placeholder 2"/>
          <p:cNvSpPr>
            <a:spLocks noGrp="1"/>
          </p:cNvSpPr>
          <p:nvPr>
            <p:ph type="body" idx="1"/>
          </p:nvPr>
        </p:nvSpPr>
        <p:spPr bwMode="auto">
          <a:noFill/>
        </p:spPr>
        <p:txBody>
          <a:bodyPr/>
          <a:lstStyle/>
          <a:p>
            <a:r>
              <a:rPr lang="en-US" b="1" smtClean="0"/>
              <a:t>People’s Views of Themselves.</a:t>
            </a:r>
            <a:r>
              <a:rPr lang="en-US" smtClean="0"/>
              <a:t> People vary in their emphasis on serving themselves versus serving others. Some people seek personal pleasure, wanting fun, change, and escape. Others seek self-realization through religion, recreation, or the avid pursuit of careers or other life goals. Some people see themselves as sharers and joiners; others see themselves as individualists. People use products, brands, and services as a means of self-expression, and they buy products and services that match their views of themselves.</a:t>
            </a:r>
          </a:p>
          <a:p>
            <a:r>
              <a:rPr lang="en-US" b="1" smtClean="0"/>
              <a:t>People’s Views of Others.</a:t>
            </a:r>
            <a:r>
              <a:rPr lang="en-US" smtClean="0"/>
              <a:t> People’s attitudes toward and interactions with others shift over time. In recent years, some analysts have voiced concerns that the Internet age would result in diminished human interaction, as people buried their heads in their computers or e-mailed and texted rather than interacting personally. Instead, today’s digital technologies seem to have launched an era of what one trend watcher calls “mass mingling.” Rather than interacting less, people are using online social media and mobile communications to connect more than ever. And, often, more online and mobile interactions result in more offline mingling:</a:t>
            </a:r>
          </a:p>
          <a:p>
            <a:r>
              <a:rPr lang="en-US" smtClean="0"/>
              <a:t>More people than ever [are] living large parts of their lives online. Yet, those same people also mingle, meet up, and congregate more often with other “warm bodies” in the offline world. In fact, social media and mobile communications are fueling a </a:t>
            </a:r>
            <a:r>
              <a:rPr lang="en-US" i="1" smtClean="0"/>
              <a:t>mass mingling</a:t>
            </a:r>
            <a:r>
              <a:rPr lang="en-US" smtClean="0"/>
              <a:t> that defies virtually every cliché about diminished human interaction in our “online era.” Ironically, the same technology that was once condemned for turning entire generations into mobile gaming zombies and avatars is now deployed to get people</a:t>
            </a:r>
            <a:r>
              <a:rPr lang="en-US" i="1" smtClean="0"/>
              <a:t> out</a:t>
            </a:r>
            <a:r>
              <a:rPr lang="en-US" smtClean="0"/>
              <a:t> of their homes.</a:t>
            </a:r>
          </a:p>
          <a:p>
            <a:r>
              <a:rPr lang="en-US" smtClean="0"/>
              <a:t>Basically, the more [people] date and network and twitter and socialize online, the more likely they are to eventually meet up with friends and followers in the real world. Thanks to social networking services such as Facebook (whose more than billion fans spend more than 700 billion minutes a month on the site), people are developing more diverse social networks, defying the notion that technology pulls people away from social engagement. Rather than being more isolated, people today are increasingly tapping into their networks of friends.</a:t>
            </a:r>
          </a:p>
          <a:p>
            <a:r>
              <a:rPr lang="en-US" smtClean="0"/>
              <a:t>This new way of interacting strongly affects how companies market their brands and communicate with customers. “Consumers are increasingly tapping into their networks of friends, fans, and followers to discover, discuss, and purchase goods and services in ever-more sophisticated ways,” says one analyst. “As a result, it’s never been more important for brands to make sure they [tap into these networks] too.”</a:t>
            </a:r>
            <a:r>
              <a:rPr lang="en-US" baseline="30000" smtClean="0"/>
              <a:t> </a:t>
            </a:r>
            <a:r>
              <a:rPr lang="en-US" smtClean="0"/>
              <a:t>  </a:t>
            </a:r>
          </a:p>
        </p:txBody>
      </p:sp>
      <p:sp>
        <p:nvSpPr>
          <p:cNvPr id="73731" name="Slide Number Placeholder 3"/>
          <p:cNvSpPr>
            <a:spLocks noGrp="1"/>
          </p:cNvSpPr>
          <p:nvPr>
            <p:ph type="sldNum" sz="quarter" idx="5"/>
          </p:nvPr>
        </p:nvSpPr>
        <p:spPr bwMode="auto">
          <a:noFill/>
          <a:ln>
            <a:miter lim="800000"/>
            <a:headEnd/>
            <a:tailEnd/>
          </a:ln>
        </p:spPr>
        <p:txBody>
          <a:bodyPr/>
          <a:lstStyle/>
          <a:p>
            <a:fld id="{11D875E5-E6B1-46BF-92C5-8F227FD172D3}" type="slidenum">
              <a:rPr lang="en-US" smtClean="0">
                <a:latin typeface="Calibri" pitchFamily="34" charset="0"/>
                <a:ea typeface="ヒラギノ角ゴ Pro W3"/>
                <a:cs typeface="ヒラギノ角ゴ Pro W3"/>
              </a:rPr>
              <a:pPr/>
              <a:t>31</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Slide Image Placeholder 1"/>
          <p:cNvSpPr>
            <a:spLocks noGrp="1" noRot="1" noChangeAspect="1" noTextEdit="1"/>
          </p:cNvSpPr>
          <p:nvPr>
            <p:ph type="sldImg"/>
          </p:nvPr>
        </p:nvSpPr>
        <p:spPr bwMode="auto">
          <a:noFill/>
          <a:ln>
            <a:solidFill>
              <a:srgbClr val="000000"/>
            </a:solidFill>
            <a:miter lim="800000"/>
            <a:headEnd/>
            <a:tailEnd/>
          </a:ln>
        </p:spPr>
      </p:sp>
      <p:sp>
        <p:nvSpPr>
          <p:cNvPr id="75778" name="Notes Placeholder 2"/>
          <p:cNvSpPr>
            <a:spLocks noGrp="1"/>
          </p:cNvSpPr>
          <p:nvPr>
            <p:ph type="body" idx="1"/>
          </p:nvPr>
        </p:nvSpPr>
        <p:spPr bwMode="auto">
          <a:noFill/>
        </p:spPr>
        <p:txBody>
          <a:bodyPr/>
          <a:lstStyle/>
          <a:p>
            <a:r>
              <a:rPr lang="en-US" b="1" smtClean="0"/>
              <a:t>People’s Views of</a:t>
            </a:r>
            <a:r>
              <a:rPr lang="en-US" b="1" i="1" smtClean="0"/>
              <a:t> </a:t>
            </a:r>
            <a:r>
              <a:rPr lang="en-US" b="1" smtClean="0"/>
              <a:t>Organizations</a:t>
            </a:r>
            <a:r>
              <a:rPr lang="en-US" b="1" i="1" smtClean="0"/>
              <a:t>.</a:t>
            </a:r>
            <a:r>
              <a:rPr lang="en-US" smtClean="0"/>
              <a:t> People vary in their attitudes toward corporations, government agencies, trade unions, universities, and other organizations. By and large, people are willing to work for major organizations and expect them, in turn, to carry out society’s work.</a:t>
            </a:r>
          </a:p>
          <a:p>
            <a:r>
              <a:rPr lang="en-US" smtClean="0"/>
              <a:t>The past two decades have seen a sharp decrease in confidence in and loyalty toward America’s business and political organizations and institutions. In the workplace, there has been an overall decline in organizational loyalty. Waves of company downsizings bred cynicism and distrust. In just the last decade, major corporate scandals, rounds of layoffs resulting from the recent recession, the financial meltdown triggered by Wall Street bankers’ greed and incompetence, and other unsettling activities have resulted in a further loss of confidence in big business. Many people today see work not as a source of satisfaction but as a required chore to earn money to enjoy their non-work hours. This trend suggests that organizations need to find new ways to win consumer and employee confidence.</a:t>
            </a:r>
          </a:p>
          <a:p>
            <a:r>
              <a:rPr lang="en-US" b="1" smtClean="0"/>
              <a:t>People’s Views of Society.</a:t>
            </a:r>
            <a:r>
              <a:rPr lang="en-US" smtClean="0"/>
              <a:t> People vary in their attitudes toward their society—patriots defend it, reformers want to change it, and malcontents want to leave it. People’s orientation to their society influences their consumption patterns and attitudes toward the marketplace. American patriotism has been increasing gradually for the past two decades. It surged, however, following the September 11, 2001, terrorist attacks and the Iraq war. For example, the summer following the start of the Iraq war saw a surge of pumped-up Americans visiting U.S. historic sites, ranging from the Washington, DC monuments, Mount Rushmore, the Gettysburg battlefield, and the </a:t>
            </a:r>
            <a:r>
              <a:rPr lang="en-US" i="1" smtClean="0"/>
              <a:t>USS Constitution</a:t>
            </a:r>
            <a:r>
              <a:rPr lang="en-US" smtClean="0"/>
              <a:t> (“Old Ironsides”) to Pearl Harbor and the Alamo. Following these peak periods, patriotism in the United States still remains high. A recent global survey on “national pride” found Americans tied for number one among the 17 democracies polled.</a:t>
            </a:r>
          </a:p>
          <a:p>
            <a:r>
              <a:rPr lang="en-US" smtClean="0"/>
              <a:t>Marketers respond with patriotic products and promotions, offering everything from orange juice to clothing to cars with patriotic themes. For example, ads for PepsiCo’s Tropicana Pure Premium orange juice proclaim that the brand is “100% pure Florida orange juice—made from oranges grown, picked, and squeezed in Florida.” Chrysler’s “Imported from Detroit” campaign, which declared that “the world’s going to hear the roar of our engines,” resonated strongly with Americans consumers. Although most of these marketing efforts are tasteful and well received, waving the red, white, and blue can sometimes prove tricky. Flag-waving promotions can be viewed as corny, or as attempts to cash in on the nation’s triumphs or tragedies. Marketers must take care when responding to such strong national emotions</a:t>
            </a:r>
          </a:p>
          <a:p>
            <a:endParaRPr lang="en-US" smtClean="0"/>
          </a:p>
        </p:txBody>
      </p:sp>
      <p:sp>
        <p:nvSpPr>
          <p:cNvPr id="75779" name="Slide Number Placeholder 3"/>
          <p:cNvSpPr>
            <a:spLocks noGrp="1"/>
          </p:cNvSpPr>
          <p:nvPr>
            <p:ph type="sldNum" sz="quarter" idx="5"/>
          </p:nvPr>
        </p:nvSpPr>
        <p:spPr bwMode="auto">
          <a:noFill/>
          <a:ln>
            <a:miter lim="800000"/>
            <a:headEnd/>
            <a:tailEnd/>
          </a:ln>
        </p:spPr>
        <p:txBody>
          <a:bodyPr/>
          <a:lstStyle/>
          <a:p>
            <a:fld id="{21830F20-E957-44D6-926B-16C1C75AB888}" type="slidenum">
              <a:rPr lang="en-US" smtClean="0">
                <a:latin typeface="Calibri" pitchFamily="34" charset="0"/>
                <a:ea typeface="ヒラギノ角ゴ Pro W3"/>
                <a:cs typeface="ヒラギノ角ゴ Pro W3"/>
              </a:rPr>
              <a:pPr/>
              <a:t>32</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Slide Image Placeholder 1"/>
          <p:cNvSpPr>
            <a:spLocks noGrp="1" noRot="1" noChangeAspect="1" noTextEdit="1"/>
          </p:cNvSpPr>
          <p:nvPr>
            <p:ph type="sldImg"/>
          </p:nvPr>
        </p:nvSpPr>
        <p:spPr bwMode="auto">
          <a:noFill/>
          <a:ln>
            <a:solidFill>
              <a:srgbClr val="000000"/>
            </a:solidFill>
            <a:miter lim="800000"/>
            <a:headEnd/>
            <a:tailEnd/>
          </a:ln>
        </p:spPr>
      </p:sp>
      <p:sp>
        <p:nvSpPr>
          <p:cNvPr id="77826" name="Notes Placeholder 2"/>
          <p:cNvSpPr>
            <a:spLocks noGrp="1"/>
          </p:cNvSpPr>
          <p:nvPr>
            <p:ph type="body" idx="1"/>
          </p:nvPr>
        </p:nvSpPr>
        <p:spPr bwMode="auto">
          <a:noFill/>
        </p:spPr>
        <p:txBody>
          <a:bodyPr/>
          <a:lstStyle/>
          <a:p>
            <a:r>
              <a:rPr lang="en-US" b="1" smtClean="0"/>
              <a:t>Discussion Questions</a:t>
            </a:r>
            <a:r>
              <a:rPr lang="en-US" smtClean="0"/>
              <a:t>: Ask the students about their cultural values regarding nature and the universe. Do they see a difference between what the student values versus what their parents value?</a:t>
            </a:r>
          </a:p>
          <a:p>
            <a:r>
              <a:rPr lang="en-US" b="1" smtClean="0"/>
              <a:t>People’s Views of Nature. </a:t>
            </a:r>
            <a:r>
              <a:rPr lang="en-US" smtClean="0"/>
              <a:t>People vary in their attitudes toward the natural world—some feel ruled by it, others feel in harmony with it, and still others seek to master it. A long-term trend has been people’s growing mastery over nature through technology and the belief that nature is bountiful. More recently, however, people have recognized that nature is finite and fragile; it can be destroyed or spoiled by human activities.</a:t>
            </a:r>
          </a:p>
          <a:p>
            <a:r>
              <a:rPr lang="en-US" smtClean="0"/>
              <a:t>This renewed love of things natural has created a 63-million-person “lifestyles of health and sustainability” (LOHAS) market, consumers who seek out everything from natural, organic, and nutritional products to fuel-efficient cars and alternative medicine. This segment spends nearly $300 billion annually on such products.</a:t>
            </a:r>
          </a:p>
          <a:p>
            <a:r>
              <a:rPr lang="en-US" b="1" smtClean="0"/>
              <a:t>People’s Views of the Universe.</a:t>
            </a:r>
            <a:r>
              <a:rPr lang="en-US" smtClean="0"/>
              <a:t> Finally, people vary in their beliefs about the origin of the universe and their place in it. Although most Americans practice religion, religious conviction and practice have been dropping off gradually through the years. According to a recent poll, 16 percent of Americans now say they are not affiliated with any particular faith, almost double the percentage of 18 years earlier. Among Americans ages 18 to 29, 25 percent say they are not currently affiliated with any particular religion.</a:t>
            </a:r>
          </a:p>
        </p:txBody>
      </p:sp>
      <p:sp>
        <p:nvSpPr>
          <p:cNvPr id="77827" name="Slide Number Placeholder 3"/>
          <p:cNvSpPr>
            <a:spLocks noGrp="1"/>
          </p:cNvSpPr>
          <p:nvPr>
            <p:ph type="sldNum" sz="quarter" idx="5"/>
          </p:nvPr>
        </p:nvSpPr>
        <p:spPr bwMode="auto">
          <a:noFill/>
          <a:ln>
            <a:miter lim="800000"/>
            <a:headEnd/>
            <a:tailEnd/>
          </a:ln>
        </p:spPr>
        <p:txBody>
          <a:bodyPr/>
          <a:lstStyle/>
          <a:p>
            <a:fld id="{E2B4FCEA-D0ED-4793-A845-DA8AA4C8A099}" type="slidenum">
              <a:rPr lang="en-US" smtClean="0">
                <a:latin typeface="Calibri" pitchFamily="34" charset="0"/>
                <a:ea typeface="ヒラギノ角ゴ Pro W3"/>
                <a:cs typeface="ヒラギノ角ゴ Pro W3"/>
              </a:rPr>
              <a:pPr/>
              <a:t>33</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Slide Image Placeholder 1"/>
          <p:cNvSpPr>
            <a:spLocks noGrp="1" noRot="1" noChangeAspect="1" noTextEdit="1"/>
          </p:cNvSpPr>
          <p:nvPr>
            <p:ph type="sldImg"/>
          </p:nvPr>
        </p:nvSpPr>
        <p:spPr bwMode="auto">
          <a:noFill/>
          <a:ln>
            <a:solidFill>
              <a:srgbClr val="000000"/>
            </a:solidFill>
            <a:miter lim="800000"/>
            <a:headEnd/>
            <a:tailEnd/>
          </a:ln>
        </p:spPr>
      </p:sp>
      <p:sp>
        <p:nvSpPr>
          <p:cNvPr id="79874" name="Notes Placeholder 2"/>
          <p:cNvSpPr>
            <a:spLocks noGrp="1"/>
          </p:cNvSpPr>
          <p:nvPr>
            <p:ph type="body" idx="1"/>
          </p:nvPr>
        </p:nvSpPr>
        <p:spPr bwMode="auto">
          <a:noFill/>
        </p:spPr>
        <p:txBody>
          <a:bodyPr/>
          <a:lstStyle/>
          <a:p>
            <a:r>
              <a:rPr lang="en-US" smtClean="0"/>
              <a:t>Someone once observed, “There are three kinds of companies: those who make things happen, those who watch things happen, and those who wonder what’s happened.” Many companies view the marketing environment as an uncontrollable element to which they must react and adapt. They passively accept the marketing environment and do not try to change it. They analyze environmental forces and design strategies that will help the company avoid the threats and take advantage of the opportunities the environment provides.</a:t>
            </a:r>
          </a:p>
          <a:p>
            <a:r>
              <a:rPr lang="en-US" smtClean="0"/>
              <a:t>Other companies take a </a:t>
            </a:r>
            <a:r>
              <a:rPr lang="en-US" i="1" smtClean="0"/>
              <a:t>proactive</a:t>
            </a:r>
            <a:r>
              <a:rPr lang="en-US" smtClean="0"/>
              <a:t> stance toward the marketing environment. “Instead of letting the environment define their strategy,” advises one marketing expert, “craft a strategy that defines your environment.” Rather than assuming that strategic options are bounded by the current environment, these firms develop strategies to change the environment. “Business history . . . reveals plenty of cases in which firms’ strategies shape industry structure,” says the expert, “from Ford’s Model T to Nintendo’s Wii.”</a:t>
            </a:r>
          </a:p>
          <a:p>
            <a:r>
              <a:rPr lang="en-US" smtClean="0"/>
              <a:t>Even more, rather than simply watching and reacting to environmental events, these firms take aggressive actions to affect the publics and forces in their marketing environment. Such companies hire lobbyists to influence legislation affecting their industries and stage media events to gain favorable press coverage. They run “advertorials” (ads expressing editorial points of view) and blogs to shape public opinion. They press lawsuits and file complaints with regulators to keep competitors in line, and they form contractual agreements to better control their distribution channels.</a:t>
            </a:r>
          </a:p>
          <a:p>
            <a:r>
              <a:rPr lang="en-US" smtClean="0"/>
              <a:t>By taking action, companies can often overcome seemingly uncontrollable environmental events. </a:t>
            </a:r>
          </a:p>
          <a:p>
            <a:r>
              <a:rPr lang="en-US" smtClean="0"/>
              <a:t>Marketing management cannot always control environmental forces. In many cases, it must settle for simply watching and reacting to the environment. For example, a company would have little success trying to influence geographic population shifts, the economic environment, or major cultural values. But whenever possible, smart marketing managers take a </a:t>
            </a:r>
            <a:r>
              <a:rPr lang="en-US" i="1" smtClean="0"/>
              <a:t>proactive</a:t>
            </a:r>
            <a:r>
              <a:rPr lang="en-US" smtClean="0"/>
              <a:t> rather than </a:t>
            </a:r>
            <a:r>
              <a:rPr lang="en-US" i="1" smtClean="0"/>
              <a:t>reactive</a:t>
            </a:r>
            <a:r>
              <a:rPr lang="en-US" smtClean="0"/>
              <a:t> approach to the marketing environment </a:t>
            </a:r>
          </a:p>
        </p:txBody>
      </p:sp>
      <p:sp>
        <p:nvSpPr>
          <p:cNvPr id="79875" name="Slide Number Placeholder 3"/>
          <p:cNvSpPr>
            <a:spLocks noGrp="1"/>
          </p:cNvSpPr>
          <p:nvPr>
            <p:ph type="sldNum" sz="quarter" idx="5"/>
          </p:nvPr>
        </p:nvSpPr>
        <p:spPr bwMode="auto">
          <a:noFill/>
          <a:ln>
            <a:miter lim="800000"/>
            <a:headEnd/>
            <a:tailEnd/>
          </a:ln>
        </p:spPr>
        <p:txBody>
          <a:bodyPr/>
          <a:lstStyle/>
          <a:p>
            <a:fld id="{8EA34D52-3677-492F-89EB-EC6E318B9309}" type="slidenum">
              <a:rPr lang="en-US" smtClean="0">
                <a:latin typeface="Calibri" pitchFamily="34" charset="0"/>
                <a:ea typeface="ヒラギノ角ゴ Pro W3"/>
                <a:cs typeface="ヒラギノ角ゴ Pro W3"/>
              </a:rPr>
              <a:pPr/>
              <a:t>34</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bwMode="auto">
          <a:noFill/>
          <a:ln>
            <a:solidFill>
              <a:srgbClr val="000000"/>
            </a:solidFill>
            <a:miter lim="800000"/>
            <a:headEnd/>
            <a:tailEnd/>
          </a:ln>
        </p:spPr>
      </p:sp>
      <p:sp>
        <p:nvSpPr>
          <p:cNvPr id="18434" name="Notes Placeholder 2"/>
          <p:cNvSpPr>
            <a:spLocks noGrp="1"/>
          </p:cNvSpPr>
          <p:nvPr>
            <p:ph type="body" idx="1"/>
          </p:nvPr>
        </p:nvSpPr>
        <p:spPr bwMode="auto">
          <a:noFill/>
        </p:spPr>
        <p:txBody>
          <a:bodyPr/>
          <a:lstStyle/>
          <a:p>
            <a:r>
              <a:rPr lang="en-US" smtClean="0"/>
              <a:t>The marketing environment consists of a </a:t>
            </a:r>
            <a:r>
              <a:rPr lang="en-US" i="1" smtClean="0"/>
              <a:t>microenvironment</a:t>
            </a:r>
            <a:r>
              <a:rPr lang="en-US" smtClean="0"/>
              <a:t> and a </a:t>
            </a:r>
            <a:r>
              <a:rPr lang="en-US" i="1" smtClean="0"/>
              <a:t>macroenvironment</a:t>
            </a:r>
            <a:r>
              <a:rPr lang="en-US" smtClean="0"/>
              <a:t>. The </a:t>
            </a:r>
            <a:r>
              <a:rPr lang="en-US" b="1" smtClean="0"/>
              <a:t>microenvironment</a:t>
            </a:r>
            <a:r>
              <a:rPr lang="en-US" smtClean="0"/>
              <a:t> consists of the actors close to the company that affect its ability to serve its customers—the company, suppliers, marketing intermediaries, customer markets, competitors, and publics. The </a:t>
            </a:r>
            <a:r>
              <a:rPr lang="en-US" b="1" smtClean="0"/>
              <a:t>macroenvironment</a:t>
            </a:r>
            <a:r>
              <a:rPr lang="en-US" smtClean="0"/>
              <a:t> consists of the larger societal forces that affect the microenvironment—demographic, economic, natural, technological, political, and cultural forces. </a:t>
            </a:r>
          </a:p>
        </p:txBody>
      </p:sp>
      <p:sp>
        <p:nvSpPr>
          <p:cNvPr id="18435" name="Slide Number Placeholder 3"/>
          <p:cNvSpPr>
            <a:spLocks noGrp="1"/>
          </p:cNvSpPr>
          <p:nvPr>
            <p:ph type="sldNum" sz="quarter" idx="5"/>
          </p:nvPr>
        </p:nvSpPr>
        <p:spPr bwMode="auto">
          <a:noFill/>
          <a:ln>
            <a:miter lim="800000"/>
            <a:headEnd/>
            <a:tailEnd/>
          </a:ln>
        </p:spPr>
        <p:txBody>
          <a:bodyPr/>
          <a:lstStyle/>
          <a:p>
            <a:fld id="{BE4AB21C-E6C1-499C-96B8-390D84DEFA51}" type="slidenum">
              <a:rPr lang="en-US" smtClean="0">
                <a:latin typeface="Calibri" pitchFamily="34" charset="0"/>
                <a:ea typeface="ヒラギノ角ゴ Pro W3"/>
                <a:cs typeface="ヒラギノ角ゴ Pro W3"/>
              </a:rPr>
              <a:pPr/>
              <a:t>4</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noTextEdi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a:lstStyle/>
          <a:p>
            <a:r>
              <a:rPr lang="en-US" smtClean="0"/>
              <a:t>Marketing management’s job is to build relationships with customers by creating customer value and satisfaction. However, marketing managers cannot do this alone. Figure 3.1 shows the major actors in the marketer’s microenvironment. Marketing success requires building relationships with other company departments, suppliers, marketing intermediaries, competitors, various publics, and customers, which combine to make up the company’s value delivery network.</a:t>
            </a:r>
          </a:p>
          <a:p>
            <a:endParaRPr lang="en-US" smtClean="0"/>
          </a:p>
        </p:txBody>
      </p:sp>
      <p:sp>
        <p:nvSpPr>
          <p:cNvPr id="20483" name="Slide Number Placeholder 3"/>
          <p:cNvSpPr>
            <a:spLocks noGrp="1"/>
          </p:cNvSpPr>
          <p:nvPr>
            <p:ph type="sldNum" sz="quarter" idx="5"/>
          </p:nvPr>
        </p:nvSpPr>
        <p:spPr bwMode="auto">
          <a:noFill/>
          <a:ln>
            <a:miter lim="800000"/>
            <a:headEnd/>
            <a:tailEnd/>
          </a:ln>
        </p:spPr>
        <p:txBody>
          <a:bodyPr/>
          <a:lstStyle/>
          <a:p>
            <a:fld id="{BE69556F-DC5D-4090-9FD1-70DDE3AAEC70}" type="slidenum">
              <a:rPr lang="en-US" smtClean="0">
                <a:latin typeface="Calibri" pitchFamily="34" charset="0"/>
                <a:ea typeface="ヒラギノ角ゴ Pro W3"/>
                <a:cs typeface="ヒラギノ角ゴ Pro W3"/>
              </a:rPr>
              <a:pPr/>
              <a:t>5</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r>
              <a:rPr lang="en-US" b="1" smtClean="0"/>
              <a:t>Note to Instructor</a:t>
            </a:r>
          </a:p>
          <a:p>
            <a:endParaRPr lang="en-US" b="1" smtClean="0"/>
          </a:p>
          <a:p>
            <a:r>
              <a:rPr lang="en-US" b="1" smtClean="0"/>
              <a:t>Discussion Questions</a:t>
            </a:r>
          </a:p>
          <a:p>
            <a:pPr>
              <a:buFontTx/>
              <a:buChar char="•"/>
            </a:pPr>
            <a:r>
              <a:rPr lang="en-US" i="1" smtClean="0"/>
              <a:t>What types of collaboration do there need to be between the departments? </a:t>
            </a:r>
          </a:p>
          <a:p>
            <a:pPr>
              <a:buFontTx/>
              <a:buChar char="•"/>
            </a:pPr>
            <a:r>
              <a:rPr lang="en-US" i="1" smtClean="0"/>
              <a:t>How might projects be integrated between marketing and finance? </a:t>
            </a:r>
          </a:p>
          <a:p>
            <a:pPr>
              <a:buFontTx/>
              <a:buChar char="•"/>
            </a:pPr>
            <a:r>
              <a:rPr lang="en-US" i="1" smtClean="0"/>
              <a:t>How might projects be integrated between marketing and information systems?</a:t>
            </a:r>
          </a:p>
          <a:p>
            <a:endParaRPr lang="en-US" i="1" smtClean="0"/>
          </a:p>
          <a:p>
            <a:r>
              <a:rPr lang="en-US" smtClean="0"/>
              <a:t>This question on finance could lead to a discussion about budgeting for marketing. The collaboration between marketing and IS could lead to discussions of market research, ordering systems, and customer relationship management systems.</a:t>
            </a:r>
          </a:p>
          <a:p>
            <a:endParaRPr lang="en-US" smtClean="0"/>
          </a:p>
          <a:p>
            <a:r>
              <a:rPr lang="en-US" smtClean="0"/>
              <a:t>In designing marketing plans, marketing management takes other company groups into account—groups such as top management, finance, research and development (R&amp;D), purchasing, operations, and accounting. All of these interrelated groups form the internal environment. Top management sets the company’s mission, objectives, broad strategies, and policies. Marketing managers make decisions within the broader strategies and plans made by top management. Then, as we discussed in Chapter 2, marketing managers must work closely with other company departments. With marketing taking the lead, all departments—from manufacturing and finance to legal and human resources—share the responsibility for understanding customer needs and creating customer value.</a:t>
            </a:r>
          </a:p>
        </p:txBody>
      </p:sp>
      <p:sp>
        <p:nvSpPr>
          <p:cNvPr id="22531" name="Slide Number Placeholder 3"/>
          <p:cNvSpPr>
            <a:spLocks noGrp="1"/>
          </p:cNvSpPr>
          <p:nvPr>
            <p:ph type="sldNum" sz="quarter" idx="5"/>
          </p:nvPr>
        </p:nvSpPr>
        <p:spPr bwMode="auto">
          <a:noFill/>
          <a:ln>
            <a:miter lim="800000"/>
            <a:headEnd/>
            <a:tailEnd/>
          </a:ln>
        </p:spPr>
        <p:txBody>
          <a:bodyPr/>
          <a:lstStyle/>
          <a:p>
            <a:fld id="{D2BC6A4A-C386-4268-9D5B-183EDB8C563D}" type="slidenum">
              <a:rPr lang="en-US" smtClean="0">
                <a:latin typeface="Calibri" pitchFamily="34" charset="0"/>
                <a:ea typeface="ヒラギノ角ゴ Pro W3"/>
                <a:cs typeface="ヒラギノ角ゴ Pro W3"/>
              </a:rPr>
              <a:pPr/>
              <a:t>6</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noTextEdit="1"/>
          </p:cNvSpPr>
          <p:nvPr>
            <p:ph type="sldImg"/>
          </p:nvPr>
        </p:nvSpPr>
        <p:spPr bwMode="auto">
          <a:noFill/>
          <a:ln>
            <a:solidFill>
              <a:srgbClr val="000000"/>
            </a:solidFill>
            <a:miter lim="800000"/>
            <a:headEnd/>
            <a:tailEnd/>
          </a:ln>
        </p:spPr>
      </p:sp>
      <p:sp>
        <p:nvSpPr>
          <p:cNvPr id="24578" name="Notes Placeholder 2"/>
          <p:cNvSpPr>
            <a:spLocks noGrp="1"/>
          </p:cNvSpPr>
          <p:nvPr>
            <p:ph type="body" idx="1"/>
          </p:nvPr>
        </p:nvSpPr>
        <p:spPr bwMode="auto">
          <a:noFill/>
        </p:spPr>
        <p:txBody>
          <a:bodyPr/>
          <a:lstStyle/>
          <a:p>
            <a:r>
              <a:rPr lang="en-US" b="1" smtClean="0"/>
              <a:t>Suppliers</a:t>
            </a:r>
          </a:p>
          <a:p>
            <a:r>
              <a:rPr lang="en-US" smtClean="0"/>
              <a:t>Suppliers form an important link in the company’s overall customer value delivery network. They provide the resources needed by the company to produce its goods and services. Supplier problems can seriously affect marketing. Marketing managers must watch supply availability and costs. Supply shortages or delays, labor strikes, natural disasters, and other events can cost sales in the short run and damage customer satisfaction in the long run. Rising supply costs may force price increases that can harm the company’s sales volume.</a:t>
            </a:r>
          </a:p>
          <a:p>
            <a:r>
              <a:rPr lang="en-US" smtClean="0"/>
              <a:t>Most marketers today treat their suppliers as partners in creating and delivering customer value. </a:t>
            </a:r>
          </a:p>
        </p:txBody>
      </p:sp>
      <p:sp>
        <p:nvSpPr>
          <p:cNvPr id="24579" name="Slide Number Placeholder 3"/>
          <p:cNvSpPr>
            <a:spLocks noGrp="1"/>
          </p:cNvSpPr>
          <p:nvPr>
            <p:ph type="sldNum" sz="quarter" idx="5"/>
          </p:nvPr>
        </p:nvSpPr>
        <p:spPr bwMode="auto">
          <a:noFill/>
          <a:ln>
            <a:miter lim="800000"/>
            <a:headEnd/>
            <a:tailEnd/>
          </a:ln>
        </p:spPr>
        <p:txBody>
          <a:bodyPr/>
          <a:lstStyle/>
          <a:p>
            <a:fld id="{10C47F1D-ABD8-4464-BE9E-18F0D1BEA4A6}" type="slidenum">
              <a:rPr lang="en-US" smtClean="0">
                <a:latin typeface="Calibri" pitchFamily="34" charset="0"/>
                <a:ea typeface="ヒラギノ角ゴ Pro W3"/>
                <a:cs typeface="ヒラギノ角ゴ Pro W3"/>
              </a:rPr>
              <a:pPr/>
              <a:t>7</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noTextEdit="1"/>
          </p:cNvSpPr>
          <p:nvPr>
            <p:ph type="sldImg"/>
          </p:nvPr>
        </p:nvSpPr>
        <p:spPr bwMode="auto">
          <a:noFill/>
          <a:ln>
            <a:solidFill>
              <a:srgbClr val="000000"/>
            </a:solidFill>
            <a:miter lim="800000"/>
            <a:headEnd/>
            <a:tailEnd/>
          </a:ln>
        </p:spPr>
      </p:sp>
      <p:sp>
        <p:nvSpPr>
          <p:cNvPr id="26626" name="Notes Placeholder 2"/>
          <p:cNvSpPr>
            <a:spLocks noGrp="1"/>
          </p:cNvSpPr>
          <p:nvPr>
            <p:ph type="body" idx="1"/>
          </p:nvPr>
        </p:nvSpPr>
        <p:spPr bwMode="auto">
          <a:noFill/>
        </p:spPr>
        <p:txBody>
          <a:bodyPr/>
          <a:lstStyle/>
          <a:p>
            <a:r>
              <a:rPr lang="en-US" b="1" smtClean="0"/>
              <a:t>Marketing intermediaries</a:t>
            </a:r>
            <a:r>
              <a:rPr lang="en-US" smtClean="0"/>
              <a:t> help the company promote, sell, and distribute its products to final buyers. They include resellers, physical distribution firms, marketing services agencies, and financial intermediaries. </a:t>
            </a:r>
          </a:p>
          <a:p>
            <a:endParaRPr lang="en-US" smtClean="0"/>
          </a:p>
          <a:p>
            <a:r>
              <a:rPr lang="en-US" smtClean="0"/>
              <a:t>The text explains how Coke delivers value for their marketing intermediaries:</a:t>
            </a:r>
          </a:p>
          <a:p>
            <a:pPr lvl="1"/>
            <a:r>
              <a:rPr lang="en-US" smtClean="0"/>
              <a:t>They understand each retailer partner’s business</a:t>
            </a:r>
          </a:p>
          <a:p>
            <a:pPr lvl="1"/>
            <a:r>
              <a:rPr lang="en-US" smtClean="0"/>
              <a:t>The conduct consumer research and share with partners</a:t>
            </a:r>
          </a:p>
          <a:p>
            <a:pPr lvl="1"/>
            <a:r>
              <a:rPr lang="en-US" smtClean="0"/>
              <a:t>They develop marketing programs and merchandising for partners</a:t>
            </a:r>
          </a:p>
          <a:p>
            <a:endParaRPr lang="en-US" i="1" smtClean="0"/>
          </a:p>
        </p:txBody>
      </p:sp>
      <p:sp>
        <p:nvSpPr>
          <p:cNvPr id="26627" name="Slide Number Placeholder 3"/>
          <p:cNvSpPr>
            <a:spLocks noGrp="1"/>
          </p:cNvSpPr>
          <p:nvPr>
            <p:ph type="sldNum" sz="quarter" idx="5"/>
          </p:nvPr>
        </p:nvSpPr>
        <p:spPr bwMode="auto">
          <a:noFill/>
          <a:ln>
            <a:miter lim="800000"/>
            <a:headEnd/>
            <a:tailEnd/>
          </a:ln>
        </p:spPr>
        <p:txBody>
          <a:bodyPr/>
          <a:lstStyle/>
          <a:p>
            <a:fld id="{1B043AF1-2921-4401-8CD3-4B34CA2766D1}" type="slidenum">
              <a:rPr lang="en-US" smtClean="0">
                <a:latin typeface="Calibri" pitchFamily="34" charset="0"/>
                <a:ea typeface="ヒラギノ角ゴ Pro W3"/>
                <a:cs typeface="ヒラギノ角ゴ Pro W3"/>
              </a:rPr>
              <a:pPr/>
              <a:t>8</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noTextEdit="1"/>
          </p:cNvSpPr>
          <p:nvPr>
            <p:ph type="sldImg"/>
          </p:nvPr>
        </p:nvSpPr>
        <p:spPr bwMode="auto">
          <a:noFill/>
          <a:ln>
            <a:solidFill>
              <a:srgbClr val="000000"/>
            </a:solidFill>
            <a:miter lim="800000"/>
            <a:headEnd/>
            <a:tailEnd/>
          </a:ln>
        </p:spPr>
      </p:sp>
      <p:sp>
        <p:nvSpPr>
          <p:cNvPr id="28674" name="Notes Placeholder 2"/>
          <p:cNvSpPr>
            <a:spLocks noGrp="1"/>
          </p:cNvSpPr>
          <p:nvPr>
            <p:ph type="body" idx="1"/>
          </p:nvPr>
        </p:nvSpPr>
        <p:spPr bwMode="auto">
          <a:noFill/>
        </p:spPr>
        <p:txBody>
          <a:bodyPr/>
          <a:lstStyle/>
          <a:p>
            <a:r>
              <a:rPr lang="en-US" i="1" smtClean="0"/>
              <a:t>Resellers</a:t>
            </a:r>
            <a:r>
              <a:rPr lang="en-US" smtClean="0"/>
              <a:t> are distribution channel firms that help the company find customers or make sales to them. These include wholesalers and retailers who buy and resell merchandise. Selecting and partnering with resellers is not easy. No longer do manufacturers have many small, independent resellers from which to choose. They now face large and growing reseller organizations, such as Walmart, Target, Home Depot, Costco, and Best Buy. These organizations frequently have enough power to dictate terms or even shut smaller manufacturers out of large markets.</a:t>
            </a:r>
          </a:p>
          <a:p>
            <a:r>
              <a:rPr lang="en-US" i="1" smtClean="0"/>
              <a:t>Physical distribution firms</a:t>
            </a:r>
            <a:r>
              <a:rPr lang="en-US" smtClean="0"/>
              <a:t> help the company stock and move goods from their points of origin to their destinations. </a:t>
            </a:r>
            <a:r>
              <a:rPr lang="en-US" i="1" smtClean="0"/>
              <a:t>Marketing services agencies</a:t>
            </a:r>
            <a:r>
              <a:rPr lang="en-US" smtClean="0"/>
              <a:t> are the marketing research firms, advertising agencies, media firms, and marketing consulting firms that help the company target and promote its products to the right markets. </a:t>
            </a:r>
            <a:r>
              <a:rPr lang="en-US" i="1" smtClean="0"/>
              <a:t>Financial intermediaries</a:t>
            </a:r>
            <a:r>
              <a:rPr lang="en-US" smtClean="0"/>
              <a:t> include banks, credit companies, insurance companies, and other businesses that help finance transactions or insure against the risks associated with the buying and selling of goods.</a:t>
            </a:r>
          </a:p>
          <a:p>
            <a:r>
              <a:rPr lang="en-US" smtClean="0"/>
              <a:t>Like suppliers, marketing intermediaries form an important component of the company’s overall value delivery network. In its quest to create satisfying customer relationships, the company must do more than just optimize its own performance. It must partner effectively with marketing intermediaries to optimize the performance of the entire system.</a:t>
            </a:r>
          </a:p>
          <a:p>
            <a:r>
              <a:rPr lang="en-US" smtClean="0"/>
              <a:t>Thus, today’s marketers recognize the importance of working with their intermediaries as partners rather than simply as channels through which they sell their products.</a:t>
            </a:r>
          </a:p>
          <a:p>
            <a:endParaRPr lang="en-US" smtClean="0"/>
          </a:p>
          <a:p>
            <a:r>
              <a:rPr lang="en-US" smtClean="0"/>
              <a:t>Coke delivers value for their marketing intermediaries:</a:t>
            </a:r>
          </a:p>
          <a:p>
            <a:pPr lvl="1"/>
            <a:r>
              <a:rPr lang="en-US" smtClean="0"/>
              <a:t>They understand each retailer partner’s business</a:t>
            </a:r>
          </a:p>
          <a:p>
            <a:pPr lvl="1"/>
            <a:r>
              <a:rPr lang="en-US" smtClean="0"/>
              <a:t>The conduct consumer research and share with partners</a:t>
            </a:r>
          </a:p>
          <a:p>
            <a:pPr lvl="1"/>
            <a:r>
              <a:rPr lang="en-US" smtClean="0"/>
              <a:t>They develop marketing programs and merchandising for partners</a:t>
            </a:r>
          </a:p>
          <a:p>
            <a:r>
              <a:rPr lang="en-US" smtClean="0"/>
              <a:t> </a:t>
            </a:r>
            <a:endParaRPr lang="en-US" i="1" smtClean="0"/>
          </a:p>
        </p:txBody>
      </p:sp>
      <p:sp>
        <p:nvSpPr>
          <p:cNvPr id="28675" name="Slide Number Placeholder 3"/>
          <p:cNvSpPr>
            <a:spLocks noGrp="1"/>
          </p:cNvSpPr>
          <p:nvPr>
            <p:ph type="sldNum" sz="quarter" idx="5"/>
          </p:nvPr>
        </p:nvSpPr>
        <p:spPr bwMode="auto">
          <a:noFill/>
          <a:ln>
            <a:miter lim="800000"/>
            <a:headEnd/>
            <a:tailEnd/>
          </a:ln>
        </p:spPr>
        <p:txBody>
          <a:bodyPr/>
          <a:lstStyle/>
          <a:p>
            <a:fld id="{682722AC-E616-48E6-88EA-417CFF2B262B}" type="slidenum">
              <a:rPr lang="en-US" smtClean="0">
                <a:latin typeface="Calibri" pitchFamily="34" charset="0"/>
                <a:ea typeface="ヒラギノ角ゴ Pro W3"/>
                <a:cs typeface="ヒラギノ角ゴ Pro W3"/>
              </a:rPr>
              <a:pPr/>
              <a:t>9</a:t>
            </a:fld>
            <a:endParaRPr lang="en-US" smtClean="0">
              <a:latin typeface="Calibri" pitchFamily="34" charset="0"/>
              <a:ea typeface="ヒラギノ角ゴ Pro W3"/>
              <a:cs typeface="ヒラギノ角ゴ Pro W3"/>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4"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defRPr/>
            </a:pPr>
            <a:r>
              <a:rPr lang="en-US" sz="1600" b="1" dirty="0">
                <a:ea typeface="ヒラギノ角ゴ Pro W3" charset="-128"/>
                <a:cs typeface="Tahoma" charset="0"/>
              </a:rPr>
              <a:t>1-  </a:t>
            </a:r>
            <a:fld id="{11012D67-F766-45DC-868A-CDB40C8BE5D2}" type="slidenum">
              <a:rPr lang="en-US" sz="1600" b="1">
                <a:ea typeface="ヒラギノ角ゴ Pro W3" charset="-128"/>
                <a:cs typeface="Tahoma" charset="0"/>
              </a:rPr>
              <a:pPr algn="ctr">
                <a:lnSpc>
                  <a:spcPct val="102000"/>
                </a:lnSpc>
                <a:buFont typeface="Wingdings" charset="2"/>
                <a:buNone/>
                <a:tabLst>
                  <a:tab pos="723900" algn="l"/>
                  <a:tab pos="1447800" algn="l"/>
                  <a:tab pos="2171700" algn="l"/>
                </a:tabLst>
                <a:defRPr/>
              </a:pPr>
              <a:t>‹#›</a:t>
            </a:fld>
            <a:endParaRPr lang="en-US" sz="1600" b="1" dirty="0">
              <a:ea typeface="ヒラギノ角ゴ Pro W3" charset="-128"/>
              <a:cs typeface="Tahoma" charset="0"/>
            </a:endParaRPr>
          </a:p>
        </p:txBody>
      </p:sp>
      <p:sp>
        <p:nvSpPr>
          <p:cNvPr id="5"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defRPr/>
            </a:pPr>
            <a:r>
              <a:rPr lang="en-US" sz="1400" b="1" dirty="0">
                <a:solidFill>
                  <a:srgbClr val="A6A6A6"/>
                </a:solidFill>
                <a:ea typeface="ヒラギノ角ゴ Pro W3" charset="-128"/>
                <a:cs typeface="Tahoma" charset="0"/>
              </a:rPr>
              <a:t>Copyright © </a:t>
            </a:r>
            <a:r>
              <a:rPr lang="en-US" sz="1400" b="1" dirty="0">
                <a:solidFill>
                  <a:srgbClr val="A6A6A6"/>
                </a:solidFill>
                <a:ea typeface="ヒラギノ角ゴ Pro W3" charset="-128"/>
                <a:cs typeface="Tahoma" charset="0"/>
              </a:rPr>
              <a:t>2012 </a:t>
            </a:r>
            <a:r>
              <a:rPr lang="en-US" sz="1400" b="1" dirty="0">
                <a:solidFill>
                  <a:srgbClr val="A6A6A6"/>
                </a:solidFill>
                <a:ea typeface="ヒラギノ角ゴ Pro W3" charset="-128"/>
                <a:cs typeface="Tahoma" charset="0"/>
              </a:rPr>
              <a:t>Pearson Education, Inc.  </a:t>
            </a:r>
          </a:p>
          <a:p>
            <a:pPr>
              <a:lnSpc>
                <a:spcPct val="102000"/>
              </a:lnSpc>
              <a:buFont typeface="Wingdings" charset="2"/>
              <a:buNone/>
              <a:tabLst>
                <a:tab pos="723900" algn="l"/>
                <a:tab pos="1447800" algn="l"/>
                <a:tab pos="2171700" algn="l"/>
              </a:tabLst>
              <a:defRPr/>
            </a:pPr>
            <a:r>
              <a:rPr lang="en-US" sz="1400" b="1" dirty="0">
                <a:solidFill>
                  <a:srgbClr val="A6A6A6"/>
                </a:solidFill>
                <a:ea typeface="ヒラギノ角ゴ Pro W3" charset="-128"/>
                <a:cs typeface="Tahoma" charset="0"/>
              </a:rPr>
              <a:t>Publishing as Prentice Hall</a:t>
            </a:r>
          </a:p>
        </p:txBody>
      </p:sp>
      <p:sp>
        <p:nvSpPr>
          <p:cNvPr id="2" name="Title 1"/>
          <p:cNvSpPr>
            <a:spLocks noGrp="1"/>
          </p:cNvSpPr>
          <p:nvPr>
            <p:ph type="ctrTitle"/>
          </p:nvPr>
        </p:nvSpPr>
        <p:spPr>
          <a:xfrm>
            <a:off x="304800" y="2797175"/>
            <a:ext cx="7162800" cy="1470025"/>
          </a:xfrm>
        </p:spPr>
        <p:txBody>
          <a:bodyPr/>
          <a:lstStyle>
            <a:lvl1pPr>
              <a:defRPr sz="3600"/>
            </a:lvl1pPr>
          </a:lstStyle>
          <a:p>
            <a:r>
              <a:rPr lang="en-US" dirty="0" smtClean="0"/>
              <a:t>Click to edit Master title style</a:t>
            </a:r>
            <a:endParaRPr lang="en-US" dirty="0"/>
          </a:p>
        </p:txBody>
      </p:sp>
      <p:sp>
        <p:nvSpPr>
          <p:cNvPr id="3" name="Subtitle 2"/>
          <p:cNvSpPr>
            <a:spLocks noGrp="1"/>
          </p:cNvSpPr>
          <p:nvPr>
            <p:ph type="subTitle" idx="1"/>
          </p:nvPr>
        </p:nvSpPr>
        <p:spPr>
          <a:xfrm>
            <a:off x="609600" y="4648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defRPr/>
            </a:pPr>
            <a:r>
              <a:rPr lang="en-US" sz="1600" b="1" dirty="0">
                <a:solidFill>
                  <a:srgbClr val="C00000"/>
                </a:solidFill>
                <a:ea typeface="ヒラギノ角ゴ Pro W3" charset="-128"/>
                <a:cs typeface="Tahoma" charset="0"/>
              </a:rPr>
              <a:t> </a:t>
            </a:r>
            <a:r>
              <a:rPr lang="en-US" sz="1600" b="1" dirty="0">
                <a:ea typeface="ヒラギノ角ゴ Pro W3" charset="-128"/>
                <a:cs typeface="Tahoma" charset="0"/>
              </a:rPr>
              <a:t>3- </a:t>
            </a:r>
            <a:fld id="{1F088B87-ABDC-43DE-A191-2443B42BAF5C}" type="slidenum">
              <a:rPr lang="en-US" sz="1600" b="1">
                <a:ea typeface="ヒラギノ角ゴ Pro W3" charset="-128"/>
                <a:cs typeface="Tahoma" charset="0"/>
              </a:rPr>
              <a:pPr algn="ctr">
                <a:lnSpc>
                  <a:spcPct val="102000"/>
                </a:lnSpc>
                <a:buFont typeface="Wingdings" charset="2"/>
                <a:buNone/>
                <a:tabLst>
                  <a:tab pos="723900" algn="l"/>
                  <a:tab pos="1447800" algn="l"/>
                  <a:tab pos="2171700" algn="l"/>
                </a:tabLst>
                <a:defRPr/>
              </a:pPr>
              <a:t>‹#›</a:t>
            </a:fld>
            <a:endParaRPr lang="en-US" sz="1600" b="1" dirty="0">
              <a:ea typeface="ヒラギノ角ゴ Pro W3" charset="-128"/>
              <a:cs typeface="Tahoma" charset="0"/>
            </a:endParaRPr>
          </a:p>
        </p:txBody>
      </p:sp>
      <p:sp>
        <p:nvSpPr>
          <p:cNvPr id="5"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defRPr/>
            </a:pPr>
            <a:r>
              <a:rPr lang="en-US" sz="1400" b="1" dirty="0">
                <a:solidFill>
                  <a:srgbClr val="A6A6A6"/>
                </a:solidFill>
                <a:ea typeface="ヒラギノ角ゴ Pro W3" charset="-128"/>
                <a:cs typeface="Tahoma" charset="0"/>
              </a:rPr>
              <a:t>Copyright © </a:t>
            </a:r>
            <a:r>
              <a:rPr lang="en-US" sz="1400" b="1" dirty="0">
                <a:solidFill>
                  <a:srgbClr val="A6A6A6"/>
                </a:solidFill>
                <a:ea typeface="ヒラギノ角ゴ Pro W3" charset="-128"/>
                <a:cs typeface="Tahoma" charset="0"/>
              </a:rPr>
              <a:t>2012 Pearson </a:t>
            </a:r>
            <a:r>
              <a:rPr lang="en-US" sz="1400" b="1" dirty="0">
                <a:solidFill>
                  <a:srgbClr val="A6A6A6"/>
                </a:solidFill>
                <a:ea typeface="ヒラギノ角ゴ Pro W3" charset="-128"/>
                <a:cs typeface="Tahoma" charset="0"/>
              </a:rPr>
              <a:t>Education, Inc.  </a:t>
            </a:r>
            <a:r>
              <a:rPr lang="en-US" sz="1400" b="1" dirty="0">
                <a:solidFill>
                  <a:srgbClr val="A6A6A6"/>
                </a:solidFill>
                <a:ea typeface="ヒラギノ角ゴ Pro W3" charset="-128"/>
                <a:cs typeface="Tahoma" charset="0"/>
              </a:rPr>
              <a:t>Publishing </a:t>
            </a:r>
            <a:r>
              <a:rPr lang="en-US" sz="1400" b="1" dirty="0">
                <a:solidFill>
                  <a:srgbClr val="A6A6A6"/>
                </a:solidFill>
                <a:ea typeface="ヒラギノ角ゴ Pro W3" charset="-128"/>
                <a:cs typeface="Tahoma" charset="0"/>
              </a:rPr>
              <a:t>as Prentice Hall</a:t>
            </a:r>
          </a:p>
        </p:txBody>
      </p:sp>
      <p:sp>
        <p:nvSpPr>
          <p:cNvPr id="2" name="Title 1"/>
          <p:cNvSpPr>
            <a:spLocks noGrp="1"/>
          </p:cNvSpPr>
          <p:nvPr>
            <p:ph type="ctrTitle"/>
          </p:nvPr>
        </p:nvSpPr>
        <p:spPr>
          <a:xfrm>
            <a:off x="304800" y="2797175"/>
            <a:ext cx="71628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609600" y="4648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8"/>
          <p:cNvSpPr>
            <a:spLocks noGrp="1"/>
          </p:cNvSpPr>
          <p:nvPr>
            <p:ph type="title"/>
          </p:nvPr>
        </p:nvSpPr>
        <p:spPr/>
        <p:txBody>
          <a:bodyPr/>
          <a:lstStyle/>
          <a:p>
            <a:r>
              <a:rPr lang="en-US" dirty="0"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lstStyle>
            <a:lvl1pPr>
              <a:lnSpc>
                <a:spcPts val="3600"/>
              </a:lnSpc>
              <a:defRPr sz="4000" b="1"/>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b="0"/>
            </a:lvl1pPr>
            <a:lvl2pPr>
              <a:defRPr b="0"/>
            </a:lvl2pPr>
            <a:lvl3pPr>
              <a:defRPr b="0"/>
            </a:lvl3pPr>
            <a:lvl4pPr>
              <a:defRPr b="0"/>
            </a:lvl4pPr>
            <a:lvl5pPr>
              <a:defRPr b="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3"/>
          </p:nvPr>
        </p:nvSpPr>
        <p:spPr>
          <a:xfrm>
            <a:off x="914400" y="1447800"/>
            <a:ext cx="7162800" cy="381000"/>
          </a:xfrm>
        </p:spPr>
        <p:txBody>
          <a:bodyPr/>
          <a:lstStyle>
            <a:lvl1pPr algn="ctr">
              <a:buNone/>
              <a:defRPr sz="2800" b="1" i="0">
                <a:solidFill>
                  <a:schemeClr val="tx2"/>
                </a:solidFill>
              </a:defRPr>
            </a:lvl1pPr>
          </a:lstStyle>
          <a:p>
            <a:pPr lvl="0"/>
            <a:r>
              <a:rPr lang="en-US" dirty="0" smtClean="0"/>
              <a:t>Click to edit Master text styles</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dirty="0">
                <a:ea typeface="ヒラギノ角ゴ Pro W3" charset="-128"/>
                <a:cs typeface="+mn-cs"/>
              </a:defRPr>
            </a:lvl1pPr>
          </a:lstStyle>
          <a:p>
            <a:pPr>
              <a:defRPr/>
            </a:pPr>
            <a:endParaRPr lang="en-US"/>
          </a:p>
        </p:txBody>
      </p:sp>
      <p:sp>
        <p:nvSpPr>
          <p:cNvPr id="6" name="Footer Placeholder 5"/>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dirty="0">
                <a:ea typeface="ヒラギノ角ゴ Pro W3" charset="-128"/>
                <a:cs typeface="+mn-cs"/>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dirty="0">
                <a:ea typeface="ヒラギノ角ゴ Pro W3" charset="-128"/>
                <a:cs typeface="+mn-cs"/>
              </a:defRPr>
            </a:lvl1pPr>
          </a:lstStyle>
          <a:p>
            <a:pPr>
              <a:defRPr/>
            </a:pPr>
            <a:endParaRPr lang="en-US"/>
          </a:p>
        </p:txBody>
      </p:sp>
      <p:sp>
        <p:nvSpPr>
          <p:cNvPr id="8" name="Footer Placeholder 7"/>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dirty="0">
                <a:ea typeface="ヒラギノ角ゴ Pro W3" charset="-128"/>
                <a:cs typeface="+mn-cs"/>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dirty="0" smtClean="0"/>
              <a:t>Click to edit Master title style</a:t>
            </a:r>
            <a:endParaRPr lang="en-US" dirty="0"/>
          </a:p>
        </p:txBody>
      </p:sp>
      <p:sp>
        <p:nvSpPr>
          <p:cNvPr id="7" name="Text Placeholder 7"/>
          <p:cNvSpPr>
            <a:spLocks noGrp="1"/>
          </p:cNvSpPr>
          <p:nvPr>
            <p:ph type="body" sz="quarter" idx="13"/>
          </p:nvPr>
        </p:nvSpPr>
        <p:spPr>
          <a:xfrm>
            <a:off x="914400" y="1600200"/>
            <a:ext cx="7162800" cy="381000"/>
          </a:xfrm>
        </p:spPr>
        <p:txBody>
          <a:bodyPr/>
          <a:lstStyle>
            <a:lvl1pPr algn="ctr">
              <a:buNone/>
              <a:defRPr sz="2800" b="1" i="0">
                <a:solidFill>
                  <a:schemeClr val="tx2"/>
                </a:solidFill>
              </a:defRPr>
            </a:lvl1pPr>
          </a:lstStyle>
          <a:p>
            <a:pPr lvl="0"/>
            <a:r>
              <a:rPr lang="en-US" dirty="0" smtClean="0"/>
              <a:t>Click to edit Master text styles</a:t>
            </a:r>
            <a:endParaRPr lang="en-US" dirty="0"/>
          </a:p>
        </p:txBody>
      </p:sp>
      <p:sp>
        <p:nvSpPr>
          <p:cNvPr id="4" name="Date Placeholder 2"/>
          <p:cNvSpPr>
            <a:spLocks noGrp="1"/>
          </p:cNvSpPr>
          <p:nvPr>
            <p:ph type="dt" sz="half" idx="14"/>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dirty="0">
                <a:ea typeface="ヒラギノ角ゴ Pro W3" charset="-128"/>
                <a:cs typeface="+mn-cs"/>
              </a:defRPr>
            </a:lvl1pPr>
          </a:lstStyle>
          <a:p>
            <a:pPr>
              <a:defRPr/>
            </a:pPr>
            <a:endParaRPr lang="en-US"/>
          </a:p>
        </p:txBody>
      </p:sp>
      <p:sp>
        <p:nvSpPr>
          <p:cNvPr id="5" name="Footer Placeholder 3"/>
          <p:cNvSpPr>
            <a:spLocks noGrp="1"/>
          </p:cNvSpPr>
          <p:nvPr>
            <p:ph type="ftr" sz="quarter" idx="15"/>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dirty="0">
                <a:ea typeface="ヒラギノ角ゴ Pro W3" charset="-128"/>
                <a:cs typeface="+mn-cs"/>
              </a:defRPr>
            </a:lvl1pPr>
          </a:lstStyle>
          <a:p>
            <a:pPr>
              <a:defRPr/>
            </a:pP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dirty="0">
                <a:ea typeface="ヒラギノ角ゴ Pro W3" charset="-128"/>
                <a:cs typeface="+mn-cs"/>
              </a:defRPr>
            </a:lvl1pPr>
          </a:lstStyle>
          <a:p>
            <a:pPr>
              <a:defRPr/>
            </a:pPr>
            <a:endParaRPr lang="en-US"/>
          </a:p>
        </p:txBody>
      </p:sp>
      <p:sp>
        <p:nvSpPr>
          <p:cNvPr id="3" name="Footer Placeholder 2"/>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dirty="0">
                <a:ea typeface="ヒラギノ角ゴ Pro W3" charset="-128"/>
                <a:cs typeface="+mn-cs"/>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defRPr/>
            </a:pPr>
            <a:r>
              <a:rPr lang="en-US" sz="1600" b="1" dirty="0">
                <a:ea typeface="ヒラギノ角ゴ Pro W3" charset="-128"/>
                <a:cs typeface="Tahoma" charset="0"/>
              </a:rPr>
              <a:t>3-</a:t>
            </a:r>
            <a:fld id="{81FF1C44-D18C-4900-98BC-AA4E25FFEFF1}" type="slidenum">
              <a:rPr lang="en-US" sz="1600" b="1">
                <a:ea typeface="ヒラギノ角ゴ Pro W3" charset="-128"/>
                <a:cs typeface="Tahoma" charset="0"/>
              </a:rPr>
              <a:pPr algn="ctr">
                <a:lnSpc>
                  <a:spcPct val="102000"/>
                </a:lnSpc>
                <a:buFont typeface="Wingdings" charset="2"/>
                <a:buNone/>
                <a:tabLst>
                  <a:tab pos="723900" algn="l"/>
                  <a:tab pos="1447800" algn="l"/>
                  <a:tab pos="2171700" algn="l"/>
                </a:tabLst>
                <a:defRPr/>
              </a:pPr>
              <a:t>‹#›</a:t>
            </a:fld>
            <a:endParaRPr lang="en-US" sz="1600" b="1" dirty="0">
              <a:ea typeface="ヒラギノ角ゴ Pro W3" charset="-128"/>
              <a:cs typeface="Tahoma" charset="0"/>
            </a:endParaRPr>
          </a:p>
        </p:txBody>
      </p:sp>
      <p:sp>
        <p:nvSpPr>
          <p:cNvPr id="8"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defRPr/>
            </a:pPr>
            <a:r>
              <a:rPr lang="en-US" sz="1400" b="1" dirty="0">
                <a:solidFill>
                  <a:srgbClr val="A6A6A6"/>
                </a:solidFill>
                <a:ea typeface="ヒラギノ角ゴ Pro W3" charset="-128"/>
                <a:cs typeface="Tahoma" charset="0"/>
              </a:rPr>
              <a:t>Copyright © </a:t>
            </a:r>
            <a:r>
              <a:rPr lang="en-US" sz="1400" b="1" dirty="0">
                <a:solidFill>
                  <a:srgbClr val="A6A6A6"/>
                </a:solidFill>
                <a:ea typeface="ヒラギノ角ゴ Pro W3" charset="-128"/>
                <a:cs typeface="Tahoma" charset="0"/>
              </a:rPr>
              <a:t>2012Pearson </a:t>
            </a:r>
            <a:r>
              <a:rPr lang="en-US" sz="1400" b="1" dirty="0">
                <a:solidFill>
                  <a:srgbClr val="A6A6A6"/>
                </a:solidFill>
                <a:ea typeface="ヒラギノ角ゴ Pro W3" charset="-128"/>
                <a:cs typeface="Tahoma" charset="0"/>
              </a:rPr>
              <a:t>Education, Inc.  </a:t>
            </a:r>
          </a:p>
          <a:p>
            <a:pPr>
              <a:lnSpc>
                <a:spcPct val="102000"/>
              </a:lnSpc>
              <a:buFont typeface="Wingdings" charset="2"/>
              <a:buNone/>
              <a:tabLst>
                <a:tab pos="723900" algn="l"/>
                <a:tab pos="1447800" algn="l"/>
                <a:tab pos="2171700" algn="l"/>
              </a:tabLst>
              <a:defRPr/>
            </a:pPr>
            <a:r>
              <a:rPr lang="en-US" sz="1400" b="1" dirty="0">
                <a:solidFill>
                  <a:srgbClr val="A6A6A6"/>
                </a:solidFill>
                <a:ea typeface="ヒラギノ角ゴ Pro W3" charset="-128"/>
                <a:cs typeface="Tahoma" charset="0"/>
              </a:rPr>
              <a:t>Publishing as Prentice Hall</a:t>
            </a:r>
          </a:p>
        </p:txBody>
      </p:sp>
    </p:spTree>
  </p:cSld>
  <p:clrMap bg1="dk2" tx1="lt1" bg2="dk1" tx2="lt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Lst>
  <p:hf hdr="0" ftr="0" dt="0"/>
  <p:txStyles>
    <p:titleStyle>
      <a:lvl1pPr algn="ctr" rtl="0" eaLnBrk="0" fontAlgn="base" hangingPunct="0">
        <a:spcBef>
          <a:spcPct val="0"/>
        </a:spcBef>
        <a:spcAft>
          <a:spcPct val="0"/>
        </a:spcAft>
        <a:defRPr sz="3600">
          <a:solidFill>
            <a:schemeClr val="tx1"/>
          </a:solidFill>
          <a:latin typeface="+mj-lt"/>
          <a:ea typeface="+mj-ea"/>
          <a:cs typeface="ヒラギノ角ゴ Pro W3"/>
        </a:defRPr>
      </a:lvl1pPr>
      <a:lvl2pPr algn="ctr" rtl="0" eaLnBrk="0" fontAlgn="base" hangingPunct="0">
        <a:spcBef>
          <a:spcPct val="0"/>
        </a:spcBef>
        <a:spcAft>
          <a:spcPct val="0"/>
        </a:spcAft>
        <a:defRPr sz="3600">
          <a:solidFill>
            <a:schemeClr val="tx1"/>
          </a:solidFill>
          <a:latin typeface="Arial" charset="0"/>
          <a:ea typeface="ヒラギノ角ゴ Pro W3" pitchFamily="1" charset="-128"/>
          <a:cs typeface="ヒラギノ角ゴ Pro W3"/>
        </a:defRPr>
      </a:lvl2pPr>
      <a:lvl3pPr algn="ctr" rtl="0" eaLnBrk="0" fontAlgn="base" hangingPunct="0">
        <a:spcBef>
          <a:spcPct val="0"/>
        </a:spcBef>
        <a:spcAft>
          <a:spcPct val="0"/>
        </a:spcAft>
        <a:defRPr sz="3600">
          <a:solidFill>
            <a:schemeClr val="tx1"/>
          </a:solidFill>
          <a:latin typeface="Arial" charset="0"/>
          <a:ea typeface="ヒラギノ角ゴ Pro W3" pitchFamily="1" charset="-128"/>
          <a:cs typeface="ヒラギノ角ゴ Pro W3"/>
        </a:defRPr>
      </a:lvl3pPr>
      <a:lvl4pPr algn="ctr" rtl="0" eaLnBrk="0" fontAlgn="base" hangingPunct="0">
        <a:spcBef>
          <a:spcPct val="0"/>
        </a:spcBef>
        <a:spcAft>
          <a:spcPct val="0"/>
        </a:spcAft>
        <a:defRPr sz="3600">
          <a:solidFill>
            <a:schemeClr val="tx1"/>
          </a:solidFill>
          <a:latin typeface="Arial" charset="0"/>
          <a:ea typeface="ヒラギノ角ゴ Pro W3" pitchFamily="1" charset="-128"/>
          <a:cs typeface="ヒラギノ角ゴ Pro W3"/>
        </a:defRPr>
      </a:lvl4pPr>
      <a:lvl5pPr algn="ctr" rtl="0" eaLnBrk="0" fontAlgn="base" hangingPunct="0">
        <a:spcBef>
          <a:spcPct val="0"/>
        </a:spcBef>
        <a:spcAft>
          <a:spcPct val="0"/>
        </a:spcAft>
        <a:defRPr sz="3600">
          <a:solidFill>
            <a:schemeClr val="tx1"/>
          </a:solidFill>
          <a:latin typeface="Arial" charset="0"/>
          <a:ea typeface="ヒラギノ角ゴ Pro W3" pitchFamily="1" charset="-128"/>
          <a:cs typeface="ヒラギノ角ゴ Pro W3"/>
        </a:defRPr>
      </a:lvl5pPr>
      <a:lvl6pPr marL="457200" algn="ctr" rtl="0" fontAlgn="base">
        <a:spcBef>
          <a:spcPct val="0"/>
        </a:spcBef>
        <a:spcAft>
          <a:spcPct val="0"/>
        </a:spcAft>
        <a:defRPr sz="4400">
          <a:solidFill>
            <a:schemeClr val="tx2"/>
          </a:solidFill>
          <a:latin typeface="Arial" charset="0"/>
          <a:ea typeface="ヒラギノ角ゴ Pro W3" pitchFamily="1" charset="-128"/>
        </a:defRPr>
      </a:lvl6pPr>
      <a:lvl7pPr marL="914400" algn="ctr" rtl="0" fontAlgn="base">
        <a:spcBef>
          <a:spcPct val="0"/>
        </a:spcBef>
        <a:spcAft>
          <a:spcPct val="0"/>
        </a:spcAft>
        <a:defRPr sz="4400">
          <a:solidFill>
            <a:schemeClr val="tx2"/>
          </a:solidFill>
          <a:latin typeface="Arial" charset="0"/>
          <a:ea typeface="ヒラギノ角ゴ Pro W3" pitchFamily="1" charset="-128"/>
        </a:defRPr>
      </a:lvl7pPr>
      <a:lvl8pPr marL="1371600" algn="ctr" rtl="0" fontAlgn="base">
        <a:spcBef>
          <a:spcPct val="0"/>
        </a:spcBef>
        <a:spcAft>
          <a:spcPct val="0"/>
        </a:spcAft>
        <a:defRPr sz="4400">
          <a:solidFill>
            <a:schemeClr val="tx2"/>
          </a:solidFill>
          <a:latin typeface="Arial" charset="0"/>
          <a:ea typeface="ヒラギノ角ゴ Pro W3" pitchFamily="1" charset="-128"/>
        </a:defRPr>
      </a:lvl8pPr>
      <a:lvl9pPr marL="1828800" algn="ctr" rtl="0" fontAlgn="base">
        <a:spcBef>
          <a:spcPct val="0"/>
        </a:spcBef>
        <a:spcAft>
          <a:spcPct val="0"/>
        </a:spcAft>
        <a:defRPr sz="4400">
          <a:solidFill>
            <a:schemeClr val="tx2"/>
          </a:solidFill>
          <a:latin typeface="Arial" charset="0"/>
          <a:ea typeface="ヒラギノ角ゴ Pro W3" pitchFamily="1"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pitchFamily="34" charset="0"/>
          <a:ea typeface="+mn-ea"/>
          <a:cs typeface="Calibri" pitchFamily="34" charset="0"/>
        </a:defRPr>
      </a:lvl1pPr>
      <a:lvl2pPr marL="742950" indent="-285750" algn="l" rtl="0" eaLnBrk="0" fontAlgn="base" hangingPunct="0">
        <a:spcBef>
          <a:spcPct val="20000"/>
        </a:spcBef>
        <a:spcAft>
          <a:spcPct val="0"/>
        </a:spcAft>
        <a:buChar char="–"/>
        <a:defRPr sz="2800">
          <a:solidFill>
            <a:schemeClr val="tx1"/>
          </a:solidFill>
          <a:latin typeface="Calibri" pitchFamily="34" charset="0"/>
          <a:ea typeface="+mn-ea"/>
          <a:cs typeface="Calibri" pitchFamily="34" charset="0"/>
        </a:defRPr>
      </a:lvl2pPr>
      <a:lvl3pPr marL="1143000" indent="-228600" algn="l" rtl="0" eaLnBrk="0" fontAlgn="base" hangingPunct="0">
        <a:spcBef>
          <a:spcPct val="20000"/>
        </a:spcBef>
        <a:spcAft>
          <a:spcPct val="0"/>
        </a:spcAft>
        <a:buChar char="•"/>
        <a:defRPr sz="2400">
          <a:solidFill>
            <a:schemeClr val="tx1"/>
          </a:solidFill>
          <a:latin typeface="Calibri" pitchFamily="34" charset="0"/>
          <a:ea typeface="+mn-ea"/>
          <a:cs typeface="Calibri" pitchFamily="34" charset="0"/>
        </a:defRPr>
      </a:lvl3pPr>
      <a:lvl4pPr marL="16002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4pPr>
      <a:lvl5pPr marL="20574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4.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265" name="Title 1"/>
          <p:cNvSpPr>
            <a:spLocks noGrp="1"/>
          </p:cNvSpPr>
          <p:nvPr>
            <p:ph type="ctrTitle"/>
          </p:nvPr>
        </p:nvSpPr>
        <p:spPr/>
        <p:txBody>
          <a:bodyPr/>
          <a:lstStyle/>
          <a:p>
            <a:pPr eaLnBrk="1" hangingPunct="1"/>
            <a:r>
              <a:rPr lang="en-US" smtClean="0"/>
              <a:t/>
            </a:r>
            <a:br>
              <a:rPr lang="en-US" smtClean="0"/>
            </a:br>
            <a:r>
              <a:rPr lang="en-US" smtClean="0"/>
              <a:t>Chapter Three</a:t>
            </a:r>
          </a:p>
        </p:txBody>
      </p:sp>
      <p:sp>
        <p:nvSpPr>
          <p:cNvPr id="11266" name="Subtitle 3"/>
          <p:cNvSpPr>
            <a:spLocks noGrp="1"/>
          </p:cNvSpPr>
          <p:nvPr>
            <p:ph type="subTitle" idx="1"/>
          </p:nvPr>
        </p:nvSpPr>
        <p:spPr/>
        <p:txBody>
          <a:bodyPr/>
          <a:lstStyle/>
          <a:p>
            <a:r>
              <a:rPr lang="en-US" smtClean="0"/>
              <a:t>Analyzing the Marketing Environment</a:t>
            </a:r>
          </a:p>
        </p:txBody>
      </p:sp>
      <p:sp>
        <p:nvSpPr>
          <p:cNvPr id="11267"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7" name="Rectangle 2"/>
          <p:cNvSpPr>
            <a:spLocks noGrp="1" noChangeArrowheads="1"/>
          </p:cNvSpPr>
          <p:nvPr>
            <p:ph type="title"/>
          </p:nvPr>
        </p:nvSpPr>
        <p:spPr/>
        <p:txBody>
          <a:bodyPr/>
          <a:lstStyle/>
          <a:p>
            <a:r>
              <a:rPr lang="en-US" smtClean="0"/>
              <a:t>The Company’s Microenvironment</a:t>
            </a:r>
          </a:p>
        </p:txBody>
      </p:sp>
      <p:sp>
        <p:nvSpPr>
          <p:cNvPr id="29698" name="Content Placeholder 3"/>
          <p:cNvSpPr>
            <a:spLocks noGrp="1"/>
          </p:cNvSpPr>
          <p:nvPr>
            <p:ph idx="1"/>
          </p:nvPr>
        </p:nvSpPr>
        <p:spPr>
          <a:xfrm>
            <a:off x="685800" y="2133600"/>
            <a:ext cx="7772400" cy="3962400"/>
          </a:xfrm>
        </p:spPr>
        <p:txBody>
          <a:bodyPr/>
          <a:lstStyle/>
          <a:p>
            <a:r>
              <a:rPr lang="en-US" smtClean="0"/>
              <a:t>Firms must gain strategic advantage by positioning their offerings against competitors’ offerings</a:t>
            </a:r>
          </a:p>
          <a:p>
            <a:endParaRPr lang="en-US" smtClean="0"/>
          </a:p>
        </p:txBody>
      </p:sp>
      <p:sp>
        <p:nvSpPr>
          <p:cNvPr id="29699" name="Rectangle 3"/>
          <p:cNvSpPr>
            <a:spLocks noGrp="1" noChangeArrowheads="1"/>
          </p:cNvSpPr>
          <p:nvPr>
            <p:ph type="body" sz="quarter" idx="13"/>
          </p:nvPr>
        </p:nvSpPr>
        <p:spPr/>
        <p:txBody>
          <a:bodyPr/>
          <a:lstStyle/>
          <a:p>
            <a:r>
              <a:rPr lang="en-US" smtClean="0"/>
              <a:t>Competitors</a:t>
            </a:r>
          </a:p>
          <a:p>
            <a:endParaRPr lang="en-US" smtClean="0"/>
          </a:p>
        </p:txBody>
      </p:sp>
      <p:sp>
        <p:nvSpPr>
          <p:cNvPr id="29701"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5" name="Rectangle 2"/>
          <p:cNvSpPr>
            <a:spLocks noGrp="1" noChangeArrowheads="1"/>
          </p:cNvSpPr>
          <p:nvPr>
            <p:ph type="title"/>
          </p:nvPr>
        </p:nvSpPr>
        <p:spPr/>
        <p:txBody>
          <a:bodyPr/>
          <a:lstStyle/>
          <a:p>
            <a:r>
              <a:rPr lang="en-US" smtClean="0"/>
              <a:t/>
            </a:r>
            <a:br>
              <a:rPr lang="en-US" smtClean="0"/>
            </a:br>
            <a:r>
              <a:rPr lang="en-US" smtClean="0"/>
              <a:t>The Company’s Microenvironment</a:t>
            </a:r>
          </a:p>
        </p:txBody>
      </p:sp>
      <p:sp>
        <p:nvSpPr>
          <p:cNvPr id="31747" name="Rectangle 3"/>
          <p:cNvSpPr>
            <a:spLocks noGrp="1" noChangeArrowheads="1"/>
          </p:cNvSpPr>
          <p:nvPr>
            <p:ph type="body" sz="quarter" idx="13"/>
          </p:nvPr>
        </p:nvSpPr>
        <p:spPr/>
        <p:txBody>
          <a:bodyPr/>
          <a:lstStyle/>
          <a:p>
            <a:r>
              <a:rPr lang="en-US" smtClean="0"/>
              <a:t>Publics</a:t>
            </a:r>
          </a:p>
          <a:p>
            <a:endParaRPr lang="en-US" smtClean="0"/>
          </a:p>
        </p:txBody>
      </p:sp>
      <p:sp>
        <p:nvSpPr>
          <p:cNvPr id="2" name="Content Placeholder 5"/>
          <p:cNvSpPr>
            <a:spLocks noGrp="1"/>
          </p:cNvSpPr>
          <p:nvPr>
            <p:ph sz="half" idx="4294967295"/>
          </p:nvPr>
        </p:nvSpPr>
        <p:spPr>
          <a:xfrm>
            <a:off x="1295400" y="1981200"/>
            <a:ext cx="4724400" cy="4343400"/>
          </a:xfrm>
        </p:spPr>
        <p:txBody>
          <a:bodyPr/>
          <a:lstStyle/>
          <a:p>
            <a:r>
              <a:rPr lang="en-US" sz="2400" smtClean="0"/>
              <a:t>Any group that has an actual or potential interest in or impact on an organization’s ability to achieve its objectives</a:t>
            </a:r>
          </a:p>
          <a:p>
            <a:pPr lvl="1"/>
            <a:r>
              <a:rPr lang="en-US" sz="2000" smtClean="0"/>
              <a:t>Financial publics</a:t>
            </a:r>
          </a:p>
          <a:p>
            <a:pPr lvl="1"/>
            <a:r>
              <a:rPr lang="en-US" sz="2000" smtClean="0"/>
              <a:t>Media publics</a:t>
            </a:r>
          </a:p>
          <a:p>
            <a:pPr lvl="1"/>
            <a:r>
              <a:rPr lang="en-US" sz="2000" smtClean="0"/>
              <a:t>Government publics</a:t>
            </a:r>
          </a:p>
          <a:p>
            <a:pPr lvl="1"/>
            <a:r>
              <a:rPr lang="en-US" sz="2000" smtClean="0"/>
              <a:t>Citizen-action publics</a:t>
            </a:r>
          </a:p>
          <a:p>
            <a:pPr lvl="1"/>
            <a:r>
              <a:rPr lang="en-US" sz="2000" smtClean="0"/>
              <a:t>Local publics</a:t>
            </a:r>
          </a:p>
          <a:p>
            <a:pPr lvl="1"/>
            <a:r>
              <a:rPr lang="en-US" sz="2000" smtClean="0"/>
              <a:t>General public</a:t>
            </a:r>
          </a:p>
          <a:p>
            <a:pPr lvl="1"/>
            <a:r>
              <a:rPr lang="en-US" sz="2000" smtClean="0"/>
              <a:t>Internal publics</a:t>
            </a:r>
          </a:p>
          <a:p>
            <a:endParaRPr lang="en-US" sz="2400" smtClean="0"/>
          </a:p>
        </p:txBody>
      </p:sp>
      <p:pic>
        <p:nvPicPr>
          <p:cNvPr id="31748" name="Picture 2"/>
          <p:cNvPicPr>
            <a:picLocks noChangeAspect="1" noChangeArrowheads="1"/>
          </p:cNvPicPr>
          <p:nvPr/>
        </p:nvPicPr>
        <p:blipFill>
          <a:blip r:embed="rId3"/>
          <a:srcRect/>
          <a:stretch>
            <a:fillRect/>
          </a:stretch>
        </p:blipFill>
        <p:spPr bwMode="auto">
          <a:xfrm>
            <a:off x="4648200" y="3429000"/>
            <a:ext cx="4092575" cy="2743200"/>
          </a:xfrm>
          <a:prstGeom prst="rect">
            <a:avLst/>
          </a:prstGeom>
          <a:noFill/>
          <a:ln w="9525">
            <a:noFill/>
            <a:miter lim="800000"/>
            <a:headEnd/>
            <a:tailEnd/>
          </a:ln>
        </p:spPr>
      </p:pic>
      <p:sp>
        <p:nvSpPr>
          <p:cNvPr id="31750"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animEffect transition="in" filter="wipe(left)">
                                      <p:cBhvr>
                                        <p:cTn id="7" dur="1000"/>
                                        <p:tgtEl>
                                          <p:spTgt spid="3174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793" name="Rectangle 2"/>
          <p:cNvSpPr>
            <a:spLocks noGrp="1" noChangeArrowheads="1"/>
          </p:cNvSpPr>
          <p:nvPr>
            <p:ph type="title"/>
          </p:nvPr>
        </p:nvSpPr>
        <p:spPr/>
        <p:txBody>
          <a:bodyPr/>
          <a:lstStyle/>
          <a:p>
            <a:r>
              <a:rPr lang="en-US" smtClean="0"/>
              <a:t>The Company’s Microenvironment</a:t>
            </a:r>
          </a:p>
        </p:txBody>
      </p:sp>
      <p:sp>
        <p:nvSpPr>
          <p:cNvPr id="33794" name="Content Placeholder 3"/>
          <p:cNvSpPr>
            <a:spLocks noGrp="1"/>
          </p:cNvSpPr>
          <p:nvPr>
            <p:ph idx="1"/>
          </p:nvPr>
        </p:nvSpPr>
        <p:spPr>
          <a:xfrm>
            <a:off x="2438400" y="2057400"/>
            <a:ext cx="4267200" cy="3962400"/>
          </a:xfrm>
        </p:spPr>
        <p:txBody>
          <a:bodyPr/>
          <a:lstStyle/>
          <a:p>
            <a:r>
              <a:rPr lang="en-US" smtClean="0"/>
              <a:t>Consumer markets</a:t>
            </a:r>
          </a:p>
          <a:p>
            <a:r>
              <a:rPr lang="en-US" smtClean="0"/>
              <a:t>Business markets</a:t>
            </a:r>
          </a:p>
          <a:p>
            <a:r>
              <a:rPr lang="en-US" smtClean="0"/>
              <a:t>Government markets</a:t>
            </a:r>
          </a:p>
          <a:p>
            <a:r>
              <a:rPr lang="en-US" smtClean="0"/>
              <a:t>International markets</a:t>
            </a:r>
          </a:p>
          <a:p>
            <a:endParaRPr lang="en-US" smtClean="0"/>
          </a:p>
        </p:txBody>
      </p:sp>
      <p:sp>
        <p:nvSpPr>
          <p:cNvPr id="33795" name="Rectangle 3"/>
          <p:cNvSpPr>
            <a:spLocks noGrp="1" noChangeArrowheads="1"/>
          </p:cNvSpPr>
          <p:nvPr>
            <p:ph type="body" sz="quarter" idx="13"/>
          </p:nvPr>
        </p:nvSpPr>
        <p:spPr/>
        <p:txBody>
          <a:bodyPr/>
          <a:lstStyle/>
          <a:p>
            <a:r>
              <a:rPr lang="en-US" smtClean="0"/>
              <a:t>Customers</a:t>
            </a:r>
          </a:p>
          <a:p>
            <a:endParaRPr lang="en-US" smtClean="0"/>
          </a:p>
        </p:txBody>
      </p:sp>
      <p:sp>
        <p:nvSpPr>
          <p:cNvPr id="33797"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1" name="Rectangle 2"/>
          <p:cNvSpPr>
            <a:spLocks noGrp="1" noChangeArrowheads="1"/>
          </p:cNvSpPr>
          <p:nvPr>
            <p:ph type="title"/>
          </p:nvPr>
        </p:nvSpPr>
        <p:spPr/>
        <p:txBody>
          <a:bodyPr/>
          <a:lstStyle/>
          <a:p>
            <a:r>
              <a:rPr lang="en-US" smtClean="0"/>
              <a:t/>
            </a:r>
            <a:br>
              <a:rPr lang="en-US" smtClean="0"/>
            </a:br>
            <a:r>
              <a:rPr lang="en-US" smtClean="0"/>
              <a:t>The Company’s Macroenvironment</a:t>
            </a:r>
          </a:p>
        </p:txBody>
      </p:sp>
      <p:pic>
        <p:nvPicPr>
          <p:cNvPr id="35842" name="Picture 3" descr="fig03_02wo_.jpg"/>
          <p:cNvPicPr>
            <a:picLocks noChangeAspect="1"/>
          </p:cNvPicPr>
          <p:nvPr/>
        </p:nvPicPr>
        <p:blipFill>
          <a:blip r:embed="rId3"/>
          <a:srcRect/>
          <a:stretch>
            <a:fillRect/>
          </a:stretch>
        </p:blipFill>
        <p:spPr bwMode="auto">
          <a:xfrm>
            <a:off x="457200" y="1993900"/>
            <a:ext cx="8001000" cy="4178300"/>
          </a:xfrm>
          <a:prstGeom prst="rect">
            <a:avLst/>
          </a:prstGeom>
          <a:noFill/>
          <a:ln w="9525">
            <a:noFill/>
            <a:miter lim="800000"/>
            <a:headEnd/>
            <a:tailEnd/>
          </a:ln>
        </p:spPr>
      </p:pic>
      <p:sp>
        <p:nvSpPr>
          <p:cNvPr id="35844"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89" name="Rectangle 2"/>
          <p:cNvSpPr>
            <a:spLocks noGrp="1" noChangeArrowheads="1"/>
          </p:cNvSpPr>
          <p:nvPr>
            <p:ph type="title"/>
          </p:nvPr>
        </p:nvSpPr>
        <p:spPr/>
        <p:txBody>
          <a:bodyPr/>
          <a:lstStyle/>
          <a:p>
            <a:r>
              <a:rPr lang="en-US" smtClean="0"/>
              <a:t>The Company’s Macroenvironment</a:t>
            </a:r>
          </a:p>
        </p:txBody>
      </p:sp>
      <p:sp>
        <p:nvSpPr>
          <p:cNvPr id="37890" name="Content Placeholder 3"/>
          <p:cNvSpPr>
            <a:spLocks noGrp="1"/>
          </p:cNvSpPr>
          <p:nvPr>
            <p:ph idx="1"/>
          </p:nvPr>
        </p:nvSpPr>
        <p:spPr>
          <a:xfrm>
            <a:off x="685800" y="2209800"/>
            <a:ext cx="7772400" cy="4114800"/>
          </a:xfrm>
        </p:spPr>
        <p:txBody>
          <a:bodyPr/>
          <a:lstStyle/>
          <a:p>
            <a:pPr>
              <a:lnSpc>
                <a:spcPct val="80000"/>
              </a:lnSpc>
              <a:buFontTx/>
              <a:buNone/>
            </a:pPr>
            <a:r>
              <a:rPr lang="en-US" sz="3000" b="1" smtClean="0"/>
              <a:t>Demography: </a:t>
            </a:r>
            <a:r>
              <a:rPr lang="en-US" sz="3000" smtClean="0"/>
              <a:t>the study of human populations-- size, density, location, age, gender, race, occupation, and other statistics</a:t>
            </a:r>
          </a:p>
          <a:p>
            <a:pPr>
              <a:lnSpc>
                <a:spcPct val="80000"/>
              </a:lnSpc>
            </a:pPr>
            <a:r>
              <a:rPr lang="en-US" sz="3000" b="1" smtClean="0"/>
              <a:t>Demographic environment: </a:t>
            </a:r>
            <a:r>
              <a:rPr lang="en-US" sz="3000" smtClean="0"/>
              <a:t>involves people, and people make up markets</a:t>
            </a:r>
          </a:p>
          <a:p>
            <a:pPr>
              <a:lnSpc>
                <a:spcPct val="80000"/>
              </a:lnSpc>
            </a:pPr>
            <a:r>
              <a:rPr lang="en-US" sz="3000" b="1" smtClean="0"/>
              <a:t>Demographic trends: </a:t>
            </a:r>
            <a:r>
              <a:rPr lang="en-US" sz="3000" smtClean="0"/>
              <a:t>shifts in age, family structure, geographic population, educational characteristics, and population diversity</a:t>
            </a:r>
          </a:p>
          <a:p>
            <a:pPr>
              <a:lnSpc>
                <a:spcPct val="80000"/>
              </a:lnSpc>
            </a:pPr>
            <a:endParaRPr lang="en-US" sz="3000" smtClean="0"/>
          </a:p>
        </p:txBody>
      </p:sp>
      <p:sp>
        <p:nvSpPr>
          <p:cNvPr id="37891" name="Rectangle 3"/>
          <p:cNvSpPr>
            <a:spLocks noGrp="1" noChangeArrowheads="1"/>
          </p:cNvSpPr>
          <p:nvPr>
            <p:ph type="body" sz="quarter" idx="13"/>
          </p:nvPr>
        </p:nvSpPr>
        <p:spPr/>
        <p:txBody>
          <a:bodyPr/>
          <a:lstStyle/>
          <a:p>
            <a:r>
              <a:rPr lang="en-US" smtClean="0"/>
              <a:t>Demographic Environment</a:t>
            </a:r>
          </a:p>
        </p:txBody>
      </p:sp>
      <p:sp>
        <p:nvSpPr>
          <p:cNvPr id="37893"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7" name="Rectangle 2"/>
          <p:cNvSpPr>
            <a:spLocks noGrp="1" noChangeArrowheads="1"/>
          </p:cNvSpPr>
          <p:nvPr>
            <p:ph type="title"/>
          </p:nvPr>
        </p:nvSpPr>
        <p:spPr/>
        <p:txBody>
          <a:bodyPr/>
          <a:lstStyle/>
          <a:p>
            <a:r>
              <a:rPr lang="en-US" smtClean="0"/>
              <a:t/>
            </a:r>
            <a:br>
              <a:rPr lang="en-US" smtClean="0"/>
            </a:br>
            <a:r>
              <a:rPr lang="en-US" smtClean="0"/>
              <a:t>The Company’s Macroenvironment</a:t>
            </a:r>
          </a:p>
        </p:txBody>
      </p:sp>
      <p:sp>
        <p:nvSpPr>
          <p:cNvPr id="39938" name="Content Placeholder 3"/>
          <p:cNvSpPr>
            <a:spLocks noGrp="1"/>
          </p:cNvSpPr>
          <p:nvPr>
            <p:ph idx="1"/>
          </p:nvPr>
        </p:nvSpPr>
        <p:spPr/>
        <p:txBody>
          <a:bodyPr/>
          <a:lstStyle/>
          <a:p>
            <a:r>
              <a:rPr lang="en-US" smtClean="0"/>
              <a:t>Baby Boomers</a:t>
            </a:r>
          </a:p>
          <a:p>
            <a:pPr lvl="1"/>
            <a:r>
              <a:rPr lang="en-US" smtClean="0"/>
              <a:t>Born 1946 to 1964</a:t>
            </a:r>
          </a:p>
          <a:p>
            <a:pPr lvl="1"/>
            <a:r>
              <a:rPr lang="en-US" smtClean="0"/>
              <a:t>rethinking the purpose and value of their work, responsibilities, and relationships.</a:t>
            </a:r>
          </a:p>
          <a:p>
            <a:pPr lvl="1"/>
            <a:r>
              <a:rPr lang="en-US" smtClean="0"/>
              <a:t>spending more carefully and planning to work longer</a:t>
            </a:r>
          </a:p>
          <a:p>
            <a:pPr lvl="1"/>
            <a:r>
              <a:rPr lang="en-US" smtClean="0"/>
              <a:t>the wealthiest generation in U.S. history</a:t>
            </a:r>
          </a:p>
        </p:txBody>
      </p:sp>
      <p:sp>
        <p:nvSpPr>
          <p:cNvPr id="39939" name="Text Placeholder 19"/>
          <p:cNvSpPr>
            <a:spLocks noGrp="1"/>
          </p:cNvSpPr>
          <p:nvPr>
            <p:ph type="body" sz="quarter" idx="13"/>
          </p:nvPr>
        </p:nvSpPr>
        <p:spPr/>
        <p:txBody>
          <a:bodyPr/>
          <a:lstStyle/>
          <a:p>
            <a:r>
              <a:rPr lang="en-US" smtClean="0"/>
              <a:t>Demographic Environment</a:t>
            </a:r>
          </a:p>
        </p:txBody>
      </p:sp>
      <p:sp>
        <p:nvSpPr>
          <p:cNvPr id="39941"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5" name="Rectangle 2"/>
          <p:cNvSpPr>
            <a:spLocks noGrp="1" noChangeArrowheads="1"/>
          </p:cNvSpPr>
          <p:nvPr>
            <p:ph type="title"/>
          </p:nvPr>
        </p:nvSpPr>
        <p:spPr/>
        <p:txBody>
          <a:bodyPr/>
          <a:lstStyle/>
          <a:p>
            <a:r>
              <a:rPr lang="en-US" smtClean="0"/>
              <a:t/>
            </a:r>
            <a:br>
              <a:rPr lang="en-US" smtClean="0"/>
            </a:br>
            <a:r>
              <a:rPr lang="en-US" smtClean="0"/>
              <a:t>The Company’s Macroenvironment</a:t>
            </a:r>
          </a:p>
        </p:txBody>
      </p:sp>
      <p:sp>
        <p:nvSpPr>
          <p:cNvPr id="41986" name="Content Placeholder 3"/>
          <p:cNvSpPr>
            <a:spLocks noGrp="1"/>
          </p:cNvSpPr>
          <p:nvPr>
            <p:ph idx="1"/>
          </p:nvPr>
        </p:nvSpPr>
        <p:spPr/>
        <p:txBody>
          <a:bodyPr/>
          <a:lstStyle/>
          <a:p>
            <a:r>
              <a:rPr lang="en-US" smtClean="0"/>
              <a:t>Generation X includes people born between 1965 and 1976</a:t>
            </a:r>
          </a:p>
          <a:p>
            <a:pPr lvl="1"/>
            <a:r>
              <a:rPr lang="en-US" smtClean="0"/>
              <a:t>High parental divorce rates</a:t>
            </a:r>
          </a:p>
          <a:p>
            <a:pPr lvl="1"/>
            <a:r>
              <a:rPr lang="en-US" smtClean="0"/>
              <a:t>Cautious economic outlook</a:t>
            </a:r>
          </a:p>
          <a:p>
            <a:pPr lvl="1"/>
            <a:r>
              <a:rPr lang="en-US" smtClean="0"/>
              <a:t>Less materialistic</a:t>
            </a:r>
          </a:p>
          <a:p>
            <a:pPr lvl="1"/>
            <a:r>
              <a:rPr lang="en-US" smtClean="0"/>
              <a:t>Family comes first</a:t>
            </a:r>
          </a:p>
        </p:txBody>
      </p:sp>
      <p:sp>
        <p:nvSpPr>
          <p:cNvPr id="41987" name="Text Placeholder 19"/>
          <p:cNvSpPr>
            <a:spLocks noGrp="1"/>
          </p:cNvSpPr>
          <p:nvPr>
            <p:ph type="body" sz="quarter" idx="13"/>
          </p:nvPr>
        </p:nvSpPr>
        <p:spPr/>
        <p:txBody>
          <a:bodyPr/>
          <a:lstStyle/>
          <a:p>
            <a:r>
              <a:rPr lang="en-US" smtClean="0"/>
              <a:t>Demographic Environment</a:t>
            </a:r>
          </a:p>
        </p:txBody>
      </p:sp>
      <p:sp>
        <p:nvSpPr>
          <p:cNvPr id="41989"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4033" name="Rectangle 2"/>
          <p:cNvSpPr>
            <a:spLocks noGrp="1" noChangeArrowheads="1"/>
          </p:cNvSpPr>
          <p:nvPr>
            <p:ph type="title"/>
          </p:nvPr>
        </p:nvSpPr>
        <p:spPr/>
        <p:txBody>
          <a:bodyPr/>
          <a:lstStyle/>
          <a:p>
            <a:r>
              <a:rPr lang="en-US" smtClean="0"/>
              <a:t/>
            </a:r>
            <a:br>
              <a:rPr lang="en-US" smtClean="0"/>
            </a:br>
            <a:r>
              <a:rPr lang="en-US" smtClean="0"/>
              <a:t>The Company’s Macroenvironment</a:t>
            </a:r>
          </a:p>
        </p:txBody>
      </p:sp>
      <p:sp>
        <p:nvSpPr>
          <p:cNvPr id="44034" name="Content Placeholder 3"/>
          <p:cNvSpPr>
            <a:spLocks noGrp="1"/>
          </p:cNvSpPr>
          <p:nvPr>
            <p:ph idx="1"/>
          </p:nvPr>
        </p:nvSpPr>
        <p:spPr/>
        <p:txBody>
          <a:bodyPr/>
          <a:lstStyle/>
          <a:p>
            <a:r>
              <a:rPr lang="en-US" smtClean="0"/>
              <a:t>Millennials (gen Y or echo boomers) include those born between 1977 and 2000</a:t>
            </a:r>
          </a:p>
          <a:p>
            <a:pPr lvl="1"/>
            <a:r>
              <a:rPr lang="en-US" smtClean="0"/>
              <a:t>Most financially strapped generation</a:t>
            </a:r>
          </a:p>
          <a:p>
            <a:pPr lvl="1"/>
            <a:r>
              <a:rPr lang="en-US" smtClean="0"/>
              <a:t>Higher unemployment and saddled with more debt</a:t>
            </a:r>
          </a:p>
          <a:p>
            <a:pPr lvl="1"/>
            <a:r>
              <a:rPr lang="en-US" smtClean="0"/>
              <a:t>Comfortable with technology</a:t>
            </a:r>
          </a:p>
          <a:p>
            <a:pPr lvl="1"/>
            <a:endParaRPr lang="en-US" smtClean="0"/>
          </a:p>
        </p:txBody>
      </p:sp>
      <p:sp>
        <p:nvSpPr>
          <p:cNvPr id="44035" name="Text Placeholder 9"/>
          <p:cNvSpPr>
            <a:spLocks noGrp="1"/>
          </p:cNvSpPr>
          <p:nvPr>
            <p:ph type="body" sz="quarter" idx="13"/>
          </p:nvPr>
        </p:nvSpPr>
        <p:spPr/>
        <p:txBody>
          <a:bodyPr/>
          <a:lstStyle/>
          <a:p>
            <a:r>
              <a:rPr lang="en-US" smtClean="0"/>
              <a:t>Demographic Environment</a:t>
            </a:r>
          </a:p>
        </p:txBody>
      </p:sp>
      <p:sp>
        <p:nvSpPr>
          <p:cNvPr id="44037"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6081" name="Rectangle 2"/>
          <p:cNvSpPr>
            <a:spLocks noGrp="1" noChangeArrowheads="1"/>
          </p:cNvSpPr>
          <p:nvPr>
            <p:ph type="title"/>
          </p:nvPr>
        </p:nvSpPr>
        <p:spPr/>
        <p:txBody>
          <a:bodyPr/>
          <a:lstStyle/>
          <a:p>
            <a:r>
              <a:rPr lang="en-US" smtClean="0"/>
              <a:t/>
            </a:r>
            <a:br>
              <a:rPr lang="en-US" smtClean="0"/>
            </a:br>
            <a:r>
              <a:rPr lang="en-US" smtClean="0"/>
              <a:t>The Company’s Macroenvironment</a:t>
            </a:r>
          </a:p>
        </p:txBody>
      </p:sp>
      <p:sp>
        <p:nvSpPr>
          <p:cNvPr id="46082" name="Content Placeholder 4"/>
          <p:cNvSpPr>
            <a:spLocks noGrp="1"/>
          </p:cNvSpPr>
          <p:nvPr>
            <p:ph idx="1"/>
          </p:nvPr>
        </p:nvSpPr>
        <p:spPr>
          <a:xfrm>
            <a:off x="457200" y="2438400"/>
            <a:ext cx="4724400" cy="2895600"/>
          </a:xfrm>
        </p:spPr>
        <p:txBody>
          <a:bodyPr/>
          <a:lstStyle/>
          <a:p>
            <a:pPr lvl="1">
              <a:buFontTx/>
              <a:buNone/>
            </a:pPr>
            <a:r>
              <a:rPr lang="en-US" sz="3200" b="1" smtClean="0"/>
              <a:t>Generational marketing </a:t>
            </a:r>
            <a:r>
              <a:rPr lang="en-US" sz="3200" smtClean="0"/>
              <a:t>is important in segmenting people by lifestyle of life state instead of age</a:t>
            </a:r>
          </a:p>
          <a:p>
            <a:endParaRPr lang="en-US" sz="3600" smtClean="0"/>
          </a:p>
        </p:txBody>
      </p:sp>
      <p:sp>
        <p:nvSpPr>
          <p:cNvPr id="46083" name="Text Placeholder 9"/>
          <p:cNvSpPr>
            <a:spLocks noGrp="1"/>
          </p:cNvSpPr>
          <p:nvPr>
            <p:ph type="body" sz="quarter" idx="13"/>
          </p:nvPr>
        </p:nvSpPr>
        <p:spPr/>
        <p:txBody>
          <a:bodyPr/>
          <a:lstStyle/>
          <a:p>
            <a:r>
              <a:rPr lang="en-US" smtClean="0"/>
              <a:t>Demographic Environment</a:t>
            </a:r>
          </a:p>
        </p:txBody>
      </p:sp>
      <p:pic>
        <p:nvPicPr>
          <p:cNvPr id="46084" name="Picture 2"/>
          <p:cNvPicPr>
            <a:picLocks noChangeAspect="1" noChangeArrowheads="1"/>
          </p:cNvPicPr>
          <p:nvPr/>
        </p:nvPicPr>
        <p:blipFill>
          <a:blip r:embed="rId3"/>
          <a:srcRect/>
          <a:stretch>
            <a:fillRect/>
          </a:stretch>
        </p:blipFill>
        <p:spPr bwMode="auto">
          <a:xfrm>
            <a:off x="5837238" y="2590800"/>
            <a:ext cx="3306762" cy="3276600"/>
          </a:xfrm>
          <a:prstGeom prst="rect">
            <a:avLst/>
          </a:prstGeom>
          <a:noFill/>
          <a:ln w="9525">
            <a:noFill/>
            <a:miter lim="800000"/>
            <a:headEnd/>
            <a:tailEnd/>
          </a:ln>
        </p:spPr>
      </p:pic>
      <p:sp>
        <p:nvSpPr>
          <p:cNvPr id="46086"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8129" name="Rectangle 2"/>
          <p:cNvSpPr>
            <a:spLocks noGrp="1" noChangeArrowheads="1"/>
          </p:cNvSpPr>
          <p:nvPr>
            <p:ph type="title"/>
          </p:nvPr>
        </p:nvSpPr>
        <p:spPr>
          <a:xfrm>
            <a:off x="685800" y="0"/>
            <a:ext cx="7772400" cy="1219200"/>
          </a:xfrm>
        </p:spPr>
        <p:txBody>
          <a:bodyPr/>
          <a:lstStyle/>
          <a:p>
            <a:r>
              <a:rPr lang="en-US" smtClean="0"/>
              <a:t/>
            </a:r>
            <a:br>
              <a:rPr lang="en-US" smtClean="0"/>
            </a:br>
            <a:r>
              <a:rPr lang="en-US" smtClean="0"/>
              <a:t>The Company’s Macroenvironment</a:t>
            </a:r>
          </a:p>
        </p:txBody>
      </p:sp>
      <p:sp>
        <p:nvSpPr>
          <p:cNvPr id="48130" name="Content Placeholder 3"/>
          <p:cNvSpPr>
            <a:spLocks noGrp="1"/>
          </p:cNvSpPr>
          <p:nvPr>
            <p:ph idx="1"/>
          </p:nvPr>
        </p:nvSpPr>
        <p:spPr>
          <a:xfrm>
            <a:off x="1066800" y="1752600"/>
            <a:ext cx="7315200" cy="4724400"/>
          </a:xfrm>
        </p:spPr>
        <p:txBody>
          <a:bodyPr/>
          <a:lstStyle/>
          <a:p>
            <a:pPr>
              <a:buFontTx/>
              <a:buNone/>
            </a:pPr>
            <a:r>
              <a:rPr lang="en-US" sz="2800" b="1" smtClean="0"/>
              <a:t>Changing American Family</a:t>
            </a:r>
          </a:p>
          <a:p>
            <a:pPr>
              <a:buFontTx/>
              <a:buNone/>
            </a:pPr>
            <a:r>
              <a:rPr lang="en-US" sz="2800" smtClean="0"/>
              <a:t>More people are:</a:t>
            </a:r>
          </a:p>
          <a:p>
            <a:r>
              <a:rPr lang="en-US" sz="2800" smtClean="0"/>
              <a:t>Divorcing or separating</a:t>
            </a:r>
          </a:p>
          <a:p>
            <a:r>
              <a:rPr lang="en-US" sz="2800" smtClean="0"/>
              <a:t>Choosing not to marry</a:t>
            </a:r>
          </a:p>
          <a:p>
            <a:r>
              <a:rPr lang="en-US" sz="2800" smtClean="0"/>
              <a:t>Choosing to marry later</a:t>
            </a:r>
          </a:p>
          <a:p>
            <a:r>
              <a:rPr lang="en-US" sz="2800" smtClean="0"/>
              <a:t>Marrying without intending to have children</a:t>
            </a:r>
          </a:p>
          <a:p>
            <a:r>
              <a:rPr lang="en-US" sz="2800" smtClean="0"/>
              <a:t>Increasing number of working women</a:t>
            </a:r>
          </a:p>
          <a:p>
            <a:r>
              <a:rPr lang="en-US" sz="2800" smtClean="0"/>
              <a:t>Increasing number of  stay-at-home dads</a:t>
            </a:r>
            <a:endParaRPr lang="en-US" smtClean="0"/>
          </a:p>
        </p:txBody>
      </p:sp>
      <p:sp>
        <p:nvSpPr>
          <p:cNvPr id="48131" name="Rectangle 3"/>
          <p:cNvSpPr>
            <a:spLocks noGrp="1" noChangeArrowheads="1"/>
          </p:cNvSpPr>
          <p:nvPr>
            <p:ph type="body" sz="quarter" idx="13"/>
          </p:nvPr>
        </p:nvSpPr>
        <p:spPr>
          <a:xfrm>
            <a:off x="914400" y="1295400"/>
            <a:ext cx="7162800" cy="457200"/>
          </a:xfrm>
        </p:spPr>
        <p:txBody>
          <a:bodyPr/>
          <a:lstStyle/>
          <a:p>
            <a:r>
              <a:rPr lang="en-US" smtClean="0"/>
              <a:t>Demographic Environment</a:t>
            </a:r>
          </a:p>
        </p:txBody>
      </p:sp>
      <p:sp>
        <p:nvSpPr>
          <p:cNvPr id="48133"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3" name="Rectangle 2"/>
          <p:cNvSpPr>
            <a:spLocks noGrp="1" noChangeArrowheads="1"/>
          </p:cNvSpPr>
          <p:nvPr>
            <p:ph type="title"/>
          </p:nvPr>
        </p:nvSpPr>
        <p:spPr/>
        <p:txBody>
          <a:bodyPr/>
          <a:lstStyle/>
          <a:p>
            <a:r>
              <a:rPr lang="en-US" smtClean="0"/>
              <a:t>Analyzing the Marketing Environment</a:t>
            </a:r>
          </a:p>
        </p:txBody>
      </p:sp>
      <p:sp>
        <p:nvSpPr>
          <p:cNvPr id="13314" name="Content Placeholder 6"/>
          <p:cNvSpPr>
            <a:spLocks noGrp="1"/>
          </p:cNvSpPr>
          <p:nvPr>
            <p:ph idx="1"/>
          </p:nvPr>
        </p:nvSpPr>
        <p:spPr>
          <a:xfrm>
            <a:off x="1905000" y="1447800"/>
            <a:ext cx="6324600" cy="4572000"/>
          </a:xfrm>
        </p:spPr>
        <p:txBody>
          <a:bodyPr/>
          <a:lstStyle/>
          <a:p>
            <a:r>
              <a:rPr lang="en-US" smtClean="0"/>
              <a:t>Microenvironment</a:t>
            </a:r>
          </a:p>
          <a:p>
            <a:r>
              <a:rPr lang="en-US" smtClean="0"/>
              <a:t>Macroenvironemnt</a:t>
            </a:r>
          </a:p>
          <a:p>
            <a:pPr lvl="1"/>
            <a:r>
              <a:rPr lang="en-US" sz="2400" smtClean="0"/>
              <a:t>Demographic Environment</a:t>
            </a:r>
          </a:p>
          <a:p>
            <a:pPr lvl="1"/>
            <a:r>
              <a:rPr lang="en-US" sz="2400" smtClean="0"/>
              <a:t>Economic Environment</a:t>
            </a:r>
          </a:p>
          <a:p>
            <a:pPr lvl="1"/>
            <a:r>
              <a:rPr lang="en-US" sz="2400" smtClean="0"/>
              <a:t>Natural Environment</a:t>
            </a:r>
          </a:p>
          <a:p>
            <a:pPr lvl="1"/>
            <a:r>
              <a:rPr lang="en-US" sz="2400" smtClean="0"/>
              <a:t>Technological Environment</a:t>
            </a:r>
          </a:p>
          <a:p>
            <a:pPr lvl="1"/>
            <a:r>
              <a:rPr lang="en-US" sz="2400" smtClean="0"/>
              <a:t>Political and Social Environment</a:t>
            </a:r>
          </a:p>
          <a:p>
            <a:pPr lvl="1"/>
            <a:r>
              <a:rPr lang="en-US" sz="2400" smtClean="0"/>
              <a:t>Cultural Environment</a:t>
            </a:r>
          </a:p>
          <a:p>
            <a:pPr lvl="1"/>
            <a:r>
              <a:rPr lang="en-US" sz="2400" smtClean="0"/>
              <a:t>Responding to the Marketing Environment</a:t>
            </a:r>
          </a:p>
        </p:txBody>
      </p:sp>
      <p:sp>
        <p:nvSpPr>
          <p:cNvPr id="13316"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0177" name="Rectangle 2"/>
          <p:cNvSpPr>
            <a:spLocks noGrp="1" noChangeArrowheads="1"/>
          </p:cNvSpPr>
          <p:nvPr>
            <p:ph type="title"/>
          </p:nvPr>
        </p:nvSpPr>
        <p:spPr/>
        <p:txBody>
          <a:bodyPr/>
          <a:lstStyle/>
          <a:p>
            <a:r>
              <a:rPr lang="en-US" smtClean="0"/>
              <a:t/>
            </a:r>
            <a:br>
              <a:rPr lang="en-US" smtClean="0"/>
            </a:br>
            <a:r>
              <a:rPr lang="en-US" smtClean="0"/>
              <a:t>The Company’s Macroenvironment</a:t>
            </a:r>
          </a:p>
        </p:txBody>
      </p:sp>
      <p:sp>
        <p:nvSpPr>
          <p:cNvPr id="50178" name="Content Placeholder 15"/>
          <p:cNvSpPr>
            <a:spLocks noGrp="1"/>
          </p:cNvSpPr>
          <p:nvPr>
            <p:ph idx="1"/>
          </p:nvPr>
        </p:nvSpPr>
        <p:spPr>
          <a:xfrm>
            <a:off x="1066800" y="2667000"/>
            <a:ext cx="7391400" cy="3429000"/>
          </a:xfrm>
        </p:spPr>
        <p:txBody>
          <a:bodyPr/>
          <a:lstStyle/>
          <a:p>
            <a:r>
              <a:rPr lang="en-US" sz="2800" smtClean="0"/>
              <a:t>Growth in U.S. West and South and decline in Midwest and Northeast</a:t>
            </a:r>
          </a:p>
          <a:p>
            <a:r>
              <a:rPr lang="en-US" sz="2800" smtClean="0"/>
              <a:t>Change in where people work</a:t>
            </a:r>
          </a:p>
          <a:p>
            <a:pPr lvl="1"/>
            <a:r>
              <a:rPr lang="en-US" smtClean="0"/>
              <a:t>Telecommuting</a:t>
            </a:r>
          </a:p>
          <a:p>
            <a:pPr lvl="1"/>
            <a:r>
              <a:rPr lang="en-US" smtClean="0"/>
              <a:t>Home office</a:t>
            </a:r>
          </a:p>
          <a:p>
            <a:endParaRPr lang="en-US" sz="2400" smtClean="0"/>
          </a:p>
        </p:txBody>
      </p:sp>
      <p:sp>
        <p:nvSpPr>
          <p:cNvPr id="50179" name="Text Placeholder 19"/>
          <p:cNvSpPr>
            <a:spLocks noGrp="1"/>
          </p:cNvSpPr>
          <p:nvPr>
            <p:ph type="body" sz="quarter" idx="13"/>
          </p:nvPr>
        </p:nvSpPr>
        <p:spPr/>
        <p:txBody>
          <a:bodyPr/>
          <a:lstStyle/>
          <a:p>
            <a:r>
              <a:rPr lang="en-US" smtClean="0"/>
              <a:t>Demographic Environment</a:t>
            </a:r>
          </a:p>
          <a:p>
            <a:r>
              <a:rPr lang="en-US" smtClean="0">
                <a:solidFill>
                  <a:schemeClr val="tx1"/>
                </a:solidFill>
              </a:rPr>
              <a:t>Geographic Shifts in Population</a:t>
            </a:r>
          </a:p>
        </p:txBody>
      </p:sp>
      <p:sp>
        <p:nvSpPr>
          <p:cNvPr id="50181"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2225" name="Rectangle 2"/>
          <p:cNvSpPr>
            <a:spLocks noGrp="1" noChangeArrowheads="1"/>
          </p:cNvSpPr>
          <p:nvPr>
            <p:ph type="title"/>
          </p:nvPr>
        </p:nvSpPr>
        <p:spPr/>
        <p:txBody>
          <a:bodyPr/>
          <a:lstStyle/>
          <a:p>
            <a:r>
              <a:rPr lang="en-US" smtClean="0"/>
              <a:t>The Company’s Macroenvironment</a:t>
            </a:r>
          </a:p>
        </p:txBody>
      </p:sp>
      <p:sp>
        <p:nvSpPr>
          <p:cNvPr id="52226" name="Content Placeholder 8"/>
          <p:cNvSpPr>
            <a:spLocks noGrp="1"/>
          </p:cNvSpPr>
          <p:nvPr>
            <p:ph idx="1"/>
          </p:nvPr>
        </p:nvSpPr>
        <p:spPr>
          <a:xfrm>
            <a:off x="609600" y="2514600"/>
            <a:ext cx="6858000" cy="4114800"/>
          </a:xfrm>
        </p:spPr>
        <p:txBody>
          <a:bodyPr/>
          <a:lstStyle/>
          <a:p>
            <a:r>
              <a:rPr lang="en-US" smtClean="0"/>
              <a:t>Changes in the Workforce</a:t>
            </a:r>
          </a:p>
          <a:p>
            <a:pPr lvl="1"/>
            <a:r>
              <a:rPr lang="en-US" sz="3200" smtClean="0"/>
              <a:t>More educated</a:t>
            </a:r>
          </a:p>
          <a:p>
            <a:pPr lvl="1"/>
            <a:r>
              <a:rPr lang="en-US" sz="3200" smtClean="0"/>
              <a:t>More white collar</a:t>
            </a:r>
          </a:p>
          <a:p>
            <a:endParaRPr lang="en-US" smtClean="0"/>
          </a:p>
        </p:txBody>
      </p:sp>
      <p:sp>
        <p:nvSpPr>
          <p:cNvPr id="52227" name="Rectangle 3"/>
          <p:cNvSpPr>
            <a:spLocks noGrp="1" noChangeArrowheads="1"/>
          </p:cNvSpPr>
          <p:nvPr>
            <p:ph type="body" sz="quarter" idx="13"/>
          </p:nvPr>
        </p:nvSpPr>
        <p:spPr/>
        <p:txBody>
          <a:bodyPr/>
          <a:lstStyle/>
          <a:p>
            <a:r>
              <a:rPr lang="en-US" smtClean="0"/>
              <a:t>Demographic Environment</a:t>
            </a:r>
          </a:p>
        </p:txBody>
      </p:sp>
      <p:sp>
        <p:nvSpPr>
          <p:cNvPr id="52229"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4273" name="Rectangle 2"/>
          <p:cNvSpPr>
            <a:spLocks noGrp="1" noChangeArrowheads="1"/>
          </p:cNvSpPr>
          <p:nvPr>
            <p:ph type="title"/>
          </p:nvPr>
        </p:nvSpPr>
        <p:spPr/>
        <p:txBody>
          <a:bodyPr/>
          <a:lstStyle/>
          <a:p>
            <a:r>
              <a:rPr lang="en-US" smtClean="0"/>
              <a:t>The Company’s Macroenvironment</a:t>
            </a:r>
          </a:p>
        </p:txBody>
      </p:sp>
      <p:sp>
        <p:nvSpPr>
          <p:cNvPr id="54274" name="Rectangle 3"/>
          <p:cNvSpPr>
            <a:spLocks noGrp="1" noChangeArrowheads="1"/>
          </p:cNvSpPr>
          <p:nvPr>
            <p:ph type="body" sz="quarter" idx="13"/>
          </p:nvPr>
        </p:nvSpPr>
        <p:spPr/>
        <p:txBody>
          <a:bodyPr/>
          <a:lstStyle/>
          <a:p>
            <a:pPr>
              <a:spcBef>
                <a:spcPct val="0"/>
              </a:spcBef>
            </a:pPr>
            <a:r>
              <a:rPr lang="en-US" smtClean="0"/>
              <a:t>Demographic Environment</a:t>
            </a:r>
          </a:p>
          <a:p>
            <a:pPr>
              <a:spcBef>
                <a:spcPct val="0"/>
              </a:spcBef>
            </a:pPr>
            <a:r>
              <a:rPr lang="en-US" smtClean="0">
                <a:solidFill>
                  <a:schemeClr val="tx1"/>
                </a:solidFill>
              </a:rPr>
              <a:t>Increasing Diversity</a:t>
            </a:r>
          </a:p>
          <a:p>
            <a:endParaRPr lang="en-US" smtClean="0"/>
          </a:p>
        </p:txBody>
      </p:sp>
      <p:sp>
        <p:nvSpPr>
          <p:cNvPr id="54275" name="Content Placeholder 4"/>
          <p:cNvSpPr>
            <a:spLocks noGrp="1"/>
          </p:cNvSpPr>
          <p:nvPr>
            <p:ph sz="half" idx="4294967295"/>
          </p:nvPr>
        </p:nvSpPr>
        <p:spPr>
          <a:xfrm>
            <a:off x="1295400" y="2590800"/>
            <a:ext cx="4953000" cy="3916363"/>
          </a:xfrm>
        </p:spPr>
        <p:txBody>
          <a:bodyPr/>
          <a:lstStyle/>
          <a:p>
            <a:pPr marL="533400" indent="-533400">
              <a:buFontTx/>
              <a:buNone/>
            </a:pPr>
            <a:r>
              <a:rPr lang="en-US" sz="2400" smtClean="0"/>
              <a:t>Markets are becoming more diverse</a:t>
            </a:r>
          </a:p>
          <a:p>
            <a:pPr marL="914400" lvl="1" indent="-457200"/>
            <a:r>
              <a:rPr lang="en-US" sz="2000" smtClean="0"/>
              <a:t>International</a:t>
            </a:r>
          </a:p>
          <a:p>
            <a:pPr marL="914400" lvl="1" indent="-457200"/>
            <a:r>
              <a:rPr lang="en-US" sz="2000" smtClean="0"/>
              <a:t>National</a:t>
            </a:r>
          </a:p>
          <a:p>
            <a:pPr marL="533400" indent="-533400"/>
            <a:r>
              <a:rPr lang="en-US" sz="2400" smtClean="0"/>
              <a:t>Includes:</a:t>
            </a:r>
          </a:p>
          <a:p>
            <a:pPr marL="914400" lvl="1" indent="-457200"/>
            <a:r>
              <a:rPr lang="en-US" sz="2000" smtClean="0"/>
              <a:t>Ethnicity</a:t>
            </a:r>
          </a:p>
          <a:p>
            <a:pPr marL="914400" lvl="1" indent="-457200"/>
            <a:r>
              <a:rPr lang="en-US" sz="2000" smtClean="0"/>
              <a:t>Gay and lesbian</a:t>
            </a:r>
          </a:p>
          <a:p>
            <a:pPr marL="914400" lvl="1" indent="-457200"/>
            <a:r>
              <a:rPr lang="en-US" sz="2000" smtClean="0"/>
              <a:t>Disabled</a:t>
            </a:r>
          </a:p>
          <a:p>
            <a:pPr marL="533400" indent="-533400"/>
            <a:endParaRPr lang="en-US" smtClean="0"/>
          </a:p>
        </p:txBody>
      </p:sp>
      <p:pic>
        <p:nvPicPr>
          <p:cNvPr id="54276" name="Picture 2"/>
          <p:cNvPicPr>
            <a:picLocks noChangeAspect="1" noChangeArrowheads="1"/>
          </p:cNvPicPr>
          <p:nvPr/>
        </p:nvPicPr>
        <p:blipFill>
          <a:blip r:embed="rId3"/>
          <a:srcRect/>
          <a:stretch>
            <a:fillRect/>
          </a:stretch>
        </p:blipFill>
        <p:spPr bwMode="auto">
          <a:xfrm>
            <a:off x="5257800" y="3124200"/>
            <a:ext cx="3276600" cy="2667000"/>
          </a:xfrm>
          <a:prstGeom prst="rect">
            <a:avLst/>
          </a:prstGeom>
          <a:noFill/>
          <a:ln w="9525">
            <a:noFill/>
            <a:miter lim="800000"/>
            <a:headEnd/>
            <a:tailEnd/>
          </a:ln>
        </p:spPr>
      </p:pic>
      <p:sp>
        <p:nvSpPr>
          <p:cNvPr id="54278"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r>
              <a:rPr lang="en-US" smtClean="0"/>
              <a:t/>
            </a:r>
            <a:br>
              <a:rPr lang="en-US" smtClean="0"/>
            </a:br>
            <a:r>
              <a:rPr lang="en-US" smtClean="0"/>
              <a:t>The Company’s Macroenvironment</a:t>
            </a:r>
          </a:p>
        </p:txBody>
      </p:sp>
      <p:sp>
        <p:nvSpPr>
          <p:cNvPr id="56322" name="Content Placeholder 3"/>
          <p:cNvSpPr>
            <a:spLocks noGrp="1"/>
          </p:cNvSpPr>
          <p:nvPr>
            <p:ph idx="1"/>
          </p:nvPr>
        </p:nvSpPr>
        <p:spPr/>
        <p:txBody>
          <a:bodyPr/>
          <a:lstStyle/>
          <a:p>
            <a:pPr>
              <a:buFontTx/>
              <a:buNone/>
            </a:pPr>
            <a:r>
              <a:rPr lang="en-US" b="1" smtClean="0"/>
              <a:t>Economic environment </a:t>
            </a:r>
            <a:r>
              <a:rPr lang="en-US" smtClean="0"/>
              <a:t>consists of factors that affect consumer purchasing power and spending patterns</a:t>
            </a:r>
          </a:p>
          <a:p>
            <a:r>
              <a:rPr lang="en-US" smtClean="0"/>
              <a:t>Industrial economies are richer markets</a:t>
            </a:r>
          </a:p>
          <a:p>
            <a:r>
              <a:rPr lang="en-US" smtClean="0"/>
              <a:t>Subsistence economies consume most of their own agriculture and industrial output</a:t>
            </a:r>
          </a:p>
          <a:p>
            <a:endParaRPr lang="en-US" smtClean="0"/>
          </a:p>
        </p:txBody>
      </p:sp>
      <p:sp>
        <p:nvSpPr>
          <p:cNvPr id="56323" name="Rectangle 3"/>
          <p:cNvSpPr>
            <a:spLocks noGrp="1" noChangeArrowheads="1"/>
          </p:cNvSpPr>
          <p:nvPr>
            <p:ph type="body" sz="quarter" idx="13"/>
          </p:nvPr>
        </p:nvSpPr>
        <p:spPr/>
        <p:txBody>
          <a:bodyPr/>
          <a:lstStyle/>
          <a:p>
            <a:r>
              <a:rPr lang="en-US" smtClean="0"/>
              <a:t>Economic Environment</a:t>
            </a:r>
          </a:p>
          <a:p>
            <a:endParaRPr lang="en-US" smtClean="0"/>
          </a:p>
          <a:p>
            <a:endParaRPr lang="en-US" smtClean="0"/>
          </a:p>
          <a:p>
            <a:endParaRPr lang="en-US" smtClean="0"/>
          </a:p>
          <a:p>
            <a:endParaRPr lang="en-US" smtClean="0"/>
          </a:p>
        </p:txBody>
      </p:sp>
      <p:sp>
        <p:nvSpPr>
          <p:cNvPr id="56325"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8369" name="Rectangle 2"/>
          <p:cNvSpPr>
            <a:spLocks noGrp="1" noChangeArrowheads="1"/>
          </p:cNvSpPr>
          <p:nvPr>
            <p:ph type="title"/>
          </p:nvPr>
        </p:nvSpPr>
        <p:spPr/>
        <p:txBody>
          <a:bodyPr/>
          <a:lstStyle/>
          <a:p>
            <a:r>
              <a:rPr lang="en-US" smtClean="0"/>
              <a:t/>
            </a:r>
            <a:br>
              <a:rPr lang="en-US" smtClean="0"/>
            </a:br>
            <a:r>
              <a:rPr lang="en-US" smtClean="0"/>
              <a:t>The Company’s Macroenvironment</a:t>
            </a:r>
          </a:p>
        </p:txBody>
      </p:sp>
      <p:sp>
        <p:nvSpPr>
          <p:cNvPr id="58370" name="Content Placeholder 3"/>
          <p:cNvSpPr>
            <a:spLocks noGrp="1"/>
          </p:cNvSpPr>
          <p:nvPr>
            <p:ph idx="1"/>
          </p:nvPr>
        </p:nvSpPr>
        <p:spPr>
          <a:xfrm>
            <a:off x="228600" y="3116263"/>
            <a:ext cx="4343400" cy="3048000"/>
          </a:xfrm>
        </p:spPr>
        <p:txBody>
          <a:bodyPr/>
          <a:lstStyle/>
          <a:p>
            <a:pPr algn="ctr">
              <a:buFontTx/>
              <a:buNone/>
            </a:pPr>
            <a:r>
              <a:rPr lang="en-US" sz="2800" b="1" smtClean="0"/>
              <a:t>Value marketing</a:t>
            </a:r>
            <a:endParaRPr lang="en-US" sz="2800" smtClean="0"/>
          </a:p>
          <a:p>
            <a:pPr algn="ctr">
              <a:buFontTx/>
              <a:buNone/>
            </a:pPr>
            <a:r>
              <a:rPr lang="en-US" sz="2800" smtClean="0"/>
              <a:t>offering financially cautious buyers greater value—</a:t>
            </a:r>
          </a:p>
          <a:p>
            <a:pPr algn="ctr">
              <a:buFontTx/>
              <a:buNone/>
            </a:pPr>
            <a:r>
              <a:rPr lang="en-US" sz="2800" smtClean="0"/>
              <a:t>the right combination of quality and service at a fair price</a:t>
            </a:r>
          </a:p>
          <a:p>
            <a:endParaRPr lang="en-US" sz="2800" smtClean="0"/>
          </a:p>
        </p:txBody>
      </p:sp>
      <p:sp>
        <p:nvSpPr>
          <p:cNvPr id="58371" name="Rectangle 3"/>
          <p:cNvSpPr>
            <a:spLocks noGrp="1" noChangeArrowheads="1"/>
          </p:cNvSpPr>
          <p:nvPr>
            <p:ph type="body" sz="quarter" idx="13"/>
          </p:nvPr>
        </p:nvSpPr>
        <p:spPr/>
        <p:txBody>
          <a:bodyPr/>
          <a:lstStyle/>
          <a:p>
            <a:r>
              <a:rPr lang="en-US" smtClean="0"/>
              <a:t>Economic Environment</a:t>
            </a:r>
          </a:p>
          <a:p>
            <a:r>
              <a:rPr lang="en-US" smtClean="0"/>
              <a:t>Changes in Consumer Spending</a:t>
            </a:r>
          </a:p>
          <a:p>
            <a:endParaRPr lang="en-US" smtClean="0"/>
          </a:p>
          <a:p>
            <a:endParaRPr lang="en-US" smtClean="0"/>
          </a:p>
        </p:txBody>
      </p:sp>
      <p:pic>
        <p:nvPicPr>
          <p:cNvPr id="58372" name="Picture 7" descr="ph03_12"/>
          <p:cNvPicPr>
            <a:picLocks noChangeAspect="1" noChangeArrowheads="1"/>
          </p:cNvPicPr>
          <p:nvPr/>
        </p:nvPicPr>
        <p:blipFill>
          <a:blip r:embed="rId3"/>
          <a:srcRect/>
          <a:stretch>
            <a:fillRect/>
          </a:stretch>
        </p:blipFill>
        <p:spPr bwMode="auto">
          <a:xfrm>
            <a:off x="5029200" y="3733800"/>
            <a:ext cx="3733800" cy="2430463"/>
          </a:xfrm>
          <a:prstGeom prst="rect">
            <a:avLst/>
          </a:prstGeom>
          <a:noFill/>
          <a:ln w="9525">
            <a:noFill/>
            <a:miter lim="800000"/>
            <a:headEnd/>
            <a:tailEnd/>
          </a:ln>
        </p:spPr>
      </p:pic>
      <p:sp>
        <p:nvSpPr>
          <p:cNvPr id="58374"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0417" name="Rectangle 2"/>
          <p:cNvSpPr>
            <a:spLocks noGrp="1" noChangeArrowheads="1"/>
          </p:cNvSpPr>
          <p:nvPr>
            <p:ph type="title"/>
          </p:nvPr>
        </p:nvSpPr>
        <p:spPr/>
        <p:txBody>
          <a:bodyPr/>
          <a:lstStyle/>
          <a:p>
            <a:r>
              <a:rPr lang="en-US" smtClean="0"/>
              <a:t>The Company’s Macroenvironment</a:t>
            </a:r>
          </a:p>
        </p:txBody>
      </p:sp>
      <p:sp>
        <p:nvSpPr>
          <p:cNvPr id="60418" name="Content Placeholder 4"/>
          <p:cNvSpPr>
            <a:spLocks noGrp="1"/>
          </p:cNvSpPr>
          <p:nvPr>
            <p:ph idx="1"/>
          </p:nvPr>
        </p:nvSpPr>
        <p:spPr>
          <a:xfrm>
            <a:off x="1219200" y="1752600"/>
            <a:ext cx="6705600" cy="4800600"/>
          </a:xfrm>
        </p:spPr>
        <p:txBody>
          <a:bodyPr/>
          <a:lstStyle/>
          <a:p>
            <a:pPr>
              <a:buFontTx/>
              <a:buNone/>
            </a:pPr>
            <a:r>
              <a:rPr lang="en-US" sz="2800" b="1" smtClean="0"/>
              <a:t>Natural environment: </a:t>
            </a:r>
            <a:r>
              <a:rPr lang="en-US" sz="2800" smtClean="0"/>
              <a:t>natural resources that are needed as inputs by marketers or that are affected by marketing activities</a:t>
            </a:r>
          </a:p>
          <a:p>
            <a:r>
              <a:rPr lang="en-US" sz="2800" smtClean="0"/>
              <a:t>Trends</a:t>
            </a:r>
          </a:p>
          <a:p>
            <a:pPr lvl="1"/>
            <a:r>
              <a:rPr lang="en-US" sz="2400" smtClean="0"/>
              <a:t>Increased shortages of raw materials</a:t>
            </a:r>
          </a:p>
          <a:p>
            <a:pPr lvl="1"/>
            <a:r>
              <a:rPr lang="en-US" sz="2400" smtClean="0"/>
              <a:t>Increased pollution</a:t>
            </a:r>
          </a:p>
          <a:p>
            <a:pPr lvl="1"/>
            <a:r>
              <a:rPr lang="en-US" sz="2400" smtClean="0"/>
              <a:t>Increased government intervention</a:t>
            </a:r>
          </a:p>
          <a:p>
            <a:pPr lvl="1"/>
            <a:r>
              <a:rPr lang="en-US" sz="2400" smtClean="0"/>
              <a:t>Increased environmentally sustainable strategies</a:t>
            </a:r>
          </a:p>
          <a:p>
            <a:endParaRPr lang="en-US" sz="2700" smtClean="0"/>
          </a:p>
        </p:txBody>
      </p:sp>
      <p:sp>
        <p:nvSpPr>
          <p:cNvPr id="60419" name="Rectangle 3"/>
          <p:cNvSpPr>
            <a:spLocks noGrp="1" noChangeArrowheads="1"/>
          </p:cNvSpPr>
          <p:nvPr>
            <p:ph type="body" sz="quarter" idx="13"/>
          </p:nvPr>
        </p:nvSpPr>
        <p:spPr>
          <a:xfrm>
            <a:off x="914400" y="1295400"/>
            <a:ext cx="7162800" cy="381000"/>
          </a:xfrm>
        </p:spPr>
        <p:txBody>
          <a:bodyPr/>
          <a:lstStyle/>
          <a:p>
            <a:pPr>
              <a:lnSpc>
                <a:spcPct val="90000"/>
              </a:lnSpc>
            </a:pPr>
            <a:r>
              <a:rPr lang="en-US" sz="2400" smtClean="0"/>
              <a:t>Natural Environment</a:t>
            </a:r>
          </a:p>
        </p:txBody>
      </p:sp>
      <p:sp>
        <p:nvSpPr>
          <p:cNvPr id="60421"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2465" name="Rectangle 2"/>
          <p:cNvSpPr>
            <a:spLocks noGrp="1" noChangeArrowheads="1"/>
          </p:cNvSpPr>
          <p:nvPr>
            <p:ph type="title"/>
          </p:nvPr>
        </p:nvSpPr>
        <p:spPr/>
        <p:txBody>
          <a:bodyPr/>
          <a:lstStyle/>
          <a:p>
            <a:r>
              <a:rPr lang="en-US" smtClean="0"/>
              <a:t>The Company’s Macroenvironment</a:t>
            </a:r>
          </a:p>
        </p:txBody>
      </p:sp>
      <p:sp>
        <p:nvSpPr>
          <p:cNvPr id="51203" name="Rectangle 3"/>
          <p:cNvSpPr>
            <a:spLocks noGrp="1" noChangeArrowheads="1"/>
          </p:cNvSpPr>
          <p:nvPr>
            <p:ph type="body" sz="quarter" idx="13"/>
          </p:nvPr>
        </p:nvSpPr>
        <p:spPr/>
        <p:txBody>
          <a:bodyPr/>
          <a:lstStyle/>
          <a:p>
            <a:pPr>
              <a:lnSpc>
                <a:spcPct val="90000"/>
              </a:lnSpc>
            </a:pPr>
            <a:r>
              <a:rPr lang="en-US" sz="2400" smtClean="0"/>
              <a:t>Technological Environment</a:t>
            </a:r>
          </a:p>
          <a:p>
            <a:pPr>
              <a:lnSpc>
                <a:spcPct val="90000"/>
              </a:lnSpc>
            </a:pPr>
            <a:endParaRPr lang="en-US" sz="2400" smtClean="0"/>
          </a:p>
        </p:txBody>
      </p:sp>
      <p:sp>
        <p:nvSpPr>
          <p:cNvPr id="62467" name="Content Placeholder 5"/>
          <p:cNvSpPr>
            <a:spLocks noGrp="1"/>
          </p:cNvSpPr>
          <p:nvPr>
            <p:ph sz="half" idx="4294967295"/>
          </p:nvPr>
        </p:nvSpPr>
        <p:spPr>
          <a:xfrm>
            <a:off x="1143000" y="2209800"/>
            <a:ext cx="4114800" cy="3886200"/>
          </a:xfrm>
        </p:spPr>
        <p:txBody>
          <a:bodyPr/>
          <a:lstStyle/>
          <a:p>
            <a:pPr>
              <a:lnSpc>
                <a:spcPct val="90000"/>
              </a:lnSpc>
            </a:pPr>
            <a:r>
              <a:rPr lang="en-US" smtClean="0"/>
              <a:t>Most dramatic force in changing the marketplace</a:t>
            </a:r>
          </a:p>
          <a:p>
            <a:pPr>
              <a:lnSpc>
                <a:spcPct val="90000"/>
              </a:lnSpc>
            </a:pPr>
            <a:r>
              <a:rPr lang="en-US" smtClean="0"/>
              <a:t>New products,  opportunities</a:t>
            </a:r>
          </a:p>
          <a:p>
            <a:pPr>
              <a:lnSpc>
                <a:spcPct val="90000"/>
              </a:lnSpc>
            </a:pPr>
            <a:r>
              <a:rPr lang="en-US" smtClean="0"/>
              <a:t>Concern for the safety of new products</a:t>
            </a:r>
          </a:p>
        </p:txBody>
      </p:sp>
      <p:pic>
        <p:nvPicPr>
          <p:cNvPr id="62468" name="Picture 7" descr="ph03_14"/>
          <p:cNvPicPr>
            <a:picLocks noChangeAspect="1" noChangeArrowheads="1"/>
          </p:cNvPicPr>
          <p:nvPr/>
        </p:nvPicPr>
        <p:blipFill>
          <a:blip r:embed="rId3"/>
          <a:srcRect/>
          <a:stretch>
            <a:fillRect/>
          </a:stretch>
        </p:blipFill>
        <p:spPr bwMode="auto">
          <a:xfrm>
            <a:off x="4610100" y="2971800"/>
            <a:ext cx="4344988" cy="2895600"/>
          </a:xfrm>
          <a:prstGeom prst="rect">
            <a:avLst/>
          </a:prstGeom>
          <a:noFill/>
          <a:ln w="9525">
            <a:noFill/>
            <a:miter lim="800000"/>
            <a:headEnd/>
            <a:tailEnd/>
          </a:ln>
        </p:spPr>
      </p:pic>
      <p:sp>
        <p:nvSpPr>
          <p:cNvPr id="62470"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1203">
                                            <p:txEl>
                                              <p:charRg st="0" end="27"/>
                                            </p:txEl>
                                          </p:spTgt>
                                        </p:tgtEl>
                                        <p:attrNameLst>
                                          <p:attrName>style.visibility</p:attrName>
                                        </p:attrNameLst>
                                      </p:cBhvr>
                                      <p:to>
                                        <p:strVal val="visible"/>
                                      </p:to>
                                    </p:set>
                                    <p:animEffect transition="in" filter="wipe(left)">
                                      <p:cBhvr>
                                        <p:cTn id="7" dur="1000"/>
                                        <p:tgtEl>
                                          <p:spTgt spid="51203">
                                            <p:txEl>
                                              <p:charRg st="0" end="2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4513" name="Rectangle 2"/>
          <p:cNvSpPr>
            <a:spLocks noGrp="1" noChangeArrowheads="1"/>
          </p:cNvSpPr>
          <p:nvPr>
            <p:ph type="title"/>
          </p:nvPr>
        </p:nvSpPr>
        <p:spPr/>
        <p:txBody>
          <a:bodyPr/>
          <a:lstStyle/>
          <a:p>
            <a:r>
              <a:rPr lang="en-US" smtClean="0"/>
              <a:t>The Company’s Macroenvironment</a:t>
            </a:r>
          </a:p>
        </p:txBody>
      </p:sp>
      <p:sp>
        <p:nvSpPr>
          <p:cNvPr id="64514" name="Content Placeholder 3"/>
          <p:cNvSpPr>
            <a:spLocks noGrp="1"/>
          </p:cNvSpPr>
          <p:nvPr>
            <p:ph idx="1"/>
          </p:nvPr>
        </p:nvSpPr>
        <p:spPr>
          <a:xfrm>
            <a:off x="838200" y="2057400"/>
            <a:ext cx="5029200" cy="4191000"/>
          </a:xfrm>
        </p:spPr>
        <p:txBody>
          <a:bodyPr/>
          <a:lstStyle/>
          <a:p>
            <a:r>
              <a:rPr lang="en-US" sz="2400" smtClean="0"/>
              <a:t>Legislation regulating business</a:t>
            </a:r>
          </a:p>
          <a:p>
            <a:pPr lvl="1"/>
            <a:r>
              <a:rPr lang="en-US" sz="2400" smtClean="0"/>
              <a:t>Increased legislation</a:t>
            </a:r>
          </a:p>
          <a:p>
            <a:pPr lvl="1"/>
            <a:r>
              <a:rPr lang="en-US" sz="2400" smtClean="0"/>
              <a:t>Changing government agency enforcement</a:t>
            </a:r>
            <a:endParaRPr lang="en-US" sz="3000" smtClean="0"/>
          </a:p>
        </p:txBody>
      </p:sp>
      <p:sp>
        <p:nvSpPr>
          <p:cNvPr id="64515" name="Rectangle 3"/>
          <p:cNvSpPr>
            <a:spLocks noGrp="1" noChangeArrowheads="1"/>
          </p:cNvSpPr>
          <p:nvPr>
            <p:ph type="body" sz="quarter" idx="13"/>
          </p:nvPr>
        </p:nvSpPr>
        <p:spPr/>
        <p:txBody>
          <a:bodyPr/>
          <a:lstStyle/>
          <a:p>
            <a:pPr>
              <a:lnSpc>
                <a:spcPct val="90000"/>
              </a:lnSpc>
            </a:pPr>
            <a:r>
              <a:rPr lang="en-US" sz="2400" smtClean="0"/>
              <a:t>Political and Social Environment</a:t>
            </a:r>
          </a:p>
          <a:p>
            <a:pPr>
              <a:lnSpc>
                <a:spcPct val="90000"/>
              </a:lnSpc>
            </a:pPr>
            <a:endParaRPr lang="en-US" sz="2400" smtClean="0"/>
          </a:p>
        </p:txBody>
      </p:sp>
      <p:pic>
        <p:nvPicPr>
          <p:cNvPr id="64516" name="Picture 2"/>
          <p:cNvPicPr>
            <a:picLocks noChangeAspect="1" noChangeArrowheads="1"/>
          </p:cNvPicPr>
          <p:nvPr/>
        </p:nvPicPr>
        <p:blipFill>
          <a:blip r:embed="rId3"/>
          <a:srcRect/>
          <a:stretch>
            <a:fillRect/>
          </a:stretch>
        </p:blipFill>
        <p:spPr bwMode="auto">
          <a:xfrm>
            <a:off x="6096000" y="3200400"/>
            <a:ext cx="2565400" cy="1930400"/>
          </a:xfrm>
          <a:prstGeom prst="rect">
            <a:avLst/>
          </a:prstGeom>
          <a:noFill/>
          <a:ln w="9525">
            <a:noFill/>
            <a:miter lim="800000"/>
            <a:headEnd/>
            <a:tailEnd/>
          </a:ln>
        </p:spPr>
      </p:pic>
      <p:sp>
        <p:nvSpPr>
          <p:cNvPr id="64518"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6561" name="Rectangle 2"/>
          <p:cNvSpPr>
            <a:spLocks noGrp="1" noChangeArrowheads="1"/>
          </p:cNvSpPr>
          <p:nvPr>
            <p:ph type="title"/>
          </p:nvPr>
        </p:nvSpPr>
        <p:spPr/>
        <p:txBody>
          <a:bodyPr/>
          <a:lstStyle/>
          <a:p>
            <a:r>
              <a:rPr lang="en-US" smtClean="0"/>
              <a:t>The Company’s Macroenvironment</a:t>
            </a:r>
          </a:p>
        </p:txBody>
      </p:sp>
      <p:sp>
        <p:nvSpPr>
          <p:cNvPr id="66562" name="Content Placeholder 3"/>
          <p:cNvSpPr>
            <a:spLocks noGrp="1"/>
          </p:cNvSpPr>
          <p:nvPr>
            <p:ph idx="1"/>
          </p:nvPr>
        </p:nvSpPr>
        <p:spPr>
          <a:xfrm>
            <a:off x="838200" y="2057400"/>
            <a:ext cx="5029200" cy="4191000"/>
          </a:xfrm>
        </p:spPr>
        <p:txBody>
          <a:bodyPr/>
          <a:lstStyle/>
          <a:p>
            <a:r>
              <a:rPr lang="en-US" sz="2400" smtClean="0"/>
              <a:t>Increased emphasis on ethics</a:t>
            </a:r>
          </a:p>
          <a:p>
            <a:pPr lvl="1"/>
            <a:r>
              <a:rPr lang="en-US" sz="2400" smtClean="0"/>
              <a:t>Socially responsible behavior</a:t>
            </a:r>
          </a:p>
          <a:p>
            <a:pPr lvl="1"/>
            <a:r>
              <a:rPr lang="en-US" sz="2400" smtClean="0"/>
              <a:t>Cause-related marketin</a:t>
            </a:r>
            <a:r>
              <a:rPr lang="en-US" sz="2600" smtClean="0"/>
              <a:t>g</a:t>
            </a:r>
          </a:p>
          <a:p>
            <a:endParaRPr lang="en-US" sz="3000" smtClean="0"/>
          </a:p>
        </p:txBody>
      </p:sp>
      <p:sp>
        <p:nvSpPr>
          <p:cNvPr id="66563" name="Rectangle 3"/>
          <p:cNvSpPr>
            <a:spLocks noGrp="1" noChangeArrowheads="1"/>
          </p:cNvSpPr>
          <p:nvPr>
            <p:ph type="body" sz="quarter" idx="13"/>
          </p:nvPr>
        </p:nvSpPr>
        <p:spPr/>
        <p:txBody>
          <a:bodyPr/>
          <a:lstStyle/>
          <a:p>
            <a:pPr>
              <a:lnSpc>
                <a:spcPct val="90000"/>
              </a:lnSpc>
            </a:pPr>
            <a:r>
              <a:rPr lang="en-US" sz="2400" smtClean="0"/>
              <a:t>Political and Social Environment</a:t>
            </a:r>
          </a:p>
          <a:p>
            <a:pPr>
              <a:lnSpc>
                <a:spcPct val="90000"/>
              </a:lnSpc>
            </a:pPr>
            <a:endParaRPr lang="en-US" sz="2400" smtClean="0"/>
          </a:p>
        </p:txBody>
      </p:sp>
      <p:pic>
        <p:nvPicPr>
          <p:cNvPr id="66564" name="Picture 2"/>
          <p:cNvPicPr>
            <a:picLocks noChangeAspect="1" noChangeArrowheads="1"/>
          </p:cNvPicPr>
          <p:nvPr/>
        </p:nvPicPr>
        <p:blipFill>
          <a:blip r:embed="rId3"/>
          <a:srcRect/>
          <a:stretch>
            <a:fillRect/>
          </a:stretch>
        </p:blipFill>
        <p:spPr bwMode="auto">
          <a:xfrm>
            <a:off x="6096000" y="3200400"/>
            <a:ext cx="2565400" cy="1930400"/>
          </a:xfrm>
          <a:prstGeom prst="rect">
            <a:avLst/>
          </a:prstGeom>
          <a:noFill/>
          <a:ln w="9525">
            <a:noFill/>
            <a:miter lim="800000"/>
            <a:headEnd/>
            <a:tailEnd/>
          </a:ln>
        </p:spPr>
      </p:pic>
      <p:sp>
        <p:nvSpPr>
          <p:cNvPr id="66566"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8609" name="Rectangle 2"/>
          <p:cNvSpPr>
            <a:spLocks noGrp="1" noChangeArrowheads="1"/>
          </p:cNvSpPr>
          <p:nvPr>
            <p:ph type="title"/>
          </p:nvPr>
        </p:nvSpPr>
        <p:spPr/>
        <p:txBody>
          <a:bodyPr/>
          <a:lstStyle/>
          <a:p>
            <a:r>
              <a:rPr lang="en-US" smtClean="0"/>
              <a:t/>
            </a:r>
            <a:br>
              <a:rPr lang="en-US" smtClean="0"/>
            </a:br>
            <a:r>
              <a:rPr lang="en-US" smtClean="0"/>
              <a:t>The Company’s Macroenvironment</a:t>
            </a:r>
          </a:p>
        </p:txBody>
      </p:sp>
      <p:sp>
        <p:nvSpPr>
          <p:cNvPr id="68610" name="Content Placeholder 3"/>
          <p:cNvSpPr>
            <a:spLocks noGrp="1"/>
          </p:cNvSpPr>
          <p:nvPr>
            <p:ph idx="1"/>
          </p:nvPr>
        </p:nvSpPr>
        <p:spPr>
          <a:xfrm>
            <a:off x="685800" y="2209800"/>
            <a:ext cx="7772400" cy="4114800"/>
          </a:xfrm>
        </p:spPr>
        <p:txBody>
          <a:bodyPr/>
          <a:lstStyle/>
          <a:p>
            <a:pPr>
              <a:buFontTx/>
              <a:buNone/>
            </a:pPr>
            <a:r>
              <a:rPr lang="en-US" b="1" smtClean="0"/>
              <a:t>Cultural environment </a:t>
            </a:r>
            <a:r>
              <a:rPr lang="en-US" smtClean="0"/>
              <a:t>consists of institutions and other forces that affect a society’s basic values, perceptions, and behaviors</a:t>
            </a:r>
          </a:p>
          <a:p>
            <a:endParaRPr lang="en-US" smtClean="0"/>
          </a:p>
        </p:txBody>
      </p:sp>
      <p:sp>
        <p:nvSpPr>
          <p:cNvPr id="68611" name="Rectangle 3"/>
          <p:cNvSpPr>
            <a:spLocks noGrp="1" noChangeArrowheads="1"/>
          </p:cNvSpPr>
          <p:nvPr>
            <p:ph type="body" sz="quarter" idx="13"/>
          </p:nvPr>
        </p:nvSpPr>
        <p:spPr/>
        <p:txBody>
          <a:bodyPr/>
          <a:lstStyle/>
          <a:p>
            <a:r>
              <a:rPr lang="en-US" smtClean="0"/>
              <a:t>Cultural Environment</a:t>
            </a:r>
          </a:p>
        </p:txBody>
      </p:sp>
      <p:sp>
        <p:nvSpPr>
          <p:cNvPr id="68613"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1" name="Rectangle 2"/>
          <p:cNvSpPr>
            <a:spLocks noGrp="1" noChangeArrowheads="1"/>
          </p:cNvSpPr>
          <p:nvPr>
            <p:ph type="title"/>
          </p:nvPr>
        </p:nvSpPr>
        <p:spPr/>
        <p:txBody>
          <a:bodyPr/>
          <a:lstStyle/>
          <a:p>
            <a:r>
              <a:rPr lang="en-US" smtClean="0"/>
              <a:t/>
            </a:r>
            <a:br>
              <a:rPr lang="en-US" smtClean="0"/>
            </a:br>
            <a:r>
              <a:rPr lang="en-US" smtClean="0"/>
              <a:t>The Marketing Environment</a:t>
            </a:r>
          </a:p>
        </p:txBody>
      </p:sp>
      <p:sp>
        <p:nvSpPr>
          <p:cNvPr id="15362" name="Content Placeholder 3"/>
          <p:cNvSpPr>
            <a:spLocks noGrp="1"/>
          </p:cNvSpPr>
          <p:nvPr>
            <p:ph idx="1"/>
          </p:nvPr>
        </p:nvSpPr>
        <p:spPr/>
        <p:txBody>
          <a:bodyPr/>
          <a:lstStyle/>
          <a:p>
            <a:pPr>
              <a:buFontTx/>
              <a:buNone/>
            </a:pPr>
            <a:r>
              <a:rPr lang="en-US" b="1" smtClean="0"/>
              <a:t>The marketing environment </a:t>
            </a:r>
            <a:r>
              <a:rPr lang="en-US" smtClean="0"/>
              <a:t>includes the actors and forces outside marketing that affect marketing management’s ability to build and maintain successful relationships with customers</a:t>
            </a:r>
          </a:p>
          <a:p>
            <a:endParaRPr lang="en-US" smtClean="0"/>
          </a:p>
        </p:txBody>
      </p:sp>
      <p:sp>
        <p:nvSpPr>
          <p:cNvPr id="15364"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0657" name="Rectangle 2"/>
          <p:cNvSpPr>
            <a:spLocks noGrp="1" noChangeArrowheads="1"/>
          </p:cNvSpPr>
          <p:nvPr>
            <p:ph type="title"/>
          </p:nvPr>
        </p:nvSpPr>
        <p:spPr/>
        <p:txBody>
          <a:bodyPr/>
          <a:lstStyle/>
          <a:p>
            <a:r>
              <a:rPr lang="en-US" smtClean="0"/>
              <a:t>The Company’s Macroenvironment</a:t>
            </a:r>
          </a:p>
        </p:txBody>
      </p:sp>
      <p:sp>
        <p:nvSpPr>
          <p:cNvPr id="70658" name="Content Placeholder 3"/>
          <p:cNvSpPr>
            <a:spLocks noGrp="1"/>
          </p:cNvSpPr>
          <p:nvPr>
            <p:ph idx="1"/>
          </p:nvPr>
        </p:nvSpPr>
        <p:spPr>
          <a:xfrm>
            <a:off x="1143000" y="2362200"/>
            <a:ext cx="7772400" cy="4114800"/>
          </a:xfrm>
        </p:spPr>
        <p:txBody>
          <a:bodyPr/>
          <a:lstStyle/>
          <a:p>
            <a:pPr>
              <a:buFontTx/>
              <a:buNone/>
            </a:pPr>
            <a:r>
              <a:rPr lang="en-US" sz="3000" b="1" smtClean="0"/>
              <a:t>Core beliefs and values </a:t>
            </a:r>
            <a:r>
              <a:rPr lang="en-US" sz="3000" smtClean="0"/>
              <a:t>are persistent and are passed on from parents to children and are reinforced by schools, churches, businesses, and government</a:t>
            </a:r>
          </a:p>
          <a:p>
            <a:pPr>
              <a:buFontTx/>
              <a:buNone/>
            </a:pPr>
            <a:r>
              <a:rPr lang="en-US" sz="3000" b="1" smtClean="0"/>
              <a:t>Secondary beliefs and values </a:t>
            </a:r>
            <a:r>
              <a:rPr lang="en-US" sz="3000" smtClean="0"/>
              <a:t>are more open to change and include people’s views of themselves, others, organization, society, nature, and the universe</a:t>
            </a:r>
          </a:p>
          <a:p>
            <a:endParaRPr lang="en-US" sz="3000" smtClean="0"/>
          </a:p>
          <a:p>
            <a:endParaRPr lang="en-US" sz="3000" smtClean="0"/>
          </a:p>
        </p:txBody>
      </p:sp>
      <p:sp>
        <p:nvSpPr>
          <p:cNvPr id="70659" name="Rectangle 3"/>
          <p:cNvSpPr>
            <a:spLocks noGrp="1" noChangeArrowheads="1"/>
          </p:cNvSpPr>
          <p:nvPr>
            <p:ph type="body" sz="quarter" idx="13"/>
          </p:nvPr>
        </p:nvSpPr>
        <p:spPr>
          <a:xfrm>
            <a:off x="914400" y="1219200"/>
            <a:ext cx="7162800" cy="381000"/>
          </a:xfrm>
        </p:spPr>
        <p:txBody>
          <a:bodyPr/>
          <a:lstStyle/>
          <a:p>
            <a:pPr>
              <a:spcBef>
                <a:spcPct val="0"/>
              </a:spcBef>
            </a:pPr>
            <a:r>
              <a:rPr lang="en-US" smtClean="0"/>
              <a:t>Cultural Environment</a:t>
            </a:r>
          </a:p>
          <a:p>
            <a:pPr>
              <a:spcBef>
                <a:spcPct val="0"/>
              </a:spcBef>
            </a:pPr>
            <a:r>
              <a:rPr lang="en-US" smtClean="0"/>
              <a:t>Persistence of Cultural Values</a:t>
            </a:r>
          </a:p>
          <a:p>
            <a:endParaRPr lang="en-US" smtClean="0"/>
          </a:p>
        </p:txBody>
      </p:sp>
      <p:sp>
        <p:nvSpPr>
          <p:cNvPr id="70661"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2705" name="Rectangle 2"/>
          <p:cNvSpPr>
            <a:spLocks noGrp="1" noChangeArrowheads="1"/>
          </p:cNvSpPr>
          <p:nvPr>
            <p:ph type="title"/>
          </p:nvPr>
        </p:nvSpPr>
        <p:spPr/>
        <p:txBody>
          <a:bodyPr/>
          <a:lstStyle/>
          <a:p>
            <a:r>
              <a:rPr lang="en-US" smtClean="0"/>
              <a:t/>
            </a:r>
            <a:br>
              <a:rPr lang="en-US" smtClean="0"/>
            </a:br>
            <a:r>
              <a:rPr lang="en-US" smtClean="0"/>
              <a:t>The Company’s Macroenvironment</a:t>
            </a:r>
          </a:p>
        </p:txBody>
      </p:sp>
      <p:sp>
        <p:nvSpPr>
          <p:cNvPr id="72706" name="Content Placeholder 3"/>
          <p:cNvSpPr>
            <a:spLocks noGrp="1"/>
          </p:cNvSpPr>
          <p:nvPr>
            <p:ph idx="1"/>
          </p:nvPr>
        </p:nvSpPr>
        <p:spPr>
          <a:xfrm>
            <a:off x="1905000" y="2362200"/>
            <a:ext cx="5410200" cy="4114800"/>
          </a:xfrm>
        </p:spPr>
        <p:txBody>
          <a:bodyPr/>
          <a:lstStyle/>
          <a:p>
            <a:pPr>
              <a:lnSpc>
                <a:spcPct val="90000"/>
              </a:lnSpc>
            </a:pPr>
            <a:endParaRPr lang="en-US" sz="3000" smtClean="0"/>
          </a:p>
          <a:p>
            <a:pPr>
              <a:lnSpc>
                <a:spcPct val="90000"/>
              </a:lnSpc>
            </a:pPr>
            <a:r>
              <a:rPr lang="en-US" sz="3000" smtClean="0"/>
              <a:t>People’s view of themselves</a:t>
            </a:r>
          </a:p>
          <a:p>
            <a:pPr lvl="1"/>
            <a:r>
              <a:rPr lang="en-US" sz="2400" smtClean="0"/>
              <a:t>People vary in their emphasis on</a:t>
            </a:r>
          </a:p>
          <a:p>
            <a:pPr lvl="1">
              <a:buFontTx/>
              <a:buNone/>
            </a:pPr>
            <a:r>
              <a:rPr lang="en-US" sz="2400" smtClean="0"/>
              <a:t>serving themselves versus serving others.</a:t>
            </a:r>
            <a:endParaRPr lang="en-US" sz="2600" smtClean="0"/>
          </a:p>
          <a:p>
            <a:pPr>
              <a:lnSpc>
                <a:spcPct val="90000"/>
              </a:lnSpc>
            </a:pPr>
            <a:r>
              <a:rPr lang="en-US" sz="3000" smtClean="0"/>
              <a:t>People’s view of others</a:t>
            </a:r>
          </a:p>
          <a:p>
            <a:pPr lvl="1">
              <a:lnSpc>
                <a:spcPct val="90000"/>
              </a:lnSpc>
            </a:pPr>
            <a:r>
              <a:rPr lang="en-US" sz="2400" smtClean="0"/>
              <a:t>More “cocooning” – staying home, home cooked meals</a:t>
            </a:r>
          </a:p>
          <a:p>
            <a:pPr>
              <a:lnSpc>
                <a:spcPct val="90000"/>
              </a:lnSpc>
            </a:pPr>
            <a:endParaRPr lang="en-US" sz="3000" smtClean="0"/>
          </a:p>
        </p:txBody>
      </p:sp>
      <p:sp>
        <p:nvSpPr>
          <p:cNvPr id="72707" name="Rectangle 3"/>
          <p:cNvSpPr>
            <a:spLocks noGrp="1" noChangeArrowheads="1"/>
          </p:cNvSpPr>
          <p:nvPr>
            <p:ph type="body" sz="quarter" idx="13"/>
          </p:nvPr>
        </p:nvSpPr>
        <p:spPr/>
        <p:txBody>
          <a:bodyPr/>
          <a:lstStyle/>
          <a:p>
            <a:pPr>
              <a:spcBef>
                <a:spcPct val="0"/>
              </a:spcBef>
            </a:pPr>
            <a:r>
              <a:rPr lang="en-US" smtClean="0"/>
              <a:t>Cultural Environment</a:t>
            </a:r>
          </a:p>
          <a:p>
            <a:pPr>
              <a:spcBef>
                <a:spcPct val="0"/>
              </a:spcBef>
            </a:pPr>
            <a:r>
              <a:rPr lang="en-US" smtClean="0"/>
              <a:t>Shifts in Secondary Cultural Values</a:t>
            </a:r>
          </a:p>
        </p:txBody>
      </p:sp>
      <p:sp>
        <p:nvSpPr>
          <p:cNvPr id="72709"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4753" name="Rectangle 2"/>
          <p:cNvSpPr>
            <a:spLocks noGrp="1" noChangeArrowheads="1"/>
          </p:cNvSpPr>
          <p:nvPr>
            <p:ph type="title"/>
          </p:nvPr>
        </p:nvSpPr>
        <p:spPr/>
        <p:txBody>
          <a:bodyPr/>
          <a:lstStyle/>
          <a:p>
            <a:r>
              <a:rPr lang="en-US" smtClean="0"/>
              <a:t>The Company’s Macroenvironment</a:t>
            </a:r>
          </a:p>
        </p:txBody>
      </p:sp>
      <p:sp>
        <p:nvSpPr>
          <p:cNvPr id="74754" name="Content Placeholder 3"/>
          <p:cNvSpPr>
            <a:spLocks noGrp="1"/>
          </p:cNvSpPr>
          <p:nvPr>
            <p:ph idx="1"/>
          </p:nvPr>
        </p:nvSpPr>
        <p:spPr>
          <a:xfrm>
            <a:off x="1524000" y="2514600"/>
            <a:ext cx="6248400" cy="3505200"/>
          </a:xfrm>
        </p:spPr>
        <p:txBody>
          <a:bodyPr/>
          <a:lstStyle/>
          <a:p>
            <a:r>
              <a:rPr lang="en-US" smtClean="0"/>
              <a:t>People’s view of organizations</a:t>
            </a:r>
          </a:p>
          <a:p>
            <a:pPr lvl="1"/>
            <a:r>
              <a:rPr lang="en-US" smtClean="0"/>
              <a:t>Decline of loyalty toward companies</a:t>
            </a:r>
          </a:p>
          <a:p>
            <a:r>
              <a:rPr lang="en-US" smtClean="0"/>
              <a:t>People’s view of society</a:t>
            </a:r>
          </a:p>
          <a:p>
            <a:pPr lvl="1"/>
            <a:r>
              <a:rPr lang="en-US" smtClean="0"/>
              <a:t>Patriots defend it</a:t>
            </a:r>
          </a:p>
          <a:p>
            <a:pPr lvl="1"/>
            <a:r>
              <a:rPr lang="en-US" smtClean="0"/>
              <a:t>Reformers want to change it</a:t>
            </a:r>
          </a:p>
          <a:p>
            <a:pPr lvl="1"/>
            <a:r>
              <a:rPr lang="en-US" smtClean="0"/>
              <a:t>Malcontents want to leave it</a:t>
            </a:r>
          </a:p>
          <a:p>
            <a:endParaRPr lang="en-US" smtClean="0"/>
          </a:p>
        </p:txBody>
      </p:sp>
      <p:sp>
        <p:nvSpPr>
          <p:cNvPr id="74755" name="Rectangle 3"/>
          <p:cNvSpPr>
            <a:spLocks noGrp="1" noChangeArrowheads="1"/>
          </p:cNvSpPr>
          <p:nvPr>
            <p:ph type="body" sz="quarter" idx="13"/>
          </p:nvPr>
        </p:nvSpPr>
        <p:spPr>
          <a:xfrm>
            <a:off x="914400" y="1295400"/>
            <a:ext cx="7162800" cy="381000"/>
          </a:xfrm>
        </p:spPr>
        <p:txBody>
          <a:bodyPr/>
          <a:lstStyle/>
          <a:p>
            <a:pPr>
              <a:spcBef>
                <a:spcPct val="0"/>
              </a:spcBef>
            </a:pPr>
            <a:r>
              <a:rPr lang="en-US" smtClean="0"/>
              <a:t>Cultural Environment</a:t>
            </a:r>
          </a:p>
          <a:p>
            <a:pPr>
              <a:spcBef>
                <a:spcPct val="0"/>
              </a:spcBef>
            </a:pPr>
            <a:r>
              <a:rPr lang="en-US" smtClean="0"/>
              <a:t>Shifts in Secondary Cultural Values</a:t>
            </a:r>
          </a:p>
          <a:p>
            <a:endParaRPr lang="en-US" smtClean="0"/>
          </a:p>
        </p:txBody>
      </p:sp>
      <p:sp>
        <p:nvSpPr>
          <p:cNvPr id="74757"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6801" name="Rectangle 2"/>
          <p:cNvSpPr>
            <a:spLocks noGrp="1" noChangeArrowheads="1"/>
          </p:cNvSpPr>
          <p:nvPr>
            <p:ph type="title"/>
          </p:nvPr>
        </p:nvSpPr>
        <p:spPr/>
        <p:txBody>
          <a:bodyPr/>
          <a:lstStyle/>
          <a:p>
            <a:r>
              <a:rPr lang="en-US" smtClean="0"/>
              <a:t>The Company’s Macroenvironment</a:t>
            </a:r>
          </a:p>
        </p:txBody>
      </p:sp>
      <p:sp>
        <p:nvSpPr>
          <p:cNvPr id="76802" name="Rectangle 3"/>
          <p:cNvSpPr>
            <a:spLocks noGrp="1" noChangeArrowheads="1"/>
          </p:cNvSpPr>
          <p:nvPr>
            <p:ph type="body" sz="quarter" idx="13"/>
          </p:nvPr>
        </p:nvSpPr>
        <p:spPr/>
        <p:txBody>
          <a:bodyPr/>
          <a:lstStyle/>
          <a:p>
            <a:pPr>
              <a:spcBef>
                <a:spcPct val="0"/>
              </a:spcBef>
            </a:pPr>
            <a:r>
              <a:rPr lang="en-US" smtClean="0"/>
              <a:t>Cultural Environment </a:t>
            </a:r>
          </a:p>
          <a:p>
            <a:pPr>
              <a:spcBef>
                <a:spcPct val="0"/>
              </a:spcBef>
            </a:pPr>
            <a:r>
              <a:rPr lang="en-US" smtClean="0"/>
              <a:t>Shifts in Secondary Cultural Values</a:t>
            </a:r>
          </a:p>
          <a:p>
            <a:pPr>
              <a:spcBef>
                <a:spcPct val="0"/>
              </a:spcBef>
            </a:pPr>
            <a:endParaRPr lang="en-US" smtClean="0"/>
          </a:p>
        </p:txBody>
      </p:sp>
      <p:sp>
        <p:nvSpPr>
          <p:cNvPr id="76803" name="Content Placeholder 4"/>
          <p:cNvSpPr>
            <a:spLocks noGrp="1"/>
          </p:cNvSpPr>
          <p:nvPr>
            <p:ph sz="half" idx="4294967295"/>
          </p:nvPr>
        </p:nvSpPr>
        <p:spPr>
          <a:xfrm>
            <a:off x="762000" y="2286000"/>
            <a:ext cx="6324600" cy="4114800"/>
          </a:xfrm>
        </p:spPr>
        <p:txBody>
          <a:bodyPr/>
          <a:lstStyle/>
          <a:p>
            <a:pPr marL="533400" indent="-533400"/>
            <a:r>
              <a:rPr lang="en-US" sz="2800" smtClean="0"/>
              <a:t>People’s view of nature</a:t>
            </a:r>
          </a:p>
          <a:p>
            <a:pPr marL="914400" lvl="1" indent="-457200"/>
            <a:r>
              <a:rPr lang="en-US" sz="2400" smtClean="0"/>
              <a:t>Some feel ruled by it</a:t>
            </a:r>
          </a:p>
          <a:p>
            <a:pPr marL="914400" lvl="1" indent="-457200"/>
            <a:r>
              <a:rPr lang="en-US" sz="2400" smtClean="0"/>
              <a:t>Some feel in harmony with it</a:t>
            </a:r>
          </a:p>
          <a:p>
            <a:pPr marL="914400" lvl="1" indent="-457200"/>
            <a:r>
              <a:rPr lang="en-US" sz="2400" smtClean="0"/>
              <a:t>Some seek to master it</a:t>
            </a:r>
          </a:p>
          <a:p>
            <a:pPr marL="533400" indent="-533400"/>
            <a:r>
              <a:rPr lang="en-US" sz="2800" smtClean="0"/>
              <a:t>People’s view of the universe</a:t>
            </a:r>
          </a:p>
          <a:p>
            <a:pPr marL="914400" lvl="1" indent="-457200"/>
            <a:r>
              <a:rPr lang="en-US" sz="2400" smtClean="0"/>
              <a:t>Renewed interest in spirituality</a:t>
            </a:r>
          </a:p>
          <a:p>
            <a:pPr marL="914400" lvl="1" indent="-457200"/>
            <a:r>
              <a:rPr lang="en-US" sz="2400" smtClean="0"/>
              <a:t>Developed more permanent values</a:t>
            </a:r>
          </a:p>
          <a:p>
            <a:pPr lvl="3"/>
            <a:r>
              <a:rPr lang="en-US" sz="2400" smtClean="0"/>
              <a:t>family, community, earth,</a:t>
            </a:r>
          </a:p>
          <a:p>
            <a:pPr lvl="3"/>
            <a:r>
              <a:rPr lang="en-US" sz="2400" smtClean="0"/>
              <a:t>spirituality, ethics</a:t>
            </a:r>
          </a:p>
          <a:p>
            <a:pPr lvl="2">
              <a:buFontTx/>
              <a:buNone/>
            </a:pPr>
            <a:r>
              <a:rPr lang="en-US" smtClean="0"/>
              <a:t>		</a:t>
            </a:r>
            <a:endParaRPr lang="en-US" sz="7200" smtClean="0"/>
          </a:p>
        </p:txBody>
      </p:sp>
      <p:pic>
        <p:nvPicPr>
          <p:cNvPr id="76804" name="Picture 7" descr="ph03_17"/>
          <p:cNvPicPr>
            <a:picLocks noChangeAspect="1" noChangeArrowheads="1"/>
          </p:cNvPicPr>
          <p:nvPr/>
        </p:nvPicPr>
        <p:blipFill>
          <a:blip r:embed="rId3"/>
          <a:srcRect/>
          <a:stretch>
            <a:fillRect/>
          </a:stretch>
        </p:blipFill>
        <p:spPr bwMode="auto">
          <a:xfrm>
            <a:off x="6915150" y="2743200"/>
            <a:ext cx="1847850" cy="2514600"/>
          </a:xfrm>
          <a:prstGeom prst="rect">
            <a:avLst/>
          </a:prstGeom>
          <a:noFill/>
          <a:ln w="9525">
            <a:noFill/>
            <a:miter lim="800000"/>
            <a:headEnd/>
            <a:tailEnd/>
          </a:ln>
        </p:spPr>
      </p:pic>
      <p:sp>
        <p:nvSpPr>
          <p:cNvPr id="76806"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8849" name="Rectangle 2"/>
          <p:cNvSpPr>
            <a:spLocks noGrp="1" noChangeArrowheads="1"/>
          </p:cNvSpPr>
          <p:nvPr>
            <p:ph type="title"/>
          </p:nvPr>
        </p:nvSpPr>
        <p:spPr/>
        <p:txBody>
          <a:bodyPr/>
          <a:lstStyle/>
          <a:p>
            <a:r>
              <a:rPr lang="en-US" smtClean="0"/>
              <a:t>Responding to the Marketing </a:t>
            </a:r>
            <a:br>
              <a:rPr lang="en-US" smtClean="0"/>
            </a:br>
            <a:r>
              <a:rPr lang="en-US" smtClean="0"/>
              <a:t>Environment</a:t>
            </a:r>
          </a:p>
        </p:txBody>
      </p:sp>
      <p:graphicFrame>
        <p:nvGraphicFramePr>
          <p:cNvPr id="8" name="Content Placeholder 7"/>
          <p:cNvGraphicFramePr>
            <a:graphicFrameLocks noGrp="1"/>
          </p:cNvGraphicFramePr>
          <p:nvPr>
            <p:ph idx="1"/>
          </p:nvPr>
        </p:nvGraphicFramePr>
        <p:xfrm>
          <a:off x="304800" y="1981200"/>
          <a:ext cx="8153400" cy="3352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8851" name="Rectangle 3"/>
          <p:cNvSpPr>
            <a:spLocks noGrp="1" noChangeArrowheads="1"/>
          </p:cNvSpPr>
          <p:nvPr>
            <p:ph type="body" sz="quarter" idx="13"/>
          </p:nvPr>
        </p:nvSpPr>
        <p:spPr/>
        <p:txBody>
          <a:bodyPr/>
          <a:lstStyle/>
          <a:p>
            <a:r>
              <a:rPr lang="en-US" smtClean="0"/>
              <a:t>Views on Responding</a:t>
            </a:r>
          </a:p>
          <a:p>
            <a:endParaRPr lang="en-US" smtClean="0"/>
          </a:p>
        </p:txBody>
      </p:sp>
      <p:sp>
        <p:nvSpPr>
          <p:cNvPr id="78853"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09" name="Rectangle 2"/>
          <p:cNvSpPr>
            <a:spLocks noGrp="1" noChangeArrowheads="1"/>
          </p:cNvSpPr>
          <p:nvPr>
            <p:ph type="title"/>
          </p:nvPr>
        </p:nvSpPr>
        <p:spPr/>
        <p:txBody>
          <a:bodyPr/>
          <a:lstStyle/>
          <a:p>
            <a:r>
              <a:rPr lang="en-US" smtClean="0"/>
              <a:t/>
            </a:r>
            <a:br>
              <a:rPr lang="en-US" smtClean="0"/>
            </a:br>
            <a:r>
              <a:rPr lang="en-US" smtClean="0"/>
              <a:t>The Marketing Environment</a:t>
            </a:r>
          </a:p>
        </p:txBody>
      </p:sp>
      <p:sp>
        <p:nvSpPr>
          <p:cNvPr id="17410" name="Content Placeholder 3"/>
          <p:cNvSpPr>
            <a:spLocks noGrp="1"/>
          </p:cNvSpPr>
          <p:nvPr>
            <p:ph idx="1"/>
          </p:nvPr>
        </p:nvSpPr>
        <p:spPr/>
        <p:txBody>
          <a:bodyPr/>
          <a:lstStyle/>
          <a:p>
            <a:pPr>
              <a:buFontTx/>
              <a:buNone/>
            </a:pPr>
            <a:r>
              <a:rPr lang="en-US" b="1" smtClean="0"/>
              <a:t>Microenvironment </a:t>
            </a:r>
            <a:r>
              <a:rPr lang="en-US" smtClean="0"/>
              <a:t>consists of the actors close to the company that affect its ability to serve its customers, the company, suppliers, marketing intermediaries, customer markets, competitors, and publics</a:t>
            </a:r>
          </a:p>
          <a:p>
            <a:endParaRPr lang="en-US" smtClean="0"/>
          </a:p>
        </p:txBody>
      </p:sp>
      <p:sp>
        <p:nvSpPr>
          <p:cNvPr id="17412"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7" name="Rectangle 2"/>
          <p:cNvSpPr>
            <a:spLocks noGrp="1" noChangeArrowheads="1"/>
          </p:cNvSpPr>
          <p:nvPr>
            <p:ph type="title"/>
          </p:nvPr>
        </p:nvSpPr>
        <p:spPr/>
        <p:txBody>
          <a:bodyPr/>
          <a:lstStyle/>
          <a:p>
            <a:r>
              <a:rPr lang="en-US" smtClean="0"/>
              <a:t/>
            </a:r>
            <a:br>
              <a:rPr lang="en-US" smtClean="0"/>
            </a:br>
            <a:r>
              <a:rPr lang="en-US" smtClean="0"/>
              <a:t>The Company’s Microenvironment</a:t>
            </a:r>
          </a:p>
        </p:txBody>
      </p:sp>
      <p:sp>
        <p:nvSpPr>
          <p:cNvPr id="19458" name="Text Placeholder 4"/>
          <p:cNvSpPr>
            <a:spLocks noGrp="1"/>
          </p:cNvSpPr>
          <p:nvPr>
            <p:ph type="body" sz="quarter" idx="13"/>
          </p:nvPr>
        </p:nvSpPr>
        <p:spPr/>
        <p:txBody>
          <a:bodyPr/>
          <a:lstStyle/>
          <a:p>
            <a:r>
              <a:rPr lang="en-US" smtClean="0"/>
              <a:t>Actors in the Microenvironment</a:t>
            </a:r>
          </a:p>
          <a:p>
            <a:endParaRPr lang="en-US" smtClean="0"/>
          </a:p>
        </p:txBody>
      </p:sp>
      <p:pic>
        <p:nvPicPr>
          <p:cNvPr id="19459" name="Picture 4" descr="fig03_01wo.jpg"/>
          <p:cNvPicPr>
            <a:picLocks noChangeAspect="1"/>
          </p:cNvPicPr>
          <p:nvPr/>
        </p:nvPicPr>
        <p:blipFill>
          <a:blip r:embed="rId3"/>
          <a:srcRect/>
          <a:stretch>
            <a:fillRect/>
          </a:stretch>
        </p:blipFill>
        <p:spPr bwMode="auto">
          <a:xfrm>
            <a:off x="479425" y="2057400"/>
            <a:ext cx="7978775" cy="4114800"/>
          </a:xfrm>
          <a:prstGeom prst="rect">
            <a:avLst/>
          </a:prstGeom>
          <a:noFill/>
          <a:ln w="9525">
            <a:noFill/>
            <a:miter lim="800000"/>
            <a:headEnd/>
            <a:tailEnd/>
          </a:ln>
        </p:spPr>
      </p:pic>
      <p:sp>
        <p:nvSpPr>
          <p:cNvPr id="19461"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mtClean="0"/>
              <a:t/>
            </a:r>
            <a:br>
              <a:rPr lang="en-US" smtClean="0"/>
            </a:br>
            <a:r>
              <a:rPr lang="en-US" smtClean="0"/>
              <a:t>The Company’s Microenvironment</a:t>
            </a:r>
          </a:p>
        </p:txBody>
      </p:sp>
      <p:sp>
        <p:nvSpPr>
          <p:cNvPr id="21506" name="Content Placeholder 3"/>
          <p:cNvSpPr>
            <a:spLocks noGrp="1"/>
          </p:cNvSpPr>
          <p:nvPr>
            <p:ph idx="1"/>
          </p:nvPr>
        </p:nvSpPr>
        <p:spPr/>
        <p:txBody>
          <a:bodyPr/>
          <a:lstStyle/>
          <a:p>
            <a:r>
              <a:rPr lang="en-US" smtClean="0"/>
              <a:t>Top management</a:t>
            </a:r>
          </a:p>
          <a:p>
            <a:r>
              <a:rPr lang="en-US" smtClean="0"/>
              <a:t>Finance</a:t>
            </a:r>
          </a:p>
          <a:p>
            <a:r>
              <a:rPr lang="en-US" smtClean="0"/>
              <a:t>R&amp;D</a:t>
            </a:r>
          </a:p>
          <a:p>
            <a:r>
              <a:rPr lang="en-US" smtClean="0"/>
              <a:t>Purchasing</a:t>
            </a:r>
          </a:p>
          <a:p>
            <a:r>
              <a:rPr lang="en-US" smtClean="0"/>
              <a:t>Operations</a:t>
            </a:r>
          </a:p>
          <a:p>
            <a:r>
              <a:rPr lang="en-US" smtClean="0"/>
              <a:t>Accounting</a:t>
            </a:r>
          </a:p>
          <a:p>
            <a:endParaRPr lang="en-US" smtClean="0"/>
          </a:p>
        </p:txBody>
      </p:sp>
      <p:sp>
        <p:nvSpPr>
          <p:cNvPr id="21507" name="Rectangle 3"/>
          <p:cNvSpPr>
            <a:spLocks noGrp="1" noChangeArrowheads="1"/>
          </p:cNvSpPr>
          <p:nvPr>
            <p:ph type="body" sz="quarter" idx="13"/>
          </p:nvPr>
        </p:nvSpPr>
        <p:spPr/>
        <p:txBody>
          <a:bodyPr/>
          <a:lstStyle/>
          <a:p>
            <a:r>
              <a:rPr lang="en-US" smtClean="0"/>
              <a:t>The Company</a:t>
            </a:r>
          </a:p>
          <a:p>
            <a:endParaRPr lang="en-US" smtClean="0"/>
          </a:p>
        </p:txBody>
      </p:sp>
      <p:pic>
        <p:nvPicPr>
          <p:cNvPr id="21508" name="Picture 7" descr="ph03_02"/>
          <p:cNvPicPr>
            <a:picLocks noChangeAspect="1" noChangeArrowheads="1"/>
          </p:cNvPicPr>
          <p:nvPr/>
        </p:nvPicPr>
        <p:blipFill>
          <a:blip r:embed="rId3"/>
          <a:srcRect/>
          <a:stretch>
            <a:fillRect/>
          </a:stretch>
        </p:blipFill>
        <p:spPr bwMode="auto">
          <a:xfrm>
            <a:off x="4648200" y="1981200"/>
            <a:ext cx="3498850" cy="4419600"/>
          </a:xfrm>
          <a:prstGeom prst="rect">
            <a:avLst/>
          </a:prstGeom>
          <a:noFill/>
          <a:ln w="9525">
            <a:noFill/>
            <a:miter lim="800000"/>
            <a:headEnd/>
            <a:tailEnd/>
          </a:ln>
        </p:spPr>
      </p:pic>
      <p:sp>
        <p:nvSpPr>
          <p:cNvPr id="21510"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3" name="Rectangle 2"/>
          <p:cNvSpPr>
            <a:spLocks noGrp="1" noChangeArrowheads="1"/>
          </p:cNvSpPr>
          <p:nvPr>
            <p:ph type="title"/>
          </p:nvPr>
        </p:nvSpPr>
        <p:spPr/>
        <p:txBody>
          <a:bodyPr/>
          <a:lstStyle/>
          <a:p>
            <a:r>
              <a:rPr lang="en-US" smtClean="0"/>
              <a:t/>
            </a:r>
            <a:br>
              <a:rPr lang="en-US" smtClean="0"/>
            </a:br>
            <a:r>
              <a:rPr lang="en-US" smtClean="0"/>
              <a:t>The Company’s Microenvironment</a:t>
            </a:r>
          </a:p>
        </p:txBody>
      </p:sp>
      <p:sp>
        <p:nvSpPr>
          <p:cNvPr id="23554" name="Content Placeholder 3"/>
          <p:cNvSpPr>
            <a:spLocks noGrp="1"/>
          </p:cNvSpPr>
          <p:nvPr>
            <p:ph idx="1"/>
          </p:nvPr>
        </p:nvSpPr>
        <p:spPr/>
        <p:txBody>
          <a:bodyPr/>
          <a:lstStyle/>
          <a:p>
            <a:r>
              <a:rPr lang="en-US" smtClean="0"/>
              <a:t>Provide the resources to produce goods and services</a:t>
            </a:r>
          </a:p>
          <a:p>
            <a:r>
              <a:rPr lang="en-US" smtClean="0"/>
              <a:t>Treat as partners to provide customer value</a:t>
            </a:r>
          </a:p>
          <a:p>
            <a:endParaRPr lang="en-US" smtClean="0"/>
          </a:p>
        </p:txBody>
      </p:sp>
      <p:sp>
        <p:nvSpPr>
          <p:cNvPr id="23555" name="Rectangle 3"/>
          <p:cNvSpPr>
            <a:spLocks noGrp="1" noChangeArrowheads="1"/>
          </p:cNvSpPr>
          <p:nvPr>
            <p:ph type="body" sz="quarter" idx="13"/>
          </p:nvPr>
        </p:nvSpPr>
        <p:spPr/>
        <p:txBody>
          <a:bodyPr/>
          <a:lstStyle/>
          <a:p>
            <a:r>
              <a:rPr lang="en-US" smtClean="0"/>
              <a:t>Suppliers</a:t>
            </a:r>
          </a:p>
        </p:txBody>
      </p:sp>
      <p:sp>
        <p:nvSpPr>
          <p:cNvPr id="23557"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1" name="Rectangle 2"/>
          <p:cNvSpPr>
            <a:spLocks noGrp="1" noChangeArrowheads="1"/>
          </p:cNvSpPr>
          <p:nvPr>
            <p:ph type="title"/>
          </p:nvPr>
        </p:nvSpPr>
        <p:spPr/>
        <p:txBody>
          <a:bodyPr/>
          <a:lstStyle/>
          <a:p>
            <a:r>
              <a:rPr lang="en-US" smtClean="0"/>
              <a:t/>
            </a:r>
            <a:br>
              <a:rPr lang="en-US" smtClean="0"/>
            </a:br>
            <a:r>
              <a:rPr lang="en-US" smtClean="0"/>
              <a:t>The Company’s Microenvironment</a:t>
            </a:r>
          </a:p>
        </p:txBody>
      </p:sp>
      <p:sp>
        <p:nvSpPr>
          <p:cNvPr id="25602" name="Content Placeholder 5"/>
          <p:cNvSpPr>
            <a:spLocks noGrp="1"/>
          </p:cNvSpPr>
          <p:nvPr>
            <p:ph idx="1"/>
          </p:nvPr>
        </p:nvSpPr>
        <p:spPr>
          <a:xfrm>
            <a:off x="685800" y="2286000"/>
            <a:ext cx="3886200" cy="4114800"/>
          </a:xfrm>
        </p:spPr>
        <p:txBody>
          <a:bodyPr/>
          <a:lstStyle/>
          <a:p>
            <a:pPr>
              <a:buFontTx/>
              <a:buNone/>
            </a:pPr>
            <a:r>
              <a:rPr lang="en-US" smtClean="0"/>
              <a:t>Help the company to promote, sell and distribute its products to final buyers</a:t>
            </a:r>
          </a:p>
        </p:txBody>
      </p:sp>
      <p:sp>
        <p:nvSpPr>
          <p:cNvPr id="25603" name="Content Placeholder 9"/>
          <p:cNvSpPr>
            <a:spLocks noGrp="1"/>
          </p:cNvSpPr>
          <p:nvPr>
            <p:ph type="body" sz="quarter" idx="13"/>
          </p:nvPr>
        </p:nvSpPr>
        <p:spPr/>
        <p:txBody>
          <a:bodyPr/>
          <a:lstStyle/>
          <a:p>
            <a:r>
              <a:rPr lang="en-US" smtClean="0"/>
              <a:t>Marketing Intermediaries</a:t>
            </a:r>
          </a:p>
          <a:p>
            <a:endParaRPr lang="en-US" smtClean="0"/>
          </a:p>
        </p:txBody>
      </p:sp>
      <p:pic>
        <p:nvPicPr>
          <p:cNvPr id="25604" name="Picture 6" descr="ph03_03.jpg"/>
          <p:cNvPicPr>
            <a:picLocks noChangeAspect="1"/>
          </p:cNvPicPr>
          <p:nvPr/>
        </p:nvPicPr>
        <p:blipFill>
          <a:blip r:embed="rId3"/>
          <a:srcRect/>
          <a:stretch>
            <a:fillRect/>
          </a:stretch>
        </p:blipFill>
        <p:spPr bwMode="auto">
          <a:xfrm>
            <a:off x="4953000" y="2133600"/>
            <a:ext cx="2736850" cy="4114800"/>
          </a:xfrm>
          <a:prstGeom prst="rect">
            <a:avLst/>
          </a:prstGeom>
          <a:noFill/>
          <a:ln w="9525">
            <a:noFill/>
            <a:miter lim="800000"/>
            <a:headEnd/>
            <a:tailEnd/>
          </a:ln>
        </p:spPr>
      </p:pic>
      <p:sp>
        <p:nvSpPr>
          <p:cNvPr id="25606"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49" name="Rectangle 2"/>
          <p:cNvSpPr>
            <a:spLocks noGrp="1" noChangeArrowheads="1"/>
          </p:cNvSpPr>
          <p:nvPr>
            <p:ph type="title"/>
          </p:nvPr>
        </p:nvSpPr>
        <p:spPr/>
        <p:txBody>
          <a:bodyPr/>
          <a:lstStyle/>
          <a:p>
            <a:r>
              <a:rPr lang="en-US" smtClean="0"/>
              <a:t/>
            </a:r>
            <a:br>
              <a:rPr lang="en-US" smtClean="0"/>
            </a:br>
            <a:r>
              <a:rPr lang="en-US" smtClean="0"/>
              <a:t>The Company’s Microenvironment</a:t>
            </a:r>
          </a:p>
        </p:txBody>
      </p:sp>
      <p:graphicFrame>
        <p:nvGraphicFramePr>
          <p:cNvPr id="8" name="Content Placeholder 7"/>
          <p:cNvGraphicFramePr>
            <a:graphicFrameLocks noGrp="1"/>
          </p:cNvGraphicFramePr>
          <p:nvPr>
            <p:ph idx="1"/>
          </p:nvPr>
        </p:nvGraphicFramePr>
        <p:xfrm>
          <a:off x="762000" y="2133600"/>
          <a:ext cx="7620000" cy="3962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7651" name="Content Placeholder 9"/>
          <p:cNvSpPr>
            <a:spLocks noGrp="1"/>
          </p:cNvSpPr>
          <p:nvPr>
            <p:ph type="body" sz="quarter" idx="13"/>
          </p:nvPr>
        </p:nvSpPr>
        <p:spPr/>
        <p:txBody>
          <a:bodyPr/>
          <a:lstStyle/>
          <a:p>
            <a:r>
              <a:rPr lang="en-US" smtClean="0"/>
              <a:t>Types of Marketing Intermediaries</a:t>
            </a:r>
          </a:p>
          <a:p>
            <a:endParaRPr lang="en-US" smtClean="0"/>
          </a:p>
        </p:txBody>
      </p:sp>
      <p:sp>
        <p:nvSpPr>
          <p:cNvPr id="27653"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Blank Presentation">
  <a:themeElements>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fontScheme name="Blank Presentation">
      <a:majorFont>
        <a:latin typeface="Arial"/>
        <a:ea typeface="ヒラギノ角ゴ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1144</TotalTime>
  <Words>8912</Words>
  <Application>Microsoft Office PowerPoint</Application>
  <PresentationFormat>On-screen Show (4:3)</PresentationFormat>
  <Paragraphs>442</Paragraphs>
  <Slides>34</Slides>
  <Notes>34</Notes>
  <HiddenSlides>0</HiddenSlides>
  <MMClips>0</MMClips>
  <ScaleCrop>false</ScaleCrop>
  <HeadingPairs>
    <vt:vector size="6" baseType="variant">
      <vt:variant>
        <vt:lpstr>Fonts Used</vt:lpstr>
      </vt:variant>
      <vt:variant>
        <vt:i4>6</vt:i4>
      </vt:variant>
      <vt:variant>
        <vt:lpstr>Design Template</vt:lpstr>
      </vt:variant>
      <vt:variant>
        <vt:i4>9</vt:i4>
      </vt:variant>
      <vt:variant>
        <vt:lpstr>Slide Titles</vt:lpstr>
      </vt:variant>
      <vt:variant>
        <vt:i4>34</vt:i4>
      </vt:variant>
    </vt:vector>
  </HeadingPairs>
  <TitlesOfParts>
    <vt:vector size="49" baseType="lpstr">
      <vt:lpstr>Arial</vt:lpstr>
      <vt:lpstr>ヒラギノ角ゴ Pro W3</vt:lpstr>
      <vt:lpstr>Calibri</vt:lpstr>
      <vt:lpstr>MS PGothic</vt:lpstr>
      <vt:lpstr>Tahoma</vt:lpstr>
      <vt:lpstr>Wingdings</vt:lpstr>
      <vt:lpstr>Blank Presentation</vt:lpstr>
      <vt:lpstr>Blank Presentation</vt:lpstr>
      <vt:lpstr>Blank Presentation</vt:lpstr>
      <vt:lpstr>Blank Presentation</vt:lpstr>
      <vt:lpstr>Blank Presentation</vt:lpstr>
      <vt:lpstr>Blank Presentation</vt:lpstr>
      <vt:lpstr>Blank Presentation</vt:lpstr>
      <vt:lpstr>Blank Presentation</vt:lpstr>
      <vt:lpstr>Blank Presentation</vt:lpstr>
      <vt:lpstr> Chapter Three</vt:lpstr>
      <vt:lpstr>Analyzing the Marketing Environment</vt:lpstr>
      <vt:lpstr> The Marketing Environment</vt:lpstr>
      <vt:lpstr> The Marketing Environment</vt:lpstr>
      <vt:lpstr> The Company’s Microenvironment</vt:lpstr>
      <vt:lpstr> The Company’s Microenvironment</vt:lpstr>
      <vt:lpstr> The Company’s Microenvironment</vt:lpstr>
      <vt:lpstr> The Company’s Microenvironment</vt:lpstr>
      <vt:lpstr> The Company’s Microenvironment</vt:lpstr>
      <vt:lpstr>The Company’s Microenvironment</vt:lpstr>
      <vt:lpstr> The Company’s Microenvironment</vt:lpstr>
      <vt:lpstr>The Company’s Microenvironment</vt:lpstr>
      <vt:lpstr> The Company’s Macroenvironment</vt:lpstr>
      <vt:lpstr>The Company’s Macroenvironment</vt:lpstr>
      <vt:lpstr> The Company’s Macroenvironment</vt:lpstr>
      <vt:lpstr> The Company’s Macroenvironment</vt:lpstr>
      <vt:lpstr> The Company’s Macroenvironment</vt:lpstr>
      <vt:lpstr> The Company’s Macroenvironment</vt:lpstr>
      <vt:lpstr> The Company’s Macroenvironment</vt:lpstr>
      <vt:lpstr> The Company’s Macroenvironment</vt:lpstr>
      <vt:lpstr>The Company’s Macroenvironment</vt:lpstr>
      <vt:lpstr>The Company’s Macroenvironment</vt:lpstr>
      <vt:lpstr> The Company’s Macroenvironment</vt:lpstr>
      <vt:lpstr> The Company’s Macroenvironment</vt:lpstr>
      <vt:lpstr>The Company’s Macroenvironment</vt:lpstr>
      <vt:lpstr>The Company’s Macroenvironment</vt:lpstr>
      <vt:lpstr>The Company’s Macroenvironment</vt:lpstr>
      <vt:lpstr>The Company’s Macroenvironment</vt:lpstr>
      <vt:lpstr> The Company’s Macroenvironment</vt:lpstr>
      <vt:lpstr>The Company’s Macroenvironment</vt:lpstr>
      <vt:lpstr> The Company’s Macroenvironment</vt:lpstr>
      <vt:lpstr>The Company’s Macroenvironment</vt:lpstr>
      <vt:lpstr>The Company’s Macroenvironment</vt:lpstr>
      <vt:lpstr>Responding to the Marketing  Environment</vt:lpstr>
    </vt:vector>
  </TitlesOfParts>
  <Company>School of Management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utter</dc:creator>
  <cp:lastModifiedBy>upendme</cp:lastModifiedBy>
  <cp:revision>156</cp:revision>
  <dcterms:created xsi:type="dcterms:W3CDTF">2011-02-15T22:15:04Z</dcterms:created>
  <dcterms:modified xsi:type="dcterms:W3CDTF">2013-02-13T17:32:33Z</dcterms:modified>
</cp:coreProperties>
</file>