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7" r:id="rId3"/>
    <p:sldId id="288" r:id="rId4"/>
    <p:sldId id="283" r:id="rId5"/>
    <p:sldId id="289" r:id="rId6"/>
    <p:sldId id="291" r:id="rId7"/>
    <p:sldId id="290" r:id="rId8"/>
    <p:sldId id="292" r:id="rId9"/>
    <p:sldId id="293" r:id="rId10"/>
    <p:sldId id="295" r:id="rId11"/>
    <p:sldId id="294" r:id="rId12"/>
    <p:sldId id="296" r:id="rId13"/>
    <p:sldId id="297" r:id="rId14"/>
    <p:sldId id="260" r:id="rId15"/>
    <p:sldId id="298" r:id="rId16"/>
    <p:sldId id="299" r:id="rId17"/>
    <p:sldId id="300" r:id="rId18"/>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CD9FCE9-01E6-4FC2-A298-B44875C344C1}" type="datetimeFigureOut">
              <a:rPr lang="en-US" smtClean="0"/>
              <a:t>4/13/2020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9605C26-651A-4B4B-A2B0-A6C6F4AC16B9}" type="slidenum">
              <a:rPr lang="en-US" smtClean="0"/>
              <a:t>‹#›</a:t>
            </a:fld>
            <a:endParaRPr lang="en-US"/>
          </a:p>
        </p:txBody>
      </p:sp>
    </p:spTree>
    <p:extLst>
      <p:ext uri="{BB962C8B-B14F-4D97-AF65-F5344CB8AC3E}">
        <p14:creationId xmlns:p14="http://schemas.microsoft.com/office/powerpoint/2010/main" val="126633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CD9FCE9-01E6-4FC2-A298-B44875C344C1}" type="datetimeFigureOut">
              <a:rPr lang="en-US" smtClean="0"/>
              <a:t>4/13/2020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9605C26-651A-4B4B-A2B0-A6C6F4AC16B9}" type="slidenum">
              <a:rPr lang="en-US" smtClean="0"/>
              <a:t>‹#›</a:t>
            </a:fld>
            <a:endParaRPr lang="en-US"/>
          </a:p>
        </p:txBody>
      </p:sp>
    </p:spTree>
    <p:extLst>
      <p:ext uri="{BB962C8B-B14F-4D97-AF65-F5344CB8AC3E}">
        <p14:creationId xmlns:p14="http://schemas.microsoft.com/office/powerpoint/2010/main" val="294183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CD9FCE9-01E6-4FC2-A298-B44875C344C1}" type="datetimeFigureOut">
              <a:rPr lang="en-US" smtClean="0"/>
              <a:t>4/13/2020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9605C26-651A-4B4B-A2B0-A6C6F4AC16B9}" type="slidenum">
              <a:rPr lang="en-US" smtClean="0"/>
              <a:t>‹#›</a:t>
            </a:fld>
            <a:endParaRPr lang="en-US"/>
          </a:p>
        </p:txBody>
      </p:sp>
    </p:spTree>
    <p:extLst>
      <p:ext uri="{BB962C8B-B14F-4D97-AF65-F5344CB8AC3E}">
        <p14:creationId xmlns:p14="http://schemas.microsoft.com/office/powerpoint/2010/main" val="193116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CD9FCE9-01E6-4FC2-A298-B44875C344C1}" type="datetimeFigureOut">
              <a:rPr lang="en-US" smtClean="0"/>
              <a:t>4/13/2020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9605C26-651A-4B4B-A2B0-A6C6F4AC16B9}" type="slidenum">
              <a:rPr lang="en-US" smtClean="0"/>
              <a:t>‹#›</a:t>
            </a:fld>
            <a:endParaRPr lang="en-US"/>
          </a:p>
        </p:txBody>
      </p:sp>
    </p:spTree>
    <p:extLst>
      <p:ext uri="{BB962C8B-B14F-4D97-AF65-F5344CB8AC3E}">
        <p14:creationId xmlns:p14="http://schemas.microsoft.com/office/powerpoint/2010/main" val="332804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FCD9FCE9-01E6-4FC2-A298-B44875C344C1}" type="datetimeFigureOut">
              <a:rPr lang="en-US" smtClean="0"/>
              <a:t>4/13/2020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9605C26-651A-4B4B-A2B0-A6C6F4AC16B9}" type="slidenum">
              <a:rPr lang="en-US" smtClean="0"/>
              <a:t>‹#›</a:t>
            </a:fld>
            <a:endParaRPr lang="en-US"/>
          </a:p>
        </p:txBody>
      </p:sp>
    </p:spTree>
    <p:extLst>
      <p:ext uri="{BB962C8B-B14F-4D97-AF65-F5344CB8AC3E}">
        <p14:creationId xmlns:p14="http://schemas.microsoft.com/office/powerpoint/2010/main" val="25775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CD9FCE9-01E6-4FC2-A298-B44875C344C1}" type="datetimeFigureOut">
              <a:rPr lang="en-US" smtClean="0"/>
              <a:t>4/13/2020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9605C26-651A-4B4B-A2B0-A6C6F4AC16B9}" type="slidenum">
              <a:rPr lang="en-US" smtClean="0"/>
              <a:t>‹#›</a:t>
            </a:fld>
            <a:endParaRPr lang="en-US"/>
          </a:p>
        </p:txBody>
      </p:sp>
    </p:spTree>
    <p:extLst>
      <p:ext uri="{BB962C8B-B14F-4D97-AF65-F5344CB8AC3E}">
        <p14:creationId xmlns:p14="http://schemas.microsoft.com/office/powerpoint/2010/main" val="208179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CD9FCE9-01E6-4FC2-A298-B44875C344C1}" type="datetimeFigureOut">
              <a:rPr lang="en-US" smtClean="0"/>
              <a:t>4/13/2020</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79605C26-651A-4B4B-A2B0-A6C6F4AC16B9}" type="slidenum">
              <a:rPr lang="en-US" smtClean="0"/>
              <a:t>‹#›</a:t>
            </a:fld>
            <a:endParaRPr lang="en-US"/>
          </a:p>
        </p:txBody>
      </p:sp>
    </p:spTree>
    <p:extLst>
      <p:ext uri="{BB962C8B-B14F-4D97-AF65-F5344CB8AC3E}">
        <p14:creationId xmlns:p14="http://schemas.microsoft.com/office/powerpoint/2010/main" val="214295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CD9FCE9-01E6-4FC2-A298-B44875C344C1}" type="datetimeFigureOut">
              <a:rPr lang="en-US" smtClean="0"/>
              <a:t>4/13/2020</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79605C26-651A-4B4B-A2B0-A6C6F4AC16B9}" type="slidenum">
              <a:rPr lang="en-US" smtClean="0"/>
              <a:t>‹#›</a:t>
            </a:fld>
            <a:endParaRPr lang="en-US"/>
          </a:p>
        </p:txBody>
      </p:sp>
    </p:spTree>
    <p:extLst>
      <p:ext uri="{BB962C8B-B14F-4D97-AF65-F5344CB8AC3E}">
        <p14:creationId xmlns:p14="http://schemas.microsoft.com/office/powerpoint/2010/main" val="5713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CD9FCE9-01E6-4FC2-A298-B44875C344C1}" type="datetimeFigureOut">
              <a:rPr lang="en-US" smtClean="0"/>
              <a:t>4/13/2020</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79605C26-651A-4B4B-A2B0-A6C6F4AC16B9}" type="slidenum">
              <a:rPr lang="en-US" smtClean="0"/>
              <a:t>‹#›</a:t>
            </a:fld>
            <a:endParaRPr lang="en-US"/>
          </a:p>
        </p:txBody>
      </p:sp>
    </p:spTree>
    <p:extLst>
      <p:ext uri="{BB962C8B-B14F-4D97-AF65-F5344CB8AC3E}">
        <p14:creationId xmlns:p14="http://schemas.microsoft.com/office/powerpoint/2010/main" val="411833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FCD9FCE9-01E6-4FC2-A298-B44875C344C1}" type="datetimeFigureOut">
              <a:rPr lang="en-US" smtClean="0"/>
              <a:t>4/13/2020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9605C26-651A-4B4B-A2B0-A6C6F4AC16B9}" type="slidenum">
              <a:rPr lang="en-US" smtClean="0"/>
              <a:t>‹#›</a:t>
            </a:fld>
            <a:endParaRPr lang="en-US"/>
          </a:p>
        </p:txBody>
      </p:sp>
    </p:spTree>
    <p:extLst>
      <p:ext uri="{BB962C8B-B14F-4D97-AF65-F5344CB8AC3E}">
        <p14:creationId xmlns:p14="http://schemas.microsoft.com/office/powerpoint/2010/main" val="92835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FCD9FCE9-01E6-4FC2-A298-B44875C344C1}" type="datetimeFigureOut">
              <a:rPr lang="en-US" smtClean="0"/>
              <a:t>4/13/2020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9605C26-651A-4B4B-A2B0-A6C6F4AC16B9}" type="slidenum">
              <a:rPr lang="en-US" smtClean="0"/>
              <a:t>‹#›</a:t>
            </a:fld>
            <a:endParaRPr lang="en-US"/>
          </a:p>
        </p:txBody>
      </p:sp>
    </p:spTree>
    <p:extLst>
      <p:ext uri="{BB962C8B-B14F-4D97-AF65-F5344CB8AC3E}">
        <p14:creationId xmlns:p14="http://schemas.microsoft.com/office/powerpoint/2010/main" val="84704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CD9FCE9-01E6-4FC2-A298-B44875C344C1}" type="datetimeFigureOut">
              <a:rPr lang="en-US" smtClean="0"/>
              <a:t>4/13/2020</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605C26-651A-4B4B-A2B0-A6C6F4AC16B9}" type="slidenum">
              <a:rPr lang="en-US" smtClean="0"/>
              <a:t>‹#›</a:t>
            </a:fld>
            <a:endParaRPr lang="en-US"/>
          </a:p>
        </p:txBody>
      </p:sp>
    </p:spTree>
    <p:extLst>
      <p:ext uri="{BB962C8B-B14F-4D97-AF65-F5344CB8AC3E}">
        <p14:creationId xmlns:p14="http://schemas.microsoft.com/office/powerpoint/2010/main" val="307152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07594" y="2813447"/>
            <a:ext cx="6336405" cy="3046988"/>
          </a:xfrm>
          <a:prstGeom prst="rect">
            <a:avLst/>
          </a:prstGeom>
        </p:spPr>
        <p:txBody>
          <a:bodyPr wrap="square">
            <a:spAutoFit/>
          </a:bodyPr>
          <a:lstStyle/>
          <a:p>
            <a:r>
              <a:rPr lang="ar-SA" sz="4800" b="1" dirty="0">
                <a:latin typeface="Times New Roman,Bold"/>
              </a:rPr>
              <a:t>القراد والحلم</a:t>
            </a:r>
          </a:p>
          <a:p>
            <a:r>
              <a:rPr lang="en-US" sz="4800" b="1" dirty="0">
                <a:latin typeface="Times New Roman" panose="02020603050405020304" pitchFamily="18" charset="0"/>
              </a:rPr>
              <a:t>Phylum: </a:t>
            </a:r>
            <a:r>
              <a:rPr lang="en-US" sz="4800" b="1" dirty="0" err="1" smtClean="0">
                <a:latin typeface="Times New Roman" panose="02020603050405020304" pitchFamily="18" charset="0"/>
              </a:rPr>
              <a:t>Arthropoda</a:t>
            </a:r>
            <a:endParaRPr lang="ar-SA" sz="4800" dirty="0">
              <a:latin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rPr>
              <a:t>Class: Arachnida </a:t>
            </a:r>
            <a:endParaRPr lang="ar-SA" sz="4800" b="1" dirty="0" smtClean="0">
              <a:latin typeface="Times New Roman" panose="02020603050405020304" pitchFamily="18" charset="0"/>
            </a:endParaRPr>
          </a:p>
          <a:p>
            <a:r>
              <a:rPr lang="en-US" sz="4800" b="1" dirty="0" smtClean="0">
                <a:latin typeface="Times New Roman" panose="02020603050405020304" pitchFamily="18" charset="0"/>
              </a:rPr>
              <a:t>Order</a:t>
            </a:r>
            <a:r>
              <a:rPr lang="en-US" sz="4800" b="1" dirty="0">
                <a:latin typeface="Times New Roman" panose="02020603050405020304" pitchFamily="18" charset="0"/>
              </a:rPr>
              <a:t>: </a:t>
            </a:r>
            <a:r>
              <a:rPr lang="en-US" sz="4800" b="1" dirty="0" err="1" smtClean="0">
                <a:latin typeface="Times New Roman" panose="02020603050405020304" pitchFamily="18" charset="0"/>
              </a:rPr>
              <a:t>Acarina</a:t>
            </a:r>
            <a:endParaRPr lang="en-US" sz="4800" dirty="0"/>
          </a:p>
        </p:txBody>
      </p:sp>
    </p:spTree>
    <p:extLst>
      <p:ext uri="{BB962C8B-B14F-4D97-AF65-F5344CB8AC3E}">
        <p14:creationId xmlns:p14="http://schemas.microsoft.com/office/powerpoint/2010/main" val="706136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blob:https://web.whatsapp.com/6062da2a-faac-4424-a56f-a9dfa27b725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صورة 3"/>
          <p:cNvPicPr>
            <a:picLocks noChangeAspect="1"/>
          </p:cNvPicPr>
          <p:nvPr/>
        </p:nvPicPr>
        <p:blipFill rotWithShape="1">
          <a:blip r:embed="rId2"/>
          <a:srcRect l="21460" t="18970" r="36274" b="58655"/>
          <a:stretch/>
        </p:blipFill>
        <p:spPr>
          <a:xfrm>
            <a:off x="155575" y="1409062"/>
            <a:ext cx="11925077" cy="3549304"/>
          </a:xfrm>
          <a:prstGeom prst="rect">
            <a:avLst/>
          </a:prstGeom>
        </p:spPr>
      </p:pic>
    </p:spTree>
    <p:extLst>
      <p:ext uri="{BB962C8B-B14F-4D97-AF65-F5344CB8AC3E}">
        <p14:creationId xmlns:p14="http://schemas.microsoft.com/office/powerpoint/2010/main" val="281103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blob:https://web.whatsapp.com/6062da2a-faac-4424-a56f-a9dfa27b725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descr="Deer Tick Life-Cycle and Active Peri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327" y="527072"/>
            <a:ext cx="6434604" cy="589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745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blob:https://web.whatsapp.com/6062da2a-faac-4424-a56f-a9dfa27b725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صورة 1"/>
          <p:cNvPicPr>
            <a:picLocks noChangeAspect="1"/>
          </p:cNvPicPr>
          <p:nvPr/>
        </p:nvPicPr>
        <p:blipFill rotWithShape="1">
          <a:blip r:embed="rId2"/>
          <a:srcRect l="9087" t="22843" r="21328" b="35432"/>
          <a:stretch/>
        </p:blipFill>
        <p:spPr>
          <a:xfrm>
            <a:off x="472497" y="1068946"/>
            <a:ext cx="10963943" cy="3696237"/>
          </a:xfrm>
          <a:prstGeom prst="rect">
            <a:avLst/>
          </a:prstGeom>
        </p:spPr>
      </p:pic>
    </p:spTree>
    <p:extLst>
      <p:ext uri="{BB962C8B-B14F-4D97-AF65-F5344CB8AC3E}">
        <p14:creationId xmlns:p14="http://schemas.microsoft.com/office/powerpoint/2010/main" val="722250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blob:https://web.whatsapp.com/6062da2a-faac-4424-a56f-a9dfa27b725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مربع نص 3"/>
          <p:cNvSpPr txBox="1"/>
          <p:nvPr/>
        </p:nvSpPr>
        <p:spPr>
          <a:xfrm>
            <a:off x="3052293" y="2550016"/>
            <a:ext cx="7276564" cy="1951945"/>
          </a:xfrm>
          <a:prstGeom prst="rect">
            <a:avLst/>
          </a:prstGeom>
          <a:noFill/>
        </p:spPr>
        <p:txBody>
          <a:bodyPr wrap="square" rtlCol="0">
            <a:spAutoFit/>
          </a:bodyPr>
          <a:lstStyle/>
          <a:p>
            <a:r>
              <a:rPr lang="ar-SA" dirty="0" smtClean="0"/>
              <a:t>الحلم </a:t>
            </a:r>
          </a:p>
          <a:p>
            <a:pPr>
              <a:lnSpc>
                <a:spcPct val="200000"/>
              </a:lnSpc>
            </a:pPr>
            <a:r>
              <a:rPr lang="ar-SA" dirty="0" smtClean="0"/>
              <a:t>حيوانات دقيقة الجسم يصعب رؤيتها بالعين المجردة وتعيش في بيئات متعددة بعضها تتطفل على الانسان والحيوان والبعض الاخر يمتص عصارة النبات او يصيب الحبوب المخزونة وغيرها او يفترس غيره من الكائنات الدقيقة</a:t>
            </a:r>
            <a:endParaRPr lang="en-US" dirty="0"/>
          </a:p>
        </p:txBody>
      </p:sp>
    </p:spTree>
    <p:extLst>
      <p:ext uri="{BB962C8B-B14F-4D97-AF65-F5344CB8AC3E}">
        <p14:creationId xmlns:p14="http://schemas.microsoft.com/office/powerpoint/2010/main" val="1362645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upload.wikimedia.org/wikipedia/commons/thumb/6/63/Harvest_mite_cycle.svg/220px-Harvest_mite_cyc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365" y="1321268"/>
            <a:ext cx="4352032" cy="482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191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7900" t="22843" r="26177" b="28389"/>
          <a:stretch/>
        </p:blipFill>
        <p:spPr>
          <a:xfrm>
            <a:off x="618185" y="1442433"/>
            <a:ext cx="10342337" cy="4301543"/>
          </a:xfrm>
          <a:prstGeom prst="rect">
            <a:avLst/>
          </a:prstGeom>
        </p:spPr>
      </p:pic>
    </p:spTree>
    <p:extLst>
      <p:ext uri="{BB962C8B-B14F-4D97-AF65-F5344CB8AC3E}">
        <p14:creationId xmlns:p14="http://schemas.microsoft.com/office/powerpoint/2010/main" val="2215566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2"/>
          <a:srcRect l="11363" t="22139" r="27861" b="18002"/>
          <a:stretch/>
        </p:blipFill>
        <p:spPr>
          <a:xfrm>
            <a:off x="1598193" y="1378039"/>
            <a:ext cx="9117030" cy="5048518"/>
          </a:xfrm>
          <a:prstGeom prst="rect">
            <a:avLst/>
          </a:prstGeom>
        </p:spPr>
      </p:pic>
    </p:spTree>
    <p:extLst>
      <p:ext uri="{BB962C8B-B14F-4D97-AF65-F5344CB8AC3E}">
        <p14:creationId xmlns:p14="http://schemas.microsoft.com/office/powerpoint/2010/main" val="2208309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2226255" y="1825625"/>
            <a:ext cx="7739489" cy="4351338"/>
          </a:xfrm>
          <a:prstGeom prst="rect">
            <a:avLst/>
          </a:prstGeom>
        </p:spPr>
      </p:pic>
    </p:spTree>
    <p:extLst>
      <p:ext uri="{BB962C8B-B14F-4D97-AF65-F5344CB8AC3E}">
        <p14:creationId xmlns:p14="http://schemas.microsoft.com/office/powerpoint/2010/main" val="45288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صر نائب للمحتوى 2"/>
          <p:cNvSpPr>
            <a:spLocks noGrp="1"/>
          </p:cNvSpPr>
          <p:nvPr>
            <p:ph idx="1"/>
          </p:nvPr>
        </p:nvSpPr>
        <p:spPr/>
        <p:txBody>
          <a:bodyPr/>
          <a:lstStyle/>
          <a:p>
            <a:pPr algn="r" eaLnBrk="1" hangingPunct="1">
              <a:buFont typeface="Wingdings 3" panose="05040102010807070707" pitchFamily="18" charset="2"/>
              <a:buNone/>
            </a:pPr>
            <a:r>
              <a:rPr lang="ar-SA" altLang="en-US">
                <a:cs typeface="Akhbar MT" pitchFamily="2" charset="-78"/>
              </a:rPr>
              <a:t>حيوانات صغيره أو متوسطة الحجم </a:t>
            </a:r>
            <a:endParaRPr lang="ar-SA" altLang="en-US" sz="3200">
              <a:cs typeface="Akhbar MT" pitchFamily="2" charset="-78"/>
            </a:endParaRPr>
          </a:p>
          <a:p>
            <a:pPr algn="r" eaLnBrk="1" hangingPunct="1">
              <a:buFont typeface="Wingdings 3" panose="05040102010807070707" pitchFamily="18" charset="2"/>
              <a:buNone/>
            </a:pPr>
            <a:r>
              <a:rPr lang="ar-SA" altLang="en-US" sz="3200">
                <a:cs typeface="Akhbar MT" pitchFamily="2" charset="-78"/>
              </a:rPr>
              <a:t>الجسم غير مقسم إلى حلقات </a:t>
            </a:r>
          </a:p>
          <a:p>
            <a:pPr algn="r" eaLnBrk="1" hangingPunct="1">
              <a:buFont typeface="Wingdings 3" panose="05040102010807070707" pitchFamily="18" charset="2"/>
              <a:buNone/>
            </a:pPr>
            <a:r>
              <a:rPr lang="ar-SA" altLang="en-US" sz="3200">
                <a:cs typeface="Akhbar MT" pitchFamily="2" charset="-78"/>
              </a:rPr>
              <a:t>ويندمج فيه الرأس والصدر والبطن </a:t>
            </a:r>
          </a:p>
          <a:p>
            <a:pPr algn="r" eaLnBrk="1" hangingPunct="1">
              <a:buFont typeface="Wingdings 3" panose="05040102010807070707" pitchFamily="18" charset="2"/>
              <a:buNone/>
            </a:pPr>
            <a:r>
              <a:rPr lang="ar-SA" altLang="en-US" sz="3200">
                <a:cs typeface="Akhbar MT" pitchFamily="2" charset="-78"/>
              </a:rPr>
              <a:t>أجزاء الفم ثاقبة ماصة أو قارضة </a:t>
            </a:r>
          </a:p>
          <a:p>
            <a:pPr algn="r" eaLnBrk="1" hangingPunct="1">
              <a:buFont typeface="Wingdings 3" panose="05040102010807070707" pitchFamily="18" charset="2"/>
              <a:buNone/>
            </a:pPr>
            <a:r>
              <a:rPr lang="ar-SA" altLang="en-US" sz="3200">
                <a:cs typeface="Akhbar MT" pitchFamily="2" charset="-78"/>
              </a:rPr>
              <a:t>لاتوجد قرون استشعار او اجنحة </a:t>
            </a:r>
          </a:p>
          <a:p>
            <a:pPr algn="r" eaLnBrk="1" hangingPunct="1">
              <a:buFont typeface="Wingdings 3" panose="05040102010807070707" pitchFamily="18" charset="2"/>
              <a:buNone/>
            </a:pPr>
            <a:r>
              <a:rPr lang="ar-SA" altLang="en-US" sz="3200">
                <a:cs typeface="Akhbar MT" pitchFamily="2" charset="-78"/>
              </a:rPr>
              <a:t>للطور الكامل والحوريات أربعة أزواج من الارجل وثلاث أزواج في اليرقات</a:t>
            </a:r>
          </a:p>
          <a:p>
            <a:pPr algn="r" eaLnBrk="1" hangingPunct="1">
              <a:buFont typeface="Wingdings 3" panose="05040102010807070707" pitchFamily="18" charset="2"/>
              <a:buNone/>
            </a:pPr>
            <a:r>
              <a:rPr lang="ar-SA" altLang="en-US" sz="3200">
                <a:cs typeface="Akhbar MT" pitchFamily="2" charset="-78"/>
              </a:rPr>
              <a:t>التنفس بواسطة القصبات الهوائية أو من خلال الجلد</a:t>
            </a:r>
          </a:p>
        </p:txBody>
      </p:sp>
      <p:sp>
        <p:nvSpPr>
          <p:cNvPr id="2" name="عنوان 1"/>
          <p:cNvSpPr>
            <a:spLocks noGrp="1"/>
          </p:cNvSpPr>
          <p:nvPr>
            <p:ph type="title"/>
          </p:nvPr>
        </p:nvSpPr>
        <p:spPr/>
        <p:txBody>
          <a:bodyPr>
            <a:scene3d>
              <a:camera prst="orthographicFront"/>
              <a:lightRig rig="soft" dir="t"/>
            </a:scene3d>
          </a:bodyPr>
          <a:lstStyle/>
          <a:p>
            <a:pPr algn="ctr">
              <a:defRPr/>
            </a:pPr>
            <a:r>
              <a:rPr lang="ar-SA" sz="6000" dirty="0">
                <a:solidFill>
                  <a:srgbClr val="0070C0"/>
                </a:solidFill>
                <a:cs typeface="Akhbar MT" pitchFamily="2" charset="-78"/>
              </a:rPr>
              <a:t>رتبة القراد والحلم</a:t>
            </a:r>
            <a:endParaRPr lang="en-US" sz="6000" dirty="0">
              <a:solidFill>
                <a:srgbClr val="0070C0"/>
              </a:solidFill>
              <a:cs typeface="Akhbar MT" pitchFamily="2" charset="-78"/>
            </a:endParaRPr>
          </a:p>
        </p:txBody>
      </p:sp>
    </p:spTree>
    <p:extLst>
      <p:ext uri="{BB962C8B-B14F-4D97-AF65-F5344CB8AC3E}">
        <p14:creationId xmlns:p14="http://schemas.microsoft.com/office/powerpoint/2010/main" val="213695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1981200" y="609600"/>
          <a:ext cx="8229600" cy="531819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929449">
                <a:tc>
                  <a:txBody>
                    <a:bodyPr/>
                    <a:lstStyle/>
                    <a:p>
                      <a:pPr algn="ctr"/>
                      <a:r>
                        <a:rPr lang="ar-SA" sz="3600" dirty="0" smtClean="0">
                          <a:cs typeface="Akhbar MT" pitchFamily="2" charset="-78"/>
                        </a:rPr>
                        <a:t>الحلم</a:t>
                      </a:r>
                      <a:endParaRPr lang="en-US" sz="3600" dirty="0">
                        <a:cs typeface="Akhbar MT" pitchFamily="2" charset="-78"/>
                      </a:endParaRPr>
                    </a:p>
                  </a:txBody>
                  <a:tcPr marT="45711" marB="45711"/>
                </a:tc>
                <a:tc>
                  <a:txBody>
                    <a:bodyPr/>
                    <a:lstStyle/>
                    <a:p>
                      <a:pPr algn="ctr"/>
                      <a:r>
                        <a:rPr lang="ar-SA" sz="3600" dirty="0" smtClean="0">
                          <a:cs typeface="Akhbar MT" pitchFamily="2" charset="-78"/>
                        </a:rPr>
                        <a:t>القراد</a:t>
                      </a:r>
                      <a:endParaRPr lang="en-US" sz="3600" dirty="0">
                        <a:cs typeface="Akhbar MT" pitchFamily="2" charset="-78"/>
                      </a:endParaRPr>
                    </a:p>
                  </a:txBody>
                  <a:tcPr marT="45711" marB="45711"/>
                </a:tc>
                <a:tc>
                  <a:txBody>
                    <a:bodyPr/>
                    <a:lstStyle/>
                    <a:p>
                      <a:pPr algn="ctr"/>
                      <a:r>
                        <a:rPr lang="ar-SA" sz="3600" dirty="0" smtClean="0">
                          <a:cs typeface="Akhbar MT" pitchFamily="2" charset="-78"/>
                        </a:rPr>
                        <a:t>الصفة</a:t>
                      </a:r>
                      <a:endParaRPr lang="en-US" sz="3600" dirty="0">
                        <a:cs typeface="Akhbar MT" pitchFamily="2" charset="-78"/>
                      </a:endParaRPr>
                    </a:p>
                  </a:txBody>
                  <a:tcPr marT="45711" marB="45711"/>
                </a:tc>
                <a:extLst>
                  <a:ext uri="{0D108BD9-81ED-4DB2-BD59-A6C34878D82A}">
                    <a16:rowId xmlns:a16="http://schemas.microsoft.com/office/drawing/2014/main" val="10000"/>
                  </a:ext>
                </a:extLst>
              </a:tr>
              <a:tr h="944838">
                <a:tc>
                  <a:txBody>
                    <a:bodyPr/>
                    <a:lstStyle/>
                    <a:p>
                      <a:pPr algn="ctr"/>
                      <a:r>
                        <a:rPr lang="ar-SA" sz="2800" dirty="0" smtClean="0">
                          <a:cs typeface="Akhbar MT" pitchFamily="2" charset="-78"/>
                        </a:rPr>
                        <a:t>دقيقة الحجم متناهية الصغر عادة</a:t>
                      </a:r>
                      <a:endParaRPr lang="en-US" sz="2800" dirty="0">
                        <a:cs typeface="Akhbar MT" pitchFamily="2" charset="-78"/>
                      </a:endParaRPr>
                    </a:p>
                  </a:txBody>
                  <a:tcPr marT="45711" marB="45711"/>
                </a:tc>
                <a:tc>
                  <a:txBody>
                    <a:bodyPr/>
                    <a:lstStyle/>
                    <a:p>
                      <a:pPr algn="ctr"/>
                      <a:r>
                        <a:rPr lang="ar-SA" sz="2800" dirty="0" smtClean="0">
                          <a:cs typeface="Akhbar MT" pitchFamily="2" charset="-78"/>
                        </a:rPr>
                        <a:t>كبير الحجم نسبيا</a:t>
                      </a:r>
                      <a:endParaRPr lang="en-US" sz="2800" dirty="0">
                        <a:cs typeface="Akhbar MT" pitchFamily="2" charset="-78"/>
                      </a:endParaRPr>
                    </a:p>
                  </a:txBody>
                  <a:tcPr marT="45711" marB="45711"/>
                </a:tc>
                <a:tc>
                  <a:txBody>
                    <a:bodyPr/>
                    <a:lstStyle/>
                    <a:p>
                      <a:pPr algn="ctr"/>
                      <a:r>
                        <a:rPr lang="ar-SA" sz="2800" dirty="0" smtClean="0">
                          <a:cs typeface="Akhbar MT" pitchFamily="2" charset="-78"/>
                        </a:rPr>
                        <a:t>الحجم</a:t>
                      </a:r>
                      <a:endParaRPr lang="en-US" sz="2800" dirty="0">
                        <a:cs typeface="Akhbar MT" pitchFamily="2" charset="-78"/>
                      </a:endParaRPr>
                    </a:p>
                  </a:txBody>
                  <a:tcPr marT="45711" marB="45711"/>
                </a:tc>
                <a:extLst>
                  <a:ext uri="{0D108BD9-81ED-4DB2-BD59-A6C34878D82A}">
                    <a16:rowId xmlns:a16="http://schemas.microsoft.com/office/drawing/2014/main" val="10001"/>
                  </a:ext>
                </a:extLst>
              </a:tr>
              <a:tr h="929449">
                <a:tc>
                  <a:txBody>
                    <a:bodyPr/>
                    <a:lstStyle/>
                    <a:p>
                      <a:pPr algn="ctr"/>
                      <a:r>
                        <a:rPr lang="ar-SA" sz="2800" dirty="0" smtClean="0">
                          <a:cs typeface="Akhbar MT" pitchFamily="2" charset="-78"/>
                        </a:rPr>
                        <a:t>غشائي رقيق</a:t>
                      </a:r>
                      <a:endParaRPr lang="en-US" sz="2800" dirty="0">
                        <a:cs typeface="Akhbar MT" pitchFamily="2" charset="-78"/>
                      </a:endParaRPr>
                    </a:p>
                  </a:txBody>
                  <a:tcPr marT="45711" marB="45711"/>
                </a:tc>
                <a:tc>
                  <a:txBody>
                    <a:bodyPr/>
                    <a:lstStyle/>
                    <a:p>
                      <a:pPr algn="ctr"/>
                      <a:r>
                        <a:rPr lang="ar-SA" sz="2800" dirty="0" smtClean="0">
                          <a:cs typeface="Akhbar MT" pitchFamily="2" charset="-78"/>
                        </a:rPr>
                        <a:t>جلدي</a:t>
                      </a:r>
                      <a:endParaRPr lang="en-US" sz="2800" dirty="0">
                        <a:cs typeface="Akhbar MT" pitchFamily="2" charset="-78"/>
                      </a:endParaRPr>
                    </a:p>
                  </a:txBody>
                  <a:tcPr marT="45711" marB="45711"/>
                </a:tc>
                <a:tc>
                  <a:txBody>
                    <a:bodyPr/>
                    <a:lstStyle/>
                    <a:p>
                      <a:pPr algn="ctr"/>
                      <a:r>
                        <a:rPr lang="ar-SA" sz="2800" dirty="0" smtClean="0">
                          <a:cs typeface="Akhbar MT" pitchFamily="2" charset="-78"/>
                        </a:rPr>
                        <a:t>الهيكل الخارجي</a:t>
                      </a:r>
                      <a:endParaRPr lang="en-US" sz="2800" dirty="0">
                        <a:cs typeface="Akhbar MT" pitchFamily="2" charset="-78"/>
                      </a:endParaRPr>
                    </a:p>
                  </a:txBody>
                  <a:tcPr marT="45711" marB="45711"/>
                </a:tc>
                <a:extLst>
                  <a:ext uri="{0D108BD9-81ED-4DB2-BD59-A6C34878D82A}">
                    <a16:rowId xmlns:a16="http://schemas.microsoft.com/office/drawing/2014/main" val="10002"/>
                  </a:ext>
                </a:extLst>
              </a:tr>
              <a:tr h="944838">
                <a:tc>
                  <a:txBody>
                    <a:bodyPr/>
                    <a:lstStyle/>
                    <a:p>
                      <a:pPr algn="ctr"/>
                      <a:r>
                        <a:rPr lang="ar-SA" sz="2800" dirty="0" err="1" smtClean="0">
                          <a:cs typeface="Akhbar MT" pitchFamily="2" charset="-78"/>
                        </a:rPr>
                        <a:t>يغطر</a:t>
                      </a:r>
                      <a:r>
                        <a:rPr lang="ar-SA" sz="2800" dirty="0" smtClean="0">
                          <a:cs typeface="Akhbar MT" pitchFamily="2" charset="-78"/>
                        </a:rPr>
                        <a:t> الجسم بشعور طويلة عادة</a:t>
                      </a:r>
                      <a:endParaRPr lang="en-US" sz="2800" dirty="0">
                        <a:cs typeface="Akhbar MT" pitchFamily="2" charset="-78"/>
                      </a:endParaRPr>
                    </a:p>
                  </a:txBody>
                  <a:tcPr marT="45711" marB="45711"/>
                </a:tc>
                <a:tc>
                  <a:txBody>
                    <a:bodyPr/>
                    <a:lstStyle/>
                    <a:p>
                      <a:pPr algn="ctr"/>
                      <a:r>
                        <a:rPr lang="ar-SA" sz="2800" dirty="0" smtClean="0">
                          <a:cs typeface="Akhbar MT" pitchFamily="2" charset="-78"/>
                        </a:rPr>
                        <a:t>الجسم عار أو يغطى بشعر قصير</a:t>
                      </a:r>
                      <a:endParaRPr lang="en-US" sz="2800" dirty="0">
                        <a:cs typeface="Akhbar MT" pitchFamily="2" charset="-78"/>
                      </a:endParaRPr>
                    </a:p>
                  </a:txBody>
                  <a:tcPr marT="45711" marB="45711"/>
                </a:tc>
                <a:tc>
                  <a:txBody>
                    <a:bodyPr/>
                    <a:lstStyle/>
                    <a:p>
                      <a:pPr algn="ctr"/>
                      <a:r>
                        <a:rPr lang="ar-SA" sz="2800" dirty="0" smtClean="0">
                          <a:cs typeface="Akhbar MT" pitchFamily="2" charset="-78"/>
                        </a:rPr>
                        <a:t>الشعر</a:t>
                      </a:r>
                      <a:endParaRPr lang="en-US" sz="2800" dirty="0">
                        <a:cs typeface="Akhbar MT" pitchFamily="2" charset="-78"/>
                      </a:endParaRPr>
                    </a:p>
                  </a:txBody>
                  <a:tcPr marT="45711" marB="45711"/>
                </a:tc>
                <a:extLst>
                  <a:ext uri="{0D108BD9-81ED-4DB2-BD59-A6C34878D82A}">
                    <a16:rowId xmlns:a16="http://schemas.microsoft.com/office/drawing/2014/main" val="10003"/>
                  </a:ext>
                </a:extLst>
              </a:tr>
              <a:tr h="624712">
                <a:tc>
                  <a:txBody>
                    <a:bodyPr/>
                    <a:lstStyle/>
                    <a:p>
                      <a:pPr algn="ctr"/>
                      <a:r>
                        <a:rPr lang="ar-SA" sz="2800" dirty="0" smtClean="0">
                          <a:cs typeface="Akhbar MT" pitchFamily="2" charset="-78"/>
                        </a:rPr>
                        <a:t>مختبئة وغير مسننة</a:t>
                      </a:r>
                      <a:endParaRPr lang="en-US" sz="2800" dirty="0">
                        <a:cs typeface="Akhbar MT" pitchFamily="2" charset="-78"/>
                      </a:endParaRPr>
                    </a:p>
                  </a:txBody>
                  <a:tcPr marT="45711" marB="45711"/>
                </a:tc>
                <a:tc>
                  <a:txBody>
                    <a:bodyPr/>
                    <a:lstStyle/>
                    <a:p>
                      <a:pPr algn="ctr"/>
                      <a:r>
                        <a:rPr lang="ar-SA" sz="2800" dirty="0" smtClean="0">
                          <a:cs typeface="Akhbar MT" pitchFamily="2" charset="-78"/>
                        </a:rPr>
                        <a:t>ظاهرة ومسننة</a:t>
                      </a:r>
                      <a:endParaRPr lang="en-US" sz="2800" dirty="0">
                        <a:cs typeface="Akhbar MT" pitchFamily="2" charset="-78"/>
                      </a:endParaRPr>
                    </a:p>
                  </a:txBody>
                  <a:tcPr marT="45711" marB="45711"/>
                </a:tc>
                <a:tc>
                  <a:txBody>
                    <a:bodyPr/>
                    <a:lstStyle/>
                    <a:p>
                      <a:pPr algn="ctr"/>
                      <a:r>
                        <a:rPr lang="ar-SA" sz="2800" dirty="0" smtClean="0">
                          <a:cs typeface="Akhbar MT" pitchFamily="2" charset="-78"/>
                        </a:rPr>
                        <a:t>الصفيحة تحت الفم</a:t>
                      </a:r>
                      <a:endParaRPr lang="en-US" sz="2800" dirty="0">
                        <a:cs typeface="Akhbar MT" pitchFamily="2" charset="-78"/>
                      </a:endParaRPr>
                    </a:p>
                  </a:txBody>
                  <a:tcPr marT="45711" marB="45711"/>
                </a:tc>
                <a:extLst>
                  <a:ext uri="{0D108BD9-81ED-4DB2-BD59-A6C34878D82A}">
                    <a16:rowId xmlns:a16="http://schemas.microsoft.com/office/drawing/2014/main" val="10004"/>
                  </a:ext>
                </a:extLst>
              </a:tr>
              <a:tr h="944838">
                <a:tc>
                  <a:txBody>
                    <a:bodyPr/>
                    <a:lstStyle/>
                    <a:p>
                      <a:pPr algn="ctr"/>
                      <a:r>
                        <a:rPr lang="ar-SA" sz="2800" dirty="0" smtClean="0">
                          <a:cs typeface="Akhbar MT" pitchFamily="2" charset="-78"/>
                        </a:rPr>
                        <a:t>مختزلة ذات</a:t>
                      </a:r>
                      <a:r>
                        <a:rPr lang="ar-SA" sz="2800" baseline="0" dirty="0" smtClean="0">
                          <a:cs typeface="Akhbar MT" pitchFamily="2" charset="-78"/>
                        </a:rPr>
                        <a:t> حافة حادة أو اسطوانية </a:t>
                      </a:r>
                      <a:endParaRPr lang="en-US" sz="2800" dirty="0">
                        <a:cs typeface="Akhbar MT" pitchFamily="2" charset="-78"/>
                      </a:endParaRPr>
                    </a:p>
                  </a:txBody>
                  <a:tcPr marT="45711" marB="45711"/>
                </a:tc>
                <a:tc>
                  <a:txBody>
                    <a:bodyPr/>
                    <a:lstStyle/>
                    <a:p>
                      <a:pPr algn="ctr"/>
                      <a:r>
                        <a:rPr lang="ar-SA" sz="2800" dirty="0" err="1" smtClean="0">
                          <a:cs typeface="Akhbar MT" pitchFamily="2" charset="-78"/>
                        </a:rPr>
                        <a:t>كيتينية</a:t>
                      </a:r>
                      <a:r>
                        <a:rPr lang="ar-SA" sz="2800" dirty="0" smtClean="0">
                          <a:cs typeface="Akhbar MT" pitchFamily="2" charset="-78"/>
                        </a:rPr>
                        <a:t> سميكة ذات أسنان قاطعة في مقدمتها </a:t>
                      </a:r>
                      <a:endParaRPr lang="en-US" sz="2800" dirty="0">
                        <a:cs typeface="Akhbar MT" pitchFamily="2" charset="-78"/>
                      </a:endParaRPr>
                    </a:p>
                  </a:txBody>
                  <a:tcPr marT="45711" marB="45711"/>
                </a:tc>
                <a:tc>
                  <a:txBody>
                    <a:bodyPr/>
                    <a:lstStyle/>
                    <a:p>
                      <a:pPr algn="ctr"/>
                      <a:r>
                        <a:rPr lang="ar-SA" sz="2800" dirty="0" err="1" smtClean="0">
                          <a:cs typeface="Akhbar MT" pitchFamily="2" charset="-78"/>
                        </a:rPr>
                        <a:t>الزوائد</a:t>
                      </a:r>
                      <a:r>
                        <a:rPr lang="ar-SA" sz="2800" dirty="0" smtClean="0">
                          <a:cs typeface="Akhbar MT" pitchFamily="2" charset="-78"/>
                        </a:rPr>
                        <a:t> </a:t>
                      </a:r>
                      <a:r>
                        <a:rPr lang="ar-SA" sz="2800" dirty="0" err="1" smtClean="0">
                          <a:cs typeface="Akhbar MT" pitchFamily="2" charset="-78"/>
                        </a:rPr>
                        <a:t>الفمية</a:t>
                      </a:r>
                      <a:endParaRPr lang="en-US" sz="2800" dirty="0">
                        <a:cs typeface="Akhbar MT" pitchFamily="2" charset="-78"/>
                      </a:endParaRPr>
                    </a:p>
                  </a:txBody>
                  <a:tcPr marT="45711" marB="45711"/>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88833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11976" t="24428" r="32080" b="36136"/>
          <a:stretch/>
        </p:blipFill>
        <p:spPr>
          <a:xfrm>
            <a:off x="3671047" y="184659"/>
            <a:ext cx="7933765" cy="3322749"/>
          </a:xfrm>
          <a:prstGeom prst="rect">
            <a:avLst/>
          </a:prstGeom>
        </p:spPr>
      </p:pic>
      <p:pic>
        <p:nvPicPr>
          <p:cNvPr id="3" name="صورة 2"/>
          <p:cNvPicPr>
            <a:picLocks noChangeAspect="1"/>
          </p:cNvPicPr>
          <p:nvPr/>
        </p:nvPicPr>
        <p:blipFill>
          <a:blip r:embed="rId3"/>
          <a:stretch>
            <a:fillRect/>
          </a:stretch>
        </p:blipFill>
        <p:spPr>
          <a:xfrm>
            <a:off x="855121" y="3234145"/>
            <a:ext cx="4808170" cy="3354914"/>
          </a:xfrm>
          <a:prstGeom prst="rect">
            <a:avLst/>
          </a:prstGeom>
        </p:spPr>
      </p:pic>
    </p:spTree>
    <p:extLst>
      <p:ext uri="{BB962C8B-B14F-4D97-AF65-F5344CB8AC3E}">
        <p14:creationId xmlns:p14="http://schemas.microsoft.com/office/powerpoint/2010/main" val="58592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blob:https://web.whatsapp.com/6062da2a-faac-4424-a56f-a9dfa27b725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صورة 4"/>
          <p:cNvPicPr>
            <a:picLocks noChangeAspect="1"/>
          </p:cNvPicPr>
          <p:nvPr/>
        </p:nvPicPr>
        <p:blipFill rotWithShape="1">
          <a:blip r:embed="rId2"/>
          <a:srcRect l="2598" t="18786" r="12991" b="48016"/>
          <a:stretch/>
        </p:blipFill>
        <p:spPr>
          <a:xfrm>
            <a:off x="1775012" y="1452282"/>
            <a:ext cx="7718612" cy="4047566"/>
          </a:xfrm>
          <a:prstGeom prst="rect">
            <a:avLst/>
          </a:prstGeom>
        </p:spPr>
      </p:pic>
    </p:spTree>
    <p:extLst>
      <p:ext uri="{BB962C8B-B14F-4D97-AF65-F5344CB8AC3E}">
        <p14:creationId xmlns:p14="http://schemas.microsoft.com/office/powerpoint/2010/main" val="3851816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blob:https://web.whatsapp.com/6062da2a-faac-4424-a56f-a9dfa27b725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Adult Female I. scapularis Hypost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119" y="581473"/>
            <a:ext cx="3540661" cy="5597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234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blob:https://web.whatsapp.com/6062da2a-faac-4424-a56f-a9dfa27b725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TickCheck.com - Anatomy of a Female Deer Tick - Tick Test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633" y="593072"/>
            <a:ext cx="5801472" cy="554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67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blob:https://web.whatsapp.com/6062da2a-faac-4424-a56f-a9dfa27b725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https://www.tickcheck.com/resources/img/documentation/female-deer-tick-vent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294" y="575409"/>
            <a:ext cx="6592954" cy="616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569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blob:https://web.whatsapp.com/6062da2a-faac-4424-a56f-a9dfa27b725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صورة 1"/>
          <p:cNvPicPr>
            <a:picLocks noChangeAspect="1"/>
          </p:cNvPicPr>
          <p:nvPr/>
        </p:nvPicPr>
        <p:blipFill>
          <a:blip r:embed="rId2"/>
          <a:stretch>
            <a:fillRect/>
          </a:stretch>
        </p:blipFill>
        <p:spPr>
          <a:xfrm>
            <a:off x="2626125" y="778970"/>
            <a:ext cx="7097168" cy="4282427"/>
          </a:xfrm>
          <a:prstGeom prst="rect">
            <a:avLst/>
          </a:prstGeom>
        </p:spPr>
      </p:pic>
    </p:spTree>
    <p:extLst>
      <p:ext uri="{BB962C8B-B14F-4D97-AF65-F5344CB8AC3E}">
        <p14:creationId xmlns:p14="http://schemas.microsoft.com/office/powerpoint/2010/main" val="3377099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144</Words>
  <Application>Microsoft Office PowerPoint</Application>
  <PresentationFormat>شاشة عريضة</PresentationFormat>
  <Paragraphs>32</Paragraphs>
  <Slides>17</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17</vt:i4>
      </vt:variant>
    </vt:vector>
  </HeadingPairs>
  <TitlesOfParts>
    <vt:vector size="25" baseType="lpstr">
      <vt:lpstr>Akhbar MT</vt:lpstr>
      <vt:lpstr>Arial</vt:lpstr>
      <vt:lpstr>Calibri</vt:lpstr>
      <vt:lpstr>Calibri Light</vt:lpstr>
      <vt:lpstr>Times New Roman</vt:lpstr>
      <vt:lpstr>Times New Roman,Bold</vt:lpstr>
      <vt:lpstr>Wingdings 3</vt:lpstr>
      <vt:lpstr>نسق Office</vt:lpstr>
      <vt:lpstr>عرض تقديمي في PowerPoint</vt:lpstr>
      <vt:lpstr>رتبة القراد والحلم</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26</cp:revision>
  <dcterms:created xsi:type="dcterms:W3CDTF">2020-03-28T08:28:09Z</dcterms:created>
  <dcterms:modified xsi:type="dcterms:W3CDTF">2020-04-13T07:46:58Z</dcterms:modified>
</cp:coreProperties>
</file>