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</p:sldMasterIdLst>
  <p:sldIdLst>
    <p:sldId id="287" r:id="rId4"/>
    <p:sldId id="288" r:id="rId5"/>
    <p:sldId id="289" r:id="rId6"/>
    <p:sldId id="301" r:id="rId7"/>
    <p:sldId id="290" r:id="rId8"/>
    <p:sldId id="294" r:id="rId9"/>
    <p:sldId id="295" r:id="rId10"/>
    <p:sldId id="296" r:id="rId11"/>
    <p:sldId id="297" r:id="rId12"/>
    <p:sldId id="298" r:id="rId13"/>
    <p:sldId id="302" r:id="rId14"/>
    <p:sldId id="299" r:id="rId15"/>
    <p:sldId id="300" r:id="rId16"/>
    <p:sldId id="303" r:id="rId17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مجموعة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شكل حر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شكل حر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رابط مستقيم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>
            <a:scene3d>
              <a:camera prst="orthographicFront"/>
              <a:lightRig rig="soft" dir="t"/>
            </a:scene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11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rtl="0">
              <a:defRPr/>
            </a:pPr>
            <a:fld id="{4E60CE4C-086E-44B5-94CC-5B21452C5466}" type="datetimeFigureOut">
              <a:rPr lang="en-US" smtClean="0"/>
              <a:pPr rtl="0">
                <a:defRPr/>
              </a:pPr>
              <a:t>10/18/2021</a:t>
            </a:fld>
            <a:endParaRPr lang="en-US"/>
          </a:p>
        </p:txBody>
      </p:sp>
      <p:sp>
        <p:nvSpPr>
          <p:cNvPr id="12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rtl="0"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BDAE58C4-F278-42C0-9344-332D3F604593}" type="slidenum">
              <a:rPr lang="en-US" altLang="en-US" smtClean="0"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8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fld id="{2C50C472-5420-40AA-B50C-3CFD151B8795}" type="datetimeFigureOut">
              <a:rPr lang="en-US" smtClean="0">
                <a:solidFill>
                  <a:prstClr val="black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C65BFDD-A38E-44DE-8948-9450972D3C34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1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fld id="{8E15F0D5-78E9-4C50-AA5B-2D6DAFBF9FC9}" type="datetimeFigureOut">
              <a:rPr lang="en-US" smtClean="0">
                <a:solidFill>
                  <a:prstClr val="black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C77B170-354C-45DF-8A34-A65AB598B88E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1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مجموعة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شكل حر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شكل حر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رابط مستقيم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>
            <a:scene3d>
              <a:camera prst="orthographicFront"/>
              <a:lightRig rig="soft" dir="t"/>
            </a:scene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11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rtl="0">
              <a:defRPr/>
            </a:pPr>
            <a:fld id="{4E60CE4C-086E-44B5-94CC-5B21452C5466}" type="datetimeFigureOut">
              <a:rPr lang="en-US" smtClean="0"/>
              <a:pPr rtl="0">
                <a:defRPr/>
              </a:pPr>
              <a:t>10/18/2021</a:t>
            </a:fld>
            <a:endParaRPr lang="en-US"/>
          </a:p>
        </p:txBody>
      </p:sp>
      <p:sp>
        <p:nvSpPr>
          <p:cNvPr id="12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rtl="0"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BDAE58C4-F278-42C0-9344-332D3F604593}" type="slidenum">
              <a:rPr lang="en-US" altLang="en-US" smtClean="0"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04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fld id="{7F5990AA-535A-4BC9-B14A-E3BF79FFA86E}" type="datetimeFigureOut">
              <a:rPr lang="en-US" smtClean="0">
                <a:solidFill>
                  <a:prstClr val="black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27A0DD8-8EE7-4B45-8389-375390F0CC4F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06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ارة رتبة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شارة رتبة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>
            <a:scene3d>
              <a:camera prst="orthographicFront"/>
              <a:lightRig rig="soft" dir="t"/>
            </a:scene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fld id="{53221EBB-B6F4-49C9-BC38-A28C92C12E4D}" type="datetimeFigureOut">
              <a:rPr lang="en-US" smtClean="0">
                <a:solidFill>
                  <a:prstClr val="white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A087A93-C98F-45F3-A1EB-4C05AB7C936F}" type="slidenum">
              <a:rPr lang="en-US" altLang="en-US" smtClean="0">
                <a:solidFill>
                  <a:prstClr val="white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60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fld id="{DB7A2EB0-2C15-4273-938C-168E1769578F}" type="datetimeFigureOut">
              <a:rPr lang="en-US" smtClean="0">
                <a:solidFill>
                  <a:prstClr val="white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72625A71-7A50-478A-BA56-F694F85AF18E}" type="slidenum">
              <a:rPr lang="en-US" altLang="en-US" smtClean="0">
                <a:solidFill>
                  <a:prstClr val="white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14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fld id="{7D6C1849-CD2A-4A51-83B2-CFF65E871BB7}" type="datetimeFigureOut">
              <a:rPr lang="en-US" smtClean="0">
                <a:solidFill>
                  <a:prstClr val="black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F993618-6ADD-46F6-B549-0E492E1138EB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6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fld id="{01D25B87-9E85-4026-A70B-6D37CB07AFE6}" type="datetimeFigureOut">
              <a:rPr lang="en-US" smtClean="0">
                <a:solidFill>
                  <a:prstClr val="white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2545A84-AE4A-42AB-8A47-402657D1334B}" type="slidenum">
              <a:rPr lang="en-US" altLang="en-US" smtClean="0">
                <a:solidFill>
                  <a:prstClr val="white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821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fld id="{F095EE28-56DB-4CB9-AD25-FBE53014754A}" type="datetimeFigureOut">
              <a:rPr lang="en-US" smtClean="0">
                <a:solidFill>
                  <a:prstClr val="black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74E99C7-CBC5-4B25-99EF-5EF52E1A980A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fld id="{A8535890-55EF-42AB-BE9A-2D179090E82F}" type="datetimeFigureOut">
              <a:rPr lang="en-US" smtClean="0">
                <a:solidFill>
                  <a:prstClr val="black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E8F379EF-218B-426A-A537-BB2CFFF54A33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fld id="{7F5990AA-535A-4BC9-B14A-E3BF79FFA86E}" type="datetimeFigureOut">
              <a:rPr lang="en-US" smtClean="0">
                <a:solidFill>
                  <a:prstClr val="black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27A0DD8-8EE7-4B45-8389-375390F0CC4F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20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حر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شكل حر 15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ثلث قائم الزاوية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شارة رتبة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شارة رتبة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1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rtl="0">
              <a:defRPr/>
            </a:pPr>
            <a:fld id="{84381111-BF78-4E8B-9846-7383B0FA74FB}" type="datetimeFigureOut">
              <a:rPr lang="en-US" smtClean="0">
                <a:solidFill>
                  <a:prstClr val="white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E32C3009-308E-4AF0-990F-17B202B1782B}" type="slidenum">
              <a:rPr lang="en-US" altLang="en-US" smtClean="0">
                <a:solidFill>
                  <a:prstClr val="white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40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fld id="{2C50C472-5420-40AA-B50C-3CFD151B8795}" type="datetimeFigureOut">
              <a:rPr lang="en-US" smtClean="0">
                <a:solidFill>
                  <a:prstClr val="black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C65BFDD-A38E-44DE-8948-9450972D3C34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10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fld id="{8E15F0D5-78E9-4C50-AA5B-2D6DAFBF9FC9}" type="datetimeFigureOut">
              <a:rPr lang="en-US" smtClean="0">
                <a:solidFill>
                  <a:prstClr val="black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C77B170-354C-45DF-8A34-A65AB598B88E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84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مجموعة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شكل حر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شكل حر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رابط مستقيم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>
            <a:scene3d>
              <a:camera prst="orthographicFront"/>
              <a:lightRig rig="soft" dir="t"/>
            </a:scene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11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rtl="0">
              <a:defRPr/>
            </a:pPr>
            <a:fld id="{4E60CE4C-086E-44B5-94CC-5B21452C5466}" type="datetimeFigureOut">
              <a:rPr lang="en-US" smtClean="0"/>
              <a:pPr rtl="0">
                <a:defRPr/>
              </a:pPr>
              <a:t>10/18/2021</a:t>
            </a:fld>
            <a:endParaRPr lang="en-US"/>
          </a:p>
        </p:txBody>
      </p:sp>
      <p:sp>
        <p:nvSpPr>
          <p:cNvPr id="12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rtl="0"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BDAE58C4-F278-42C0-9344-332D3F604593}" type="slidenum">
              <a:rPr lang="en-US" altLang="en-US" smtClean="0"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78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fld id="{7F5990AA-535A-4BC9-B14A-E3BF79FFA86E}" type="datetimeFigureOut">
              <a:rPr lang="en-US" smtClean="0">
                <a:solidFill>
                  <a:prstClr val="black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27A0DD8-8EE7-4B45-8389-375390F0CC4F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95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ارة رتبة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شارة رتبة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>
            <a:scene3d>
              <a:camera prst="orthographicFront"/>
              <a:lightRig rig="soft" dir="t"/>
            </a:scene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fld id="{53221EBB-B6F4-49C9-BC38-A28C92C12E4D}" type="datetimeFigureOut">
              <a:rPr lang="en-US" smtClean="0">
                <a:solidFill>
                  <a:prstClr val="white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A087A93-C98F-45F3-A1EB-4C05AB7C936F}" type="slidenum">
              <a:rPr lang="en-US" altLang="en-US" smtClean="0">
                <a:solidFill>
                  <a:prstClr val="white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15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fld id="{DB7A2EB0-2C15-4273-938C-168E1769578F}" type="datetimeFigureOut">
              <a:rPr lang="en-US" smtClean="0">
                <a:solidFill>
                  <a:prstClr val="white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72625A71-7A50-478A-BA56-F694F85AF18E}" type="slidenum">
              <a:rPr lang="en-US" altLang="en-US" smtClean="0">
                <a:solidFill>
                  <a:prstClr val="white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30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fld id="{7D6C1849-CD2A-4A51-83B2-CFF65E871BB7}" type="datetimeFigureOut">
              <a:rPr lang="en-US" smtClean="0">
                <a:solidFill>
                  <a:prstClr val="black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F993618-6ADD-46F6-B549-0E492E1138EB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8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fld id="{01D25B87-9E85-4026-A70B-6D37CB07AFE6}" type="datetimeFigureOut">
              <a:rPr lang="en-US" smtClean="0">
                <a:solidFill>
                  <a:prstClr val="white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2545A84-AE4A-42AB-8A47-402657D1334B}" type="slidenum">
              <a:rPr lang="en-US" altLang="en-US" smtClean="0">
                <a:solidFill>
                  <a:prstClr val="white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73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fld id="{F095EE28-56DB-4CB9-AD25-FBE53014754A}" type="datetimeFigureOut">
              <a:rPr lang="en-US" smtClean="0">
                <a:solidFill>
                  <a:prstClr val="black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74E99C7-CBC5-4B25-99EF-5EF52E1A980A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3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ارة رتبة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شارة رتبة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>
            <a:scene3d>
              <a:camera prst="orthographicFront"/>
              <a:lightRig rig="soft" dir="t"/>
            </a:scene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fld id="{53221EBB-B6F4-49C9-BC38-A28C92C12E4D}" type="datetimeFigureOut">
              <a:rPr lang="en-US" smtClean="0">
                <a:solidFill>
                  <a:prstClr val="white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A087A93-C98F-45F3-A1EB-4C05AB7C936F}" type="slidenum">
              <a:rPr lang="en-US" altLang="en-US" smtClean="0">
                <a:solidFill>
                  <a:prstClr val="white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36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fld id="{A8535890-55EF-42AB-BE9A-2D179090E82F}" type="datetimeFigureOut">
              <a:rPr lang="en-US" smtClean="0">
                <a:solidFill>
                  <a:prstClr val="black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E8F379EF-218B-426A-A537-BB2CFFF54A33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64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حر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شكل حر 15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ثلث قائم الزاوية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شارة رتبة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شارة رتبة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1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rtl="0">
              <a:defRPr/>
            </a:pPr>
            <a:fld id="{84381111-BF78-4E8B-9846-7383B0FA74FB}" type="datetimeFigureOut">
              <a:rPr lang="en-US" smtClean="0">
                <a:solidFill>
                  <a:prstClr val="white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E32C3009-308E-4AF0-990F-17B202B1782B}" type="slidenum">
              <a:rPr lang="en-US" altLang="en-US" smtClean="0">
                <a:solidFill>
                  <a:prstClr val="white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84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fld id="{2C50C472-5420-40AA-B50C-3CFD151B8795}" type="datetimeFigureOut">
              <a:rPr lang="en-US" smtClean="0">
                <a:solidFill>
                  <a:prstClr val="black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C65BFDD-A38E-44DE-8948-9450972D3C34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1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fld id="{8E15F0D5-78E9-4C50-AA5B-2D6DAFBF9FC9}" type="datetimeFigureOut">
              <a:rPr lang="en-US" smtClean="0">
                <a:solidFill>
                  <a:prstClr val="black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C77B170-354C-45DF-8A34-A65AB598B88E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4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fld id="{DB7A2EB0-2C15-4273-938C-168E1769578F}" type="datetimeFigureOut">
              <a:rPr lang="en-US" smtClean="0">
                <a:solidFill>
                  <a:prstClr val="white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72625A71-7A50-478A-BA56-F694F85AF18E}" type="slidenum">
              <a:rPr lang="en-US" altLang="en-US" smtClean="0">
                <a:solidFill>
                  <a:prstClr val="white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95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fld id="{7D6C1849-CD2A-4A51-83B2-CFF65E871BB7}" type="datetimeFigureOut">
              <a:rPr lang="en-US" smtClean="0">
                <a:solidFill>
                  <a:prstClr val="black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F993618-6ADD-46F6-B549-0E492E1138EB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63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fld id="{01D25B87-9E85-4026-A70B-6D37CB07AFE6}" type="datetimeFigureOut">
              <a:rPr lang="en-US" smtClean="0">
                <a:solidFill>
                  <a:prstClr val="white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2545A84-AE4A-42AB-8A47-402657D1334B}" type="slidenum">
              <a:rPr lang="en-US" altLang="en-US" smtClean="0">
                <a:solidFill>
                  <a:prstClr val="white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94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fld id="{F095EE28-56DB-4CB9-AD25-FBE53014754A}" type="datetimeFigureOut">
              <a:rPr lang="en-US" smtClean="0">
                <a:solidFill>
                  <a:prstClr val="black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74E99C7-CBC5-4B25-99EF-5EF52E1A980A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6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fld id="{A8535890-55EF-42AB-BE9A-2D179090E82F}" type="datetimeFigureOut">
              <a:rPr lang="en-US" smtClean="0">
                <a:solidFill>
                  <a:prstClr val="black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E8F379EF-218B-426A-A537-BB2CFFF54A33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83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حر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شكل حر 15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ثلث قائم الزاوية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شارة رتبة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شارة رتبة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1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rtl="0">
              <a:defRPr/>
            </a:pPr>
            <a:fld id="{84381111-BF78-4E8B-9846-7383B0FA74FB}" type="datetimeFigureOut">
              <a:rPr lang="en-US" smtClean="0">
                <a:solidFill>
                  <a:prstClr val="white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E32C3009-308E-4AF0-990F-17B202B1782B}" type="slidenum">
              <a:rPr lang="en-US" altLang="en-US" smtClean="0">
                <a:solidFill>
                  <a:prstClr val="white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53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027" name="شكل حر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25400" h="25400"/>
            </a:sp3d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33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أنماط النص الرئيسي</a:t>
            </a:r>
            <a:endParaRPr lang="en-US" altLang="en-US" smtClean="0"/>
          </a:p>
          <a:p>
            <a:pPr lvl="1"/>
            <a:r>
              <a:rPr lang="ar-SA" altLang="en-US" smtClean="0"/>
              <a:t>المستوى الثاني</a:t>
            </a:r>
            <a:endParaRPr lang="en-US" altLang="en-US" smtClean="0"/>
          </a:p>
          <a:p>
            <a:pPr lvl="2"/>
            <a:r>
              <a:rPr lang="ar-SA" altLang="en-US" smtClean="0"/>
              <a:t>المستوى الثالث</a:t>
            </a:r>
            <a:endParaRPr lang="en-US" altLang="en-US" smtClean="0"/>
          </a:p>
          <a:p>
            <a:pPr lvl="3"/>
            <a:r>
              <a:rPr lang="ar-SA" altLang="en-US" smtClean="0"/>
              <a:t>المستوى الرابع</a:t>
            </a:r>
            <a:endParaRPr lang="en-US" altLang="en-US" smtClean="0"/>
          </a:p>
          <a:p>
            <a:pPr lvl="4"/>
            <a:r>
              <a:rPr lang="ar-SA" altLang="en-US" smtClean="0"/>
              <a:t>المستوى الخامس</a:t>
            </a:r>
            <a:endParaRPr lang="en-US" altLang="en-US" smtClean="0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rtl="0">
              <a:defRPr/>
            </a:pPr>
            <a:fld id="{46322633-FD6A-439A-BE51-24347642B3CF}" type="datetimeFigureOut">
              <a:rPr lang="en-US" smtClean="0">
                <a:solidFill>
                  <a:prstClr val="black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5D62DBD3-13A9-41F9-8CEF-2B6C34A0D681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0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027" name="شكل حر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25400" h="25400"/>
            </a:sp3d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33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أنماط النص الرئيسي</a:t>
            </a:r>
            <a:endParaRPr lang="en-US" altLang="en-US" smtClean="0"/>
          </a:p>
          <a:p>
            <a:pPr lvl="1"/>
            <a:r>
              <a:rPr lang="ar-SA" altLang="en-US" smtClean="0"/>
              <a:t>المستوى الثاني</a:t>
            </a:r>
            <a:endParaRPr lang="en-US" altLang="en-US" smtClean="0"/>
          </a:p>
          <a:p>
            <a:pPr lvl="2"/>
            <a:r>
              <a:rPr lang="ar-SA" altLang="en-US" smtClean="0"/>
              <a:t>المستوى الثالث</a:t>
            </a:r>
            <a:endParaRPr lang="en-US" altLang="en-US" smtClean="0"/>
          </a:p>
          <a:p>
            <a:pPr lvl="3"/>
            <a:r>
              <a:rPr lang="ar-SA" altLang="en-US" smtClean="0"/>
              <a:t>المستوى الرابع</a:t>
            </a:r>
            <a:endParaRPr lang="en-US" altLang="en-US" smtClean="0"/>
          </a:p>
          <a:p>
            <a:pPr lvl="4"/>
            <a:r>
              <a:rPr lang="ar-SA" altLang="en-US" smtClean="0"/>
              <a:t>المستوى الخامس</a:t>
            </a:r>
            <a:endParaRPr lang="en-US" altLang="en-US" smtClean="0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rtl="0">
              <a:defRPr/>
            </a:pPr>
            <a:fld id="{46322633-FD6A-439A-BE51-24347642B3CF}" type="datetimeFigureOut">
              <a:rPr lang="en-US" smtClean="0">
                <a:solidFill>
                  <a:prstClr val="black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5D62DBD3-13A9-41F9-8CEF-2B6C34A0D681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3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027" name="شكل حر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25400" h="25400"/>
            </a:sp3d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33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أنماط النص الرئيسي</a:t>
            </a:r>
            <a:endParaRPr lang="en-US" altLang="en-US" smtClean="0"/>
          </a:p>
          <a:p>
            <a:pPr lvl="1"/>
            <a:r>
              <a:rPr lang="ar-SA" altLang="en-US" smtClean="0"/>
              <a:t>المستوى الثاني</a:t>
            </a:r>
            <a:endParaRPr lang="en-US" altLang="en-US" smtClean="0"/>
          </a:p>
          <a:p>
            <a:pPr lvl="2"/>
            <a:r>
              <a:rPr lang="ar-SA" altLang="en-US" smtClean="0"/>
              <a:t>المستوى الثالث</a:t>
            </a:r>
            <a:endParaRPr lang="en-US" altLang="en-US" smtClean="0"/>
          </a:p>
          <a:p>
            <a:pPr lvl="3"/>
            <a:r>
              <a:rPr lang="ar-SA" altLang="en-US" smtClean="0"/>
              <a:t>المستوى الرابع</a:t>
            </a:r>
            <a:endParaRPr lang="en-US" altLang="en-US" smtClean="0"/>
          </a:p>
          <a:p>
            <a:pPr lvl="4"/>
            <a:r>
              <a:rPr lang="ar-SA" altLang="en-US" smtClean="0"/>
              <a:t>المستوى الخامس</a:t>
            </a:r>
            <a:endParaRPr lang="en-US" altLang="en-US" smtClean="0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rtl="0">
              <a:defRPr/>
            </a:pPr>
            <a:fld id="{46322633-FD6A-439A-BE51-24347642B3CF}" type="datetimeFigureOut">
              <a:rPr lang="en-US" smtClean="0">
                <a:solidFill>
                  <a:prstClr val="black"/>
                </a:solidFill>
              </a:rPr>
              <a:pPr rtl="0">
                <a:defRPr/>
              </a:pPr>
              <a:t>10/18/2021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5D62DBD3-13A9-41F9-8CEF-2B6C34A0D681}" type="slidenum">
              <a:rPr lang="en-US" altLang="en-US" smtClean="0">
                <a:solidFill>
                  <a:prstClr val="black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0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309870" y="1532653"/>
            <a:ext cx="7641465" cy="4525962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365760" indent="-256032" algn="r" rtl="1" eaLnBrk="1" fontAlgn="auto" hangingPunct="1">
              <a:spcAft>
                <a:spcPts val="0"/>
              </a:spcAft>
              <a:buNone/>
              <a:defRPr/>
            </a:pPr>
            <a:r>
              <a:rPr lang="ar-SA" sz="3200" dirty="0">
                <a:solidFill>
                  <a:srgbClr val="0070C0"/>
                </a:solidFill>
                <a:cs typeface="Akhbar MT" pitchFamily="2" charset="-78"/>
              </a:rPr>
              <a:t>ينقسم جسم العقرب إلى ثلاث </a:t>
            </a:r>
            <a:r>
              <a:rPr lang="ar-SA" sz="3200" dirty="0" err="1">
                <a:solidFill>
                  <a:srgbClr val="0070C0"/>
                </a:solidFill>
                <a:cs typeface="Akhbar MT" pitchFamily="2" charset="-78"/>
              </a:rPr>
              <a:t>مناطق</a:t>
            </a:r>
            <a:r>
              <a:rPr lang="ar-SA" sz="3200" dirty="0" err="1">
                <a:solidFill>
                  <a:srgbClr val="0070C0"/>
                </a:solidFill>
                <a:cs typeface="+mn-cs"/>
              </a:rPr>
              <a:t>:</a:t>
            </a:r>
            <a:endParaRPr lang="ar-SA" sz="3200" dirty="0">
              <a:solidFill>
                <a:srgbClr val="0070C0"/>
              </a:solidFill>
              <a:cs typeface="+mn-cs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None/>
              <a:defRPr/>
            </a:pPr>
            <a:endParaRPr lang="ar-SA" sz="3200" dirty="0">
              <a:solidFill>
                <a:srgbClr val="0070C0"/>
              </a:solidFill>
              <a:cs typeface="Akhbar MT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None/>
              <a:defRPr/>
            </a:pPr>
            <a:r>
              <a:rPr lang="ar-SA" sz="3200" b="1" dirty="0">
                <a:cs typeface="Akhbar MT" pitchFamily="2" charset="-78"/>
              </a:rPr>
              <a:t>منطقة مقدم </a:t>
            </a:r>
            <a:r>
              <a:rPr lang="ar-SA" sz="3200" b="1" dirty="0" err="1">
                <a:cs typeface="Akhbar MT" pitchFamily="2" charset="-78"/>
              </a:rPr>
              <a:t>الجسم:</a:t>
            </a:r>
            <a:endParaRPr lang="ar-SA" sz="3200" b="1" dirty="0">
              <a:cs typeface="Akhbar MT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None/>
              <a:defRPr/>
            </a:pPr>
            <a:r>
              <a:rPr lang="ar-SA" sz="3600" dirty="0">
                <a:cs typeface="Akhbar MT" pitchFamily="2" charset="-78"/>
              </a:rPr>
              <a:t>تحمل زوجا من العيون الوسطية ومجموعتين من العيون </a:t>
            </a:r>
            <a:r>
              <a:rPr lang="ar-SA" sz="3600" dirty="0" err="1">
                <a:cs typeface="Akhbar MT" pitchFamily="2" charset="-78"/>
              </a:rPr>
              <a:t>الجانبية..</a:t>
            </a:r>
            <a:endParaRPr lang="ar-SA" sz="3600" dirty="0">
              <a:cs typeface="Akhbar MT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None/>
              <a:defRPr/>
            </a:pPr>
            <a:r>
              <a:rPr lang="ar-SA" sz="3600" dirty="0">
                <a:cs typeface="Akhbar MT" pitchFamily="2" charset="-78"/>
              </a:rPr>
              <a:t>زوج من </a:t>
            </a:r>
            <a:r>
              <a:rPr lang="ar-SA" sz="3600" dirty="0" err="1">
                <a:cs typeface="Akhbar MT" pitchFamily="2" charset="-78"/>
              </a:rPr>
              <a:t>الزوائد</a:t>
            </a:r>
            <a:r>
              <a:rPr lang="ar-SA" sz="3600" dirty="0">
                <a:cs typeface="Akhbar MT" pitchFamily="2" charset="-78"/>
              </a:rPr>
              <a:t> الفكية تحيط بالفم </a:t>
            </a:r>
          </a:p>
          <a:p>
            <a:pPr marL="365760" indent="-256032" algn="r" rtl="1" eaLnBrk="1" fontAlgn="auto" hangingPunct="1">
              <a:spcAft>
                <a:spcPts val="0"/>
              </a:spcAft>
              <a:buNone/>
              <a:defRPr/>
            </a:pPr>
            <a:r>
              <a:rPr lang="ar-SA" sz="3600" dirty="0">
                <a:cs typeface="Akhbar MT" pitchFamily="2" charset="-78"/>
              </a:rPr>
              <a:t>زوج من الملامس </a:t>
            </a:r>
            <a:r>
              <a:rPr lang="ar-SA" sz="3600" dirty="0" err="1">
                <a:cs typeface="Akhbar MT" pitchFamily="2" charset="-78"/>
              </a:rPr>
              <a:t>القدمية</a:t>
            </a:r>
            <a:r>
              <a:rPr lang="ar-SA" sz="3600" dirty="0">
                <a:cs typeface="Akhbar MT" pitchFamily="2" charset="-78"/>
              </a:rPr>
              <a:t> ينتهي كل منها </a:t>
            </a:r>
            <a:r>
              <a:rPr lang="ar-SA" sz="3600" dirty="0" err="1">
                <a:cs typeface="Akhbar MT" pitchFamily="2" charset="-78"/>
              </a:rPr>
              <a:t>بكلابتين</a:t>
            </a:r>
            <a:r>
              <a:rPr lang="ar-SA" sz="3600" dirty="0">
                <a:cs typeface="Akhbar MT" pitchFamily="2" charset="-78"/>
              </a:rPr>
              <a:t> تستعملان للقبض على </a:t>
            </a:r>
            <a:r>
              <a:rPr lang="ar-SA" sz="3600" dirty="0" err="1">
                <a:cs typeface="Akhbar MT" pitchFamily="2" charset="-78"/>
              </a:rPr>
              <a:t>الفريسه</a:t>
            </a:r>
            <a:r>
              <a:rPr lang="ar-SA" sz="3600" dirty="0">
                <a:cs typeface="Akhbar MT" pitchFamily="2" charset="-78"/>
              </a:rPr>
              <a:t> </a:t>
            </a:r>
          </a:p>
          <a:p>
            <a:pPr marL="365760" indent="-256032" algn="r" rtl="1" eaLnBrk="1" fontAlgn="auto" hangingPunct="1">
              <a:spcAft>
                <a:spcPts val="0"/>
              </a:spcAft>
              <a:buNone/>
              <a:defRPr/>
            </a:pPr>
            <a:r>
              <a:rPr lang="ar-SA" sz="3600" dirty="0">
                <a:cs typeface="Akhbar MT" pitchFamily="2" charset="-78"/>
              </a:rPr>
              <a:t>أربعة ازواج أرجل المشي ينتهي كل منها بمخلب</a:t>
            </a:r>
            <a:r>
              <a:rPr lang="ar-SA" sz="3600" dirty="0">
                <a:cs typeface="+mn-cs"/>
              </a:rPr>
              <a:t> </a:t>
            </a:r>
            <a:endParaRPr lang="en-US" sz="3600" dirty="0">
              <a:cs typeface="+mn-cs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6000" dirty="0">
                <a:solidFill>
                  <a:srgbClr val="0070C0"/>
                </a:solidFill>
                <a:cs typeface="Akhbar MT" pitchFamily="2" charset="-78"/>
              </a:rPr>
              <a:t>رتبة العقارب</a:t>
            </a:r>
            <a:endParaRPr lang="en-US" sz="6000" dirty="0">
              <a:solidFill>
                <a:srgbClr val="0070C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387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لمحتوى 2"/>
          <p:cNvSpPr>
            <a:spLocks noGrp="1"/>
          </p:cNvSpPr>
          <p:nvPr>
            <p:ph idx="1"/>
          </p:nvPr>
        </p:nvSpPr>
        <p:spPr>
          <a:xfrm>
            <a:off x="2743200" y="1481138"/>
            <a:ext cx="7467600" cy="453866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r" rtl="1" eaLnBrk="1" hangingPunct="1">
              <a:buFont typeface="Courier New" panose="02070309020205020404" pitchFamily="49" charset="0"/>
              <a:buChar char="o"/>
            </a:pPr>
            <a:r>
              <a:rPr lang="ar-SA" altLang="en-US" sz="3200" dirty="0">
                <a:cs typeface="Akhbar MT" pitchFamily="2" charset="-78"/>
              </a:rPr>
              <a:t>منطقتين واضحتين يفصلهما خصر دقيق</a:t>
            </a:r>
            <a:r>
              <a:rPr lang="ar-SA" altLang="en-US" dirty="0" smtClean="0">
                <a:cs typeface="Arial" panose="020B0604020202020204" pitchFamily="34" charset="0"/>
              </a:rPr>
              <a:t> </a:t>
            </a:r>
            <a:endParaRPr lang="ar-SA" altLang="en-US" sz="3200" dirty="0">
              <a:cs typeface="Akhbar MT" pitchFamily="2" charset="-78"/>
            </a:endParaRPr>
          </a:p>
          <a:p>
            <a:pPr algn="r" rtl="1" eaLnBrk="1" hangingPunct="1">
              <a:buFont typeface="Courier New" panose="02070309020205020404" pitchFamily="49" charset="0"/>
              <a:buChar char="o"/>
            </a:pPr>
            <a:r>
              <a:rPr lang="ar-SA" altLang="en-US" sz="3200" dirty="0">
                <a:cs typeface="Akhbar MT" pitchFamily="2" charset="-78"/>
              </a:rPr>
              <a:t>يحمل الرأس 4 أزواج من العوينات </a:t>
            </a:r>
          </a:p>
          <a:p>
            <a:pPr algn="r" rtl="1" eaLnBrk="1" hangingPunct="1">
              <a:buFont typeface="Courier New" panose="02070309020205020404" pitchFamily="49" charset="0"/>
              <a:buChar char="o"/>
            </a:pPr>
            <a:r>
              <a:rPr lang="ar-SA" altLang="en-US" sz="3200" dirty="0">
                <a:cs typeface="Akhbar MT" pitchFamily="2" charset="-78"/>
              </a:rPr>
              <a:t>وزوجا من الزوائد الفكية ، ويحمل الصدر أربعة ازواج من أرجل المشي.</a:t>
            </a:r>
          </a:p>
          <a:p>
            <a:pPr algn="r" rtl="1" eaLnBrk="1" hangingPunct="1">
              <a:buFont typeface="Courier New" panose="02070309020205020404" pitchFamily="49" charset="0"/>
              <a:buChar char="o"/>
            </a:pPr>
            <a:r>
              <a:rPr lang="ar-SA" altLang="en-US" sz="3200" dirty="0">
                <a:cs typeface="Akhbar MT" pitchFamily="2" charset="-78"/>
              </a:rPr>
              <a:t>أما البطن فغير مقسم ولا يحمل زوائد.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ar-SA" altLang="en-US" dirty="0" smtClean="0"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ar-SA" altLang="en-US" dirty="0" smtClean="0">
              <a:cs typeface="Arial" panose="020B0604020202020204" pitchFamily="34" charset="0"/>
            </a:endParaRP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ar-SA" altLang="en-US" sz="2800" dirty="0">
                <a:cs typeface="Akhbar MT" pitchFamily="2" charset="-78"/>
              </a:rPr>
              <a:t>يوضع البيض داخل كرات الحرير وتحتوي كل منها على 200-900 بيضة 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ar-SA" altLang="en-US" sz="2800" dirty="0">
                <a:cs typeface="Akhbar MT" pitchFamily="2" charset="-78"/>
              </a:rPr>
              <a:t>وتضع الانثى خلال حياتها 5-15 كرة </a:t>
            </a:r>
            <a:endParaRPr lang="en-US" altLang="en-US" sz="2800" dirty="0">
              <a:cs typeface="Akhbar MT" pitchFamily="2" charset="-78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5400" dirty="0">
                <a:solidFill>
                  <a:srgbClr val="0070C0"/>
                </a:solidFill>
                <a:cs typeface="Akhbar MT" pitchFamily="2" charset="-78"/>
              </a:rPr>
              <a:t>وصف العناكب</a:t>
            </a:r>
            <a:endParaRPr lang="en-US" sz="5400" dirty="0">
              <a:solidFill>
                <a:srgbClr val="0070C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88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أشكال المحاضرات\18042011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t="18520" r="6226" b="20869"/>
          <a:stretch>
            <a:fillRect/>
          </a:stretch>
        </p:blipFill>
        <p:spPr bwMode="auto">
          <a:xfrm>
            <a:off x="2004297" y="1224565"/>
            <a:ext cx="4512767" cy="42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مجموعة 10"/>
          <p:cNvGrpSpPr>
            <a:grpSpLocks/>
          </p:cNvGrpSpPr>
          <p:nvPr/>
        </p:nvGrpSpPr>
        <p:grpSpPr bwMode="auto">
          <a:xfrm>
            <a:off x="6501684" y="1224565"/>
            <a:ext cx="4174901" cy="4274713"/>
            <a:chOff x="2590800" y="1752600"/>
            <a:chExt cx="3962400" cy="3962400"/>
          </a:xfrm>
        </p:grpSpPr>
        <p:pic>
          <p:nvPicPr>
            <p:cNvPr id="8" name="Picture 6" descr="D:\أشكال المحاضرات\1804201177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7" t="23143" r="7664" b="13377"/>
            <a:stretch>
              <a:fillRect/>
            </a:stretch>
          </p:blipFill>
          <p:spPr bwMode="auto">
            <a:xfrm>
              <a:off x="2590800" y="1752600"/>
              <a:ext cx="3962400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مجموعة 9"/>
            <p:cNvGrpSpPr>
              <a:grpSpLocks/>
            </p:cNvGrpSpPr>
            <p:nvPr/>
          </p:nvGrpSpPr>
          <p:grpSpPr bwMode="auto">
            <a:xfrm>
              <a:off x="2590800" y="1752600"/>
              <a:ext cx="3962400" cy="902732"/>
              <a:chOff x="2590800" y="1752600"/>
              <a:chExt cx="3962400" cy="902732"/>
            </a:xfrm>
          </p:grpSpPr>
          <p:sp>
            <p:nvSpPr>
              <p:cNvPr id="10" name="مربع نص 6"/>
              <p:cNvSpPr txBox="1">
                <a:spLocks noChangeArrowheads="1"/>
              </p:cNvSpPr>
              <p:nvPr/>
            </p:nvSpPr>
            <p:spPr bwMode="auto">
              <a:xfrm>
                <a:off x="2590800" y="1752600"/>
                <a:ext cx="1447800" cy="648000"/>
              </a:xfrm>
              <a:prstGeom prst="rect">
                <a:avLst/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مربع نص 7"/>
              <p:cNvSpPr txBox="1">
                <a:spLocks noChangeArrowheads="1"/>
              </p:cNvSpPr>
              <p:nvPr/>
            </p:nvSpPr>
            <p:spPr bwMode="auto">
              <a:xfrm>
                <a:off x="5867400" y="2286000"/>
                <a:ext cx="685800" cy="369332"/>
              </a:xfrm>
              <a:prstGeom prst="rect">
                <a:avLst/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51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لمحتوى 2"/>
          <p:cNvSpPr>
            <a:spLocks noGrp="1"/>
          </p:cNvSpPr>
          <p:nvPr>
            <p:ph idx="1"/>
          </p:nvPr>
        </p:nvSpPr>
        <p:spPr>
          <a:xfrm>
            <a:off x="2743200" y="1600201"/>
            <a:ext cx="7467600" cy="452596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r" eaLnBrk="1" hangingPunct="1">
              <a:buFont typeface="Wingdings 3" panose="05040102010807070707" pitchFamily="18" charset="2"/>
              <a:buNone/>
            </a:pPr>
            <a:r>
              <a:rPr lang="ar-SA" altLang="en-US" sz="3200" dirty="0">
                <a:cs typeface="Akhbar MT" pitchFamily="2" charset="-78"/>
              </a:rPr>
              <a:t>هناك انواع من العناكب الكبيرة من امثلتها ((الكربة))  ويؤدي لدغها إلى أعراض </a:t>
            </a:r>
            <a:r>
              <a:rPr lang="ar-SA" altLang="en-US" sz="3200" dirty="0" err="1">
                <a:cs typeface="Akhbar MT" pitchFamily="2" charset="-78"/>
              </a:rPr>
              <a:t>تشبة</a:t>
            </a:r>
            <a:r>
              <a:rPr lang="ar-SA" altLang="en-US" sz="3200" dirty="0">
                <a:cs typeface="Akhbar MT" pitchFamily="2" charset="-78"/>
              </a:rPr>
              <a:t> أعراض الاصابة الإصابة بالزائدة الدودية ،أو التسمم الغذائي وقد تحدث الوفاة في بعض الحالات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ar-SA" altLang="en-US" sz="3200" dirty="0">
                <a:cs typeface="Akhbar MT" pitchFamily="2" charset="-78"/>
              </a:rPr>
              <a:t> 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ar-SA" altLang="en-US" sz="3200" dirty="0">
                <a:cs typeface="Akhbar MT" pitchFamily="2" charset="-78"/>
              </a:rPr>
              <a:t>وتظهر الالام المبرحة خلال دقائق معدودة من عملية اللدغ وتعقبها رعشة </a:t>
            </a:r>
            <a:r>
              <a:rPr lang="ar-SA" altLang="en-US" sz="3200" dirty="0" err="1">
                <a:cs typeface="Akhbar MT" pitchFamily="2" charset="-78"/>
              </a:rPr>
              <a:t>وقئ</a:t>
            </a:r>
            <a:r>
              <a:rPr lang="ar-SA" altLang="en-US" sz="3200" dirty="0">
                <a:cs typeface="Akhbar MT" pitchFamily="2" charset="-78"/>
              </a:rPr>
              <a:t> وصعوبة في التنفس وتشنجات عصبية وتقلصات عنيفة ف البطن</a:t>
            </a:r>
            <a:endParaRPr lang="en-US" altLang="en-US" sz="3200" dirty="0">
              <a:cs typeface="Akhbar MT" pitchFamily="2" charset="-78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6000" dirty="0">
                <a:solidFill>
                  <a:srgbClr val="0070C0"/>
                </a:solidFill>
                <a:cs typeface="Akhbar MT" pitchFamily="2" charset="-78"/>
              </a:rPr>
              <a:t>اعراض اللدغ </a:t>
            </a:r>
            <a:endParaRPr lang="en-US" sz="6000" dirty="0">
              <a:solidFill>
                <a:srgbClr val="0070C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90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لمحتوى 2"/>
          <p:cNvSpPr>
            <a:spLocks noGrp="1"/>
          </p:cNvSpPr>
          <p:nvPr>
            <p:ph idx="1"/>
          </p:nvPr>
        </p:nvSpPr>
        <p:spPr>
          <a:xfrm>
            <a:off x="2362200" y="1417638"/>
            <a:ext cx="7467600" cy="202406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r" eaLnBrk="1" hangingPunct="1">
              <a:buFont typeface="Wingdings 3" panose="05040102010807070707" pitchFamily="18" charset="2"/>
              <a:buNone/>
            </a:pPr>
            <a:r>
              <a:rPr lang="ar-SA" altLang="en-US" sz="3200" dirty="0">
                <a:cs typeface="Akhbar MT" pitchFamily="2" charset="-78"/>
              </a:rPr>
              <a:t>إزالة الخيوط الحريرية التي يفرزها العنكبوت ، تنظيف المنازل ويراعى إضاءة الحجر وتهويتها .</a:t>
            </a:r>
            <a:endParaRPr lang="en-US" altLang="en-US" sz="3200" dirty="0">
              <a:cs typeface="Akhbar MT" pitchFamily="2" charset="-78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4800" dirty="0">
                <a:solidFill>
                  <a:srgbClr val="0070C0"/>
                </a:solidFill>
                <a:cs typeface="Akhbar MT" pitchFamily="2" charset="-78"/>
              </a:rPr>
              <a:t>المكافحة </a:t>
            </a:r>
            <a:endParaRPr lang="en-US" sz="4800" dirty="0">
              <a:solidFill>
                <a:srgbClr val="0070C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1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4800" dirty="0">
                <a:solidFill>
                  <a:srgbClr val="0070C0"/>
                </a:solidFill>
                <a:cs typeface="Akhbar MT" pitchFamily="2" charset="-78"/>
              </a:rPr>
              <a:t>المكافحة </a:t>
            </a:r>
            <a:endParaRPr lang="en-US" sz="4800" dirty="0">
              <a:solidFill>
                <a:srgbClr val="0070C0"/>
              </a:solidFill>
              <a:cs typeface="Akhbar MT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958" y="1481138"/>
            <a:ext cx="8050083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لمحتوى 2"/>
          <p:cNvSpPr>
            <a:spLocks noGrp="1"/>
          </p:cNvSpPr>
          <p:nvPr>
            <p:ph idx="1"/>
          </p:nvPr>
        </p:nvSpPr>
        <p:spPr>
          <a:xfrm>
            <a:off x="4237149" y="1081893"/>
            <a:ext cx="6739943" cy="452596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r" eaLnBrk="1" hangingPunct="1">
              <a:buFont typeface="Wingdings 3" panose="05040102010807070707" pitchFamily="18" charset="2"/>
              <a:buNone/>
            </a:pPr>
            <a:r>
              <a:rPr lang="ar-SA" altLang="en-US" dirty="0" smtClean="0">
                <a:solidFill>
                  <a:srgbClr val="0070C0"/>
                </a:solidFill>
                <a:cs typeface="Arial" panose="020B0604020202020204" pitchFamily="34" charset="0"/>
              </a:rPr>
              <a:t>المنطقة الوسطى</a:t>
            </a:r>
            <a:r>
              <a:rPr lang="ar-SA" altLang="en-US" dirty="0" smtClean="0">
                <a:cs typeface="Arial" panose="020B0604020202020204" pitchFamily="34" charset="0"/>
              </a:rPr>
              <a:t> </a:t>
            </a:r>
            <a:endParaRPr lang="ar-SA" altLang="en-US" sz="3200" dirty="0">
              <a:cs typeface="Akhbar MT" pitchFamily="2" charset="-78"/>
            </a:endParaRPr>
          </a:p>
          <a:p>
            <a:pPr algn="r" eaLnBrk="1" hangingPunct="1">
              <a:buFont typeface="Wingdings 3" panose="05040102010807070707" pitchFamily="18" charset="2"/>
              <a:buNone/>
            </a:pPr>
            <a:r>
              <a:rPr lang="ar-SA" altLang="en-US" sz="3200" dirty="0">
                <a:cs typeface="Akhbar MT" pitchFamily="2" charset="-78"/>
              </a:rPr>
              <a:t>تتكون من سبع قطع </a:t>
            </a:r>
            <a:r>
              <a:rPr lang="ar-SA" altLang="en-US" sz="3200" dirty="0" err="1">
                <a:cs typeface="Akhbar MT" pitchFamily="2" charset="-78"/>
              </a:rPr>
              <a:t>عريضه</a:t>
            </a:r>
            <a:r>
              <a:rPr lang="ar-SA" altLang="en-US" sz="3200" dirty="0">
                <a:cs typeface="Akhbar MT" pitchFamily="2" charset="-78"/>
              </a:rPr>
              <a:t> يشاهد على سطحها البطني الغطاء التناسلي والمشطان وأربعة ازواج من الفتحات </a:t>
            </a:r>
            <a:r>
              <a:rPr lang="ar-SA" altLang="en-US" sz="3200" dirty="0" err="1">
                <a:cs typeface="Akhbar MT" pitchFamily="2" charset="-78"/>
              </a:rPr>
              <a:t>التنفسيه</a:t>
            </a:r>
            <a:r>
              <a:rPr lang="ar-SA" altLang="en-US" sz="3200" dirty="0">
                <a:cs typeface="Akhbar MT" pitchFamily="2" charset="-78"/>
              </a:rPr>
              <a:t> </a:t>
            </a:r>
          </a:p>
          <a:p>
            <a:pPr algn="r" eaLnBrk="1" hangingPunct="1">
              <a:buFont typeface="Wingdings 3" panose="05040102010807070707" pitchFamily="18" charset="2"/>
              <a:buNone/>
            </a:pPr>
            <a:endParaRPr lang="ar-SA" altLang="en-US" sz="4000" dirty="0">
              <a:solidFill>
                <a:srgbClr val="0070C0"/>
              </a:solidFill>
              <a:cs typeface="Akhbar MT" pitchFamily="2" charset="-78"/>
            </a:endParaRPr>
          </a:p>
          <a:p>
            <a:pPr algn="r" eaLnBrk="1" hangingPunct="1">
              <a:buFont typeface="Wingdings 3" panose="05040102010807070707" pitchFamily="18" charset="2"/>
              <a:buNone/>
            </a:pPr>
            <a:r>
              <a:rPr lang="ar-SA" altLang="en-US" sz="4000" dirty="0">
                <a:solidFill>
                  <a:srgbClr val="0070C0"/>
                </a:solidFill>
                <a:cs typeface="Akhbar MT" pitchFamily="2" charset="-78"/>
              </a:rPr>
              <a:t>المنطقة الخلفية</a:t>
            </a:r>
            <a:r>
              <a:rPr lang="ar-SA" altLang="en-US" sz="3200" dirty="0">
                <a:cs typeface="Akhbar MT" pitchFamily="2" charset="-78"/>
              </a:rPr>
              <a:t> </a:t>
            </a:r>
          </a:p>
          <a:p>
            <a:pPr algn="r" eaLnBrk="1" hangingPunct="1">
              <a:buFont typeface="Wingdings 3" panose="05040102010807070707" pitchFamily="18" charset="2"/>
              <a:buNone/>
            </a:pPr>
            <a:r>
              <a:rPr lang="ar-SA" altLang="en-US" sz="3200" dirty="0">
                <a:cs typeface="Akhbar MT" pitchFamily="2" charset="-78"/>
              </a:rPr>
              <a:t>تتكون من خمس حلقات ضيقة تنتهي بكيس السم</a:t>
            </a:r>
          </a:p>
          <a:p>
            <a:pPr algn="r" eaLnBrk="1" hangingPunct="1">
              <a:buFont typeface="Wingdings 3" panose="05040102010807070707" pitchFamily="18" charset="2"/>
              <a:buNone/>
            </a:pPr>
            <a:r>
              <a:rPr lang="ar-SA" altLang="en-US" sz="3200" dirty="0">
                <a:cs typeface="Akhbar MT" pitchFamily="2" charset="-78"/>
              </a:rPr>
              <a:t>وينتهي بشوكة طرفيه مدببة</a:t>
            </a:r>
            <a:r>
              <a:rPr lang="ar-SA" altLang="en-US" sz="3200" dirty="0"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9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5989" y="154547"/>
            <a:ext cx="5182458" cy="63299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21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أشكال المحاضرات\180420117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6" t="20702" r="2782" b="3612"/>
          <a:stretch>
            <a:fillRect/>
          </a:stretch>
        </p:blipFill>
        <p:spPr bwMode="auto">
          <a:xfrm>
            <a:off x="4738352" y="270457"/>
            <a:ext cx="4930245" cy="611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16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eaLnBrk="1" hangingPunct="1">
              <a:buFont typeface="Wingdings 3" panose="05040102010807070707" pitchFamily="18" charset="2"/>
              <a:buNone/>
            </a:pPr>
            <a:r>
              <a:rPr lang="ar-SA" altLang="en-US" sz="6600" dirty="0">
                <a:solidFill>
                  <a:srgbClr val="0070C0"/>
                </a:solidFill>
                <a:cs typeface="Akhbar MT" pitchFamily="2" charset="-78"/>
              </a:rPr>
              <a:t>العادات </a:t>
            </a:r>
            <a:r>
              <a:rPr lang="ar-SA" altLang="en-US" sz="6600" dirty="0" smtClean="0">
                <a:solidFill>
                  <a:srgbClr val="0070C0"/>
                </a:solidFill>
                <a:cs typeface="Akhbar MT" pitchFamily="2" charset="-78"/>
              </a:rPr>
              <a:t>:</a:t>
            </a:r>
            <a:r>
              <a:rPr lang="ar-SA" altLang="en-US" sz="4400" dirty="0" smtClean="0">
                <a:cs typeface="Akhbar MT" pitchFamily="2" charset="-78"/>
              </a:rPr>
              <a:t>..</a:t>
            </a:r>
            <a:endParaRPr lang="en-US" altLang="en-US" sz="4400" dirty="0">
              <a:cs typeface="Akhbar MT" pitchFamily="2" charset="-78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cs typeface="+mj-cs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3385411" y="2343952"/>
            <a:ext cx="7965169" cy="4133920"/>
            <a:chOff x="3617231" y="2305316"/>
            <a:chExt cx="7965169" cy="4133920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 rotWithShape="1">
            <a:blip r:embed="rId2"/>
            <a:srcRect t="72579" r="20610" b="12210"/>
            <a:stretch/>
          </p:blipFill>
          <p:spPr>
            <a:xfrm>
              <a:off x="3617231" y="2305316"/>
              <a:ext cx="7965169" cy="2034864"/>
            </a:xfrm>
            <a:prstGeom prst="rect">
              <a:avLst/>
            </a:prstGeom>
          </p:spPr>
        </p:pic>
        <p:pic>
          <p:nvPicPr>
            <p:cNvPr id="4" name="صورة 3"/>
            <p:cNvPicPr>
              <a:picLocks noChangeAspect="1"/>
            </p:cNvPicPr>
            <p:nvPr/>
          </p:nvPicPr>
          <p:blipFill rotWithShape="1">
            <a:blip r:embed="rId3"/>
            <a:srcRect l="14742" t="26945" r="25399" b="61224"/>
            <a:stretch/>
          </p:blipFill>
          <p:spPr>
            <a:xfrm>
              <a:off x="3617231" y="4340180"/>
              <a:ext cx="7965169" cy="2099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38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marL="623888" indent="-514350" algn="r" rtl="1" eaLnBrk="1" hangingPunct="1">
              <a:buFont typeface="Lucida Sans Unicode" panose="020B0602030504020204" pitchFamily="34" charset="0"/>
              <a:buAutoNum type="arabicPeriod"/>
            </a:pPr>
            <a:r>
              <a:rPr lang="ar-SA" altLang="en-US" dirty="0" smtClean="0">
                <a:cs typeface="Akhbar MT" pitchFamily="2" charset="-78"/>
              </a:rPr>
              <a:t>شعور المصاب بألم شديد في موضع اللدغ مع التهاب وورم.</a:t>
            </a:r>
          </a:p>
          <a:p>
            <a:pPr marL="623888" indent="-514350" algn="r" rtl="1" eaLnBrk="1" hangingPunct="1">
              <a:buFont typeface="Lucida Sans Unicode" panose="020B0602030504020204" pitchFamily="34" charset="0"/>
              <a:buAutoNum type="arabicPeriod"/>
            </a:pPr>
            <a:r>
              <a:rPr lang="ar-SA" altLang="en-US" dirty="0" smtClean="0">
                <a:cs typeface="Akhbar MT" pitchFamily="2" charset="-78"/>
              </a:rPr>
              <a:t>تصبب العرق والقيء والشعور بعطش شديد.</a:t>
            </a:r>
          </a:p>
          <a:p>
            <a:pPr marL="623888" indent="-514350" algn="r" rtl="1" eaLnBrk="1" hangingPunct="1">
              <a:buFont typeface="Lucida Sans Unicode" panose="020B0602030504020204" pitchFamily="34" charset="0"/>
              <a:buAutoNum type="arabicPeriod"/>
            </a:pPr>
            <a:r>
              <a:rPr lang="ar-SA" altLang="en-US" dirty="0" smtClean="0">
                <a:cs typeface="Akhbar MT" pitchFamily="2" charset="-78"/>
              </a:rPr>
              <a:t>الشعور بضيق في التنفس وقد يحدث نزيف من الأنف. </a:t>
            </a:r>
          </a:p>
          <a:p>
            <a:pPr marL="623888" indent="-514350" algn="r" rtl="1" eaLnBrk="1" hangingPunct="1">
              <a:buFont typeface="Lucida Sans Unicode" panose="020B0602030504020204" pitchFamily="34" charset="0"/>
              <a:buAutoNum type="arabicPeriod"/>
            </a:pPr>
            <a:r>
              <a:rPr lang="ar-SA" altLang="en-US" dirty="0" smtClean="0">
                <a:cs typeface="Akhbar MT" pitchFamily="2" charset="-78"/>
              </a:rPr>
              <a:t>ضعف وعدم انتظام نبض القلب. </a:t>
            </a:r>
          </a:p>
          <a:p>
            <a:pPr marL="623888" indent="-514350" algn="r" rtl="1" eaLnBrk="1" hangingPunct="1">
              <a:buFont typeface="Lucida Sans Unicode" panose="020B0602030504020204" pitchFamily="34" charset="0"/>
              <a:buAutoNum type="arabicPeriod"/>
            </a:pPr>
            <a:r>
              <a:rPr lang="ar-SA" altLang="en-US" dirty="0" smtClean="0">
                <a:cs typeface="Akhbar MT" pitchFamily="2" charset="-78"/>
              </a:rPr>
              <a:t>في الحالات الشديدة قد تحدث تقلصات عصبية ، وتشنجات في الاطراف وعدم اتزان وإغماء وهذيان.</a:t>
            </a:r>
          </a:p>
          <a:p>
            <a:pPr marL="623888" indent="-514350" algn="r" rtl="1" eaLnBrk="1" hangingPunct="1">
              <a:buFont typeface="Lucida Sans Unicode" panose="020B0602030504020204" pitchFamily="34" charset="0"/>
              <a:buAutoNum type="arabicPeriod"/>
            </a:pPr>
            <a:r>
              <a:rPr lang="ar-SA" altLang="en-US" dirty="0" smtClean="0">
                <a:cs typeface="Akhbar MT" pitchFamily="2" charset="-78"/>
              </a:rPr>
              <a:t>في الحالات المميتة يحدث إخفاق في التنفس ورشح في الرئتين وصدمة عصبية </a:t>
            </a:r>
            <a:r>
              <a:rPr lang="ar-SA" altLang="en-US" dirty="0" smtClean="0">
                <a:cs typeface="Arial" panose="020B0604020202020204" pitchFamily="34" charset="0"/>
              </a:rPr>
              <a:t>.</a:t>
            </a:r>
            <a:endParaRPr lang="en-US" altLang="en-US" dirty="0" smtClean="0">
              <a:cs typeface="Arial" panose="020B0604020202020204" pitchFamily="34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6600" dirty="0">
                <a:solidFill>
                  <a:srgbClr val="0070C0"/>
                </a:solidFill>
                <a:cs typeface="Akhbar MT" pitchFamily="2" charset="-78"/>
              </a:rPr>
              <a:t>أعراض اللدغ</a:t>
            </a:r>
            <a:endParaRPr lang="en-US" sz="6600" dirty="0">
              <a:solidFill>
                <a:srgbClr val="0070C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4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r" rtl="1" eaLnBrk="1" hangingPunct="1"/>
            <a:r>
              <a:rPr lang="ar-SA" altLang="en-US" sz="3200" dirty="0">
                <a:cs typeface="Akhbar MT" pitchFamily="2" charset="-78"/>
              </a:rPr>
              <a:t>محاولة امتصاص السم من الجرح بسرعه</a:t>
            </a:r>
            <a:endParaRPr lang="ar-SA" altLang="en-US" sz="4000" dirty="0">
              <a:cs typeface="Akhbar MT" pitchFamily="2" charset="-78"/>
            </a:endParaRPr>
          </a:p>
          <a:p>
            <a:pPr algn="r" rtl="1" eaLnBrk="1" hangingPunct="1"/>
            <a:r>
              <a:rPr lang="ar-SA" altLang="en-US" sz="3200" dirty="0">
                <a:cs typeface="Akhbar MT" pitchFamily="2" charset="-78"/>
              </a:rPr>
              <a:t>تخفيف الالم بوضع كيس من الثلج على موضع الالم </a:t>
            </a:r>
          </a:p>
          <a:p>
            <a:pPr algn="r" rtl="1" eaLnBrk="1" hangingPunct="1"/>
            <a:r>
              <a:rPr lang="ar-SA" altLang="en-US" sz="3200" dirty="0">
                <a:cs typeface="Akhbar MT" pitchFamily="2" charset="-78"/>
              </a:rPr>
              <a:t>الحقن بالمصل المضاد لسم العقرب</a:t>
            </a:r>
          </a:p>
          <a:p>
            <a:pPr algn="r" rtl="1" eaLnBrk="1" hangingPunct="1"/>
            <a:r>
              <a:rPr lang="ar-SA" altLang="en-US" sz="3200" dirty="0">
                <a:cs typeface="Akhbar MT" pitchFamily="2" charset="-78"/>
              </a:rPr>
              <a:t>استعمال العقاقير الخاصة بتخفيف الصدمة العصبية </a:t>
            </a:r>
          </a:p>
          <a:p>
            <a:pPr algn="r" rtl="1" eaLnBrk="1" hangingPunct="1">
              <a:buFont typeface="Wingdings 3" panose="05040102010807070707" pitchFamily="18" charset="2"/>
              <a:buNone/>
            </a:pPr>
            <a:endParaRPr lang="ar-SA" altLang="en-US" sz="3200" dirty="0">
              <a:cs typeface="Akhbar MT" pitchFamily="2" charset="-78"/>
            </a:endParaRPr>
          </a:p>
          <a:p>
            <a:pPr algn="r" rtl="1" eaLnBrk="1" hangingPunct="1">
              <a:buFont typeface="Wingdings 3" panose="05040102010807070707" pitchFamily="18" charset="2"/>
              <a:buNone/>
            </a:pPr>
            <a:r>
              <a:rPr lang="ar-SA" altLang="en-US" sz="3200" dirty="0">
                <a:cs typeface="Akhbar MT" pitchFamily="2" charset="-78"/>
              </a:rPr>
              <a:t>ويجب أن يتم العلاج تحت اشراف طبيب، خاصة في الحالات </a:t>
            </a:r>
            <a:r>
              <a:rPr lang="ar-SA" altLang="en-US" sz="3200" dirty="0" err="1">
                <a:cs typeface="Akhbar MT" pitchFamily="2" charset="-78"/>
              </a:rPr>
              <a:t>الخطره</a:t>
            </a:r>
            <a:r>
              <a:rPr lang="ar-SA" altLang="en-US" sz="3200" dirty="0">
                <a:cs typeface="Akhbar MT" pitchFamily="2" charset="-78"/>
              </a:rPr>
              <a:t> أو اذا كان المصاب من بين الاطفال دون سن الخامسة..</a:t>
            </a:r>
            <a:endParaRPr lang="en-US" altLang="en-US" dirty="0" smtClean="0">
              <a:cs typeface="Akhbar MT" pitchFamily="2" charset="-78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6000" dirty="0">
                <a:solidFill>
                  <a:srgbClr val="0070C0"/>
                </a:solidFill>
                <a:cs typeface="Akhbar MT" pitchFamily="2" charset="-78"/>
              </a:rPr>
              <a:t>العلاج</a:t>
            </a:r>
            <a:endParaRPr lang="en-US" sz="6000" dirty="0">
              <a:solidFill>
                <a:srgbClr val="0070C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91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لمحتوى 2"/>
          <p:cNvSpPr>
            <a:spLocks noGrp="1"/>
          </p:cNvSpPr>
          <p:nvPr>
            <p:ph idx="1"/>
          </p:nvPr>
        </p:nvSpPr>
        <p:spPr>
          <a:xfrm>
            <a:off x="1981200" y="1481138"/>
            <a:ext cx="8229600" cy="301466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r" eaLnBrk="1" hangingPunct="1">
              <a:buFont typeface="Wingdings 3" panose="05040102010807070707" pitchFamily="18" charset="2"/>
              <a:buNone/>
            </a:pPr>
            <a:r>
              <a:rPr lang="ar-SA" altLang="en-US" sz="4400" dirty="0">
                <a:cs typeface="Akhbar MT" pitchFamily="2" charset="-78"/>
              </a:rPr>
              <a:t>تكافح العقارب بإزالة الفضلات والأحجار والقمامة من حول المنزل إذ انها تشكل مأوى مناسب لها . ويفيد تعفير المنازل </a:t>
            </a:r>
            <a:r>
              <a:rPr lang="ar-SA" altLang="en-US" sz="4400" dirty="0" err="1">
                <a:cs typeface="Akhbar MT" pitchFamily="2" charset="-78"/>
              </a:rPr>
              <a:t>بالجاماكسين</a:t>
            </a:r>
            <a:r>
              <a:rPr lang="ar-SA" altLang="en-US" sz="4400" dirty="0">
                <a:cs typeface="Akhbar MT" pitchFamily="2" charset="-78"/>
              </a:rPr>
              <a:t> أو </a:t>
            </a:r>
            <a:r>
              <a:rPr lang="ar-SA" altLang="en-US" sz="4400" dirty="0" err="1">
                <a:cs typeface="Akhbar MT" pitchFamily="2" charset="-78"/>
              </a:rPr>
              <a:t>الملاثيون</a:t>
            </a:r>
            <a:r>
              <a:rPr lang="ar-SA" altLang="en-US" sz="4400" dirty="0">
                <a:cs typeface="Akhbar MT" pitchFamily="2" charset="-78"/>
              </a:rPr>
              <a:t> فهي تقتل العقارب ..</a:t>
            </a:r>
            <a:endParaRPr lang="en-US" altLang="en-US" sz="4400" dirty="0">
              <a:cs typeface="Akhbar MT" pitchFamily="2" charset="-78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5400" dirty="0">
                <a:solidFill>
                  <a:srgbClr val="0070C0"/>
                </a:solidFill>
                <a:cs typeface="Akhbar MT" pitchFamily="2" charset="-78"/>
              </a:rPr>
              <a:t>المكافحة </a:t>
            </a:r>
            <a:endParaRPr lang="en-US" sz="5400" dirty="0">
              <a:solidFill>
                <a:srgbClr val="0070C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1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لمحتوى 2"/>
          <p:cNvSpPr>
            <a:spLocks noGrp="1"/>
          </p:cNvSpPr>
          <p:nvPr>
            <p:ph idx="1"/>
          </p:nvPr>
        </p:nvSpPr>
        <p:spPr>
          <a:xfrm>
            <a:off x="3200400" y="1481138"/>
            <a:ext cx="7010400" cy="263366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just" eaLnBrk="1" hangingPunct="1">
              <a:buFont typeface="Wingdings 3" panose="05040102010807070707" pitchFamily="18" charset="2"/>
              <a:buNone/>
            </a:pPr>
            <a:r>
              <a:rPr lang="ar-SA" altLang="en-US" sz="3600" dirty="0">
                <a:cs typeface="Akhbar MT" pitchFamily="2" charset="-78"/>
              </a:rPr>
              <a:t>العناكب من الحيوانات التي يكثر وجودها في الحدائق والمنازل. وباستثناء بعض الانواع السامة منها وهي قليلة ، فإنها تعتبر من الحيوانات المفيدة لأنها تعيش على اقتناص الحشرات الصغيرة الضارة وامتصاص عصاراتها.</a:t>
            </a:r>
            <a:endParaRPr lang="en-US" altLang="en-US" sz="3600" dirty="0">
              <a:cs typeface="Akhbar MT" pitchFamily="2" charset="-78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5400" dirty="0">
                <a:solidFill>
                  <a:srgbClr val="0070C0"/>
                </a:solidFill>
                <a:cs typeface="Akhbar MT" pitchFamily="2" charset="-78"/>
              </a:rPr>
              <a:t>رتبة العناكب</a:t>
            </a:r>
            <a:endParaRPr lang="en-US" sz="5400" dirty="0">
              <a:solidFill>
                <a:srgbClr val="0070C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44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2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382</Words>
  <Application>Microsoft Office PowerPoint</Application>
  <PresentationFormat>شاشة عريضة</PresentationFormat>
  <Paragraphs>49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14</vt:i4>
      </vt:variant>
    </vt:vector>
  </HeadingPairs>
  <TitlesOfParts>
    <vt:vector size="25" baseType="lpstr">
      <vt:lpstr>Akhbar MT</vt:lpstr>
      <vt:lpstr>Arial</vt:lpstr>
      <vt:lpstr>Calibri</vt:lpstr>
      <vt:lpstr>Courier New</vt:lpstr>
      <vt:lpstr>Lucida Sans Unicode</vt:lpstr>
      <vt:lpstr>Verdana</vt:lpstr>
      <vt:lpstr>Wingdings 2</vt:lpstr>
      <vt:lpstr>Wingdings 3</vt:lpstr>
      <vt:lpstr>ملتقى</vt:lpstr>
      <vt:lpstr>1_ملتقى</vt:lpstr>
      <vt:lpstr>2_ملتقى</vt:lpstr>
      <vt:lpstr>رتبة العقارب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أعراض اللدغ</vt:lpstr>
      <vt:lpstr>العلاج</vt:lpstr>
      <vt:lpstr>المكافحة </vt:lpstr>
      <vt:lpstr>رتبة العناكب</vt:lpstr>
      <vt:lpstr>وصف العناكب</vt:lpstr>
      <vt:lpstr>عرض تقديمي في PowerPoint</vt:lpstr>
      <vt:lpstr>اعراض اللدغ </vt:lpstr>
      <vt:lpstr>المكافحة </vt:lpstr>
      <vt:lpstr>المكافحة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Fahd Almekhlafi</cp:lastModifiedBy>
  <cp:revision>21</cp:revision>
  <dcterms:created xsi:type="dcterms:W3CDTF">2020-03-28T08:28:09Z</dcterms:created>
  <dcterms:modified xsi:type="dcterms:W3CDTF">2021-10-18T10:14:36Z</dcterms:modified>
</cp:coreProperties>
</file>