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67"/>
  </p:notesMasterIdLst>
  <p:handoutMasterIdLst>
    <p:handoutMasterId r:id="rId68"/>
  </p:handoutMasterIdLst>
  <p:sldIdLst>
    <p:sldId id="333" r:id="rId2"/>
    <p:sldId id="332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5" r:id="rId13"/>
    <p:sldId id="274" r:id="rId14"/>
    <p:sldId id="280" r:id="rId15"/>
    <p:sldId id="279" r:id="rId16"/>
    <p:sldId id="278" r:id="rId17"/>
    <p:sldId id="277" r:id="rId18"/>
    <p:sldId id="276" r:id="rId19"/>
    <p:sldId id="273" r:id="rId20"/>
    <p:sldId id="282" r:id="rId21"/>
    <p:sldId id="287" r:id="rId22"/>
    <p:sldId id="286" r:id="rId23"/>
    <p:sldId id="285" r:id="rId24"/>
    <p:sldId id="284" r:id="rId25"/>
    <p:sldId id="283" r:id="rId26"/>
    <p:sldId id="281" r:id="rId27"/>
    <p:sldId id="290" r:id="rId28"/>
    <p:sldId id="289" r:id="rId29"/>
    <p:sldId id="288" r:id="rId30"/>
    <p:sldId id="295" r:id="rId31"/>
    <p:sldId id="294" r:id="rId32"/>
    <p:sldId id="298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306" r:id="rId41"/>
    <p:sldId id="307" r:id="rId42"/>
    <p:sldId id="308" r:id="rId43"/>
    <p:sldId id="309" r:id="rId44"/>
    <p:sldId id="310" r:id="rId45"/>
    <p:sldId id="311" r:id="rId46"/>
    <p:sldId id="312" r:id="rId47"/>
    <p:sldId id="313" r:id="rId48"/>
    <p:sldId id="314" r:id="rId49"/>
    <p:sldId id="315" r:id="rId50"/>
    <p:sldId id="316" r:id="rId51"/>
    <p:sldId id="317" r:id="rId52"/>
    <p:sldId id="318" r:id="rId53"/>
    <p:sldId id="319" r:id="rId54"/>
    <p:sldId id="320" r:id="rId55"/>
    <p:sldId id="321" r:id="rId56"/>
    <p:sldId id="322" r:id="rId57"/>
    <p:sldId id="323" r:id="rId58"/>
    <p:sldId id="324" r:id="rId59"/>
    <p:sldId id="325" r:id="rId60"/>
    <p:sldId id="326" r:id="rId61"/>
    <p:sldId id="327" r:id="rId62"/>
    <p:sldId id="328" r:id="rId63"/>
    <p:sldId id="329" r:id="rId64"/>
    <p:sldId id="330" r:id="rId65"/>
    <p:sldId id="331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00" autoAdjust="0"/>
    <p:restoredTop sz="94660"/>
  </p:normalViewPr>
  <p:slideViewPr>
    <p:cSldViewPr>
      <p:cViewPr varScale="1">
        <p:scale>
          <a:sx n="69" d="100"/>
          <a:sy n="69" d="100"/>
        </p:scale>
        <p:origin x="-6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524AD-0595-42CD-BF0E-FDF1D2FB46B6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B08EC-078F-4E66-8045-F496253B0D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3F79E-7485-4B6F-B62B-C4DAD5B9CDBB}" type="datetimeFigureOut">
              <a:rPr lang="en-US" smtClean="0"/>
              <a:t>3/3/2013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0F3DA-AEC7-4685-9593-B6BF41A54E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0F3DA-AEC7-4685-9593-B6BF41A54EF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70E2-A258-416B-9BAC-F8EFC42B713D}" type="datetime1">
              <a:rPr lang="en-US" smtClean="0"/>
              <a:t>3/3/2013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4243B-0FEA-4EBA-8151-24C8E2E646CD}" type="datetime1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583BA-5404-46E0-8480-9A9ED1EA3C65}" type="datetime1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3E42-D37B-4AFA-98C7-32D890F3D9AD}" type="datetime1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A574A-1C18-4670-8E63-9CADD08204EF}" type="datetime1">
              <a:rPr lang="en-US" smtClean="0"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DEF07-C8E8-4032-953C-F2BDF3C2DF75}" type="datetime1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37831-7B03-468E-AAED-D9CEBC00E92D}" type="datetime1">
              <a:rPr lang="en-US" smtClean="0"/>
              <a:t>3/3/2013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F7F8-E488-4F16-98A9-121BEDB53963}" type="datetime1">
              <a:rPr lang="en-US" smtClean="0"/>
              <a:t>3/3/2013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88BBA-0CD2-4EC2-8EBB-A0EF0B00D8A0}" type="datetime1">
              <a:rPr lang="en-US" smtClean="0"/>
              <a:t>3/3/2013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AE7DB-1D3E-491D-9F31-2E65BCB08165}" type="datetime1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1334B-9CCE-478B-BACB-6DA295FD24F5}" type="datetime1">
              <a:rPr lang="en-US" smtClean="0"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7A64AE6-5E14-4F6F-8E5B-4FFF41B2D4D3}" type="datetime1">
              <a:rPr lang="en-US" smtClean="0"/>
              <a:t>3/3/2013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 460 ( PM in IT 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MICROSOFT PROJECT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Instructor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SARTAJ FATIMA</a:t>
            </a:r>
            <a:endParaRPr 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Sartaj55\Desktop\slide-15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Sartaj55\Desktop\slide-16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Documents and Settings\Sartaj55\Desktop\slide-17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C:\Documents and Settings\Sartaj55\Desktop\slide-18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Documents and Settings\Sartaj55\Desktop\slide-19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Sartaj55\Desktop\slide-20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C:\Documents and Settings\Sartaj55\Desktop\slide-21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Documents and Settings\Sartaj55\Desktop\slide-22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Documents and Settings\Sartaj55\Desktop\slide-23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Documents and Settings\Sartaj55\Desktop\slide-24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916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Sartaj55\Desktop\slide-4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Sartaj55\Desktop\slide-25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Documents and Settings\Sartaj55\Desktop\slide-26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Documents and Settings\Sartaj55\Desktop\slide-27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Documents and Settings\Sartaj55\Desktop\slide-28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Documents and Settings\Sartaj55\Desktop\slide-29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Documents and Settings\Sartaj55\Desktop\slide-29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Documents and Settings\Sartaj55\Desktop\slide-30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Documents and Settings\Sartaj55\Desktop\slide-31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392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Documents and Settings\Sartaj55\Desktop\slide-32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0391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Documents and Settings\Sartaj55\Desktop\slide-33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38" y="0"/>
            <a:ext cx="9104862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Sartaj55\Desktop\slide-5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0"/>
            <a:ext cx="94488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Documents and Settings\Sartaj55\Desktop\slide-34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Documents and Settings\Sartaj55\Desktop\slide-35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B8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215900"/>
            <a:ext cx="3784690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Embarking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new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Project </a:t>
            </a:r>
          </a:p>
          <a:p>
            <a:pPr>
              <a:lnSpc>
                <a:spcPts val="36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000" y="1562100"/>
            <a:ext cx="3211264" cy="123110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Go to file, select new. This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will open a screen for blank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project click ok. </a:t>
            </a:r>
          </a:p>
          <a:p>
            <a:pPr>
              <a:lnSpc>
                <a:spcPts val="2400"/>
              </a:lnSpc>
            </a:pPr>
            <a:endParaRPr lang="en-US" sz="2008">
              <a:solidFill>
                <a:srgbClr val="40458D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0000" y="2552700"/>
            <a:ext cx="2789418" cy="57708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You can now enter your </a:t>
            </a:r>
          </a:p>
          <a:p>
            <a:pPr>
              <a:lnSpc>
                <a:spcPts val="2300"/>
              </a:lnSpc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70000" y="2844800"/>
            <a:ext cx="3300006" cy="184665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project information viz. start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date, finish date and also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how would you like to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schedule the project from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either start or finish date. </a:t>
            </a:r>
          </a:p>
          <a:p>
            <a:pPr>
              <a:lnSpc>
                <a:spcPts val="2400"/>
              </a:lnSpc>
            </a:pPr>
            <a:endParaRPr lang="en-US" sz="2008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0000" y="4432300"/>
            <a:ext cx="3313984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You can also chose selection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if you will be using night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shifts. </a:t>
            </a:r>
          </a:p>
          <a:p>
            <a:pPr>
              <a:lnSpc>
                <a:spcPts val="2300"/>
              </a:lnSpc>
            </a:pPr>
            <a:endParaRPr lang="en-US" sz="2008">
              <a:solidFill>
                <a:srgbClr val="40458D"/>
              </a:solidFill>
              <a:latin typeface="Tahoma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B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241300"/>
            <a:ext cx="2144818" cy="100027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lang="en-US" sz="4408" smtClean="0">
                <a:solidFill>
                  <a:srgbClr val="40458D"/>
                </a:solidFill>
                <a:latin typeface="Haettenschweiler"/>
              </a:rPr>
              <a:t>Gantt</a:t>
            </a:r>
            <a:r>
              <a:rPr lang="en-US" sz="4408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408" smtClean="0">
                <a:solidFill>
                  <a:srgbClr val="40458D"/>
                </a:solidFill>
                <a:latin typeface="Haettenschweiler"/>
              </a:rPr>
              <a:t>Chart </a:t>
            </a:r>
          </a:p>
          <a:p>
            <a:pPr>
              <a:lnSpc>
                <a:spcPts val="3900"/>
              </a:lnSpc>
            </a:pPr>
            <a:endParaRPr lang="en-US" sz="4408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000" y="1498600"/>
            <a:ext cx="5199308" cy="57708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Select Gantt Chart view from the view menu. </a:t>
            </a:r>
          </a:p>
          <a:p>
            <a:pPr>
              <a:lnSpc>
                <a:spcPts val="2300"/>
              </a:lnSpc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70000" y="1854200"/>
            <a:ext cx="7327840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You</a:t>
            </a:r>
            <a:r>
              <a:rPr lang="en-US" sz="2008" smtClean="0">
                <a:solidFill>
                  <a:srgbClr val="40458D"/>
                </a:solidFill>
                <a:latin typeface="Tahoma"/>
                <a:cs typeface="Tahoma"/>
              </a:rPr>
              <a:t>’ll have a spreadsheet where you can now enter information </a:t>
            </a:r>
            <a:br>
              <a:rPr lang="en-US" sz="2008" smtClean="0">
                <a:solidFill>
                  <a:srgbClr val="40458D"/>
                </a:solidFill>
                <a:latin typeface="Tahoma"/>
                <a:cs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  <a:cs typeface="Tahoma"/>
              </a:rPr>
              <a:t>of all the activities </a:t>
            </a:r>
          </a:p>
          <a:p>
            <a:pPr>
              <a:lnSpc>
                <a:spcPts val="2400"/>
              </a:lnSpc>
            </a:pPr>
            <a:endParaRPr lang="en-US" sz="2008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0000" y="2527300"/>
            <a:ext cx="7348871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i.e. task name, duration, start date, end date, predecessors and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various other fields. </a:t>
            </a:r>
          </a:p>
          <a:p>
            <a:pPr>
              <a:lnSpc>
                <a:spcPts val="2400"/>
              </a:lnSpc>
            </a:pPr>
            <a:endParaRPr lang="en-US" sz="2008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0000" y="3187700"/>
            <a:ext cx="7303153" cy="153888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8" dirty="0" smtClean="0">
                <a:solidFill>
                  <a:srgbClr val="40458D"/>
                </a:solidFill>
                <a:latin typeface="Tahoma"/>
              </a:rPr>
              <a:t>You can enter required information in two ways, in spreadsheet </a:t>
            </a:r>
            <a:br>
              <a:rPr lang="en-US" sz="2008" dirty="0" smtClean="0">
                <a:solidFill>
                  <a:srgbClr val="40458D"/>
                </a:solidFill>
                <a:latin typeface="Tahoma"/>
              </a:rPr>
            </a:br>
            <a:r>
              <a:rPr lang="en-US" sz="2008" dirty="0" smtClean="0">
                <a:solidFill>
                  <a:srgbClr val="40458D"/>
                </a:solidFill>
                <a:latin typeface="Tahoma"/>
              </a:rPr>
              <a:t>or when you double click on cell you get pop up window in </a:t>
            </a:r>
            <a:br>
              <a:rPr lang="en-US" sz="2008" dirty="0" smtClean="0">
                <a:solidFill>
                  <a:srgbClr val="40458D"/>
                </a:solidFill>
                <a:latin typeface="Tahoma"/>
              </a:rPr>
            </a:br>
            <a:r>
              <a:rPr lang="en-US" sz="2008" dirty="0" smtClean="0">
                <a:solidFill>
                  <a:srgbClr val="40458D"/>
                </a:solidFill>
                <a:latin typeface="Tahoma"/>
              </a:rPr>
              <a:t>which you can enter all the information of that particular </a:t>
            </a:r>
            <a:br>
              <a:rPr lang="en-US" sz="2008" dirty="0" smtClean="0">
                <a:solidFill>
                  <a:srgbClr val="40458D"/>
                </a:solidFill>
                <a:latin typeface="Tahoma"/>
              </a:rPr>
            </a:br>
            <a:r>
              <a:rPr lang="en-US" sz="2008" dirty="0" smtClean="0">
                <a:solidFill>
                  <a:srgbClr val="40458D"/>
                </a:solidFill>
                <a:latin typeface="Tahoma"/>
              </a:rPr>
              <a:t>activity. </a:t>
            </a:r>
          </a:p>
          <a:p>
            <a:pPr>
              <a:lnSpc>
                <a:spcPts val="2400"/>
              </a:lnSpc>
            </a:pPr>
            <a:endParaRPr lang="en-US" sz="2008" dirty="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70000" y="4419600"/>
            <a:ext cx="6731779" cy="13993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For predecessor activity you need to write activity number.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The SW itself will calculate start and end date.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Now the Gantt Chart is complete. </a:t>
            </a:r>
          </a:p>
          <a:p>
            <a:pPr>
              <a:lnSpc>
                <a:spcPts val="2800"/>
              </a:lnSpc>
            </a:pPr>
            <a:endParaRPr lang="en-US" sz="2008">
              <a:solidFill>
                <a:srgbClr val="40458D"/>
              </a:solidFill>
              <a:latin typeface="Tahoma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BC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BE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215900"/>
            <a:ext cx="7163821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Adding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tasks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and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milestones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to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a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Project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File </a:t>
            </a:r>
          </a:p>
          <a:p>
            <a:pPr>
              <a:lnSpc>
                <a:spcPts val="36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1700" y="1485900"/>
            <a:ext cx="142668" cy="2019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312" smtClean="0">
                <a:solidFill>
                  <a:srgbClr val="6E88F7"/>
                </a:solidFill>
                <a:latin typeface="Tahoma"/>
              </a:rPr>
              <a:t>1.</a:t>
            </a:r>
            <a:endParaRPr lang="en-US" sz="1312">
              <a:solidFill>
                <a:srgbClr val="6E88F7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1300" y="1498600"/>
            <a:ext cx="2541273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On the View menu, click Gantt Chart.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1700" y="1701800"/>
            <a:ext cx="142668" cy="2019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312" smtClean="0">
                <a:solidFill>
                  <a:srgbClr val="6E88F7"/>
                </a:solidFill>
                <a:latin typeface="Tahoma"/>
              </a:rPr>
              <a:t>2.</a:t>
            </a:r>
            <a:endParaRPr lang="en-US" sz="1312">
              <a:solidFill>
                <a:srgbClr val="6E88F7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11300" y="1714500"/>
            <a:ext cx="6950814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In the Task Name field, type a task name, and then press TAB. (Microsoft Project enters an estimated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1300" y="1905000"/>
            <a:ext cx="4218847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duration of one day for the task followed by a question mark)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1700" y="2108200"/>
            <a:ext cx="142668" cy="2019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312" smtClean="0">
                <a:solidFill>
                  <a:srgbClr val="6E88F7"/>
                </a:solidFill>
                <a:latin typeface="Tahoma"/>
              </a:rPr>
              <a:t>3.</a:t>
            </a:r>
            <a:endParaRPr lang="en-US" sz="1312">
              <a:solidFill>
                <a:srgbClr val="6E88F7"/>
              </a:solidFill>
              <a:latin typeface="Tahom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11300" y="2120900"/>
            <a:ext cx="6809172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In the Duration field, type the amount of time each task will take in months, weeks, days, hours, or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11300" y="2298700"/>
            <a:ext cx="6614439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minutes, not counting nonworking time. (By default the time period will be days, but that can be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11300" y="2489200"/>
            <a:ext cx="219816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changed to hours, months, etc.)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01700" y="2692400"/>
            <a:ext cx="141001" cy="2019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312" smtClean="0">
                <a:solidFill>
                  <a:srgbClr val="6E88F7"/>
                </a:solidFill>
                <a:latin typeface="Tahoma"/>
              </a:rPr>
              <a:t>4.</a:t>
            </a:r>
            <a:endParaRPr lang="en-US" sz="1312">
              <a:solidFill>
                <a:srgbClr val="6E88F7"/>
              </a:solidFill>
              <a:latin typeface="Tahom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11300" y="2705100"/>
            <a:ext cx="919354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Press ENTER.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01700" y="2908300"/>
            <a:ext cx="142668" cy="2019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312" smtClean="0">
                <a:solidFill>
                  <a:srgbClr val="6E88F7"/>
                </a:solidFill>
                <a:latin typeface="Tahoma"/>
              </a:rPr>
              <a:t>5.</a:t>
            </a:r>
            <a:endParaRPr lang="en-US" sz="1312">
              <a:solidFill>
                <a:srgbClr val="6E88F7"/>
              </a:solidFill>
              <a:latin typeface="Tahom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11300" y="2921000"/>
            <a:ext cx="2429768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It should look like the figure below: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01700" y="4229100"/>
            <a:ext cx="142668" cy="2019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312" smtClean="0">
                <a:solidFill>
                  <a:srgbClr val="6E88F7"/>
                </a:solidFill>
                <a:latin typeface="Tahoma"/>
              </a:rPr>
              <a:t>6.</a:t>
            </a:r>
            <a:endParaRPr lang="en-US" sz="1312">
              <a:solidFill>
                <a:srgbClr val="6E88F7"/>
              </a:solidFill>
              <a:latin typeface="Tahom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11300" y="4241800"/>
            <a:ext cx="6774162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To add a milestone the only difference is that the duration of the activity must be zero (below is an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11300" y="4419600"/>
            <a:ext cx="687689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example):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1700" y="5524500"/>
            <a:ext cx="7278852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Tahoma"/>
              </a:rPr>
              <a:t>Note</a:t>
            </a:r>
            <a:r>
              <a:rPr lang="en-US" sz="1210" smtClean="0">
                <a:solidFill>
                  <a:srgbClr val="40458D"/>
                </a:solidFill>
                <a:latin typeface="Tahoma"/>
              </a:rPr>
              <a:t>: By double clicking on a Task or milestone, you can modify its information with a form that prompts </a:t>
            </a:r>
          </a:p>
          <a:p>
            <a:pPr>
              <a:lnSpc>
                <a:spcPts val="1400"/>
              </a:lnSpc>
            </a:pPr>
            <a:endParaRPr lang="en-US" sz="1210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C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27000"/>
            <a:ext cx="5035033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Grouping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Tasks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in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Logical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Order </a:t>
            </a:r>
          </a:p>
          <a:p>
            <a:pPr>
              <a:lnSpc>
                <a:spcPts val="45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56200" y="444500"/>
            <a:ext cx="1018036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(WBS Outline)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27100" y="1333500"/>
            <a:ext cx="7753469" cy="89768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Outlining helps organize your tasks into more manageable chunks. You can indent related tasks under a more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general task, creating a hierarchy. The general tasks are called summary tasks; the indented tasks below the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summary task are subtasks. A summary task's start and finish dates are determined by the start and finish dates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of its earliest and latest subtasks.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4700" y="2387600"/>
            <a:ext cx="142668" cy="2019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312" smtClean="0">
                <a:solidFill>
                  <a:srgbClr val="6E88F7"/>
                </a:solidFill>
                <a:latin typeface="Tahoma"/>
              </a:rPr>
              <a:t>1.</a:t>
            </a:r>
            <a:endParaRPr lang="en-US" sz="1312">
              <a:solidFill>
                <a:srgbClr val="6E88F7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84300" y="2400300"/>
            <a:ext cx="7022885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Click once on the first activity of the group of activities you want to group. For the example Activities 4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84300" y="2578100"/>
            <a:ext cx="387927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and 5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700" y="3886200"/>
            <a:ext cx="142668" cy="2019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312" smtClean="0">
                <a:solidFill>
                  <a:srgbClr val="6E88F7"/>
                </a:solidFill>
                <a:latin typeface="Tahoma"/>
              </a:rPr>
              <a:t>2.</a:t>
            </a:r>
            <a:endParaRPr lang="en-US" sz="1312">
              <a:solidFill>
                <a:srgbClr val="6E88F7"/>
              </a:solidFill>
              <a:latin typeface="Tahom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84300" y="3898900"/>
            <a:ext cx="6867457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Then click on the option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“New Task” in the “Insert” Menu to insert a new task that will represent the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4300" y="4076700"/>
            <a:ext cx="3270254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name of the group (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“Group 1” for this example)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4700" y="5156200"/>
            <a:ext cx="142668" cy="2019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312" smtClean="0">
                <a:solidFill>
                  <a:srgbClr val="6E88F7"/>
                </a:solidFill>
                <a:latin typeface="Tahoma"/>
              </a:rPr>
              <a:t>3.</a:t>
            </a:r>
            <a:endParaRPr lang="en-US" sz="1312">
              <a:solidFill>
                <a:srgbClr val="6E88F7"/>
              </a:solidFill>
              <a:latin typeface="Tahom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84300" y="5181600"/>
            <a:ext cx="6687215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Then select the tasks below (4 and 5) and then click in the option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“Outline-Indent” in the “Project”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84300" y="5359400"/>
            <a:ext cx="373500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Menu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C2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215900"/>
            <a:ext cx="6139501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Creating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Relationships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Between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Tasks </a:t>
            </a:r>
          </a:p>
          <a:p>
            <a:pPr>
              <a:lnSpc>
                <a:spcPts val="36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7400" y="1257300"/>
            <a:ext cx="8154733" cy="89768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A network of tasks in a project must be connecting activities from the start to the end, to establish these relationship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we need to use the field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“Predecessors” of each task, where we can designate which activity will be preceding the one </a:t>
            </a:r>
            <a:b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we are updating, in the example below we will indicate MS project that “</a:t>
            </a:r>
            <a:r>
              <a:rPr lang="en-US" sz="1210" b="1" smtClean="0">
                <a:solidFill>
                  <a:srgbClr val="40458D"/>
                </a:solidFill>
                <a:latin typeface="Tahoma"/>
                <a:cs typeface="Tahoma"/>
              </a:rPr>
              <a:t>Activity 5”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 can start once “</a:t>
            </a:r>
            <a:r>
              <a:rPr lang="en-US" sz="1210" b="1" smtClean="0">
                <a:solidFill>
                  <a:srgbClr val="40458D"/>
                </a:solidFill>
                <a:latin typeface="Tahoma"/>
                <a:cs typeface="Tahoma"/>
              </a:rPr>
              <a:t>Activity 4”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 is </a:t>
            </a:r>
            <a:b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completed (</a:t>
            </a:r>
            <a:r>
              <a:rPr lang="en-US" sz="1210" b="1" smtClean="0">
                <a:solidFill>
                  <a:srgbClr val="40458D"/>
                </a:solidFill>
                <a:latin typeface="Tahoma"/>
                <a:cs typeface="Tahoma"/>
              </a:rPr>
              <a:t>Finish to Start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relationship). </a:t>
            </a:r>
          </a:p>
          <a:p>
            <a:pPr>
              <a:lnSpc>
                <a:spcPts val="1400"/>
              </a:lnSpc>
            </a:pPr>
            <a:endParaRPr lang="en-US" sz="1210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4700" y="3860800"/>
            <a:ext cx="7683129" cy="63139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Notice that by establishing the relationship now the Group 1 takes 2 days to be completed, because before, the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activities were set to be performed in parallel, and now they are in series (</a:t>
            </a:r>
            <a:r>
              <a:rPr lang="en-US" sz="1210" b="1" smtClean="0">
                <a:solidFill>
                  <a:srgbClr val="40458D"/>
                </a:solidFill>
                <a:latin typeface="Tahoma"/>
              </a:rPr>
              <a:t>Finish to Start </a:t>
            </a:r>
            <a:r>
              <a:rPr lang="en-US" sz="1210" smtClean="0">
                <a:solidFill>
                  <a:srgbClr val="40458D"/>
                </a:solidFill>
                <a:latin typeface="Tahoma"/>
              </a:rPr>
              <a:t>relationship) </a:t>
            </a:r>
          </a:p>
          <a:p>
            <a:pPr>
              <a:lnSpc>
                <a:spcPts val="1700"/>
              </a:lnSpc>
            </a:pPr>
            <a:endParaRPr lang="en-US" sz="1210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0900" y="5181600"/>
            <a:ext cx="7599453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b="1" smtClean="0">
                <a:solidFill>
                  <a:srgbClr val="40458D"/>
                </a:solidFill>
                <a:latin typeface="Tahoma"/>
              </a:rPr>
              <a:t>Note</a:t>
            </a:r>
            <a:r>
              <a:rPr lang="en-US" sz="1210" smtClean="0">
                <a:solidFill>
                  <a:srgbClr val="40458D"/>
                </a:solidFill>
                <a:latin typeface="Tahoma"/>
              </a:rPr>
              <a:t>: MS project will calculate dates based on the durations of the tasks, their relationships and the start date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0900" y="5397500"/>
            <a:ext cx="759079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set for the project, however it is possible to change the starting date of a task (if necessary) By double clicking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0900" y="5613400"/>
            <a:ext cx="651269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on a Task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9400" y="5613400"/>
            <a:ext cx="891398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or milestone,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76500" y="5613400"/>
            <a:ext cx="254878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and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1300" y="5613400"/>
            <a:ext cx="2429383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using the fields related to the dates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9700" y="5613400"/>
            <a:ext cx="575479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(Start or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29300" y="5613400"/>
            <a:ext cx="452047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Finish)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C4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215900"/>
            <a:ext cx="4807406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Assigning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Resources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to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Tasks </a:t>
            </a:r>
          </a:p>
          <a:p>
            <a:pPr>
              <a:lnSpc>
                <a:spcPts val="36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1200" y="1181100"/>
            <a:ext cx="8142678" cy="89768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You can use the Resource Sheet in Microsoft Project to create a list of the people, equipment, and material resources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that make up your team and carry out the project tasks. Your resource list will consist of work resources or material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resources. Work resources are people or equipment; material resources are consumable materials or supplies, such as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concrete, wood, or nails.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9500" y="2082800"/>
            <a:ext cx="142668" cy="2019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312" smtClean="0">
                <a:solidFill>
                  <a:srgbClr val="6E88F7"/>
                </a:solidFill>
                <a:latin typeface="Tahoma"/>
              </a:rPr>
              <a:t>1.</a:t>
            </a:r>
            <a:endParaRPr lang="en-US" sz="1312">
              <a:solidFill>
                <a:srgbClr val="6E88F7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9100" y="2095500"/>
            <a:ext cx="2811411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On the View menu, click Resource Sheet.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9500" y="2298700"/>
            <a:ext cx="142668" cy="2019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312" smtClean="0">
                <a:solidFill>
                  <a:srgbClr val="6E88F7"/>
                </a:solidFill>
                <a:latin typeface="Tahoma"/>
              </a:rPr>
              <a:t>2.</a:t>
            </a:r>
            <a:endParaRPr lang="en-US" sz="1312">
              <a:solidFill>
                <a:srgbClr val="6E88F7"/>
              </a:solidFill>
              <a:latin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9100" y="2324100"/>
            <a:ext cx="3782830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On the View menu, point to Table, and then click Entry.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9500" y="2527300"/>
            <a:ext cx="142668" cy="2019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312" smtClean="0">
                <a:solidFill>
                  <a:srgbClr val="6E88F7"/>
                </a:solidFill>
                <a:latin typeface="Tahoma"/>
              </a:rPr>
              <a:t>3.</a:t>
            </a:r>
            <a:endParaRPr lang="en-US" sz="1312">
              <a:solidFill>
                <a:srgbClr val="6E88F7"/>
              </a:solidFill>
              <a:latin typeface="Tahom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89100" y="2540000"/>
            <a:ext cx="3495124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In the Resource Name field, type a resource name.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9500" y="2743200"/>
            <a:ext cx="141001" cy="2019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312" smtClean="0">
                <a:solidFill>
                  <a:srgbClr val="6E88F7"/>
                </a:solidFill>
                <a:latin typeface="Tahoma"/>
              </a:rPr>
              <a:t>4.</a:t>
            </a:r>
            <a:endParaRPr lang="en-US" sz="1312">
              <a:solidFill>
                <a:srgbClr val="6E88F7"/>
              </a:solidFill>
              <a:latin typeface="Tahom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89100" y="2755900"/>
            <a:ext cx="6639831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You can go through the fields in the sheet, but for the simplicity of the example just focus on the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89100" y="2933700"/>
            <a:ext cx="2284215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name and initials of the Resource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9500" y="3149600"/>
            <a:ext cx="142668" cy="2019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312" smtClean="0">
                <a:solidFill>
                  <a:srgbClr val="6E88F7"/>
                </a:solidFill>
                <a:latin typeface="Tahoma"/>
              </a:rPr>
              <a:t>5.</a:t>
            </a:r>
            <a:endParaRPr lang="en-US" sz="1312">
              <a:solidFill>
                <a:srgbClr val="6E88F7"/>
              </a:solidFill>
              <a:latin typeface="Tahom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89100" y="3162300"/>
            <a:ext cx="7036670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Below is an example of some Human resources added to the Resource Sheet (We could add also other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89100" y="3340100"/>
            <a:ext cx="3987245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type of resources such as Equipments, Consumables, etc.)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9500" y="5080000"/>
            <a:ext cx="142668" cy="2019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312" smtClean="0">
                <a:solidFill>
                  <a:srgbClr val="6E88F7"/>
                </a:solidFill>
                <a:latin typeface="Tahoma"/>
              </a:rPr>
              <a:t>6.</a:t>
            </a:r>
            <a:endParaRPr lang="en-US" sz="1312">
              <a:solidFill>
                <a:srgbClr val="6E88F7"/>
              </a:solidFill>
              <a:latin typeface="Tahom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89100" y="5092700"/>
            <a:ext cx="7033400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Once the resources are created, you can go back to the View menu, and click Gantt Chart to see again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89100" y="5270500"/>
            <a:ext cx="6951262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the tasks, and then when you double click a task you can add a resource to this task by using the tab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89100" y="5461000"/>
            <a:ext cx="849207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ahoma"/>
                <a:cs typeface="Tahoma"/>
              </a:rPr>
              <a:t>“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Resources”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79500" y="5676900"/>
            <a:ext cx="428002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b="1" smtClean="0">
                <a:solidFill>
                  <a:srgbClr val="40458D"/>
                </a:solidFill>
                <a:latin typeface="Tahoma"/>
              </a:rPr>
              <a:t>Note</a:t>
            </a:r>
            <a:r>
              <a:rPr lang="en-US" sz="1210" smtClean="0">
                <a:solidFill>
                  <a:srgbClr val="40458D"/>
                </a:solidFill>
                <a:latin typeface="Tahoma"/>
              </a:rPr>
              <a:t>: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9400" y="5676900"/>
            <a:ext cx="25968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The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41500" y="5676900"/>
            <a:ext cx="2733184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main goal of the resource assignment is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4700" y="5676900"/>
            <a:ext cx="394492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to allocate properly the resources and to provide valuable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30300" y="5892800"/>
            <a:ext cx="3060838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information regarding the effort of the team.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C6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215900"/>
            <a:ext cx="2761975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Find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Critical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Path </a:t>
            </a:r>
          </a:p>
          <a:p>
            <a:pPr>
              <a:lnSpc>
                <a:spcPts val="36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000" y="1638300"/>
            <a:ext cx="6990888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Critical Path Analysis (CPA) helps you to lay out all tasks that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must be completed as part of a project. </a:t>
            </a:r>
          </a:p>
          <a:p>
            <a:pPr>
              <a:lnSpc>
                <a:spcPts val="2400"/>
              </a:lnSpc>
            </a:pPr>
            <a:endParaRPr lang="en-US" sz="2008">
              <a:solidFill>
                <a:srgbClr val="40458D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0000" y="2311400"/>
            <a:ext cx="7396961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CPA helps you to identify the minimum length of time needed to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complete a project </a:t>
            </a:r>
          </a:p>
          <a:p>
            <a:pPr>
              <a:lnSpc>
                <a:spcPts val="2400"/>
              </a:lnSpc>
            </a:pPr>
            <a:endParaRPr lang="en-US" sz="2008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0000" y="2997200"/>
            <a:ext cx="6901376" cy="88485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For finding CP list all the activities and enter early start, late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start, early finish and late finish info of all the activities. </a:t>
            </a:r>
          </a:p>
          <a:p>
            <a:pPr>
              <a:lnSpc>
                <a:spcPts val="2300"/>
              </a:lnSpc>
            </a:pPr>
            <a:endParaRPr lang="en-US" sz="2008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0000" y="3619500"/>
            <a:ext cx="7315079" cy="169751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You can do this under insert/columns and selecting each terms.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Following screen shot demonstrates how to insert.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Project automatically calculates ES, EF, LS and LF based on the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starting/ending dates you have provided. </a:t>
            </a:r>
          </a:p>
          <a:p>
            <a:pPr>
              <a:lnSpc>
                <a:spcPts val="2700"/>
              </a:lnSpc>
            </a:pPr>
            <a:endParaRPr lang="en-US" sz="2008">
              <a:solidFill>
                <a:srgbClr val="40458D"/>
              </a:solidFill>
              <a:latin typeface="Tahoma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Sartaj55\Desktop\slide-6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C8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C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CD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215900"/>
            <a:ext cx="3472104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Showing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Critical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Path </a:t>
            </a:r>
          </a:p>
          <a:p>
            <a:pPr>
              <a:lnSpc>
                <a:spcPts val="36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000" y="1562100"/>
            <a:ext cx="7128362" cy="107721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You can show the critical path in multiple ways. You can show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critical path using Gantt chart, Detailed Gantt, Network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Diagram, and  showing only critical tasks. </a:t>
            </a:r>
          </a:p>
          <a:p>
            <a:pPr>
              <a:lnSpc>
                <a:spcPts val="2100"/>
              </a:lnSpc>
            </a:pPr>
            <a:endParaRPr lang="en-US" sz="2008">
              <a:solidFill>
                <a:srgbClr val="40458D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0000" y="2451100"/>
            <a:ext cx="7034618" cy="80791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In Gantt Chart click on Gantt Chart wizard and choose critical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path and follow the steps. </a:t>
            </a:r>
          </a:p>
          <a:p>
            <a:pPr>
              <a:lnSpc>
                <a:spcPts val="2100"/>
              </a:lnSpc>
            </a:pPr>
            <a:endParaRPr lang="en-US" sz="2008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0000" y="3048000"/>
            <a:ext cx="6362767" cy="84638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In Detailed Gantt click on View </a:t>
            </a:r>
            <a:r>
              <a:rPr lang="en-US" sz="2008" smtClean="0">
                <a:solidFill>
                  <a:srgbClr val="40458D"/>
                </a:solidFill>
                <a:latin typeface="Wingdings"/>
              </a:rPr>
              <a:t>Æ</a:t>
            </a:r>
            <a:r>
              <a:rPr lang="en-US" sz="2008" smtClean="0">
                <a:solidFill>
                  <a:srgbClr val="40458D"/>
                </a:solidFill>
                <a:latin typeface="Tahoma"/>
              </a:rPr>
              <a:t>More Views</a:t>
            </a:r>
            <a:r>
              <a:rPr lang="en-US" sz="2008" smtClean="0">
                <a:solidFill>
                  <a:srgbClr val="40458D"/>
                </a:solidFill>
                <a:latin typeface="Wingdings"/>
              </a:rPr>
              <a:t>Æ</a:t>
            </a:r>
            <a:r>
              <a:rPr lang="en-US" sz="2008" smtClean="0">
                <a:solidFill>
                  <a:srgbClr val="40458D"/>
                </a:solidFill>
                <a:latin typeface="Tahoma"/>
              </a:rPr>
              <a:t>Detailed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Gantt</a:t>
            </a:r>
            <a:r>
              <a:rPr lang="en-US" sz="2008" smtClean="0">
                <a:solidFill>
                  <a:srgbClr val="40458D"/>
                </a:solidFill>
                <a:latin typeface="Wingdings"/>
              </a:rPr>
              <a:t>Æ</a:t>
            </a:r>
            <a:r>
              <a:rPr lang="en-US" sz="2008" smtClean="0">
                <a:solidFill>
                  <a:srgbClr val="40458D"/>
                </a:solidFill>
                <a:latin typeface="Tahoma"/>
              </a:rPr>
              <a:t>Apply. It shows the critical path with slack time. </a:t>
            </a:r>
          </a:p>
          <a:p>
            <a:pPr>
              <a:lnSpc>
                <a:spcPts val="2200"/>
              </a:lnSpc>
            </a:pPr>
            <a:endParaRPr lang="en-US" sz="2008">
              <a:solidFill>
                <a:srgbClr val="40458D"/>
              </a:solidFill>
              <a:latin typeface="Wingding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0000" y="3657600"/>
            <a:ext cx="6711453" cy="84638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In Network Diagram click on View </a:t>
            </a:r>
            <a:r>
              <a:rPr lang="en-US" sz="2008" smtClean="0">
                <a:solidFill>
                  <a:srgbClr val="40458D"/>
                </a:solidFill>
                <a:latin typeface="Wingdings"/>
              </a:rPr>
              <a:t>Æ</a:t>
            </a:r>
            <a:r>
              <a:rPr lang="en-US" sz="2008" smtClean="0">
                <a:solidFill>
                  <a:srgbClr val="40458D"/>
                </a:solidFill>
                <a:latin typeface="Tahoma"/>
              </a:rPr>
              <a:t>More Views</a:t>
            </a:r>
            <a:r>
              <a:rPr lang="en-US" sz="2008" smtClean="0">
                <a:solidFill>
                  <a:srgbClr val="40458D"/>
                </a:solidFill>
                <a:latin typeface="Wingdings"/>
              </a:rPr>
              <a:t>Æ</a:t>
            </a:r>
            <a:r>
              <a:rPr lang="en-US" sz="2008" smtClean="0">
                <a:solidFill>
                  <a:srgbClr val="40458D"/>
                </a:solidFill>
                <a:latin typeface="Tahoma"/>
              </a:rPr>
              <a:t>Network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Diagram</a:t>
            </a:r>
            <a:r>
              <a:rPr lang="en-US" sz="2008" smtClean="0">
                <a:solidFill>
                  <a:srgbClr val="40458D"/>
                </a:solidFill>
                <a:latin typeface="Wingdings"/>
              </a:rPr>
              <a:t>Æ</a:t>
            </a:r>
            <a:r>
              <a:rPr lang="en-US" sz="2008" smtClean="0">
                <a:solidFill>
                  <a:srgbClr val="40458D"/>
                </a:solidFill>
                <a:latin typeface="Tahoma"/>
              </a:rPr>
              <a:t>Apply. </a:t>
            </a:r>
          </a:p>
          <a:p>
            <a:pPr>
              <a:lnSpc>
                <a:spcPts val="2200"/>
              </a:lnSpc>
            </a:pPr>
            <a:endParaRPr lang="en-US" sz="2008">
              <a:solidFill>
                <a:srgbClr val="40458D"/>
              </a:solidFill>
              <a:latin typeface="Wingding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70000" y="4279900"/>
            <a:ext cx="5635453" cy="80791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For showing only the critical tasks, click on Gantt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Chart</a:t>
            </a:r>
            <a:r>
              <a:rPr lang="en-US" sz="2008" smtClean="0">
                <a:solidFill>
                  <a:srgbClr val="40458D"/>
                </a:solidFill>
                <a:latin typeface="Wingdings"/>
              </a:rPr>
              <a:t>Æ</a:t>
            </a:r>
            <a:r>
              <a:rPr lang="en-US" sz="2008" smtClean="0">
                <a:solidFill>
                  <a:srgbClr val="40458D"/>
                </a:solidFill>
                <a:latin typeface="Tahoma"/>
              </a:rPr>
              <a:t>filter</a:t>
            </a:r>
            <a:r>
              <a:rPr lang="en-US" sz="2008" smtClean="0">
                <a:solidFill>
                  <a:srgbClr val="40458D"/>
                </a:solidFill>
                <a:latin typeface="Wingdings"/>
              </a:rPr>
              <a:t>Æ</a:t>
            </a:r>
            <a:r>
              <a:rPr lang="en-US" sz="2008" smtClean="0">
                <a:solidFill>
                  <a:srgbClr val="40458D"/>
                </a:solidFill>
                <a:latin typeface="Tahoma"/>
              </a:rPr>
              <a:t>Critical. </a:t>
            </a:r>
          </a:p>
          <a:p>
            <a:pPr>
              <a:lnSpc>
                <a:spcPts val="2100"/>
              </a:lnSpc>
            </a:pPr>
            <a:endParaRPr lang="en-US" sz="2008">
              <a:solidFill>
                <a:srgbClr val="40458D"/>
              </a:solidFill>
              <a:latin typeface="Wingding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0000" y="4889500"/>
            <a:ext cx="6855403" cy="80791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The following slides has screenshots of how to show critical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path using various methods. </a:t>
            </a:r>
          </a:p>
          <a:p>
            <a:pPr>
              <a:lnSpc>
                <a:spcPts val="2100"/>
              </a:lnSpc>
            </a:pPr>
            <a:endParaRPr lang="en-US" sz="2008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CF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D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D3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D5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D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215900"/>
            <a:ext cx="4137351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Slack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Time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For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Scheduling </a:t>
            </a:r>
          </a:p>
          <a:p>
            <a:pPr>
              <a:lnSpc>
                <a:spcPts val="36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1400" y="1409700"/>
            <a:ext cx="6858288" cy="7309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612" smtClean="0">
                <a:solidFill>
                  <a:srgbClr val="40458D"/>
                </a:solidFill>
                <a:latin typeface="Tahoma"/>
              </a:rPr>
              <a:t>For viewing the schedule showing the slack go to Views </a:t>
            </a:r>
            <a:r>
              <a:rPr lang="en-US" sz="1612" smtClean="0">
                <a:solidFill>
                  <a:srgbClr val="40458D"/>
                </a:solidFill>
                <a:latin typeface="Wingdings"/>
              </a:rPr>
              <a:t>Æ</a:t>
            </a:r>
            <a:r>
              <a:rPr lang="en-US" sz="1612" smtClean="0">
                <a:solidFill>
                  <a:srgbClr val="40458D"/>
                </a:solidFill>
                <a:latin typeface="Tahoma"/>
              </a:rPr>
              <a:t> More views </a:t>
            </a:r>
            <a:r>
              <a:rPr lang="en-US" sz="1612" smtClean="0">
                <a:solidFill>
                  <a:srgbClr val="40458D"/>
                </a:solidFill>
                <a:latin typeface="Wingdings"/>
              </a:rPr>
              <a:t>Æ </a:t>
            </a:r>
            <a:r>
              <a:rPr lang="en-US" sz="1612" smtClean="0">
                <a:solidFill>
                  <a:srgbClr val="40458D"/>
                </a:solidFill>
                <a:latin typeface="Tahoma"/>
              </a:rPr>
              <a:t/>
            </a:r>
            <a:br>
              <a:rPr lang="en-US" sz="1612" smtClean="0">
                <a:solidFill>
                  <a:srgbClr val="40458D"/>
                </a:solidFill>
                <a:latin typeface="Tahoma"/>
              </a:rPr>
            </a:br>
            <a:r>
              <a:rPr lang="en-US" sz="1612" smtClean="0">
                <a:solidFill>
                  <a:srgbClr val="40458D"/>
                </a:solidFill>
                <a:latin typeface="Tahoma"/>
              </a:rPr>
              <a:t>Detailed Gantt view </a:t>
            </a:r>
            <a:r>
              <a:rPr lang="en-US" sz="1612" smtClean="0">
                <a:solidFill>
                  <a:srgbClr val="40458D"/>
                </a:solidFill>
                <a:latin typeface="Wingdings"/>
              </a:rPr>
              <a:t>Æ</a:t>
            </a:r>
            <a:r>
              <a:rPr lang="en-US" sz="1612" smtClean="0">
                <a:solidFill>
                  <a:srgbClr val="40458D"/>
                </a:solidFill>
                <a:latin typeface="Tahoma"/>
              </a:rPr>
              <a:t> Apply. </a:t>
            </a:r>
          </a:p>
          <a:p>
            <a:pPr>
              <a:lnSpc>
                <a:spcPts val="1900"/>
              </a:lnSpc>
            </a:pPr>
            <a:endParaRPr lang="en-US" sz="1612">
              <a:solidFill>
                <a:srgbClr val="40458D"/>
              </a:solidFill>
              <a:latin typeface="Wingding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1400" y="1955800"/>
            <a:ext cx="3806235" cy="46166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612" smtClean="0">
                <a:solidFill>
                  <a:srgbClr val="40458D"/>
                </a:solidFill>
                <a:latin typeface="Tahoma"/>
              </a:rPr>
              <a:t>In this click on View </a:t>
            </a:r>
            <a:r>
              <a:rPr lang="en-US" sz="1612" smtClean="0">
                <a:solidFill>
                  <a:srgbClr val="40458D"/>
                </a:solidFill>
                <a:latin typeface="Wingdings"/>
              </a:rPr>
              <a:t>Æ</a:t>
            </a:r>
            <a:r>
              <a:rPr lang="en-US" sz="1612" smtClean="0">
                <a:solidFill>
                  <a:srgbClr val="40458D"/>
                </a:solidFill>
                <a:latin typeface="Tahoma"/>
              </a:rPr>
              <a:t> Table </a:t>
            </a:r>
            <a:r>
              <a:rPr lang="en-US" sz="1612" smtClean="0">
                <a:solidFill>
                  <a:srgbClr val="40458D"/>
                </a:solidFill>
                <a:latin typeface="Wingdings"/>
              </a:rPr>
              <a:t>Æ</a:t>
            </a:r>
            <a:r>
              <a:rPr lang="en-US" sz="1612" smtClean="0">
                <a:solidFill>
                  <a:srgbClr val="40458D"/>
                </a:solidFill>
                <a:latin typeface="Tahoma"/>
              </a:rPr>
              <a:t> Schedule </a:t>
            </a:r>
          </a:p>
          <a:p>
            <a:pPr>
              <a:lnSpc>
                <a:spcPts val="1800"/>
              </a:lnSpc>
            </a:pPr>
            <a:endParaRPr lang="en-US" sz="1612">
              <a:solidFill>
                <a:srgbClr val="40458D"/>
              </a:solidFill>
              <a:latin typeface="Wingding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1400" y="2247900"/>
            <a:ext cx="7298152" cy="7309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612" smtClean="0">
                <a:solidFill>
                  <a:srgbClr val="40458D"/>
                </a:solidFill>
                <a:latin typeface="Tahoma"/>
              </a:rPr>
              <a:t>Slack appears as thin bars to the right of a task, with slack values adjoining the </a:t>
            </a:r>
            <a:br>
              <a:rPr lang="en-US" sz="1612" smtClean="0">
                <a:solidFill>
                  <a:srgbClr val="40458D"/>
                </a:solidFill>
                <a:latin typeface="Tahoma"/>
              </a:rPr>
            </a:br>
            <a:r>
              <a:rPr lang="en-US" sz="1612" smtClean="0">
                <a:solidFill>
                  <a:srgbClr val="40458D"/>
                </a:solidFill>
                <a:latin typeface="Tahoma"/>
              </a:rPr>
              <a:t>regular Gantt bars </a:t>
            </a:r>
          </a:p>
          <a:p>
            <a:pPr>
              <a:lnSpc>
                <a:spcPts val="1900"/>
              </a:lnSpc>
            </a:pPr>
            <a:endParaRPr lang="en-US" sz="16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1400" y="2794000"/>
            <a:ext cx="6413551" cy="46487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612" smtClean="0">
                <a:solidFill>
                  <a:srgbClr val="40458D"/>
                </a:solidFill>
                <a:latin typeface="Tahoma"/>
              </a:rPr>
              <a:t>You can also view the free slack and total slack of a task in the sheet. </a:t>
            </a:r>
          </a:p>
          <a:p>
            <a:pPr>
              <a:lnSpc>
                <a:spcPts val="1800"/>
              </a:lnSpc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41400" y="3073400"/>
            <a:ext cx="6622839" cy="7309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612" smtClean="0">
                <a:solidFill>
                  <a:srgbClr val="40458D"/>
                </a:solidFill>
                <a:latin typeface="Tahoma"/>
              </a:rPr>
              <a:t>You can move the activity within the available slack time, to balance the </a:t>
            </a:r>
            <a:br>
              <a:rPr lang="en-US" sz="1612" smtClean="0">
                <a:solidFill>
                  <a:srgbClr val="40458D"/>
                </a:solidFill>
                <a:latin typeface="Tahoma"/>
              </a:rPr>
            </a:br>
            <a:r>
              <a:rPr lang="en-US" sz="1612" smtClean="0">
                <a:solidFill>
                  <a:srgbClr val="40458D"/>
                </a:solidFill>
                <a:latin typeface="Tahoma"/>
              </a:rPr>
              <a:t>resources, in the cases where over allocation is present. </a:t>
            </a:r>
          </a:p>
          <a:p>
            <a:pPr>
              <a:lnSpc>
                <a:spcPts val="1900"/>
              </a:lnSpc>
            </a:pPr>
            <a:endParaRPr lang="en-US" sz="16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D9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D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215900"/>
            <a:ext cx="2449388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Closing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Project </a:t>
            </a:r>
          </a:p>
          <a:p>
            <a:pPr>
              <a:lnSpc>
                <a:spcPts val="36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0000" y="1943100"/>
            <a:ext cx="6837577" cy="123110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When you are saving a file it asks you whether you want to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save with baseline/without baseline. You can choose either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options. </a:t>
            </a:r>
          </a:p>
          <a:p>
            <a:pPr>
              <a:lnSpc>
                <a:spcPts val="2400"/>
              </a:lnSpc>
            </a:pPr>
            <a:endParaRPr lang="en-US" sz="2008">
              <a:solidFill>
                <a:srgbClr val="40458D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0000" y="2921000"/>
            <a:ext cx="7177606" cy="153888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If you choose to save with baseline, a copy of your schedule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and other things will be saved and any changes when you are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making when the project progress can be viewed clearly using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the baseline. </a:t>
            </a:r>
          </a:p>
          <a:p>
            <a:pPr>
              <a:lnSpc>
                <a:spcPts val="2400"/>
              </a:lnSpc>
            </a:pPr>
            <a:endParaRPr lang="en-US" sz="2008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0000" y="4216400"/>
            <a:ext cx="7146700" cy="88485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2008" smtClean="0">
                <a:solidFill>
                  <a:srgbClr val="40458D"/>
                </a:solidFill>
                <a:latin typeface="Tahoma"/>
              </a:rPr>
              <a:t>If you choose to save without baseline, you will not be able to </a:t>
            </a:r>
            <a:br>
              <a:rPr lang="en-US" sz="2008" smtClean="0">
                <a:solidFill>
                  <a:srgbClr val="40458D"/>
                </a:solidFill>
                <a:latin typeface="Tahoma"/>
              </a:rPr>
            </a:br>
            <a:r>
              <a:rPr lang="en-US" sz="2008" smtClean="0">
                <a:solidFill>
                  <a:srgbClr val="40458D"/>
                </a:solidFill>
                <a:latin typeface="Tahoma"/>
              </a:rPr>
              <a:t>view the changes. </a:t>
            </a:r>
          </a:p>
          <a:p>
            <a:pPr>
              <a:lnSpc>
                <a:spcPts val="2300"/>
              </a:lnSpc>
            </a:pPr>
            <a:endParaRPr lang="en-US" sz="2008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Sartaj55\Desktop\slide-7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DD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DF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215900"/>
            <a:ext cx="3478516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by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Example </a:t>
            </a:r>
          </a:p>
          <a:p>
            <a:pPr>
              <a:lnSpc>
                <a:spcPts val="36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600" y="952500"/>
            <a:ext cx="8068427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Now lets try a small example, step by step to practice each of the options we have seen so far about how to create a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project using MS Project. We are going to use a small set of tasks (Table Below) related to the initial phases of a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System Testing Plan (Definition and Design)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1714500"/>
            <a:ext cx="493725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b="1" smtClean="0">
                <a:solidFill>
                  <a:srgbClr val="40458D"/>
                </a:solidFill>
                <a:latin typeface="Tahoma"/>
              </a:rPr>
              <a:t>Activity</a:t>
            </a:r>
            <a:endParaRPr lang="en-US" sz="1012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8300" y="1714500"/>
            <a:ext cx="793487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b="1" smtClean="0">
                <a:solidFill>
                  <a:srgbClr val="40458D"/>
                </a:solidFill>
                <a:latin typeface="Tahoma"/>
              </a:rPr>
              <a:t>Predecessor</a:t>
            </a:r>
            <a:endParaRPr lang="en-US" sz="1012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70500" y="1714500"/>
            <a:ext cx="916918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b="1" smtClean="0">
                <a:solidFill>
                  <a:srgbClr val="40458D"/>
                </a:solidFill>
                <a:latin typeface="Tahoma"/>
              </a:rPr>
              <a:t>Responsibility</a:t>
            </a:r>
            <a:endParaRPr lang="en-US" sz="1012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65900" y="1714500"/>
            <a:ext cx="370294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b="1" smtClean="0">
                <a:solidFill>
                  <a:srgbClr val="40458D"/>
                </a:solidFill>
                <a:latin typeface="Tahoma"/>
              </a:rPr>
              <a:t>Effort</a:t>
            </a:r>
            <a:endParaRPr lang="en-US" sz="1012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75500" y="1714500"/>
            <a:ext cx="1428276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b="1" smtClean="0">
                <a:solidFill>
                  <a:srgbClr val="40458D"/>
                </a:solidFill>
                <a:latin typeface="Tahoma"/>
              </a:rPr>
              <a:t>System Testing Phase</a:t>
            </a:r>
            <a:endParaRPr lang="en-US" sz="1012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900" y="1943100"/>
            <a:ext cx="969817" cy="17049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108" smtClean="0">
                <a:solidFill>
                  <a:srgbClr val="6E88F7"/>
                </a:solidFill>
                <a:latin typeface="Tahoma"/>
              </a:rPr>
              <a:t>1.</a:t>
            </a:r>
            <a:r>
              <a:rPr lang="en-US" sz="1012" smtClean="0">
                <a:solidFill>
                  <a:srgbClr val="40458D"/>
                </a:solidFill>
                <a:latin typeface="Tahoma"/>
              </a:rPr>
              <a:t>RSD Analysis *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08300" y="1955800"/>
            <a:ext cx="2172069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Requirements Specification Document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70500" y="1943100"/>
            <a:ext cx="859210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Test Manager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65900" y="1955800"/>
            <a:ext cx="371897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3 days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75500" y="1955800"/>
            <a:ext cx="926536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000000"/>
                </a:solidFill>
                <a:latin typeface="Tahoma"/>
              </a:rPr>
              <a:t>Definition Phase</a:t>
            </a:r>
            <a:endParaRPr lang="en-US" sz="1012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08300" y="2108200"/>
            <a:ext cx="634789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completed.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70500" y="2095500"/>
            <a:ext cx="1011495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Project Manager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08300" y="2260600"/>
            <a:ext cx="1918795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(Not part of System Testing Plan)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70500" y="2247900"/>
            <a:ext cx="753411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Test Leader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9900" y="2501900"/>
            <a:ext cx="1181414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2. Develop Test Plan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08300" y="2501900"/>
            <a:ext cx="537006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Activity </a:t>
            </a:r>
            <a:r>
              <a:rPr lang="en-US" sz="1012" b="1" smtClean="0">
                <a:solidFill>
                  <a:srgbClr val="40458D"/>
                </a:solidFill>
                <a:latin typeface="Tahoma"/>
              </a:rPr>
              <a:t>1</a:t>
            </a:r>
            <a:endParaRPr lang="en-US" sz="1012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70500" y="2489200"/>
            <a:ext cx="859210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Test Manager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65900" y="2501900"/>
            <a:ext cx="371897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5 days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75500" y="2501900"/>
            <a:ext cx="767839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000000"/>
                </a:solidFill>
                <a:latin typeface="Tahoma"/>
              </a:rPr>
              <a:t>Design Phase</a:t>
            </a:r>
            <a:endParaRPr lang="en-US" sz="1012">
              <a:solidFill>
                <a:srgbClr val="000000"/>
              </a:solidFill>
              <a:latin typeface="Tahom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70500" y="2641600"/>
            <a:ext cx="753411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Test Leader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70500" y="2794000"/>
            <a:ext cx="553037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Tester E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9900" y="3048000"/>
            <a:ext cx="2087110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3. Develop Test Design Specification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08300" y="3048000"/>
            <a:ext cx="537006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Activity </a:t>
            </a:r>
            <a:r>
              <a:rPr lang="en-US" sz="1012" b="1" smtClean="0">
                <a:solidFill>
                  <a:srgbClr val="40458D"/>
                </a:solidFill>
                <a:latin typeface="Tahoma"/>
              </a:rPr>
              <a:t>2</a:t>
            </a:r>
            <a:endParaRPr lang="en-US" sz="1012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70500" y="3035300"/>
            <a:ext cx="928139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Tester A and B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65900" y="3048000"/>
            <a:ext cx="371897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8 days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75500" y="3048000"/>
            <a:ext cx="767839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000000"/>
                </a:solidFill>
                <a:latin typeface="Tahoma"/>
              </a:rPr>
              <a:t>Design Phase</a:t>
            </a:r>
            <a:endParaRPr lang="en-US" sz="1012">
              <a:solidFill>
                <a:srgbClr val="000000"/>
              </a:solidFill>
              <a:latin typeface="Tahom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9900" y="3289300"/>
            <a:ext cx="1970091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4. Develop Test Case Specification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08300" y="3289300"/>
            <a:ext cx="537006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Activity </a:t>
            </a:r>
            <a:r>
              <a:rPr lang="en-US" sz="1012" b="1" smtClean="0">
                <a:solidFill>
                  <a:srgbClr val="40458D"/>
                </a:solidFill>
                <a:latin typeface="Tahoma"/>
              </a:rPr>
              <a:t>3</a:t>
            </a:r>
            <a:endParaRPr lang="en-US" sz="1012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70500" y="3276600"/>
            <a:ext cx="928139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Tester A and B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65900" y="3289300"/>
            <a:ext cx="371897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5 days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75500" y="3289300"/>
            <a:ext cx="767839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000000"/>
                </a:solidFill>
                <a:latin typeface="Tahoma"/>
              </a:rPr>
              <a:t>Design Phase</a:t>
            </a:r>
            <a:endParaRPr lang="en-US" sz="1012">
              <a:solidFill>
                <a:srgbClr val="000000"/>
              </a:solidFill>
              <a:latin typeface="Tahom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9900" y="3530600"/>
            <a:ext cx="2274662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5. Develop Test Procedure Specification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908300" y="3530600"/>
            <a:ext cx="537006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Activity </a:t>
            </a:r>
            <a:r>
              <a:rPr lang="en-US" sz="1012" b="1" smtClean="0">
                <a:solidFill>
                  <a:srgbClr val="40458D"/>
                </a:solidFill>
                <a:latin typeface="Tahoma"/>
              </a:rPr>
              <a:t>4</a:t>
            </a:r>
            <a:endParaRPr lang="en-US" sz="1012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70500" y="3517900"/>
            <a:ext cx="928139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Tester A and B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65900" y="3530600"/>
            <a:ext cx="371897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3 days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175500" y="3530600"/>
            <a:ext cx="767839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000000"/>
                </a:solidFill>
                <a:latin typeface="Tahoma"/>
              </a:rPr>
              <a:t>Design Phase</a:t>
            </a:r>
            <a:endParaRPr lang="en-US" sz="1012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9900" y="3771900"/>
            <a:ext cx="1891543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6. Develop Test Item Transmittal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908300" y="3771900"/>
            <a:ext cx="537006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Activity </a:t>
            </a:r>
            <a:r>
              <a:rPr lang="en-US" sz="1012" b="1" smtClean="0">
                <a:solidFill>
                  <a:srgbClr val="40458D"/>
                </a:solidFill>
                <a:latin typeface="Tahoma"/>
              </a:rPr>
              <a:t>5</a:t>
            </a:r>
            <a:endParaRPr lang="en-US" sz="1012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70500" y="3759200"/>
            <a:ext cx="928139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Tester A and B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565900" y="3771900"/>
            <a:ext cx="371897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1 days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75500" y="3771900"/>
            <a:ext cx="767839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000000"/>
                </a:solidFill>
                <a:latin typeface="Tahoma"/>
              </a:rPr>
              <a:t>Design Phase</a:t>
            </a:r>
            <a:endParaRPr lang="en-US" sz="1012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69900" y="3924300"/>
            <a:ext cx="381515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Report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69900" y="4165600"/>
            <a:ext cx="1896353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000000"/>
                </a:solidFill>
                <a:latin typeface="Tahoma"/>
              </a:rPr>
              <a:t>7. Prepare Tools and Test Scripts</a:t>
            </a:r>
            <a:endParaRPr lang="en-US" sz="1012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908300" y="4165600"/>
            <a:ext cx="537006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Activity </a:t>
            </a:r>
            <a:r>
              <a:rPr lang="en-US" sz="1012" b="1" smtClean="0">
                <a:solidFill>
                  <a:srgbClr val="40458D"/>
                </a:solidFill>
                <a:latin typeface="Tahoma"/>
              </a:rPr>
              <a:t>6</a:t>
            </a:r>
            <a:endParaRPr lang="en-US" sz="1012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270500" y="4165600"/>
            <a:ext cx="928139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Tester A and B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565900" y="4165600"/>
            <a:ext cx="371897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3 days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175500" y="4165600"/>
            <a:ext cx="767839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000000"/>
                </a:solidFill>
                <a:latin typeface="Tahoma"/>
              </a:rPr>
              <a:t>Design Phase</a:t>
            </a:r>
            <a:endParaRPr lang="en-US" sz="1012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69900" y="4419600"/>
            <a:ext cx="2133597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000000"/>
                </a:solidFill>
                <a:latin typeface="Tahoma"/>
              </a:rPr>
              <a:t>8. Review Test Plan and Attachments</a:t>
            </a:r>
            <a:endParaRPr lang="en-US" sz="1012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908300" y="4419600"/>
            <a:ext cx="537006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Activity </a:t>
            </a:r>
            <a:r>
              <a:rPr lang="en-US" sz="1012" b="1" smtClean="0">
                <a:solidFill>
                  <a:srgbClr val="40458D"/>
                </a:solidFill>
                <a:latin typeface="Tahoma"/>
              </a:rPr>
              <a:t>7</a:t>
            </a:r>
            <a:endParaRPr lang="en-US" sz="1012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270500" y="4406900"/>
            <a:ext cx="859210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Test Manager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565900" y="4419600"/>
            <a:ext cx="371897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2 days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175500" y="4419600"/>
            <a:ext cx="767839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000000"/>
                </a:solidFill>
                <a:latin typeface="Tahoma"/>
              </a:rPr>
              <a:t>Design Phase</a:t>
            </a:r>
            <a:endParaRPr lang="en-US" sz="1012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270500" y="4559300"/>
            <a:ext cx="753411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Test Leader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270500" y="4711700"/>
            <a:ext cx="553037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Tester E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69900" y="4965700"/>
            <a:ext cx="2071080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000000"/>
                </a:solidFill>
                <a:latin typeface="Tahoma"/>
              </a:rPr>
              <a:t>9. Check that System is Ready to be</a:t>
            </a:r>
            <a:endParaRPr lang="en-US" sz="1012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908300" y="4965700"/>
            <a:ext cx="537006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Activity </a:t>
            </a:r>
            <a:r>
              <a:rPr lang="en-US" sz="1012" b="1" smtClean="0">
                <a:solidFill>
                  <a:srgbClr val="40458D"/>
                </a:solidFill>
                <a:latin typeface="Tahoma"/>
              </a:rPr>
              <a:t>7</a:t>
            </a:r>
            <a:endParaRPr lang="en-US" sz="1012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270500" y="4953000"/>
            <a:ext cx="1080424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Tester E, A and B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565900" y="4965700"/>
            <a:ext cx="371897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1 days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175500" y="4965700"/>
            <a:ext cx="767839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000000"/>
                </a:solidFill>
                <a:latin typeface="Tahoma"/>
              </a:rPr>
              <a:t>Design Phase</a:t>
            </a:r>
            <a:endParaRPr lang="en-US" sz="1012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69900" y="5118100"/>
            <a:ext cx="386324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000000"/>
                </a:solidFill>
                <a:latin typeface="Tahoma"/>
              </a:rPr>
              <a:t>Tested</a:t>
            </a:r>
            <a:endParaRPr lang="en-US" sz="1012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69900" y="5359400"/>
            <a:ext cx="1998945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000000"/>
                </a:solidFill>
                <a:latin typeface="Tahoma"/>
              </a:rPr>
              <a:t>10. Add Design Documents to CMS</a:t>
            </a:r>
            <a:endParaRPr lang="en-US" sz="1012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908300" y="5359400"/>
            <a:ext cx="537006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Activity </a:t>
            </a:r>
            <a:r>
              <a:rPr lang="en-US" sz="1012" b="1" smtClean="0">
                <a:solidFill>
                  <a:srgbClr val="40458D"/>
                </a:solidFill>
                <a:latin typeface="Tahoma"/>
              </a:rPr>
              <a:t>8</a:t>
            </a:r>
            <a:endParaRPr lang="en-US" sz="1012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70500" y="5346700"/>
            <a:ext cx="753411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Test Leader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565900" y="5359400"/>
            <a:ext cx="371897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40458D"/>
                </a:solidFill>
                <a:latin typeface="Tahoma"/>
              </a:rPr>
              <a:t>1 days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175500" y="5359400"/>
            <a:ext cx="767839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000000"/>
                </a:solidFill>
                <a:latin typeface="Tahoma"/>
              </a:rPr>
              <a:t>Design Phase</a:t>
            </a:r>
            <a:endParaRPr lang="en-US" sz="1012">
              <a:solidFill>
                <a:srgbClr val="000000"/>
              </a:solidFill>
              <a:latin typeface="Tahoma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9900" y="5511800"/>
            <a:ext cx="641201" cy="155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012" smtClean="0">
                <a:solidFill>
                  <a:srgbClr val="000000"/>
                </a:solidFill>
                <a:latin typeface="Tahoma"/>
              </a:rPr>
              <a:t>(Milestone)</a:t>
            </a:r>
            <a:endParaRPr lang="en-US" sz="1012">
              <a:solidFill>
                <a:srgbClr val="000000"/>
              </a:solidFill>
              <a:latin typeface="Tahoma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270500" y="5499100"/>
            <a:ext cx="1080424" cy="2769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mtClean="0">
                <a:latin typeface="Times New Roman"/>
                <a:cs typeface="Times New Roman"/>
              </a:rPr>
              <a:t>•</a:t>
            </a:r>
            <a:r>
              <a:rPr lang="en-US" sz="1012" smtClean="0">
                <a:solidFill>
                  <a:srgbClr val="40458D"/>
                </a:solidFill>
                <a:latin typeface="Tahoma"/>
                <a:cs typeface="Times New Roman"/>
              </a:rPr>
              <a:t>Tester E, A and B</a:t>
            </a:r>
            <a:endParaRPr lang="en-US" sz="1012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2" name="Slide Number Placeholder 7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E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27000"/>
            <a:ext cx="3478516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by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Example </a:t>
            </a:r>
          </a:p>
          <a:p>
            <a:pPr>
              <a:lnSpc>
                <a:spcPts val="45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9500" y="444500"/>
            <a:ext cx="1460785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(Step 1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–</a:t>
            </a:r>
            <a:r>
              <a:rPr lang="en-US" sz="1210" smtClean="0">
                <a:solidFill>
                  <a:srgbClr val="C0C0C0"/>
                </a:solidFill>
                <a:latin typeface="Tahoma"/>
                <a:cs typeface="Tahoma"/>
              </a:rPr>
              <a:t>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Setup File)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C0C0C0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1200" y="1333500"/>
            <a:ext cx="13144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1.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4100" y="1333500"/>
            <a:ext cx="1888530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Create a new file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“Project1”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1200" y="1511300"/>
            <a:ext cx="13144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2.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54100" y="1511300"/>
            <a:ext cx="3716851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Assign the start date of the project to be Dec-02-2002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02100" y="2768600"/>
            <a:ext cx="129844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1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648200" y="5346700"/>
            <a:ext cx="21640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b="1" smtClean="0">
                <a:solidFill>
                  <a:srgbClr val="40458D"/>
                </a:solidFill>
                <a:latin typeface="Arial"/>
              </a:rPr>
              <a:t>2.1</a:t>
            </a:r>
            <a:endParaRPr lang="en-US" sz="1210" b="1">
              <a:solidFill>
                <a:srgbClr val="40458D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34400" y="5499100"/>
            <a:ext cx="21640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b="1" smtClean="0">
                <a:solidFill>
                  <a:srgbClr val="40458D"/>
                </a:solidFill>
                <a:latin typeface="Arial"/>
              </a:rPr>
              <a:t>2.2</a:t>
            </a:r>
            <a:endParaRPr lang="en-US" sz="1210" b="1">
              <a:solidFill>
                <a:srgbClr val="40458D"/>
              </a:solidFill>
              <a:latin typeface="Arial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E3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27000"/>
            <a:ext cx="3478516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by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Example </a:t>
            </a:r>
          </a:p>
          <a:p>
            <a:pPr>
              <a:lnSpc>
                <a:spcPts val="45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9500" y="444500"/>
            <a:ext cx="1472006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(Step 2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–</a:t>
            </a:r>
            <a:r>
              <a:rPr lang="en-US" sz="1210" smtClean="0">
                <a:solidFill>
                  <a:srgbClr val="C0C0C0"/>
                </a:solidFill>
                <a:latin typeface="Tahoma"/>
                <a:cs typeface="Tahoma"/>
              </a:rPr>
              <a:t>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Add Tasks)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C0C0C0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400" y="1219200"/>
            <a:ext cx="13144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1.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9300" y="1219200"/>
            <a:ext cx="5520678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Write the name of each task in the spreadsheet using the column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</a:t>
            </a:r>
            <a:r>
              <a:rPr lang="en-US" sz="1210" b="1" smtClean="0">
                <a:solidFill>
                  <a:srgbClr val="40458D"/>
                </a:solidFill>
                <a:latin typeface="Tahoma"/>
                <a:cs typeface="Tahoma"/>
              </a:rPr>
              <a:t>Task Name”</a:t>
            </a:r>
            <a:endParaRPr lang="en-US" sz="1210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6400" y="1409700"/>
            <a:ext cx="13144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2.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9300" y="1409700"/>
            <a:ext cx="6063583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Write the duration in days of each task in the spreadsheet using the column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</a:t>
            </a:r>
            <a:r>
              <a:rPr lang="en-US" sz="1210" b="1" smtClean="0">
                <a:solidFill>
                  <a:srgbClr val="40458D"/>
                </a:solidFill>
                <a:latin typeface="Tahoma"/>
                <a:cs typeface="Tahoma"/>
              </a:rPr>
              <a:t>Duration”</a:t>
            </a:r>
            <a:endParaRPr lang="en-US" sz="1210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400" y="1600200"/>
            <a:ext cx="7953524" cy="33342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marR="0" lvl="0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2900" algn="l"/>
              </a:tabLst>
              <a:defRPr/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3. 	Group the tasks by the Phase according to the table of tasks shown before, and add a group that encloses the </a:t>
            </a:r>
          </a:p>
          <a:p>
            <a:pPr marL="0" marR="0" lvl="0" indent="0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2900" algn="l"/>
              </a:tabLst>
              <a:defRPr/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9300" y="1778000"/>
            <a:ext cx="7303923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phases named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</a:t>
            </a:r>
            <a:r>
              <a:rPr lang="en-US" sz="1210" b="1" smtClean="0">
                <a:solidFill>
                  <a:srgbClr val="40458D"/>
                </a:solidFill>
                <a:latin typeface="Tahoma"/>
                <a:cs typeface="Tahoma"/>
              </a:rPr>
              <a:t>System Testing Plan MCY-ADTT-ST-2002-01”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 this will represent the plan as a whole </a:t>
            </a:r>
          </a:p>
          <a:p>
            <a:pPr>
              <a:lnSpc>
                <a:spcPts val="1400"/>
              </a:lnSpc>
            </a:pPr>
            <a:endParaRPr lang="en-US" sz="1210" b="1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6400" y="1968500"/>
            <a:ext cx="8031942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marR="0" lvl="0" defTabSz="91440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2900" algn="l"/>
              </a:tabLst>
              <a:defRPr/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4. 	Write the predecessors of each task in the spreadsheet using the column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</a:t>
            </a:r>
            <a:r>
              <a:rPr lang="en-US" sz="1210" b="1" smtClean="0">
                <a:solidFill>
                  <a:srgbClr val="40458D"/>
                </a:solidFill>
                <a:latin typeface="Tahoma"/>
                <a:cs typeface="Tahoma"/>
              </a:rPr>
              <a:t>Predecessors”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 (If you can’t see the </a:t>
            </a:r>
          </a:p>
          <a:p>
            <a:pPr marL="0" marR="0" lvl="0" indent="0" defTabSz="91440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2900" algn="l"/>
              </a:tabLst>
              <a:defRPr/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9300" y="2146300"/>
            <a:ext cx="5967980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column, try to expand the vertical bar that divides the spreadsheet to the Gantt Chart)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06400" y="2324100"/>
            <a:ext cx="13144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5.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9300" y="2324100"/>
            <a:ext cx="7745903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To convert a Task in a Milestone, just double click the Task and go to the tab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“Advanced” then check the box that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9300" y="2501900"/>
            <a:ext cx="2176365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says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“Mark Task as a Milestone”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40100" y="4826000"/>
            <a:ext cx="129844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1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988300" y="5283200"/>
            <a:ext cx="129844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2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E5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27000"/>
            <a:ext cx="3478516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by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Example </a:t>
            </a:r>
          </a:p>
          <a:p>
            <a:pPr>
              <a:lnSpc>
                <a:spcPts val="45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9500" y="444500"/>
            <a:ext cx="2212593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(Step 2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–</a:t>
            </a:r>
            <a:r>
              <a:rPr lang="en-US" sz="1210" smtClean="0">
                <a:solidFill>
                  <a:srgbClr val="C0C0C0"/>
                </a:solidFill>
                <a:latin typeface="Tahoma"/>
                <a:cs typeface="Tahoma"/>
              </a:rPr>
              <a:t>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Add Tasks Continued)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C0C0C0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8200" y="3149600"/>
            <a:ext cx="259686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3.1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9900" y="3327400"/>
            <a:ext cx="4210512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Insert a new task at the beginning that will group everything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91000" y="5283200"/>
            <a:ext cx="259686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3.2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00100" y="5600700"/>
            <a:ext cx="4042132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Highlight the tasks that are going to be added as subtasks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05800" y="3314700"/>
            <a:ext cx="259686" cy="33021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3.3 </a:t>
            </a:r>
          </a:p>
          <a:p>
            <a:pPr>
              <a:lnSpc>
                <a:spcPts val="1200"/>
              </a:lnSpc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651500" y="3479800"/>
            <a:ext cx="2588081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Click on the option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“Outline - Indent”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65700" y="5524500"/>
            <a:ext cx="3660361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The final result should look like this, now repeat this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steps to create the Subgroups that will represent the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phases (Definition and Design)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10600" y="5207000"/>
            <a:ext cx="259686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3.4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E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27000"/>
            <a:ext cx="3478516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by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Example </a:t>
            </a:r>
          </a:p>
          <a:p>
            <a:pPr>
              <a:lnSpc>
                <a:spcPts val="45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9500" y="444500"/>
            <a:ext cx="2212593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(Step 2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–</a:t>
            </a:r>
            <a:r>
              <a:rPr lang="en-US" sz="1210" smtClean="0">
                <a:solidFill>
                  <a:srgbClr val="C0C0C0"/>
                </a:solidFill>
                <a:latin typeface="Tahoma"/>
                <a:cs typeface="Tahoma"/>
              </a:rPr>
              <a:t>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Add Tasks Continued)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C0C0C0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76800" y="2844800"/>
            <a:ext cx="259686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3.5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8500" y="3022600"/>
            <a:ext cx="3934923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Insert a new task at the beginning of the definition tasks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19600" y="4978400"/>
            <a:ext cx="259686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3.6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74700" y="5410200"/>
            <a:ext cx="4042132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Highlight the tasks that are going to be added as subtasks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509000" y="2997200"/>
            <a:ext cx="259686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3.7 </a:t>
            </a:r>
          </a:p>
          <a:p>
            <a:pPr>
              <a:lnSpc>
                <a:spcPts val="1100"/>
              </a:lnSpc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854700" y="3149600"/>
            <a:ext cx="2588081" cy="33342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Click on the option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“Outline - Indent” </a:t>
            </a:r>
          </a:p>
          <a:p>
            <a:pPr>
              <a:lnSpc>
                <a:spcPts val="1300"/>
              </a:lnSpc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18100" y="5499100"/>
            <a:ext cx="3623556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The final result should look like this, now repeat this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steps to create the Subgroup that will represent the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phase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“Design”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63000" y="5168900"/>
            <a:ext cx="259686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3.8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E9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27000"/>
            <a:ext cx="3478516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by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Example </a:t>
            </a:r>
          </a:p>
          <a:p>
            <a:pPr>
              <a:lnSpc>
                <a:spcPts val="45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9500" y="444500"/>
            <a:ext cx="2212593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(Step 2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–</a:t>
            </a:r>
            <a:r>
              <a:rPr lang="en-US" sz="1210" smtClean="0">
                <a:solidFill>
                  <a:srgbClr val="C0C0C0"/>
                </a:solidFill>
                <a:latin typeface="Tahoma"/>
                <a:cs typeface="Tahoma"/>
              </a:rPr>
              <a:t>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Add Tasks Continued)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C0C0C0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3000" y="1993900"/>
            <a:ext cx="259686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3.9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74700" y="2159000"/>
            <a:ext cx="3766287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Insert a new task at the beginning of the Design tasks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74700" y="2336800"/>
            <a:ext cx="4034631" cy="89768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FF6400"/>
                </a:solidFill>
                <a:latin typeface="Tahoma"/>
              </a:rPr>
              <a:t>(Notice that the new task that will work as a group for the </a:t>
            </a:r>
            <a:br>
              <a:rPr lang="en-US" sz="1210" smtClean="0">
                <a:solidFill>
                  <a:srgbClr val="FF6400"/>
                </a:solidFill>
                <a:latin typeface="Tahoma"/>
              </a:rPr>
            </a:br>
            <a:r>
              <a:rPr lang="en-US" sz="1210" smtClean="0">
                <a:solidFill>
                  <a:srgbClr val="FF6400"/>
                </a:solidFill>
                <a:latin typeface="Tahoma"/>
                <a:cs typeface="Tahoma"/>
              </a:rPr>
              <a:t>“Design Phase” is inside the group “Definition Phase”, </a:t>
            </a:r>
            <a:br>
              <a:rPr lang="en-US" sz="1210" smtClean="0">
                <a:solidFill>
                  <a:srgbClr val="FF6400"/>
                </a:solidFill>
                <a:latin typeface="Tahoma"/>
                <a:cs typeface="Tahoma"/>
              </a:rPr>
            </a:br>
            <a:r>
              <a:rPr lang="en-US" sz="1210" smtClean="0">
                <a:solidFill>
                  <a:srgbClr val="FF6400"/>
                </a:solidFill>
                <a:latin typeface="Tahoma"/>
                <a:cs typeface="Tahoma"/>
              </a:rPr>
              <a:t>therefore we need to </a:t>
            </a:r>
            <a:r>
              <a:rPr lang="en-US" sz="1210" b="1" smtClean="0">
                <a:solidFill>
                  <a:srgbClr val="FF6400"/>
                </a:solidFill>
                <a:latin typeface="Tahoma"/>
                <a:cs typeface="Tahoma"/>
              </a:rPr>
              <a:t>Outdent </a:t>
            </a:r>
            <a:r>
              <a:rPr lang="en-US" sz="1210" smtClean="0">
                <a:solidFill>
                  <a:srgbClr val="FF6400"/>
                </a:solidFill>
                <a:latin typeface="Tahoma"/>
                <a:cs typeface="Tahoma"/>
              </a:rPr>
              <a:t>one position to put it at </a:t>
            </a:r>
            <a:br>
              <a:rPr lang="en-US" sz="1210" smtClean="0">
                <a:solidFill>
                  <a:srgbClr val="FF6400"/>
                </a:solidFill>
                <a:latin typeface="Tahoma"/>
                <a:cs typeface="Tahoma"/>
              </a:rPr>
            </a:br>
            <a:r>
              <a:rPr lang="en-US" sz="1210" smtClean="0">
                <a:solidFill>
                  <a:srgbClr val="FF6400"/>
                </a:solidFill>
                <a:latin typeface="Tahoma"/>
                <a:cs typeface="Tahoma"/>
              </a:rPr>
              <a:t>the same level as the Definition Phase)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FF6400"/>
              </a:solidFill>
              <a:latin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96300" y="3073400"/>
            <a:ext cx="337657" cy="33021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3.11 </a:t>
            </a:r>
          </a:p>
          <a:p>
            <a:pPr>
              <a:lnSpc>
                <a:spcPts val="1200"/>
              </a:lnSpc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84700" y="3454400"/>
            <a:ext cx="4479752" cy="5386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Highlight the tasks that are going to be added as subtasks in the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design phase and then Click on the option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“Outline - Indent”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4300" y="5054600"/>
            <a:ext cx="346249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3.10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6100" y="5308600"/>
            <a:ext cx="3466783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Click on the option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“Outline-Outdent” to move the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6100" y="5486400"/>
            <a:ext cx="1245919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activity to the left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660900" y="5867400"/>
            <a:ext cx="2465355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The final result should look like this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6300" y="5562600"/>
            <a:ext cx="346249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3.12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E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27000"/>
            <a:ext cx="3478516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by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Example </a:t>
            </a:r>
          </a:p>
          <a:p>
            <a:pPr>
              <a:lnSpc>
                <a:spcPts val="45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9500" y="444500"/>
            <a:ext cx="2212593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(Step 2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–</a:t>
            </a:r>
            <a:r>
              <a:rPr lang="en-US" sz="1210" smtClean="0">
                <a:solidFill>
                  <a:srgbClr val="C0C0C0"/>
                </a:solidFill>
                <a:latin typeface="Tahoma"/>
                <a:cs typeface="Tahoma"/>
              </a:rPr>
              <a:t>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Add Tasks Continued)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C0C0C0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93100" y="4597400"/>
            <a:ext cx="129844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4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ED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27000"/>
            <a:ext cx="3478516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by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Example </a:t>
            </a:r>
          </a:p>
          <a:p>
            <a:pPr>
              <a:lnSpc>
                <a:spcPts val="45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9500" y="444500"/>
            <a:ext cx="2212593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(Step 2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–</a:t>
            </a:r>
            <a:r>
              <a:rPr lang="en-US" sz="1210" smtClean="0">
                <a:solidFill>
                  <a:srgbClr val="C0C0C0"/>
                </a:solidFill>
                <a:latin typeface="Tahoma"/>
                <a:cs typeface="Tahoma"/>
              </a:rPr>
              <a:t>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Add Tasks Continued)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C0C0C0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73900" y="5130800"/>
            <a:ext cx="129844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5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EF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27000"/>
            <a:ext cx="3478516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by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Example </a:t>
            </a:r>
          </a:p>
          <a:p>
            <a:pPr>
              <a:lnSpc>
                <a:spcPts val="45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9500" y="444500"/>
            <a:ext cx="1794979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(Step 3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–</a:t>
            </a:r>
            <a:r>
              <a:rPr lang="en-US" sz="1210" smtClean="0">
                <a:solidFill>
                  <a:srgbClr val="C0C0C0"/>
                </a:solidFill>
                <a:latin typeface="Tahoma"/>
                <a:cs typeface="Tahoma"/>
              </a:rPr>
              <a:t>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Add Resources)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C0C0C0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2600" y="1181100"/>
            <a:ext cx="13144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1.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5500" y="1181100"/>
            <a:ext cx="2285241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Got to the view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“Resource Sheet”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2600" y="1358900"/>
            <a:ext cx="13144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2.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5500" y="1358900"/>
            <a:ext cx="7716664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Add the necessary resources to the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“Resources Sheet”, we are going to use only the Name, Initials and Standard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5500" y="1549400"/>
            <a:ext cx="7651775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Rate in $/hr. The resources are going to be taken from the table showed at the beginning of the example, more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5500" y="1727200"/>
            <a:ext cx="3119637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specifically from the column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“Responsibilities”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2600" y="1905000"/>
            <a:ext cx="13144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3.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5500" y="1905000"/>
            <a:ext cx="6438429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Now, with the Resources already register in the project file, go back to the View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“Gantt Chart”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49500" y="4711700"/>
            <a:ext cx="86562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b="1" smtClean="0">
                <a:solidFill>
                  <a:srgbClr val="40458D"/>
                </a:solidFill>
                <a:latin typeface="Arial"/>
              </a:rPr>
              <a:t>1</a:t>
            </a:r>
            <a:endParaRPr lang="en-US" sz="1210" b="1">
              <a:solidFill>
                <a:srgbClr val="40458D"/>
              </a:solidFill>
              <a:latin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69300" y="4635500"/>
            <a:ext cx="86562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b="1" smtClean="0">
                <a:solidFill>
                  <a:srgbClr val="40458D"/>
                </a:solidFill>
                <a:latin typeface="Arial"/>
              </a:rPr>
              <a:t>2</a:t>
            </a:r>
            <a:endParaRPr lang="en-US" sz="1210" b="1">
              <a:solidFill>
                <a:srgbClr val="40458D"/>
              </a:solidFill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30900" y="6007100"/>
            <a:ext cx="129844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3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Sartaj55\Desktop\slide-8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F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27000"/>
            <a:ext cx="3478516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by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Example </a:t>
            </a:r>
          </a:p>
          <a:p>
            <a:pPr>
              <a:lnSpc>
                <a:spcPts val="45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9500" y="444500"/>
            <a:ext cx="1968103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(Step 4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–</a:t>
            </a:r>
            <a:r>
              <a:rPr lang="en-US" sz="1210" smtClean="0">
                <a:solidFill>
                  <a:srgbClr val="C0C0C0"/>
                </a:solidFill>
                <a:latin typeface="Tahoma"/>
                <a:cs typeface="Tahoma"/>
              </a:rPr>
              <a:t>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Assign Resources)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C0C0C0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5000" y="1257300"/>
            <a:ext cx="13144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1.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7900" y="1257300"/>
            <a:ext cx="5760808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Double click the task you want to link to resources available in the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“Resource Sheet”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5000" y="1435100"/>
            <a:ext cx="13144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2.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7900" y="1435100"/>
            <a:ext cx="7543732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Then got to the Tab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“Resources” and look up the resources you want to relate to the activity (For the example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900" y="1625600"/>
            <a:ext cx="7679282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lets keep the amount of effort of each Resources as 100%, Leveling Resources wont be covered in this tutorial),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900" y="1803400"/>
            <a:ext cx="3617337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finally Click the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“Ok” button to finish the assignment.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5000" y="1981200"/>
            <a:ext cx="13144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3.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7900" y="1981200"/>
            <a:ext cx="3107902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Repeat steps 1 and 2 for the rest of the tasks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78300" y="5270500"/>
            <a:ext cx="86562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b="1" smtClean="0">
                <a:solidFill>
                  <a:srgbClr val="40458D"/>
                </a:solidFill>
                <a:latin typeface="Arial"/>
              </a:rPr>
              <a:t>1</a:t>
            </a:r>
            <a:endParaRPr lang="en-US" sz="1210" b="1">
              <a:solidFill>
                <a:srgbClr val="40458D"/>
              </a:solidFill>
              <a:latin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74100" y="5270500"/>
            <a:ext cx="86562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b="1" smtClean="0">
                <a:solidFill>
                  <a:srgbClr val="40458D"/>
                </a:solidFill>
                <a:latin typeface="Arial"/>
              </a:rPr>
              <a:t>2</a:t>
            </a:r>
            <a:endParaRPr lang="en-US" sz="1210" b="1">
              <a:solidFill>
                <a:srgbClr val="40458D"/>
              </a:solidFill>
              <a:latin typeface="Arial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F3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27000"/>
            <a:ext cx="3478516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by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Example </a:t>
            </a:r>
          </a:p>
          <a:p>
            <a:pPr>
              <a:lnSpc>
                <a:spcPts val="45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9500" y="444500"/>
            <a:ext cx="2323136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(Step 5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–</a:t>
            </a:r>
            <a:r>
              <a:rPr lang="en-US" sz="1210" smtClean="0">
                <a:solidFill>
                  <a:srgbClr val="C0C0C0"/>
                </a:solidFill>
                <a:latin typeface="Tahoma"/>
                <a:cs typeface="Tahoma"/>
              </a:rPr>
              <a:t>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Adjust the Gantt Chart)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C0C0C0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800" y="1346200"/>
            <a:ext cx="8242256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marR="0" lvl="0" defTabSz="91440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2900" algn="l"/>
              </a:tabLst>
              <a:defRPr/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1. 	Adjust the length of the Gantt Chart such that it can be seen in one screen (If Possible), to do this perform a Right </a:t>
            </a:r>
          </a:p>
          <a:p>
            <a:pPr marL="0" marR="0" lvl="0" indent="0" defTabSz="91440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2900" algn="l"/>
              </a:tabLst>
              <a:defRPr/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1700" y="1524000"/>
            <a:ext cx="7046994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Click on top of the Gantt Chart first, a pop-up menu will appear, select the option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“Networking Time…”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800" y="1701800"/>
            <a:ext cx="7968720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marR="0" lvl="0" defTabSz="91440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2900" algn="l"/>
              </a:tabLst>
              <a:defRPr/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2. 	In the form that will open go to the tab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“Time Scale” and Change the </a:t>
            </a:r>
            <a:r>
              <a:rPr lang="en-US" sz="1210" b="1" smtClean="0">
                <a:solidFill>
                  <a:srgbClr val="40458D"/>
                </a:solidFill>
                <a:latin typeface="Tahoma"/>
                <a:cs typeface="Tahoma"/>
              </a:rPr>
              <a:t>Major Scale Units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to “Months” and the </a:t>
            </a:r>
          </a:p>
          <a:p>
            <a:pPr marL="0" marR="0" lvl="0" indent="0" defTabSz="91440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2900" algn="l"/>
              </a:tabLst>
              <a:defRPr/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1700" y="1892300"/>
            <a:ext cx="7402026" cy="5386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Tahoma"/>
              </a:rPr>
              <a:t>Minor Scale Units </a:t>
            </a:r>
            <a:r>
              <a:rPr lang="en-US" sz="1210" smtClean="0">
                <a:solidFill>
                  <a:srgbClr val="40458D"/>
                </a:solidFill>
                <a:latin typeface="Tahoma"/>
              </a:rPr>
              <a:t>to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“Weeks”, then press the “Ok” button to see the results in the Gantt Chart. (Adjust as </a:t>
            </a:r>
            <a:b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necessary the scales once you are familiar with them)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73300" y="3784600"/>
            <a:ext cx="129844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1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83500" y="5461000"/>
            <a:ext cx="129844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2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F5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27000"/>
            <a:ext cx="3478516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by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Example </a:t>
            </a:r>
          </a:p>
          <a:p>
            <a:pPr>
              <a:lnSpc>
                <a:spcPts val="45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9500" y="444500"/>
            <a:ext cx="2237728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(Step 6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–</a:t>
            </a:r>
            <a:r>
              <a:rPr lang="en-US" sz="1210" smtClean="0">
                <a:solidFill>
                  <a:srgbClr val="C0C0C0"/>
                </a:solidFill>
                <a:latin typeface="Tahoma"/>
                <a:cs typeface="Tahoma"/>
              </a:rPr>
              <a:t>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View the Critical Path)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C0C0C0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1200" y="1028700"/>
            <a:ext cx="13144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1.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4100" y="1028700"/>
            <a:ext cx="7685694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For the example, we are going to use the Detailed Gantt Chart to view the Critical Path, because this option also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4100" y="1206500"/>
            <a:ext cx="7718267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shows the </a:t>
            </a:r>
            <a:r>
              <a:rPr lang="en-US" sz="1210" b="1" smtClean="0">
                <a:solidFill>
                  <a:srgbClr val="40458D"/>
                </a:solidFill>
                <a:latin typeface="Tahoma"/>
              </a:rPr>
              <a:t>Slack Time </a:t>
            </a:r>
            <a:r>
              <a:rPr lang="en-US" sz="1210" smtClean="0">
                <a:solidFill>
                  <a:srgbClr val="40458D"/>
                </a:solidFill>
                <a:latin typeface="Tahoma"/>
              </a:rPr>
              <a:t>of the activities that don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’t belong to the critical path, therefore first we have to select the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54100" y="1397000"/>
            <a:ext cx="1387431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option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“More Views”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1200" y="1574800"/>
            <a:ext cx="13144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2.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54100" y="1574800"/>
            <a:ext cx="7860165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Then we have to select the Detail Gantt to obtain the view desired (Adjust the Gantt Chart as explained before if is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54100" y="1752600"/>
            <a:ext cx="734175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necessary)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56300" y="2781300"/>
            <a:ext cx="3014864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The View should look like this (If the Gantt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Chart, doesn't appear check that you are in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the right date on the Gantt Chart)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06900" y="3987800"/>
            <a:ext cx="129844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1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965700" y="5676900"/>
            <a:ext cx="1712328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b="1" smtClean="0">
                <a:solidFill>
                  <a:srgbClr val="40458D"/>
                </a:solidFill>
                <a:latin typeface="Tahoma"/>
              </a:rPr>
              <a:t>Slack Time </a:t>
            </a:r>
            <a:r>
              <a:rPr lang="en-US" sz="1210" smtClean="0">
                <a:solidFill>
                  <a:srgbClr val="40458D"/>
                </a:solidFill>
                <a:latin typeface="Tahoma"/>
              </a:rPr>
              <a:t>(Activities in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05600" y="5676900"/>
            <a:ext cx="295850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Blue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48500" y="5676900"/>
            <a:ext cx="218842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are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78100" y="5803900"/>
            <a:ext cx="86562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b="1" smtClean="0">
                <a:solidFill>
                  <a:srgbClr val="40458D"/>
                </a:solidFill>
                <a:latin typeface="Arial"/>
              </a:rPr>
              <a:t>2</a:t>
            </a:r>
            <a:endParaRPr lang="en-US" sz="1210" b="1">
              <a:solidFill>
                <a:srgbClr val="40458D"/>
              </a:solidFill>
              <a:latin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65700" y="5854700"/>
            <a:ext cx="1913922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not part of the Critical Path)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F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27000"/>
            <a:ext cx="3478516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by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Example </a:t>
            </a:r>
          </a:p>
          <a:p>
            <a:pPr>
              <a:lnSpc>
                <a:spcPts val="45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9500" y="444500"/>
            <a:ext cx="2184124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(Step 7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–</a:t>
            </a:r>
            <a:r>
              <a:rPr lang="en-US" sz="1210" smtClean="0">
                <a:solidFill>
                  <a:srgbClr val="C0C0C0"/>
                </a:solidFill>
                <a:latin typeface="Tahoma"/>
                <a:cs typeface="Tahoma"/>
              </a:rPr>
              <a:t>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Show More Columns)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C0C0C0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1200" y="1117600"/>
            <a:ext cx="7913000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marR="0" lvl="0" defTabSz="91440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2900" algn="l"/>
              </a:tabLst>
              <a:defRPr/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1. 	We can show more information, related to the tasks, in the spreadsheet, one column that might be of general </a:t>
            </a:r>
          </a:p>
          <a:p>
            <a:pPr marL="0" marR="0" lvl="0" indent="0" defTabSz="91440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2900" algn="l"/>
              </a:tabLst>
              <a:defRPr/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1200" y="1282700"/>
            <a:ext cx="8195129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0" marR="0" lvl="0" indent="342900" defTabSz="91440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2900" algn="l"/>
              </a:tabLst>
              <a:defRPr/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interest is the cost, to do this first perform a Right Click on top of the spread sheet (Specifically In the titles of the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	Columns), a pop-up menu should appear showing several options, chose the one that says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“Insert Column” </a:t>
            </a:r>
            <a:b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	2. 	Then lookup the column named “Cost” and then press the “Ok” button </a:t>
            </a:r>
          </a:p>
          <a:p>
            <a:pPr marL="0" marR="0" lvl="0" indent="342900" defTabSz="91440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2900" algn="l"/>
              </a:tabLst>
              <a:defRPr/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79900" y="2654300"/>
            <a:ext cx="4488088" cy="89768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Now you should see the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“Cost” Column, this cots is calculated </a:t>
            </a:r>
            <a:b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based on the resources allocated for each Task, notice also that </a:t>
            </a:r>
            <a:b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the groups automatically add up the cost of the subtasks making </a:t>
            </a:r>
            <a:b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the view even more interesting.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68500" y="3390900"/>
            <a:ext cx="129844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1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63900" y="5524500"/>
            <a:ext cx="129844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2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F9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27000"/>
            <a:ext cx="3478516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by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Example </a:t>
            </a:r>
          </a:p>
          <a:p>
            <a:pPr>
              <a:lnSpc>
                <a:spcPts val="45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9500" y="444500"/>
            <a:ext cx="1714765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(Step 8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–</a:t>
            </a:r>
            <a:r>
              <a:rPr lang="en-US" sz="1210" smtClean="0">
                <a:solidFill>
                  <a:srgbClr val="C0C0C0"/>
                </a:solidFill>
                <a:latin typeface="Tahoma"/>
                <a:cs typeface="Tahoma"/>
              </a:rPr>
              <a:t>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A Better View)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C0C0C0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800" y="1104900"/>
            <a:ext cx="8221866" cy="89768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As explained before, you can add and hide columns from the Spread sheet, this lets you show exactly what the people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needs to see, below is a view with selected fields: Name, Cost, Duration, Resource initials and Start Date. The reader is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welcome to experiment with this features and to explore more views that are offered by MS Project, such as resources </a:t>
            </a:r>
            <a:br>
              <a:rPr lang="en-US" sz="1210" smtClean="0">
                <a:solidFill>
                  <a:srgbClr val="40458D"/>
                </a:solidFill>
                <a:latin typeface="Tahoma"/>
              </a:rPr>
            </a:br>
            <a:r>
              <a:rPr lang="en-US" sz="1210" smtClean="0">
                <a:solidFill>
                  <a:srgbClr val="40458D"/>
                </a:solidFill>
                <a:latin typeface="Tahoma"/>
              </a:rPr>
              <a:t>usage, cost reports, etc.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e6F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27000"/>
            <a:ext cx="3478516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by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Step</a:t>
            </a:r>
            <a:r>
              <a:rPr lang="en-US" sz="4012" smtClean="0">
                <a:solidFill>
                  <a:srgbClr val="C0C0C0"/>
                </a:solidFill>
                <a:latin typeface="Haettenschweiler"/>
              </a:rPr>
              <a:t> </a:t>
            </a:r>
            <a:r>
              <a:rPr lang="en-US" sz="4012" smtClean="0">
                <a:solidFill>
                  <a:srgbClr val="40458D"/>
                </a:solidFill>
                <a:latin typeface="Haettenschweiler"/>
              </a:rPr>
              <a:t>Example </a:t>
            </a:r>
          </a:p>
          <a:p>
            <a:pPr>
              <a:lnSpc>
                <a:spcPts val="4500"/>
              </a:lnSpc>
            </a:pPr>
            <a:endParaRPr lang="en-US" sz="4012">
              <a:solidFill>
                <a:srgbClr val="C0C0C0"/>
              </a:solidFill>
              <a:latin typeface="Haettenschweil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9500" y="444500"/>
            <a:ext cx="1610697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smtClean="0">
                <a:solidFill>
                  <a:srgbClr val="40458D"/>
                </a:solidFill>
                <a:latin typeface="Tahoma"/>
              </a:rPr>
              <a:t>(Step 9 </a:t>
            </a:r>
            <a:r>
              <a:rPr lang="en-US" sz="1210" smtClean="0">
                <a:solidFill>
                  <a:srgbClr val="40458D"/>
                </a:solidFill>
                <a:latin typeface="Tahoma"/>
                <a:cs typeface="Tahoma"/>
              </a:rPr>
              <a:t>–Save the File) </a:t>
            </a:r>
          </a:p>
          <a:p>
            <a:pPr>
              <a:lnSpc>
                <a:spcPts val="1400"/>
              </a:lnSpc>
            </a:pP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800" y="1473200"/>
            <a:ext cx="13144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1.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1700" y="1473200"/>
            <a:ext cx="7654981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For this example we are saving the file at the end, but it is recommended that you save the file frequently while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1700" y="1651000"/>
            <a:ext cx="6662914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you are working to avoid losing data as a result of problems such as a Power Failure for instance.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800" y="1841500"/>
            <a:ext cx="131446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2.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1700" y="1841500"/>
            <a:ext cx="7327903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You can chose between saving the file with or without Baseline (the difference was explained before in this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1700" y="2019300"/>
            <a:ext cx="567463" cy="186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10" smtClean="0">
                <a:solidFill>
                  <a:srgbClr val="40458D"/>
                </a:solidFill>
                <a:latin typeface="Tahoma"/>
              </a:rPr>
              <a:t>Tutorial)</a:t>
            </a:r>
            <a:endParaRPr lang="en-US" sz="1210">
              <a:solidFill>
                <a:srgbClr val="40458D"/>
              </a:solidFill>
              <a:latin typeface="Tahom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02100" y="3683000"/>
            <a:ext cx="129844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1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369300" y="5511800"/>
            <a:ext cx="129844" cy="37510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10" b="1" smtClean="0">
                <a:solidFill>
                  <a:srgbClr val="40458D"/>
                </a:solidFill>
                <a:latin typeface="Arial"/>
              </a:rPr>
              <a:t>2 </a:t>
            </a:r>
          </a:p>
          <a:p>
            <a:pPr>
              <a:lnSpc>
                <a:spcPts val="1400"/>
              </a:lnSpc>
            </a:pP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Sartaj55\Desktop\slide-10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Sartaj55\Desktop\slide-11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Sartaj55\Desktop\slide-12-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726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132</TotalTime>
  <Words>2181</Words>
  <Application>Microsoft Office PowerPoint</Application>
  <PresentationFormat>On-screen Show (4:3)</PresentationFormat>
  <Paragraphs>372</Paragraphs>
  <Slides>65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Equity</vt:lpstr>
      <vt:lpstr>MIS 460 ( PM in IT )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/>
  <cp:lastModifiedBy>Sajjad MOHAMMED</cp:lastModifiedBy>
  <cp:revision>10</cp:revision>
  <dcterms:created xsi:type="dcterms:W3CDTF">2006-08-16T00:00:00Z</dcterms:created>
  <dcterms:modified xsi:type="dcterms:W3CDTF">2013-03-03T12:49:48Z</dcterms:modified>
</cp:coreProperties>
</file>