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9" r:id="rId3"/>
    <p:sldId id="257" r:id="rId4"/>
    <p:sldId id="262" r:id="rId5"/>
    <p:sldId id="265" r:id="rId6"/>
    <p:sldId id="266" r:id="rId7"/>
    <p:sldId id="263" r:id="rId8"/>
    <p:sldId id="261" r:id="rId9"/>
    <p:sldId id="264" r:id="rId10"/>
    <p:sldId id="270" r:id="rId11"/>
    <p:sldId id="271" r:id="rId12"/>
    <p:sldId id="260" r:id="rId13"/>
    <p:sldId id="267" r:id="rId14"/>
    <p:sldId id="269" r:id="rId15"/>
    <p:sldId id="268" r:id="rId16"/>
    <p:sldId id="300" r:id="rId17"/>
    <p:sldId id="277" r:id="rId18"/>
    <p:sldId id="278" r:id="rId19"/>
    <p:sldId id="280" r:id="rId20"/>
    <p:sldId id="272" r:id="rId21"/>
    <p:sldId id="273" r:id="rId22"/>
    <p:sldId id="275" r:id="rId23"/>
    <p:sldId id="274" r:id="rId24"/>
    <p:sldId id="276" r:id="rId25"/>
    <p:sldId id="281" r:id="rId26"/>
    <p:sldId id="282" r:id="rId27"/>
    <p:sldId id="284" r:id="rId28"/>
    <p:sldId id="285" r:id="rId29"/>
    <p:sldId id="286" r:id="rId30"/>
    <p:sldId id="283"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258" r:id="rId4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52" d="100"/>
          <a:sy n="52" d="100"/>
        </p:scale>
        <p:origin x="-1864"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printerSettings" Target="printerSettings/printerSettings1.bin"/><Relationship Id="rId47" Type="http://schemas.openxmlformats.org/officeDocument/2006/relationships/presProps" Target="presProps.xml"/><Relationship Id="rId48" Type="http://schemas.openxmlformats.org/officeDocument/2006/relationships/viewProps" Target="viewProps.xml"/><Relationship Id="rId49" Type="http://schemas.openxmlformats.org/officeDocument/2006/relationships/theme" Target="theme/theme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96A12FA-70FB-D745-A5F5-E2C1A2DD03CB}" type="datetimeFigureOut">
              <a:rPr lang="en-US" smtClean="0"/>
              <a:t>4/2/12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F60F91-E109-8744-A3AF-A2006EF4F06D}" type="slidenum">
              <a:rPr lang="en-US" smtClean="0"/>
              <a:t>‹#›</a:t>
            </a:fld>
            <a:endParaRPr lang="en-US"/>
          </a:p>
        </p:txBody>
      </p:sp>
    </p:spTree>
    <p:extLst>
      <p:ext uri="{BB962C8B-B14F-4D97-AF65-F5344CB8AC3E}">
        <p14:creationId xmlns:p14="http://schemas.microsoft.com/office/powerpoint/2010/main" val="39035569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6A12FA-70FB-D745-A5F5-E2C1A2DD03CB}" type="datetimeFigureOut">
              <a:rPr lang="en-US" smtClean="0"/>
              <a:t>4/2/12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F60F91-E109-8744-A3AF-A2006EF4F06D}" type="slidenum">
              <a:rPr lang="en-US" smtClean="0"/>
              <a:t>‹#›</a:t>
            </a:fld>
            <a:endParaRPr lang="en-US"/>
          </a:p>
        </p:txBody>
      </p:sp>
    </p:spTree>
    <p:extLst>
      <p:ext uri="{BB962C8B-B14F-4D97-AF65-F5344CB8AC3E}">
        <p14:creationId xmlns:p14="http://schemas.microsoft.com/office/powerpoint/2010/main" val="33492931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6A12FA-70FB-D745-A5F5-E2C1A2DD03CB}" type="datetimeFigureOut">
              <a:rPr lang="en-US" smtClean="0"/>
              <a:t>4/2/12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F60F91-E109-8744-A3AF-A2006EF4F06D}" type="slidenum">
              <a:rPr lang="en-US" smtClean="0"/>
              <a:t>‹#›</a:t>
            </a:fld>
            <a:endParaRPr lang="en-US"/>
          </a:p>
        </p:txBody>
      </p:sp>
    </p:spTree>
    <p:extLst>
      <p:ext uri="{BB962C8B-B14F-4D97-AF65-F5344CB8AC3E}">
        <p14:creationId xmlns:p14="http://schemas.microsoft.com/office/powerpoint/2010/main" val="17413139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6A12FA-70FB-D745-A5F5-E2C1A2DD03CB}" type="datetimeFigureOut">
              <a:rPr lang="en-US" smtClean="0"/>
              <a:t>4/2/12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F60F91-E109-8744-A3AF-A2006EF4F06D}" type="slidenum">
              <a:rPr lang="en-US" smtClean="0"/>
              <a:t>‹#›</a:t>
            </a:fld>
            <a:endParaRPr lang="en-US"/>
          </a:p>
        </p:txBody>
      </p:sp>
    </p:spTree>
    <p:extLst>
      <p:ext uri="{BB962C8B-B14F-4D97-AF65-F5344CB8AC3E}">
        <p14:creationId xmlns:p14="http://schemas.microsoft.com/office/powerpoint/2010/main" val="32723986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96A12FA-70FB-D745-A5F5-E2C1A2DD03CB}" type="datetimeFigureOut">
              <a:rPr lang="en-US" smtClean="0"/>
              <a:t>4/2/12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F60F91-E109-8744-A3AF-A2006EF4F06D}" type="slidenum">
              <a:rPr lang="en-US" smtClean="0"/>
              <a:t>‹#›</a:t>
            </a:fld>
            <a:endParaRPr lang="en-US"/>
          </a:p>
        </p:txBody>
      </p:sp>
    </p:spTree>
    <p:extLst>
      <p:ext uri="{BB962C8B-B14F-4D97-AF65-F5344CB8AC3E}">
        <p14:creationId xmlns:p14="http://schemas.microsoft.com/office/powerpoint/2010/main" val="41258208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96A12FA-70FB-D745-A5F5-E2C1A2DD03CB}" type="datetimeFigureOut">
              <a:rPr lang="en-US" smtClean="0"/>
              <a:t>4/2/12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F60F91-E109-8744-A3AF-A2006EF4F06D}" type="slidenum">
              <a:rPr lang="en-US" smtClean="0"/>
              <a:t>‹#›</a:t>
            </a:fld>
            <a:endParaRPr lang="en-US"/>
          </a:p>
        </p:txBody>
      </p:sp>
    </p:spTree>
    <p:extLst>
      <p:ext uri="{BB962C8B-B14F-4D97-AF65-F5344CB8AC3E}">
        <p14:creationId xmlns:p14="http://schemas.microsoft.com/office/powerpoint/2010/main" val="39601272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96A12FA-70FB-D745-A5F5-E2C1A2DD03CB}" type="datetimeFigureOut">
              <a:rPr lang="en-US" smtClean="0"/>
              <a:t>4/2/12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F60F91-E109-8744-A3AF-A2006EF4F06D}" type="slidenum">
              <a:rPr lang="en-US" smtClean="0"/>
              <a:t>‹#›</a:t>
            </a:fld>
            <a:endParaRPr lang="en-US"/>
          </a:p>
        </p:txBody>
      </p:sp>
    </p:spTree>
    <p:extLst>
      <p:ext uri="{BB962C8B-B14F-4D97-AF65-F5344CB8AC3E}">
        <p14:creationId xmlns:p14="http://schemas.microsoft.com/office/powerpoint/2010/main" val="18838552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96A12FA-70FB-D745-A5F5-E2C1A2DD03CB}" type="datetimeFigureOut">
              <a:rPr lang="en-US" smtClean="0"/>
              <a:t>4/2/12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F60F91-E109-8744-A3AF-A2006EF4F06D}" type="slidenum">
              <a:rPr lang="en-US" smtClean="0"/>
              <a:t>‹#›</a:t>
            </a:fld>
            <a:endParaRPr lang="en-US"/>
          </a:p>
        </p:txBody>
      </p:sp>
    </p:spTree>
    <p:extLst>
      <p:ext uri="{BB962C8B-B14F-4D97-AF65-F5344CB8AC3E}">
        <p14:creationId xmlns:p14="http://schemas.microsoft.com/office/powerpoint/2010/main" val="30809404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6A12FA-70FB-D745-A5F5-E2C1A2DD03CB}" type="datetimeFigureOut">
              <a:rPr lang="en-US" smtClean="0"/>
              <a:t>4/2/12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F60F91-E109-8744-A3AF-A2006EF4F06D}" type="slidenum">
              <a:rPr lang="en-US" smtClean="0"/>
              <a:t>‹#›</a:t>
            </a:fld>
            <a:endParaRPr lang="en-US"/>
          </a:p>
        </p:txBody>
      </p:sp>
    </p:spTree>
    <p:extLst>
      <p:ext uri="{BB962C8B-B14F-4D97-AF65-F5344CB8AC3E}">
        <p14:creationId xmlns:p14="http://schemas.microsoft.com/office/powerpoint/2010/main" val="27972032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6A12FA-70FB-D745-A5F5-E2C1A2DD03CB}" type="datetimeFigureOut">
              <a:rPr lang="en-US" smtClean="0"/>
              <a:t>4/2/12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F60F91-E109-8744-A3AF-A2006EF4F06D}" type="slidenum">
              <a:rPr lang="en-US" smtClean="0"/>
              <a:t>‹#›</a:t>
            </a:fld>
            <a:endParaRPr lang="en-US"/>
          </a:p>
        </p:txBody>
      </p:sp>
    </p:spTree>
    <p:extLst>
      <p:ext uri="{BB962C8B-B14F-4D97-AF65-F5344CB8AC3E}">
        <p14:creationId xmlns:p14="http://schemas.microsoft.com/office/powerpoint/2010/main" val="32591973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6A12FA-70FB-D745-A5F5-E2C1A2DD03CB}" type="datetimeFigureOut">
              <a:rPr lang="en-US" smtClean="0"/>
              <a:t>4/2/12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F60F91-E109-8744-A3AF-A2006EF4F06D}" type="slidenum">
              <a:rPr lang="en-US" smtClean="0"/>
              <a:t>‹#›</a:t>
            </a:fld>
            <a:endParaRPr lang="en-US"/>
          </a:p>
        </p:txBody>
      </p:sp>
    </p:spTree>
    <p:extLst>
      <p:ext uri="{BB962C8B-B14F-4D97-AF65-F5344CB8AC3E}">
        <p14:creationId xmlns:p14="http://schemas.microsoft.com/office/powerpoint/2010/main" val="334945750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6A12FA-70FB-D745-A5F5-E2C1A2DD03CB}" type="datetimeFigureOut">
              <a:rPr lang="en-US" smtClean="0"/>
              <a:t>4/2/12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F60F91-E109-8744-A3AF-A2006EF4F06D}" type="slidenum">
              <a:rPr lang="en-US" smtClean="0"/>
              <a:t>‹#›</a:t>
            </a:fld>
            <a:endParaRPr lang="en-US"/>
          </a:p>
        </p:txBody>
      </p:sp>
    </p:spTree>
    <p:extLst>
      <p:ext uri="{BB962C8B-B14F-4D97-AF65-F5344CB8AC3E}">
        <p14:creationId xmlns:p14="http://schemas.microsoft.com/office/powerpoint/2010/main" val="4841929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Lower GI Bleeding</a:t>
            </a:r>
            <a:endParaRPr lang="en-US" dirty="0"/>
          </a:p>
        </p:txBody>
      </p:sp>
      <p:sp>
        <p:nvSpPr>
          <p:cNvPr id="3" name="Subtitle 2"/>
          <p:cNvSpPr>
            <a:spLocks noGrp="1"/>
          </p:cNvSpPr>
          <p:nvPr>
            <p:ph type="subTitle" idx="1"/>
          </p:nvPr>
        </p:nvSpPr>
        <p:spPr/>
        <p:txBody>
          <a:bodyPr/>
          <a:lstStyle/>
          <a:p>
            <a:r>
              <a:rPr lang="en-US" dirty="0" smtClean="0"/>
              <a:t>Dr. Thamer </a:t>
            </a:r>
            <a:endParaRPr lang="en-US" dirty="0"/>
          </a:p>
        </p:txBody>
      </p:sp>
    </p:spTree>
    <p:extLst>
      <p:ext uri="{BB962C8B-B14F-4D97-AF65-F5344CB8AC3E}">
        <p14:creationId xmlns:p14="http://schemas.microsoft.com/office/powerpoint/2010/main" val="32809118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Investigative Studies</a:t>
            </a:r>
            <a:endParaRPr lang="en-US" dirty="0"/>
          </a:p>
        </p:txBody>
      </p:sp>
      <p:sp>
        <p:nvSpPr>
          <p:cNvPr id="3" name="Content Placeholder 2"/>
          <p:cNvSpPr>
            <a:spLocks noGrp="1"/>
          </p:cNvSpPr>
          <p:nvPr>
            <p:ph idx="1"/>
          </p:nvPr>
        </p:nvSpPr>
        <p:spPr/>
        <p:txBody>
          <a:bodyPr>
            <a:normAutofit/>
          </a:bodyPr>
          <a:lstStyle/>
          <a:p>
            <a:r>
              <a:rPr lang="en-US" dirty="0"/>
              <a:t>colonoscopy </a:t>
            </a:r>
            <a:r>
              <a:rPr lang="en-US" dirty="0" smtClean="0"/>
              <a:t>,</a:t>
            </a:r>
          </a:p>
          <a:p>
            <a:r>
              <a:rPr lang="en-US" dirty="0" smtClean="0"/>
              <a:t>radionuclide </a:t>
            </a:r>
            <a:r>
              <a:rPr lang="en-US" dirty="0"/>
              <a:t>scanning, </a:t>
            </a:r>
            <a:endParaRPr lang="en-US" dirty="0" smtClean="0"/>
          </a:p>
          <a:p>
            <a:r>
              <a:rPr lang="en-US" dirty="0" smtClean="0"/>
              <a:t>CT scan, </a:t>
            </a:r>
            <a:r>
              <a:rPr lang="en-US" dirty="0"/>
              <a:t>and </a:t>
            </a:r>
            <a:endParaRPr lang="en-US" dirty="0" smtClean="0"/>
          </a:p>
          <a:p>
            <a:r>
              <a:rPr lang="en-US" dirty="0" smtClean="0"/>
              <a:t>angiography </a:t>
            </a:r>
            <a:r>
              <a:rPr lang="en-US" dirty="0"/>
              <a:t>(in the form of selective mesenteric arteriography). </a:t>
            </a:r>
            <a:endParaRPr lang="en-US" dirty="0" smtClean="0"/>
          </a:p>
          <a:p>
            <a:pPr lvl="1"/>
            <a:r>
              <a:rPr lang="en-US" dirty="0" smtClean="0"/>
              <a:t>The </a:t>
            </a:r>
            <a:r>
              <a:rPr lang="en-US" dirty="0"/>
              <a:t>goal of these tests is to locate the site of bleeding accurately so that definitive therapy can be properly directed. </a:t>
            </a:r>
          </a:p>
        </p:txBody>
      </p:sp>
    </p:spTree>
    <p:extLst>
      <p:ext uri="{BB962C8B-B14F-4D97-AF65-F5344CB8AC3E}">
        <p14:creationId xmlns:p14="http://schemas.microsoft.com/office/powerpoint/2010/main" val="13929160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Which diagnostic test is chosen for a specific patient depends on several factors, including </a:t>
            </a:r>
          </a:p>
          <a:p>
            <a:pPr lvl="1"/>
            <a:r>
              <a:rPr lang="en-US" dirty="0" smtClean="0"/>
              <a:t>the hemodynamic stability of the patient, </a:t>
            </a:r>
          </a:p>
          <a:p>
            <a:pPr lvl="1"/>
            <a:r>
              <a:rPr lang="en-US" dirty="0" smtClean="0"/>
              <a:t>the bleeding rate, </a:t>
            </a:r>
          </a:p>
          <a:p>
            <a:pPr lvl="1"/>
            <a:r>
              <a:rPr lang="en-US" dirty="0" smtClean="0"/>
              <a:t>the comorbid conditions present, and </a:t>
            </a:r>
          </a:p>
          <a:p>
            <a:pPr lvl="1"/>
            <a:r>
              <a:rPr lang="en-US" dirty="0" smtClean="0"/>
              <a:t>the local expertise available at the physician’s hospital.</a:t>
            </a:r>
          </a:p>
          <a:p>
            <a:endParaRPr lang="en-US" dirty="0"/>
          </a:p>
        </p:txBody>
      </p:sp>
    </p:spTree>
    <p:extLst>
      <p:ext uri="{BB962C8B-B14F-4D97-AF65-F5344CB8AC3E}">
        <p14:creationId xmlns:p14="http://schemas.microsoft.com/office/powerpoint/2010/main" val="7391603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Colonoscopy </a:t>
            </a:r>
            <a:endParaRPr lang="en-US" dirty="0"/>
          </a:p>
        </p:txBody>
      </p:sp>
      <p:sp>
        <p:nvSpPr>
          <p:cNvPr id="3" name="Content Placeholder 2"/>
          <p:cNvSpPr>
            <a:spLocks noGrp="1"/>
          </p:cNvSpPr>
          <p:nvPr>
            <p:ph idx="1"/>
          </p:nvPr>
        </p:nvSpPr>
        <p:spPr/>
        <p:txBody>
          <a:bodyPr>
            <a:normAutofit fontScale="92500" lnSpcReduction="20000"/>
          </a:bodyPr>
          <a:lstStyle/>
          <a:p>
            <a:r>
              <a:rPr lang="en-US" dirty="0"/>
              <a:t>M</a:t>
            </a:r>
            <a:r>
              <a:rPr lang="en-US" dirty="0" smtClean="0"/>
              <a:t>ost </a:t>
            </a:r>
            <a:r>
              <a:rPr lang="en-US" dirty="0"/>
              <a:t>appropriate in the setting of minimal to moderate </a:t>
            </a:r>
            <a:r>
              <a:rPr lang="en-US" dirty="0" smtClean="0"/>
              <a:t>bleeding</a:t>
            </a:r>
          </a:p>
          <a:p>
            <a:r>
              <a:rPr lang="en-US" dirty="0"/>
              <a:t>M</a:t>
            </a:r>
            <a:r>
              <a:rPr lang="en-US" dirty="0" smtClean="0"/>
              <a:t>ajor </a:t>
            </a:r>
            <a:r>
              <a:rPr lang="en-US" dirty="0"/>
              <a:t>hemorrhage interferes significantly with visualization, and the diagnostic yield is low. </a:t>
            </a:r>
            <a:endParaRPr lang="en-US" dirty="0" smtClean="0"/>
          </a:p>
          <a:p>
            <a:pPr lvl="1"/>
            <a:r>
              <a:rPr lang="en-US" dirty="0" smtClean="0"/>
              <a:t>In </a:t>
            </a:r>
            <a:r>
              <a:rPr lang="en-US" dirty="0"/>
              <a:t>addition, </a:t>
            </a:r>
            <a:r>
              <a:rPr lang="en-US" dirty="0" smtClean="0"/>
              <a:t>the </a:t>
            </a:r>
            <a:r>
              <a:rPr lang="en-US" dirty="0"/>
              <a:t>unstable patient, sedation and manipulation may be associated with additional complications and can interfere with resuscitation. </a:t>
            </a:r>
            <a:endParaRPr lang="en-US" dirty="0" smtClean="0"/>
          </a:p>
          <a:p>
            <a:r>
              <a:rPr lang="en-US" dirty="0" smtClean="0"/>
              <a:t>Although </a:t>
            </a:r>
            <a:r>
              <a:rPr lang="en-US" dirty="0"/>
              <a:t>the blood is cathartic, gentle preparation with polyethylene glycol, either orally or through an NG tube, can improve visualization. </a:t>
            </a:r>
          </a:p>
        </p:txBody>
      </p:sp>
    </p:spTree>
    <p:extLst>
      <p:ext uri="{BB962C8B-B14F-4D97-AF65-F5344CB8AC3E}">
        <p14:creationId xmlns:p14="http://schemas.microsoft.com/office/powerpoint/2010/main" val="16183113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a:t>If the entire colon has been adequately visualized and no source for the bleeding has been identified, the ileum should be </a:t>
            </a:r>
            <a:r>
              <a:rPr lang="en-US" dirty="0" smtClean="0"/>
              <a:t>intubated</a:t>
            </a:r>
            <a:r>
              <a:rPr lang="en-US" dirty="0"/>
              <a:t>; fresh blood in this region suggests a possible small bowel source. </a:t>
            </a:r>
            <a:endParaRPr lang="en-US" dirty="0" smtClean="0"/>
          </a:p>
          <a:p>
            <a:pPr lvl="1"/>
            <a:r>
              <a:rPr lang="en-US" dirty="0" smtClean="0"/>
              <a:t>although </a:t>
            </a:r>
            <a:r>
              <a:rPr lang="en-US" dirty="0"/>
              <a:t>this can be misleading because of retrograde peristalsis in the colon</a:t>
            </a:r>
            <a:r>
              <a:rPr lang="en-US" dirty="0" smtClean="0"/>
              <a:t>.</a:t>
            </a:r>
          </a:p>
        </p:txBody>
      </p:sp>
    </p:spTree>
    <p:extLst>
      <p:ext uri="{BB962C8B-B14F-4D97-AF65-F5344CB8AC3E}">
        <p14:creationId xmlns:p14="http://schemas.microsoft.com/office/powerpoint/2010/main" val="36393366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Overall </a:t>
            </a:r>
            <a:r>
              <a:rPr lang="en-US" dirty="0"/>
              <a:t>diagnostic yields </a:t>
            </a:r>
            <a:r>
              <a:rPr lang="en-US" dirty="0" smtClean="0"/>
              <a:t>ranging </a:t>
            </a:r>
            <a:r>
              <a:rPr lang="en-US" dirty="0"/>
              <a:t>from 53% to 97</a:t>
            </a:r>
            <a:r>
              <a:rPr lang="en-US" dirty="0" smtClean="0"/>
              <a:t>%.</a:t>
            </a:r>
          </a:p>
          <a:p>
            <a:r>
              <a:rPr lang="en-US" dirty="0" smtClean="0"/>
              <a:t>An average </a:t>
            </a:r>
            <a:r>
              <a:rPr lang="en-US" dirty="0"/>
              <a:t>complication rate of 0.5%</a:t>
            </a:r>
            <a:r>
              <a:rPr lang="en-US" dirty="0" smtClean="0"/>
              <a:t>.</a:t>
            </a:r>
          </a:p>
          <a:p>
            <a:r>
              <a:rPr lang="en-US" dirty="0" smtClean="0"/>
              <a:t> </a:t>
            </a:r>
            <a:r>
              <a:rPr lang="en-US" dirty="0"/>
              <a:t>Colonoscopy has both a higher diagnostic yield and a lower complication rate than arteriography in this setting and thus would appear to be a more attractive initial test in most circumstances.</a:t>
            </a:r>
          </a:p>
        </p:txBody>
      </p:sp>
    </p:spTree>
    <p:extLst>
      <p:ext uri="{BB962C8B-B14F-4D97-AF65-F5344CB8AC3E}">
        <p14:creationId xmlns:p14="http://schemas.microsoft.com/office/powerpoint/2010/main" val="39564510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If no active bleeding is observed in the ileum, upper GI endoscopy should be performed to rule out an upper GI bleeding site.</a:t>
            </a:r>
          </a:p>
          <a:p>
            <a:r>
              <a:rPr lang="en-US" dirty="0"/>
              <a:t>When colonoscopy and routine upper GI endoscopy fail to locate a bleeding source, push </a:t>
            </a:r>
            <a:r>
              <a:rPr lang="en-US" dirty="0" err="1"/>
              <a:t>enteroscopy</a:t>
            </a:r>
            <a:r>
              <a:rPr lang="en-US" dirty="0"/>
              <a:t> may be helpful</a:t>
            </a:r>
            <a:r>
              <a:rPr lang="en-US" dirty="0" smtClean="0"/>
              <a:t>.</a:t>
            </a:r>
          </a:p>
          <a:p>
            <a:r>
              <a:rPr lang="en-US" dirty="0"/>
              <a:t>It can be performed purely </a:t>
            </a:r>
            <a:r>
              <a:rPr lang="en-US" dirty="0" err="1"/>
              <a:t>endoscopically</a:t>
            </a:r>
            <a:r>
              <a:rPr lang="en-US" dirty="0"/>
              <a:t> with a pediatric </a:t>
            </a:r>
            <a:r>
              <a:rPr lang="en-US" dirty="0" err="1" smtClean="0"/>
              <a:t>colonoscope</a:t>
            </a:r>
            <a:r>
              <a:rPr lang="en-US" dirty="0" smtClean="0"/>
              <a:t> .</a:t>
            </a:r>
            <a:endParaRPr lang="en-US" dirty="0" smtClean="0"/>
          </a:p>
          <a:p>
            <a:endParaRPr lang="en-US" dirty="0"/>
          </a:p>
        </p:txBody>
      </p:sp>
    </p:spTree>
    <p:extLst>
      <p:ext uri="{BB962C8B-B14F-4D97-AF65-F5344CB8AC3E}">
        <p14:creationId xmlns:p14="http://schemas.microsoft.com/office/powerpoint/2010/main" val="846656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In the OR during </a:t>
            </a:r>
            <a:r>
              <a:rPr lang="en-US" dirty="0"/>
              <a:t> </a:t>
            </a:r>
            <a:r>
              <a:rPr lang="en-US" dirty="0" smtClean="0"/>
              <a:t>exploratory laparotomy</a:t>
            </a:r>
            <a:r>
              <a:rPr lang="en-US" dirty="0"/>
              <a:t>. </a:t>
            </a:r>
            <a:endParaRPr lang="en-US" dirty="0" smtClean="0"/>
          </a:p>
          <a:p>
            <a:r>
              <a:rPr lang="en-US" dirty="0" smtClean="0"/>
              <a:t>The </a:t>
            </a:r>
            <a:r>
              <a:rPr lang="en-US" dirty="0"/>
              <a:t>surgeon can manually “milk” the small bowel over the scope to evaluate its distal </a:t>
            </a:r>
            <a:r>
              <a:rPr lang="en-US" dirty="0" smtClean="0"/>
              <a:t>portion or through an </a:t>
            </a:r>
            <a:r>
              <a:rPr lang="en-US" dirty="0" err="1"/>
              <a:t>enterotomy</a:t>
            </a:r>
            <a:r>
              <a:rPr lang="en-US" dirty="0"/>
              <a:t> </a:t>
            </a:r>
            <a:r>
              <a:rPr lang="en-US" dirty="0" smtClean="0"/>
              <a:t>and </a:t>
            </a:r>
            <a:r>
              <a:rPr lang="en-US" dirty="0"/>
              <a:t>the scope can be passed in both a retrograde and an </a:t>
            </a:r>
            <a:r>
              <a:rPr lang="en-US" dirty="0" err="1"/>
              <a:t>antegrade</a:t>
            </a:r>
            <a:r>
              <a:rPr lang="en-US" dirty="0"/>
              <a:t> </a:t>
            </a:r>
            <a:r>
              <a:rPr lang="en-US" dirty="0" smtClean="0"/>
              <a:t>fashion .</a:t>
            </a:r>
            <a:endParaRPr lang="en-US" dirty="0"/>
          </a:p>
        </p:txBody>
      </p:sp>
    </p:spTree>
    <p:extLst>
      <p:ext uri="{BB962C8B-B14F-4D97-AF65-F5344CB8AC3E}">
        <p14:creationId xmlns:p14="http://schemas.microsoft.com/office/powerpoint/2010/main" val="22104778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smtClean="0"/>
              <a:t>Radionuclide </a:t>
            </a:r>
            <a:r>
              <a:rPr lang="tr-TR" dirty="0" err="1" smtClean="0"/>
              <a:t>Scanning</a:t>
            </a:r>
            <a:endParaRPr lang="en-US" dirty="0"/>
          </a:p>
        </p:txBody>
      </p:sp>
      <p:sp>
        <p:nvSpPr>
          <p:cNvPr id="3" name="Content Placeholder 2"/>
          <p:cNvSpPr>
            <a:spLocks noGrp="1"/>
          </p:cNvSpPr>
          <p:nvPr>
            <p:ph idx="1"/>
          </p:nvPr>
        </p:nvSpPr>
        <p:spPr/>
        <p:txBody>
          <a:bodyPr/>
          <a:lstStyle/>
          <a:p>
            <a:r>
              <a:rPr lang="en-US" dirty="0"/>
              <a:t>Two imaging tracers, both labeled with technetium-99m (99mTc), are currently available for radionuclide scanning in this setting</a:t>
            </a:r>
            <a:r>
              <a:rPr lang="en-US" dirty="0" smtClean="0"/>
              <a:t>:</a:t>
            </a:r>
          </a:p>
          <a:p>
            <a:pPr lvl="1"/>
            <a:r>
              <a:rPr lang="en-US" dirty="0" smtClean="0"/>
              <a:t> </a:t>
            </a:r>
            <a:r>
              <a:rPr lang="en-US" dirty="0"/>
              <a:t>99mTc-labeled sulfur colloid (99mTc-SC) and </a:t>
            </a:r>
            <a:endParaRPr lang="en-US" dirty="0" smtClean="0"/>
          </a:p>
          <a:p>
            <a:pPr lvl="1"/>
            <a:r>
              <a:rPr lang="en-US" dirty="0" smtClean="0"/>
              <a:t>99mTc</a:t>
            </a:r>
            <a:r>
              <a:rPr lang="en-US" dirty="0"/>
              <a:t>-labeled red blood cells (RBCs)</a:t>
            </a:r>
            <a:r>
              <a:rPr lang="en-US" dirty="0" smtClean="0"/>
              <a:t>. </a:t>
            </a:r>
            <a:endParaRPr lang="en-US" dirty="0"/>
          </a:p>
        </p:txBody>
      </p:sp>
    </p:spTree>
    <p:extLst>
      <p:ext uri="{BB962C8B-B14F-4D97-AF65-F5344CB8AC3E}">
        <p14:creationId xmlns:p14="http://schemas.microsoft.com/office/powerpoint/2010/main" val="10242448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a:t>99mTc-SC </a:t>
            </a:r>
            <a:endParaRPr lang="en-US" dirty="0" smtClean="0"/>
          </a:p>
          <a:p>
            <a:pPr lvl="1"/>
            <a:r>
              <a:rPr lang="en-US" dirty="0" smtClean="0"/>
              <a:t>requires </a:t>
            </a:r>
            <a:r>
              <a:rPr lang="en-US" dirty="0"/>
              <a:t>no preparation time and can be injected immediately into the patient</a:t>
            </a:r>
            <a:r>
              <a:rPr lang="en-US" dirty="0" smtClean="0"/>
              <a:t>;</a:t>
            </a:r>
          </a:p>
          <a:p>
            <a:pPr lvl="1"/>
            <a:r>
              <a:rPr lang="en-US" dirty="0" smtClean="0"/>
              <a:t> </a:t>
            </a:r>
            <a:r>
              <a:rPr lang="en-US" dirty="0"/>
              <a:t>I</a:t>
            </a:r>
            <a:r>
              <a:rPr lang="en-US" dirty="0" smtClean="0"/>
              <a:t>ts </a:t>
            </a:r>
            <a:r>
              <a:rPr lang="en-US" dirty="0"/>
              <a:t>rapid absorption into the liver and the spleen can often hinder accurate localization of overlying bleeding sites</a:t>
            </a:r>
            <a:r>
              <a:rPr lang="en-US" dirty="0" smtClean="0"/>
              <a:t>.</a:t>
            </a:r>
          </a:p>
          <a:p>
            <a:r>
              <a:rPr lang="en-US" dirty="0" smtClean="0"/>
              <a:t> </a:t>
            </a:r>
            <a:endParaRPr lang="en-US" dirty="0"/>
          </a:p>
        </p:txBody>
      </p:sp>
    </p:spTree>
    <p:extLst>
      <p:ext uri="{BB962C8B-B14F-4D97-AF65-F5344CB8AC3E}">
        <p14:creationId xmlns:p14="http://schemas.microsoft.com/office/powerpoint/2010/main" val="3892527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99mTc-labeled RBCs. </a:t>
            </a:r>
          </a:p>
          <a:p>
            <a:pPr lvl="1"/>
            <a:r>
              <a:rPr lang="en-US" dirty="0" smtClean="0"/>
              <a:t> Requires some preparation time, </a:t>
            </a:r>
          </a:p>
          <a:p>
            <a:pPr lvl="1"/>
            <a:r>
              <a:rPr lang="en-US" dirty="0"/>
              <a:t>L</a:t>
            </a:r>
            <a:r>
              <a:rPr lang="en-US" dirty="0" smtClean="0"/>
              <a:t>onger half-life than 99mTc-SC does, </a:t>
            </a:r>
          </a:p>
          <a:p>
            <a:pPr lvl="1"/>
            <a:r>
              <a:rPr lang="en-US" dirty="0" smtClean="0"/>
              <a:t>Not taken up by the liver and spleen, and </a:t>
            </a:r>
          </a:p>
          <a:p>
            <a:pPr lvl="1"/>
            <a:r>
              <a:rPr lang="en-US" dirty="0"/>
              <a:t>I</a:t>
            </a:r>
            <a:r>
              <a:rPr lang="en-US" dirty="0" smtClean="0"/>
              <a:t>t can be detected on images as long as 24 to 48 hours after injection .</a:t>
            </a:r>
          </a:p>
          <a:p>
            <a:endParaRPr lang="en-US" dirty="0"/>
          </a:p>
        </p:txBody>
      </p:sp>
    </p:spTree>
    <p:extLst>
      <p:ext uri="{BB962C8B-B14F-4D97-AF65-F5344CB8AC3E}">
        <p14:creationId xmlns:p14="http://schemas.microsoft.com/office/powerpoint/2010/main" val="25283103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r>
              <a:rPr lang="en-US" dirty="0" smtClean="0"/>
              <a:t>LGI Bleeding :</a:t>
            </a:r>
          </a:p>
          <a:p>
            <a:pPr lvl="1"/>
            <a:r>
              <a:rPr lang="en-US" dirty="0" smtClean="0"/>
              <a:t>Abnormal hemorrhage </a:t>
            </a:r>
            <a:r>
              <a:rPr lang="en-US" dirty="0"/>
              <a:t>into the lumen of the bowel from a source distal to the </a:t>
            </a:r>
            <a:r>
              <a:rPr lang="en-US" dirty="0" smtClean="0"/>
              <a:t>ligament </a:t>
            </a:r>
            <a:r>
              <a:rPr lang="en-US" dirty="0"/>
              <a:t>of </a:t>
            </a:r>
            <a:r>
              <a:rPr lang="en-US" dirty="0" err="1"/>
              <a:t>Treitz</a:t>
            </a:r>
            <a:r>
              <a:rPr lang="en-US" dirty="0"/>
              <a:t>. </a:t>
            </a:r>
            <a:endParaRPr lang="en-US" dirty="0" smtClean="0"/>
          </a:p>
          <a:p>
            <a:pPr lvl="1"/>
            <a:r>
              <a:rPr lang="en-US" dirty="0" smtClean="0"/>
              <a:t>95% from the colon .</a:t>
            </a:r>
          </a:p>
          <a:p>
            <a:pPr lvl="1"/>
            <a:r>
              <a:rPr lang="en-US" dirty="0" smtClean="0"/>
              <a:t>Up </a:t>
            </a:r>
            <a:r>
              <a:rPr lang="en-US" dirty="0"/>
              <a:t>to 40% of patients with lower GI bleeding, more than one potential source of hemorrhage is identified. </a:t>
            </a:r>
            <a:endParaRPr lang="en-US" dirty="0" smtClean="0"/>
          </a:p>
          <a:p>
            <a:pPr lvl="1"/>
            <a:endParaRPr lang="en-US" dirty="0"/>
          </a:p>
        </p:txBody>
      </p:sp>
    </p:spTree>
    <p:extLst>
      <p:ext uri="{BB962C8B-B14F-4D97-AF65-F5344CB8AC3E}">
        <p14:creationId xmlns:p14="http://schemas.microsoft.com/office/powerpoint/2010/main" val="16129453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r>
              <a:rPr lang="en-US" dirty="0" smtClean="0"/>
              <a:t>99mTc-</a:t>
            </a:r>
            <a:r>
              <a:rPr lang="en-US" dirty="0"/>
              <a:t>labeled RBCs is the most sensitive but least accurate method for localization of GI bleeding</a:t>
            </a:r>
            <a:r>
              <a:rPr lang="en-US" dirty="0" smtClean="0"/>
              <a:t>.</a:t>
            </a:r>
          </a:p>
          <a:p>
            <a:r>
              <a:rPr lang="en-US" dirty="0" smtClean="0"/>
              <a:t> The </a:t>
            </a:r>
            <a:r>
              <a:rPr lang="en-US" dirty="0"/>
              <a:t>patient's own RBCs are labeled and </a:t>
            </a:r>
            <a:r>
              <a:rPr lang="en-US" dirty="0" smtClean="0"/>
              <a:t>re injected</a:t>
            </a:r>
            <a:r>
              <a:rPr lang="en-US" dirty="0"/>
              <a:t>. </a:t>
            </a:r>
            <a:endParaRPr lang="en-US" dirty="0" smtClean="0"/>
          </a:p>
          <a:p>
            <a:r>
              <a:rPr lang="en-US" dirty="0" smtClean="0"/>
              <a:t>The </a:t>
            </a:r>
            <a:r>
              <a:rPr lang="en-US" dirty="0"/>
              <a:t>labeled blood is </a:t>
            </a:r>
            <a:r>
              <a:rPr lang="en-US" dirty="0" err="1"/>
              <a:t>extravasated</a:t>
            </a:r>
            <a:r>
              <a:rPr lang="en-US" dirty="0"/>
              <a:t> into the GI tract lumen, creating a focus that can be detected </a:t>
            </a:r>
            <a:r>
              <a:rPr lang="en-US" dirty="0" err="1"/>
              <a:t>scintigraphically</a:t>
            </a:r>
            <a:r>
              <a:rPr lang="en-US" dirty="0"/>
              <a:t>. </a:t>
            </a:r>
            <a:endParaRPr lang="en-US" dirty="0" smtClean="0"/>
          </a:p>
        </p:txBody>
      </p:sp>
    </p:spTree>
    <p:extLst>
      <p:ext uri="{BB962C8B-B14F-4D97-AF65-F5344CB8AC3E}">
        <p14:creationId xmlns:p14="http://schemas.microsoft.com/office/powerpoint/2010/main" val="41708163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Initially, images are collected frequently and then at 4 hour intervals for up to 24 hours.</a:t>
            </a:r>
          </a:p>
          <a:p>
            <a:endParaRPr lang="en-US" dirty="0" smtClean="0"/>
          </a:p>
          <a:p>
            <a:r>
              <a:rPr lang="en-US" dirty="0" smtClean="0"/>
              <a:t> The tagged RBC scan can detect bleeding as slow as 0.1 mL/min and is reported to be more than 90% sensitivity.</a:t>
            </a:r>
          </a:p>
          <a:p>
            <a:endParaRPr lang="en-US" dirty="0"/>
          </a:p>
        </p:txBody>
      </p:sp>
    </p:spTree>
    <p:extLst>
      <p:ext uri="{BB962C8B-B14F-4D97-AF65-F5344CB8AC3E}">
        <p14:creationId xmlns:p14="http://schemas.microsoft.com/office/powerpoint/2010/main" val="35319358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r>
              <a:rPr lang="en-US" dirty="0" smtClean="0"/>
              <a:t>Accuracy </a:t>
            </a:r>
            <a:r>
              <a:rPr lang="en-US" dirty="0"/>
              <a:t>of localization is in the range of only 40% to 60%, and it is particularly inaccurate in distinguishing right- from left-sided colonic bleeding.</a:t>
            </a:r>
          </a:p>
        </p:txBody>
      </p:sp>
    </p:spTree>
    <p:extLst>
      <p:ext uri="{BB962C8B-B14F-4D97-AF65-F5344CB8AC3E}">
        <p14:creationId xmlns:p14="http://schemas.microsoft.com/office/powerpoint/2010/main" val="24707080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The RBC scan is not usually employed as a definitive study before surgery but instead as a guide to the utility of angiography; </a:t>
            </a:r>
            <a:endParaRPr lang="en-US" dirty="0" smtClean="0"/>
          </a:p>
          <a:p>
            <a:pPr lvl="1"/>
            <a:r>
              <a:rPr lang="en-US" dirty="0" smtClean="0"/>
              <a:t>if </a:t>
            </a:r>
            <a:r>
              <a:rPr lang="en-US" dirty="0"/>
              <a:t>the RBC scan is negative or only positive after several hours, angiography is unlikely to be revealing. </a:t>
            </a:r>
            <a:endParaRPr lang="en-US" dirty="0" smtClean="0"/>
          </a:p>
          <a:p>
            <a:r>
              <a:rPr lang="en-US" dirty="0" smtClean="0"/>
              <a:t>Such </a:t>
            </a:r>
            <a:r>
              <a:rPr lang="en-US" dirty="0"/>
              <a:t>an approach avoids the significant morbidity of the angiogram.</a:t>
            </a:r>
          </a:p>
        </p:txBody>
      </p:sp>
    </p:spTree>
    <p:extLst>
      <p:ext uri="{BB962C8B-B14F-4D97-AF65-F5344CB8AC3E}">
        <p14:creationId xmlns:p14="http://schemas.microsoft.com/office/powerpoint/2010/main" val="33195086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COMPUTED TOMOGRAPHY</a:t>
            </a:r>
          </a:p>
        </p:txBody>
      </p:sp>
      <p:sp>
        <p:nvSpPr>
          <p:cNvPr id="3" name="Content Placeholder 2"/>
          <p:cNvSpPr>
            <a:spLocks noGrp="1"/>
          </p:cNvSpPr>
          <p:nvPr>
            <p:ph idx="1"/>
          </p:nvPr>
        </p:nvSpPr>
        <p:spPr/>
        <p:txBody>
          <a:bodyPr>
            <a:normAutofit fontScale="92500" lnSpcReduction="10000"/>
          </a:bodyPr>
          <a:lstStyle/>
          <a:p>
            <a:r>
              <a:rPr lang="en-US" dirty="0"/>
              <a:t>CT scanners were able to detect arterial bleeding at rates as low as 0.07 ml/min, which </a:t>
            </a:r>
            <a:r>
              <a:rPr lang="en-US" dirty="0" smtClean="0"/>
              <a:t>suggests </a:t>
            </a:r>
            <a:r>
              <a:rPr lang="en-US" dirty="0"/>
              <a:t>that CT scanning is more sensitive than angiography for this </a:t>
            </a:r>
            <a:r>
              <a:rPr lang="en-US" dirty="0" smtClean="0"/>
              <a:t>purpose.</a:t>
            </a:r>
          </a:p>
          <a:p>
            <a:r>
              <a:rPr lang="en-US" dirty="0" smtClean="0"/>
              <a:t>In </a:t>
            </a:r>
            <a:r>
              <a:rPr lang="en-US" dirty="0"/>
              <a:t>addition, CT scans are noninvasive and carry little morbidity. </a:t>
            </a:r>
            <a:endParaRPr lang="en-US" dirty="0" smtClean="0"/>
          </a:p>
          <a:p>
            <a:r>
              <a:rPr lang="en-US" dirty="0" smtClean="0"/>
              <a:t>Unfortunately</a:t>
            </a:r>
            <a:r>
              <a:rPr lang="en-US" dirty="0"/>
              <a:t>, like radionuclide scanning, CT has no therapeutic </a:t>
            </a:r>
            <a:r>
              <a:rPr lang="en-US" dirty="0" smtClean="0"/>
              <a:t>capability &amp;  </a:t>
            </a:r>
            <a:r>
              <a:rPr lang="en-US" dirty="0"/>
              <a:t>the use of CT in this setting is the excessive dye load if </a:t>
            </a:r>
            <a:r>
              <a:rPr lang="en-US" dirty="0" smtClean="0"/>
              <a:t>angiography </a:t>
            </a:r>
            <a:r>
              <a:rPr lang="en-US" dirty="0"/>
              <a:t>is employed as well.</a:t>
            </a:r>
          </a:p>
        </p:txBody>
      </p:sp>
    </p:spTree>
    <p:extLst>
      <p:ext uri="{BB962C8B-B14F-4D97-AF65-F5344CB8AC3E}">
        <p14:creationId xmlns:p14="http://schemas.microsoft.com/office/powerpoint/2010/main" val="18844294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Mesenteric Angiography</a:t>
            </a:r>
          </a:p>
        </p:txBody>
      </p:sp>
      <p:sp>
        <p:nvSpPr>
          <p:cNvPr id="3" name="Content Placeholder 2"/>
          <p:cNvSpPr>
            <a:spLocks noGrp="1"/>
          </p:cNvSpPr>
          <p:nvPr>
            <p:ph idx="1"/>
          </p:nvPr>
        </p:nvSpPr>
        <p:spPr/>
        <p:txBody>
          <a:bodyPr>
            <a:normAutofit/>
          </a:bodyPr>
          <a:lstStyle/>
          <a:p>
            <a:r>
              <a:rPr lang="en-US" dirty="0"/>
              <a:t>C</a:t>
            </a:r>
            <a:r>
              <a:rPr lang="en-US" dirty="0" smtClean="0"/>
              <a:t>an </a:t>
            </a:r>
            <a:r>
              <a:rPr lang="en-US" dirty="0"/>
              <a:t>detect hemorrhage in the range of 0.5 to 1.0 mL/min and is generally only employed in the diagnosis of ongoing hemorrhage. </a:t>
            </a:r>
            <a:endParaRPr lang="en-US" dirty="0" smtClean="0"/>
          </a:p>
          <a:p>
            <a:r>
              <a:rPr lang="en-US" dirty="0" smtClean="0"/>
              <a:t>It </a:t>
            </a:r>
            <a:r>
              <a:rPr lang="en-US" dirty="0"/>
              <a:t>can be particularly useful in identifying the vascular patterns of </a:t>
            </a:r>
            <a:r>
              <a:rPr lang="en-US" dirty="0" err="1" smtClean="0"/>
              <a:t>angiodysplasias</a:t>
            </a:r>
            <a:r>
              <a:rPr lang="en-US" dirty="0" smtClean="0"/>
              <a:t> or localizing </a:t>
            </a:r>
            <a:r>
              <a:rPr lang="en-US" dirty="0"/>
              <a:t>actively bleeding diverticula. </a:t>
            </a:r>
            <a:endParaRPr lang="en-US" dirty="0" smtClean="0"/>
          </a:p>
          <a:p>
            <a:r>
              <a:rPr lang="en-US" dirty="0" smtClean="0"/>
              <a:t>It </a:t>
            </a:r>
            <a:r>
              <a:rPr lang="en-US" dirty="0"/>
              <a:t>has therapeutic </a:t>
            </a:r>
            <a:r>
              <a:rPr lang="en-US" dirty="0" smtClean="0"/>
              <a:t>capability .</a:t>
            </a:r>
          </a:p>
          <a:p>
            <a:endParaRPr lang="en-US" dirty="0"/>
          </a:p>
        </p:txBody>
      </p:sp>
    </p:spTree>
    <p:extLst>
      <p:ext uri="{BB962C8B-B14F-4D97-AF65-F5344CB8AC3E}">
        <p14:creationId xmlns:p14="http://schemas.microsoft.com/office/powerpoint/2010/main" val="36274317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smtClean="0"/>
              <a:t>Catheter-directed vasopressin infusion can provide temporary control of bleeding, permitting hemodynamic stabilization .</a:t>
            </a:r>
          </a:p>
          <a:p>
            <a:endParaRPr lang="en-US" dirty="0" smtClean="0"/>
          </a:p>
          <a:p>
            <a:r>
              <a:rPr lang="en-US" dirty="0" smtClean="0"/>
              <a:t>It can also be employed for embolization. </a:t>
            </a:r>
            <a:endParaRPr lang="en-US" dirty="0"/>
          </a:p>
        </p:txBody>
      </p:sp>
    </p:spTree>
    <p:extLst>
      <p:ext uri="{BB962C8B-B14F-4D97-AF65-F5344CB8AC3E}">
        <p14:creationId xmlns:p14="http://schemas.microsoft.com/office/powerpoint/2010/main" val="8003286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r>
              <a:rPr lang="en-US" dirty="0"/>
              <a:t>Infusion of vasopressin is initiated at a rate of 0.2 U/min and can be increased to a rate of 0.4 U/min</a:t>
            </a:r>
            <a:r>
              <a:rPr lang="en-US" dirty="0" smtClean="0"/>
              <a:t>.</a:t>
            </a:r>
          </a:p>
          <a:p>
            <a:r>
              <a:rPr lang="en-US" dirty="0" smtClean="0"/>
              <a:t>Within </a:t>
            </a:r>
            <a:r>
              <a:rPr lang="en-US" dirty="0"/>
              <a:t>20 to 30 minutes, another angiogram is performed to determine whether the bleeding has ceased. </a:t>
            </a:r>
            <a:endParaRPr lang="en-US" dirty="0" smtClean="0"/>
          </a:p>
          <a:p>
            <a:pPr lvl="1"/>
            <a:r>
              <a:rPr lang="en-US" dirty="0" smtClean="0"/>
              <a:t>If </a:t>
            </a:r>
            <a:r>
              <a:rPr lang="en-US" dirty="0"/>
              <a:t>the bleeding is under control, the catheter is left in place and vasopressin is </a:t>
            </a:r>
            <a:r>
              <a:rPr lang="en-US" dirty="0" smtClean="0"/>
              <a:t>continuously </a:t>
            </a:r>
            <a:r>
              <a:rPr lang="en-US" dirty="0"/>
              <a:t>infused for 6 to 12 hours</a:t>
            </a:r>
            <a:r>
              <a:rPr lang="en-US" dirty="0" smtClean="0"/>
              <a:t>.</a:t>
            </a:r>
          </a:p>
          <a:p>
            <a:pPr lvl="1"/>
            <a:r>
              <a:rPr lang="en-US" dirty="0" smtClean="0"/>
              <a:t> </a:t>
            </a:r>
            <a:r>
              <a:rPr lang="en-US" dirty="0"/>
              <a:t>If the bleeding continues to be controlled, infusion is continued for an additional 6 to 12 hours at 50% of the previous rate</a:t>
            </a:r>
            <a:r>
              <a:rPr lang="en-US" dirty="0" smtClean="0"/>
              <a:t>.</a:t>
            </a:r>
          </a:p>
          <a:p>
            <a:pPr lvl="1"/>
            <a:r>
              <a:rPr lang="en-US" dirty="0" smtClean="0"/>
              <a:t> </a:t>
            </a:r>
            <a:r>
              <a:rPr lang="en-US" dirty="0"/>
              <a:t>Finally, vasopressin infusion is replaced by continuous saline infusion, and if bleeding does not recur, the catheter is removed</a:t>
            </a:r>
            <a:r>
              <a:rPr lang="en-US" dirty="0" smtClean="0"/>
              <a:t>.</a:t>
            </a:r>
            <a:endParaRPr lang="en-US" dirty="0"/>
          </a:p>
        </p:txBody>
      </p:sp>
    </p:spTree>
    <p:extLst>
      <p:ext uri="{BB962C8B-B14F-4D97-AF65-F5344CB8AC3E}">
        <p14:creationId xmlns:p14="http://schemas.microsoft.com/office/powerpoint/2010/main" val="41815117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smtClean="0"/>
              <a:t>Systemic </a:t>
            </a:r>
            <a:r>
              <a:rPr lang="en-US" dirty="0"/>
              <a:t>side effects, including myocardial ischemia, peripheral ischemia, hypertension, dysrhythmias, mesenteric thrombosis, intestinal infarction, and death</a:t>
            </a:r>
            <a:r>
              <a:rPr lang="en-US" dirty="0" smtClean="0"/>
              <a:t>.</a:t>
            </a:r>
          </a:p>
          <a:p>
            <a:r>
              <a:rPr lang="en-US" dirty="0"/>
              <a:t>Occasionally, simultaneous I.V. administration of nitroglycerin is necessary to counteract these systemic effects. </a:t>
            </a:r>
            <a:endParaRPr lang="en-US" dirty="0" smtClean="0"/>
          </a:p>
          <a:p>
            <a:endParaRPr lang="en-US" dirty="0"/>
          </a:p>
        </p:txBody>
      </p:sp>
    </p:spTree>
    <p:extLst>
      <p:ext uri="{BB962C8B-B14F-4D97-AF65-F5344CB8AC3E}">
        <p14:creationId xmlns:p14="http://schemas.microsoft.com/office/powerpoint/2010/main" val="8727825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reported success rate of vasopressin in controlling lower GI bleeding ranges from 60% to 100%, and the incidence of major complications ranges from 10% to 20%.</a:t>
            </a:r>
          </a:p>
          <a:p>
            <a:r>
              <a:rPr lang="en-US" dirty="0" smtClean="0"/>
              <a:t>50% of patients experience re bleeding when the medication is discontinued. </a:t>
            </a:r>
          </a:p>
          <a:p>
            <a:endParaRPr lang="en-US" dirty="0"/>
          </a:p>
        </p:txBody>
      </p:sp>
    </p:spTree>
    <p:extLst>
      <p:ext uri="{BB962C8B-B14F-4D97-AF65-F5344CB8AC3E}">
        <p14:creationId xmlns:p14="http://schemas.microsoft.com/office/powerpoint/2010/main" val="11774800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i="1" dirty="0" smtClean="0"/>
              <a:t>Overt GI bleeding </a:t>
            </a:r>
            <a:r>
              <a:rPr lang="en-US" dirty="0" smtClean="0"/>
              <a:t>the presence of hematemesis, melena, or </a:t>
            </a:r>
            <a:r>
              <a:rPr lang="en-US" dirty="0" err="1" smtClean="0"/>
              <a:t>hematochezia</a:t>
            </a:r>
            <a:r>
              <a:rPr lang="en-US" dirty="0" smtClean="0"/>
              <a:t>. </a:t>
            </a:r>
          </a:p>
          <a:p>
            <a:r>
              <a:rPr lang="en-US" i="1" dirty="0" smtClean="0"/>
              <a:t>Occult GI </a:t>
            </a:r>
            <a:r>
              <a:rPr lang="en-US" dirty="0" smtClean="0"/>
              <a:t>the absence of overt bleeding and is identified on laboratory tests (e.g., iron-deficiency anemia) or examination of the stool (e.g., positive guaiac test). </a:t>
            </a:r>
          </a:p>
          <a:p>
            <a:r>
              <a:rPr lang="en-US" i="1" dirty="0" smtClean="0"/>
              <a:t>Obscure </a:t>
            </a:r>
            <a:r>
              <a:rPr lang="en-US" i="1" dirty="0"/>
              <a:t>GI bleeding </a:t>
            </a:r>
            <a:r>
              <a:rPr lang="en-US" dirty="0" smtClean="0"/>
              <a:t>no </a:t>
            </a:r>
            <a:r>
              <a:rPr lang="en-US" dirty="0"/>
              <a:t>source has been identified by routine endoscopic studies (EGD and colonoscopy). </a:t>
            </a:r>
            <a:endParaRPr lang="en-US" dirty="0" smtClean="0"/>
          </a:p>
          <a:p>
            <a:r>
              <a:rPr lang="en-US" dirty="0" smtClean="0"/>
              <a:t>Obscure </a:t>
            </a:r>
            <a:r>
              <a:rPr lang="en-US" dirty="0"/>
              <a:t>GI bleeding is occult in 20% of </a:t>
            </a:r>
            <a:r>
              <a:rPr lang="en-US" dirty="0" smtClean="0"/>
              <a:t>cases</a:t>
            </a:r>
            <a:r>
              <a:rPr lang="en-US" dirty="0"/>
              <a:t>.</a:t>
            </a:r>
          </a:p>
        </p:txBody>
      </p:sp>
    </p:spTree>
    <p:extLst>
      <p:ext uri="{BB962C8B-B14F-4D97-AF65-F5344CB8AC3E}">
        <p14:creationId xmlns:p14="http://schemas.microsoft.com/office/powerpoint/2010/main" val="25005853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Typically, such therapy is reserved for patients whose underlying condition precludes surgical therapy. </a:t>
            </a:r>
          </a:p>
          <a:p>
            <a:r>
              <a:rPr lang="en-US" dirty="0" smtClean="0"/>
              <a:t>Unfortunately, angiography is associated with a significant risk for complications, including hematomas, arterial thrombosis, contrast reactions, and acute renal failure.</a:t>
            </a:r>
          </a:p>
          <a:p>
            <a:endParaRPr lang="en-US" dirty="0"/>
          </a:p>
        </p:txBody>
      </p:sp>
    </p:spTree>
    <p:extLst>
      <p:ext uri="{BB962C8B-B14F-4D97-AF65-F5344CB8AC3E}">
        <p14:creationId xmlns:p14="http://schemas.microsoft.com/office/powerpoint/2010/main" val="182086921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dirty="0"/>
              <a:t>An alternative for patients with coronary vascular disease, severe peripheral vascular disease, or other comorbidities that prevent safe administration of vasopressin is </a:t>
            </a:r>
            <a:r>
              <a:rPr lang="en-US" dirty="0" err="1"/>
              <a:t>transcatheter</a:t>
            </a:r>
            <a:r>
              <a:rPr lang="en-US" dirty="0"/>
              <a:t> </a:t>
            </a:r>
            <a:r>
              <a:rPr lang="en-US" dirty="0" smtClean="0"/>
              <a:t>embolization</a:t>
            </a:r>
            <a:r>
              <a:rPr lang="en-US" dirty="0"/>
              <a:t>. </a:t>
            </a:r>
            <a:endParaRPr lang="en-US" dirty="0" smtClean="0"/>
          </a:p>
          <a:p>
            <a:r>
              <a:rPr lang="en-US" dirty="0" smtClean="0"/>
              <a:t>In </a:t>
            </a:r>
            <a:r>
              <a:rPr lang="en-US" dirty="0"/>
              <a:t>this technique, a catheter is </a:t>
            </a:r>
            <a:r>
              <a:rPr lang="en-US" dirty="0" err="1"/>
              <a:t>superselectively</a:t>
            </a:r>
            <a:r>
              <a:rPr lang="en-US" dirty="0"/>
              <a:t> placed into the identified bleeding vessel and an </a:t>
            </a:r>
            <a:r>
              <a:rPr lang="en-US" dirty="0" err="1"/>
              <a:t>embolizing</a:t>
            </a:r>
            <a:r>
              <a:rPr lang="en-US" dirty="0"/>
              <a:t> agent (e.g., a gelatin sponge, a </a:t>
            </a:r>
            <a:r>
              <a:rPr lang="en-US" dirty="0" err="1"/>
              <a:t>microcoil</a:t>
            </a:r>
            <a:r>
              <a:rPr lang="en-US" dirty="0"/>
              <a:t>, polyvinyl alcohol particles, or a </a:t>
            </a:r>
            <a:r>
              <a:rPr lang="en-US" dirty="0" smtClean="0"/>
              <a:t>balloon</a:t>
            </a:r>
            <a:r>
              <a:rPr lang="en-US" dirty="0"/>
              <a:t>) is injected.</a:t>
            </a:r>
          </a:p>
        </p:txBody>
      </p:sp>
    </p:spTree>
    <p:extLst>
      <p:ext uri="{BB962C8B-B14F-4D97-AF65-F5344CB8AC3E}">
        <p14:creationId xmlns:p14="http://schemas.microsoft.com/office/powerpoint/2010/main" val="55837282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Operative Therapy</a:t>
            </a:r>
          </a:p>
        </p:txBody>
      </p:sp>
      <p:sp>
        <p:nvSpPr>
          <p:cNvPr id="3" name="Content Placeholder 2"/>
          <p:cNvSpPr>
            <a:spLocks noGrp="1"/>
          </p:cNvSpPr>
          <p:nvPr>
            <p:ph idx="1"/>
          </p:nvPr>
        </p:nvSpPr>
        <p:spPr/>
        <p:txBody>
          <a:bodyPr>
            <a:normAutofit/>
          </a:bodyPr>
          <a:lstStyle/>
          <a:p>
            <a:r>
              <a:rPr lang="en-US" dirty="0"/>
              <a:t>Surgical intervention should be considered a last resort in patients with </a:t>
            </a:r>
            <a:r>
              <a:rPr lang="en-US" dirty="0" smtClean="0"/>
              <a:t>LGIB.</a:t>
            </a:r>
          </a:p>
          <a:p>
            <a:r>
              <a:rPr lang="en-US" dirty="0" smtClean="0"/>
              <a:t>It </a:t>
            </a:r>
            <a:r>
              <a:rPr lang="en-US" dirty="0"/>
              <a:t>is reserved for patients with </a:t>
            </a:r>
            <a:endParaRPr lang="en-US" dirty="0" smtClean="0"/>
          </a:p>
          <a:p>
            <a:pPr lvl="1"/>
            <a:r>
              <a:rPr lang="en-US" dirty="0" smtClean="0"/>
              <a:t>persistent </a:t>
            </a:r>
            <a:r>
              <a:rPr lang="en-US" dirty="0"/>
              <a:t>hemodynamic instability despite aggressive resuscitation, </a:t>
            </a:r>
            <a:endParaRPr lang="en-US" dirty="0" smtClean="0"/>
          </a:p>
          <a:p>
            <a:pPr lvl="1"/>
            <a:r>
              <a:rPr lang="en-US" dirty="0" smtClean="0"/>
              <a:t>the </a:t>
            </a:r>
            <a:r>
              <a:rPr lang="en-US" dirty="0"/>
              <a:t>need for four or more blood transfusions in 24 hours or 10 units overall, </a:t>
            </a:r>
            <a:r>
              <a:rPr lang="en-US" dirty="0" smtClean="0"/>
              <a:t>or</a:t>
            </a:r>
          </a:p>
          <a:p>
            <a:pPr lvl="1"/>
            <a:r>
              <a:rPr lang="en-US" dirty="0" smtClean="0"/>
              <a:t> </a:t>
            </a:r>
            <a:r>
              <a:rPr lang="en-US" dirty="0"/>
              <a:t>in the setting of recurrent severe bleeding. </a:t>
            </a:r>
          </a:p>
        </p:txBody>
      </p:sp>
    </p:spTree>
    <p:extLst>
      <p:ext uri="{BB962C8B-B14F-4D97-AF65-F5344CB8AC3E}">
        <p14:creationId xmlns:p14="http://schemas.microsoft.com/office/powerpoint/2010/main" val="12743053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Operative intervention during the same hospitalization in these situations is associated with a better long-term outcome. </a:t>
            </a:r>
          </a:p>
          <a:p>
            <a:r>
              <a:rPr lang="en-US" dirty="0" smtClean="0"/>
              <a:t>Surgical evaluation may entail exploratory laparotomy alone or combined with intraoperative </a:t>
            </a:r>
            <a:r>
              <a:rPr lang="en-US" dirty="0" err="1" smtClean="0"/>
              <a:t>enteroscopy</a:t>
            </a:r>
            <a:r>
              <a:rPr lang="en-US" dirty="0" smtClean="0"/>
              <a:t> to evaluate the small bowel, isolating a short segment at a time.</a:t>
            </a:r>
            <a:endParaRPr lang="en-US" dirty="0"/>
          </a:p>
        </p:txBody>
      </p:sp>
    </p:spTree>
    <p:extLst>
      <p:ext uri="{BB962C8B-B14F-4D97-AF65-F5344CB8AC3E}">
        <p14:creationId xmlns:p14="http://schemas.microsoft.com/office/powerpoint/2010/main" val="370737144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a:t>Operative management of LGIB has long been a controversial subject</a:t>
            </a:r>
            <a:r>
              <a:rPr lang="en-US" dirty="0" smtClean="0"/>
              <a:t>.</a:t>
            </a:r>
          </a:p>
          <a:p>
            <a:r>
              <a:rPr lang="en-US" dirty="0" smtClean="0"/>
              <a:t> </a:t>
            </a:r>
            <a:r>
              <a:rPr lang="en-US" dirty="0"/>
              <a:t>What is clear is that blind segmental resection based on clinical suspicion alone has an unacceptably high rate of </a:t>
            </a:r>
            <a:r>
              <a:rPr lang="en-US" dirty="0" err="1"/>
              <a:t>rebleeding</a:t>
            </a:r>
            <a:r>
              <a:rPr lang="en-US" dirty="0"/>
              <a:t> and should not be performed. </a:t>
            </a:r>
            <a:endParaRPr lang="en-US" dirty="0" smtClean="0"/>
          </a:p>
        </p:txBody>
      </p:sp>
    </p:spTree>
    <p:extLst>
      <p:ext uri="{BB962C8B-B14F-4D97-AF65-F5344CB8AC3E}">
        <p14:creationId xmlns:p14="http://schemas.microsoft.com/office/powerpoint/2010/main" val="393006846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There is an emerging consensus that with successful preoperative localization of bleeding, segmental intestinal resection may be considered with the understanding that it bears a higher risk of </a:t>
            </a:r>
            <a:r>
              <a:rPr lang="en-US" dirty="0" err="1" smtClean="0"/>
              <a:t>rebleeding</a:t>
            </a:r>
            <a:r>
              <a:rPr lang="en-US" dirty="0" smtClean="0"/>
              <a:t> (0% to 14%) than subtotal colectomy (0% to 4%). </a:t>
            </a:r>
          </a:p>
          <a:p>
            <a:r>
              <a:rPr lang="en-US" dirty="0" smtClean="0"/>
              <a:t>Subtotal colectomy, however, carries a higher risk of intractable diarrhea.</a:t>
            </a:r>
          </a:p>
          <a:p>
            <a:endParaRPr lang="en-US" dirty="0"/>
          </a:p>
        </p:txBody>
      </p:sp>
    </p:spTree>
    <p:extLst>
      <p:ext uri="{BB962C8B-B14F-4D97-AF65-F5344CB8AC3E}">
        <p14:creationId xmlns:p14="http://schemas.microsoft.com/office/powerpoint/2010/main" val="4124475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dirty="0"/>
              <a:t>While LGIB resolves on its own in 80% of cases, it recurs in 25% of cases. </a:t>
            </a:r>
            <a:endParaRPr lang="en-US" dirty="0" smtClean="0"/>
          </a:p>
          <a:p>
            <a:r>
              <a:rPr lang="en-US" dirty="0" smtClean="0"/>
              <a:t>After </a:t>
            </a:r>
            <a:r>
              <a:rPr lang="en-US" dirty="0"/>
              <a:t>a patient’s second major bleeding episode, prophylactic resection is usually recommended (assuming the site has been localized), because the risk of </a:t>
            </a:r>
            <a:r>
              <a:rPr lang="en-US" dirty="0" err="1"/>
              <a:t>rebleeding</a:t>
            </a:r>
            <a:r>
              <a:rPr lang="en-US" dirty="0"/>
              <a:t> increases and exceeds 50% after the second episode. </a:t>
            </a:r>
            <a:endParaRPr lang="en-US" dirty="0" smtClean="0"/>
          </a:p>
          <a:p>
            <a:r>
              <a:rPr lang="en-US" dirty="0" smtClean="0"/>
              <a:t>Risk </a:t>
            </a:r>
            <a:r>
              <a:rPr lang="en-US" dirty="0"/>
              <a:t>factors for </a:t>
            </a:r>
            <a:r>
              <a:rPr lang="en-US" dirty="0" err="1"/>
              <a:t>rebleeding</a:t>
            </a:r>
            <a:r>
              <a:rPr lang="en-US" dirty="0"/>
              <a:t> include severity of the first bleed, major medical comorbidities, and the need for anticoagulation.</a:t>
            </a:r>
          </a:p>
        </p:txBody>
      </p:sp>
    </p:spTree>
    <p:extLst>
      <p:ext uri="{BB962C8B-B14F-4D97-AF65-F5344CB8AC3E}">
        <p14:creationId xmlns:p14="http://schemas.microsoft.com/office/powerpoint/2010/main" val="414132003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a:t>All patients require an open laparotomy with a thorough examination of the entire intestine. </a:t>
            </a:r>
            <a:endParaRPr lang="en-US" dirty="0" smtClean="0"/>
          </a:p>
          <a:p>
            <a:r>
              <a:rPr lang="en-US" dirty="0" smtClean="0"/>
              <a:t>Start with inspection , If </a:t>
            </a:r>
            <a:r>
              <a:rPr lang="en-US" dirty="0"/>
              <a:t>the colon visually appears filled with blood and the small intestine remains spared, the surgeon </a:t>
            </a:r>
            <a:r>
              <a:rPr lang="en-US" b="1" i="1" dirty="0">
                <a:solidFill>
                  <a:srgbClr val="4F81BD"/>
                </a:solidFill>
              </a:rPr>
              <a:t>must still examine the entire abdomen </a:t>
            </a:r>
            <a:r>
              <a:rPr lang="en-US" dirty="0"/>
              <a:t>and then focus on colonic sources of bleeding. </a:t>
            </a:r>
          </a:p>
        </p:txBody>
      </p:sp>
    </p:spTree>
    <p:extLst>
      <p:ext uri="{BB962C8B-B14F-4D97-AF65-F5344CB8AC3E}">
        <p14:creationId xmlns:p14="http://schemas.microsoft.com/office/powerpoint/2010/main" val="246390937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smtClean="0"/>
              <a:t>Exploration :</a:t>
            </a:r>
          </a:p>
          <a:p>
            <a:pPr lvl="1"/>
            <a:r>
              <a:rPr lang="en-US" dirty="0"/>
              <a:t>The exploration begins in the stomach, duodenum, and considers possible missed upper </a:t>
            </a:r>
            <a:r>
              <a:rPr lang="en-US" dirty="0" smtClean="0"/>
              <a:t>gastrointestinal </a:t>
            </a:r>
            <a:r>
              <a:rPr lang="en-US" dirty="0"/>
              <a:t>sources</a:t>
            </a:r>
            <a:r>
              <a:rPr lang="en-US" dirty="0" smtClean="0"/>
              <a:t>.</a:t>
            </a:r>
          </a:p>
          <a:p>
            <a:pPr lvl="1"/>
            <a:r>
              <a:rPr lang="en-US" dirty="0" smtClean="0"/>
              <a:t>Next</a:t>
            </a:r>
            <a:r>
              <a:rPr lang="en-US" dirty="0"/>
              <a:t>, the small intestine must undergo examination from the ligament of </a:t>
            </a:r>
            <a:r>
              <a:rPr lang="en-US" dirty="0" err="1"/>
              <a:t>Treitz</a:t>
            </a:r>
            <a:r>
              <a:rPr lang="en-US" dirty="0"/>
              <a:t> to the </a:t>
            </a:r>
            <a:r>
              <a:rPr lang="en-US" dirty="0" err="1"/>
              <a:t>ileocecal</a:t>
            </a:r>
            <a:r>
              <a:rPr lang="en-US" dirty="0"/>
              <a:t> valve. </a:t>
            </a:r>
            <a:endParaRPr lang="en-US" dirty="0" smtClean="0"/>
          </a:p>
          <a:p>
            <a:pPr lvl="1"/>
            <a:r>
              <a:rPr lang="en-US" dirty="0" smtClean="0"/>
              <a:t>Palpation </a:t>
            </a:r>
            <a:r>
              <a:rPr lang="en-US" dirty="0"/>
              <a:t>of the intestine may demonstrate such etiologies as a </a:t>
            </a:r>
            <a:r>
              <a:rPr lang="en-US" dirty="0" err="1"/>
              <a:t>Meckel’s</a:t>
            </a:r>
            <a:r>
              <a:rPr lang="en-US" dirty="0"/>
              <a:t> diverticulum, ileitis, colitis, or a GIST.</a:t>
            </a:r>
          </a:p>
        </p:txBody>
      </p:sp>
    </p:spTree>
    <p:extLst>
      <p:ext uri="{BB962C8B-B14F-4D97-AF65-F5344CB8AC3E}">
        <p14:creationId xmlns:p14="http://schemas.microsoft.com/office/powerpoint/2010/main" val="322135595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smtClean="0"/>
              <a:t>If </a:t>
            </a:r>
            <a:r>
              <a:rPr lang="en-US" dirty="0"/>
              <a:t>no source appears obvious, the surgeon may consider intestinal </a:t>
            </a:r>
            <a:r>
              <a:rPr lang="en-US" dirty="0" err="1"/>
              <a:t>enteroscopy</a:t>
            </a:r>
            <a:r>
              <a:rPr lang="en-US" dirty="0"/>
              <a:t>. </a:t>
            </a:r>
            <a:endParaRPr lang="en-US" dirty="0" smtClean="0"/>
          </a:p>
          <a:p>
            <a:r>
              <a:rPr lang="en-US" dirty="0" smtClean="0"/>
              <a:t>The </a:t>
            </a:r>
            <a:r>
              <a:rPr lang="en-US" dirty="0" err="1"/>
              <a:t>enteroscope</a:t>
            </a:r>
            <a:r>
              <a:rPr lang="en-US" dirty="0"/>
              <a:t> or </a:t>
            </a:r>
            <a:r>
              <a:rPr lang="en-US" dirty="0" err="1"/>
              <a:t>colonoscope</a:t>
            </a:r>
            <a:r>
              <a:rPr lang="en-US" dirty="0"/>
              <a:t> will expose the luminal surface and </a:t>
            </a:r>
            <a:r>
              <a:rPr lang="en-US" dirty="0" err="1"/>
              <a:t>transilluminate</a:t>
            </a:r>
            <a:r>
              <a:rPr lang="en-US" dirty="0"/>
              <a:t> the intestinal wall for occult lesions. </a:t>
            </a:r>
            <a:endParaRPr lang="en-US" dirty="0" smtClean="0"/>
          </a:p>
          <a:p>
            <a:r>
              <a:rPr lang="en-US" dirty="0" err="1" smtClean="0"/>
              <a:t>Transillumination</a:t>
            </a:r>
            <a:r>
              <a:rPr lang="en-US" dirty="0" smtClean="0"/>
              <a:t> </a:t>
            </a:r>
            <a:r>
              <a:rPr lang="en-US" dirty="0"/>
              <a:t>may identify vascular anomalies, small ulcers or tumors. </a:t>
            </a:r>
            <a:endParaRPr lang="en-US" dirty="0" smtClean="0"/>
          </a:p>
          <a:p>
            <a:r>
              <a:rPr lang="en-US" dirty="0" smtClean="0"/>
              <a:t>Endoscopic </a:t>
            </a:r>
            <a:r>
              <a:rPr lang="en-US" dirty="0"/>
              <a:t>access to the intestine may require upper </a:t>
            </a:r>
            <a:r>
              <a:rPr lang="en-US" dirty="0" err="1"/>
              <a:t>enteroscope</a:t>
            </a:r>
            <a:r>
              <a:rPr lang="en-US" dirty="0"/>
              <a:t>, a </a:t>
            </a:r>
            <a:r>
              <a:rPr lang="en-US" dirty="0" err="1"/>
              <a:t>transgastric</a:t>
            </a:r>
            <a:r>
              <a:rPr lang="en-US" dirty="0"/>
              <a:t> approach, a </a:t>
            </a:r>
            <a:r>
              <a:rPr lang="en-US" dirty="0" err="1"/>
              <a:t>transcolonic</a:t>
            </a:r>
            <a:r>
              <a:rPr lang="en-US" dirty="0"/>
              <a:t> approach, or insertion through the </a:t>
            </a:r>
            <a:r>
              <a:rPr lang="en-US" dirty="0" smtClean="0"/>
              <a:t>anus .</a:t>
            </a:r>
            <a:endParaRPr lang="en-US" dirty="0"/>
          </a:p>
        </p:txBody>
      </p:sp>
    </p:spTree>
    <p:extLst>
      <p:ext uri="{BB962C8B-B14F-4D97-AF65-F5344CB8AC3E}">
        <p14:creationId xmlns:p14="http://schemas.microsoft.com/office/powerpoint/2010/main" val="40147295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r>
              <a:rPr lang="en-US" dirty="0" smtClean="0"/>
              <a:t>The </a:t>
            </a:r>
            <a:r>
              <a:rPr lang="en-US" dirty="0"/>
              <a:t>basic components of management </a:t>
            </a:r>
            <a:r>
              <a:rPr lang="en-US" dirty="0" smtClean="0"/>
              <a:t>are</a:t>
            </a:r>
          </a:p>
          <a:p>
            <a:pPr marL="971550" lvl="1" indent="-514350">
              <a:buFont typeface="+mj-lt"/>
              <a:buAutoNum type="arabicPeriod"/>
            </a:pPr>
            <a:r>
              <a:rPr lang="en-US" dirty="0" smtClean="0"/>
              <a:t>initial hemodynamic </a:t>
            </a:r>
            <a:r>
              <a:rPr lang="en-US" dirty="0"/>
              <a:t>stabilization, </a:t>
            </a:r>
          </a:p>
          <a:p>
            <a:pPr marL="971550" lvl="1" indent="-514350">
              <a:buFont typeface="+mj-lt"/>
              <a:buAutoNum type="arabicPeriod"/>
            </a:pPr>
            <a:r>
              <a:rPr lang="en-US" dirty="0"/>
              <a:t>L</a:t>
            </a:r>
            <a:r>
              <a:rPr lang="en-US" dirty="0" smtClean="0"/>
              <a:t>ocalization </a:t>
            </a:r>
            <a:r>
              <a:rPr lang="en-US" dirty="0"/>
              <a:t>of the bleeding site, </a:t>
            </a:r>
            <a:r>
              <a:rPr lang="en-US" dirty="0" smtClean="0"/>
              <a:t>and</a:t>
            </a:r>
          </a:p>
          <a:p>
            <a:pPr marL="971550" lvl="1" indent="-514350">
              <a:buFont typeface="+mj-lt"/>
              <a:buAutoNum type="arabicPeriod"/>
            </a:pPr>
            <a:r>
              <a:rPr lang="en-US" dirty="0"/>
              <a:t>S</a:t>
            </a:r>
            <a:r>
              <a:rPr lang="en-US" dirty="0" smtClean="0"/>
              <a:t>ite</a:t>
            </a:r>
            <a:r>
              <a:rPr lang="en-US" dirty="0"/>
              <a:t>-specific therapeutic intervention.</a:t>
            </a:r>
          </a:p>
        </p:txBody>
      </p:sp>
    </p:spTree>
    <p:extLst>
      <p:ext uri="{BB962C8B-B14F-4D97-AF65-F5344CB8AC3E}">
        <p14:creationId xmlns:p14="http://schemas.microsoft.com/office/powerpoint/2010/main" val="121903048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r>
              <a:rPr lang="en-US" dirty="0" smtClean="0"/>
              <a:t>Once a hemorrhage site is identified, the surgeon can perform an appropriate segmental resection. </a:t>
            </a:r>
          </a:p>
          <a:p>
            <a:endParaRPr lang="en-US" dirty="0"/>
          </a:p>
        </p:txBody>
      </p:sp>
    </p:spTree>
    <p:extLst>
      <p:ext uri="{BB962C8B-B14F-4D97-AF65-F5344CB8AC3E}">
        <p14:creationId xmlns:p14="http://schemas.microsoft.com/office/powerpoint/2010/main" val="342096192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a:t>If the source of bleeding cannot be found, and it appears to arise from the colon, the surgeon should perform a subtotal or total colectomy. </a:t>
            </a:r>
            <a:endParaRPr lang="en-US" dirty="0" smtClean="0"/>
          </a:p>
          <a:p>
            <a:r>
              <a:rPr lang="en-US" dirty="0" smtClean="0"/>
              <a:t>Stable </a:t>
            </a:r>
            <a:r>
              <a:rPr lang="en-US" dirty="0"/>
              <a:t>patients will tolerate a primary </a:t>
            </a:r>
            <a:r>
              <a:rPr lang="en-US" dirty="0" err="1" smtClean="0"/>
              <a:t>ileosigmoid</a:t>
            </a:r>
            <a:r>
              <a:rPr lang="en-US" dirty="0" smtClean="0"/>
              <a:t> </a:t>
            </a:r>
            <a:r>
              <a:rPr lang="en-US" dirty="0"/>
              <a:t>or </a:t>
            </a:r>
            <a:r>
              <a:rPr lang="en-US" dirty="0" err="1"/>
              <a:t>ileorectal</a:t>
            </a:r>
            <a:r>
              <a:rPr lang="en-US" dirty="0"/>
              <a:t> anastomosis in this circumstance. </a:t>
            </a:r>
            <a:endParaRPr lang="en-US" dirty="0" smtClean="0"/>
          </a:p>
          <a:p>
            <a:r>
              <a:rPr lang="en-US" dirty="0" smtClean="0"/>
              <a:t>Unstable </a:t>
            </a:r>
            <a:r>
              <a:rPr lang="en-US" dirty="0"/>
              <a:t>patients require an end ileostomy with closure of the rectal stump or a mucous fistula. </a:t>
            </a:r>
          </a:p>
        </p:txBody>
      </p:sp>
    </p:spTree>
    <p:extLst>
      <p:ext uri="{BB962C8B-B14F-4D97-AF65-F5344CB8AC3E}">
        <p14:creationId xmlns:p14="http://schemas.microsoft.com/office/powerpoint/2010/main" val="312105691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The rectum and sigmoid colon require reexamination </a:t>
            </a:r>
            <a:r>
              <a:rPr lang="en-US" dirty="0" err="1"/>
              <a:t>endoscopically</a:t>
            </a:r>
            <a:r>
              <a:rPr lang="en-US" dirty="0"/>
              <a:t> to assure no bleeding persists. </a:t>
            </a:r>
            <a:endParaRPr lang="en-US" dirty="0" smtClean="0"/>
          </a:p>
          <a:p>
            <a:r>
              <a:rPr lang="en-US" dirty="0" smtClean="0"/>
              <a:t>Before </a:t>
            </a:r>
            <a:r>
              <a:rPr lang="en-US" dirty="0"/>
              <a:t>the endoscopy, a simple saline “washout” with a </a:t>
            </a:r>
            <a:r>
              <a:rPr lang="en-US" dirty="0" err="1"/>
              <a:t>transanal</a:t>
            </a:r>
            <a:r>
              <a:rPr lang="en-US" dirty="0"/>
              <a:t> catheter or via the rigid </a:t>
            </a:r>
            <a:r>
              <a:rPr lang="en-US" dirty="0" err="1"/>
              <a:t>proctosigmoidoscope</a:t>
            </a:r>
            <a:r>
              <a:rPr lang="en-US" dirty="0"/>
              <a:t> may provide for safe passage and careful examination of the remaining mucosa.</a:t>
            </a:r>
          </a:p>
        </p:txBody>
      </p:sp>
    </p:spTree>
    <p:extLst>
      <p:ext uri="{BB962C8B-B14F-4D97-AF65-F5344CB8AC3E}">
        <p14:creationId xmlns:p14="http://schemas.microsoft.com/office/powerpoint/2010/main" val="174373942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25133542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31631973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Initial Evaluation and Resuscitation</a:t>
            </a:r>
            <a:endParaRPr lang="en-US" dirty="0"/>
          </a:p>
        </p:txBody>
      </p:sp>
      <p:sp>
        <p:nvSpPr>
          <p:cNvPr id="3" name="Content Placeholder 2"/>
          <p:cNvSpPr>
            <a:spLocks noGrp="1"/>
          </p:cNvSpPr>
          <p:nvPr>
            <p:ph idx="1"/>
          </p:nvPr>
        </p:nvSpPr>
        <p:spPr/>
        <p:txBody>
          <a:bodyPr>
            <a:normAutofit/>
          </a:bodyPr>
          <a:lstStyle/>
          <a:p>
            <a:r>
              <a:rPr lang="en-US" dirty="0"/>
              <a:t>Two large-bore peripheral </a:t>
            </a:r>
            <a:r>
              <a:rPr lang="en-US" dirty="0" smtClean="0"/>
              <a:t>IV </a:t>
            </a:r>
            <a:r>
              <a:rPr lang="en-US" dirty="0"/>
              <a:t>catheters should be inserted and isotonic I.V. fluid administered. </a:t>
            </a:r>
            <a:endParaRPr lang="en-US" dirty="0" smtClean="0"/>
          </a:p>
          <a:p>
            <a:r>
              <a:rPr lang="en-US" dirty="0" smtClean="0"/>
              <a:t>A </a:t>
            </a:r>
            <a:r>
              <a:rPr lang="en-US" dirty="0"/>
              <a:t>Foley catheter should be placed to </a:t>
            </a:r>
            <a:r>
              <a:rPr lang="en-US" dirty="0" smtClean="0"/>
              <a:t>facilitate </a:t>
            </a:r>
            <a:r>
              <a:rPr lang="en-US" dirty="0"/>
              <a:t>monitoring of intravascular volume status. </a:t>
            </a:r>
            <a:endParaRPr lang="en-US" dirty="0" smtClean="0"/>
          </a:p>
        </p:txBody>
      </p:sp>
    </p:spTree>
    <p:extLst>
      <p:ext uri="{BB962C8B-B14F-4D97-AF65-F5344CB8AC3E}">
        <p14:creationId xmlns:p14="http://schemas.microsoft.com/office/powerpoint/2010/main" val="448822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Whether and in what form to administer blood products is determined on an individual basis, with appropriate weight given to the presence or absence of comorbid conditions, the rate of blood loss, and the degree of hemodynamic stability.</a:t>
            </a:r>
          </a:p>
          <a:p>
            <a:r>
              <a:rPr lang="en-US" dirty="0" smtClean="0"/>
              <a:t>ICU monitoring in </a:t>
            </a:r>
            <a:r>
              <a:rPr lang="en-US" dirty="0" err="1" smtClean="0"/>
              <a:t>pt</a:t>
            </a:r>
            <a:r>
              <a:rPr lang="en-US" dirty="0" smtClean="0"/>
              <a:t> with HD instability .</a:t>
            </a:r>
            <a:endParaRPr lang="en-US" dirty="0"/>
          </a:p>
        </p:txBody>
      </p:sp>
    </p:spTree>
    <p:extLst>
      <p:ext uri="{BB962C8B-B14F-4D97-AF65-F5344CB8AC3E}">
        <p14:creationId xmlns:p14="http://schemas.microsoft.com/office/powerpoint/2010/main" val="4587703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lnSpcReduction="10000"/>
          </a:bodyPr>
          <a:lstStyle/>
          <a:p>
            <a:r>
              <a:rPr lang="en-US" dirty="0"/>
              <a:t>F</a:t>
            </a:r>
            <a:r>
              <a:rPr lang="en-US" dirty="0" smtClean="0"/>
              <a:t>ocused </a:t>
            </a:r>
            <a:r>
              <a:rPr lang="en-US" dirty="0" err="1" smtClean="0"/>
              <a:t>Hx</a:t>
            </a:r>
            <a:r>
              <a:rPr lang="en-US" dirty="0" smtClean="0"/>
              <a:t> and physical Ex , </a:t>
            </a:r>
            <a:r>
              <a:rPr lang="en-US" dirty="0"/>
              <a:t>to be carried out </a:t>
            </a:r>
            <a:r>
              <a:rPr lang="en-US" i="1" u="sng" dirty="0" smtClean="0">
                <a:solidFill>
                  <a:schemeClr val="accent1"/>
                </a:solidFill>
              </a:rPr>
              <a:t>simultaneously</a:t>
            </a:r>
            <a:r>
              <a:rPr lang="en-US" dirty="0" smtClean="0"/>
              <a:t> </a:t>
            </a:r>
            <a:r>
              <a:rPr lang="en-US" dirty="0"/>
              <a:t>with resuscitation. </a:t>
            </a:r>
            <a:endParaRPr lang="en-US" dirty="0" smtClean="0"/>
          </a:p>
          <a:p>
            <a:pPr lvl="1"/>
            <a:r>
              <a:rPr lang="en-US" dirty="0"/>
              <a:t>nature and duration of bleeding, associated symptoms, past medical history, complicating comorbid conditions, </a:t>
            </a:r>
            <a:r>
              <a:rPr lang="en-US" dirty="0" smtClean="0"/>
              <a:t>medications </a:t>
            </a:r>
          </a:p>
          <a:p>
            <a:pPr lvl="1"/>
            <a:r>
              <a:rPr lang="en-US" dirty="0" smtClean="0"/>
              <a:t>postural </a:t>
            </a:r>
            <a:r>
              <a:rPr lang="en-US" dirty="0"/>
              <a:t>vital signs, complete abdominal </a:t>
            </a:r>
            <a:r>
              <a:rPr lang="en-US" dirty="0" smtClean="0"/>
              <a:t>exam. </a:t>
            </a:r>
            <a:endParaRPr lang="en-US" dirty="0"/>
          </a:p>
          <a:p>
            <a:pPr lvl="1"/>
            <a:r>
              <a:rPr lang="en-US" dirty="0" smtClean="0"/>
              <a:t>laboratory </a:t>
            </a:r>
            <a:r>
              <a:rPr lang="en-US" dirty="0"/>
              <a:t>tests (CBC, serum electrolytes, coagulation profile, and typing and </a:t>
            </a:r>
            <a:r>
              <a:rPr lang="en-US" dirty="0" smtClean="0"/>
              <a:t>cross matching</a:t>
            </a:r>
            <a:r>
              <a:rPr lang="en-US" dirty="0"/>
              <a:t>).</a:t>
            </a:r>
          </a:p>
          <a:p>
            <a:r>
              <a:rPr lang="en-US" dirty="0"/>
              <a:t>Place NG tube for gastric lavage.</a:t>
            </a:r>
          </a:p>
        </p:txBody>
      </p:sp>
    </p:spTree>
    <p:extLst>
      <p:ext uri="{BB962C8B-B14F-4D97-AF65-F5344CB8AC3E}">
        <p14:creationId xmlns:p14="http://schemas.microsoft.com/office/powerpoint/2010/main" val="18032093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a:t>If lavage yields positive results (</a:t>
            </a:r>
            <a:r>
              <a:rPr lang="en-US" sz="2200" dirty="0"/>
              <a:t>i.e., the aspirate contains gross blood </a:t>
            </a:r>
            <a:r>
              <a:rPr lang="en-US" sz="2200" dirty="0" smtClean="0"/>
              <a:t>or </a:t>
            </a:r>
            <a:r>
              <a:rPr lang="en-US" sz="2200" dirty="0"/>
              <a:t>coffee grounds</a:t>
            </a:r>
            <a:r>
              <a:rPr lang="en-US" dirty="0"/>
              <a:t>)</a:t>
            </a:r>
            <a:r>
              <a:rPr lang="en-US" dirty="0" smtClean="0"/>
              <a:t>,UGI scope. </a:t>
            </a:r>
          </a:p>
          <a:p>
            <a:r>
              <a:rPr lang="en-US" dirty="0" smtClean="0"/>
              <a:t>An </a:t>
            </a:r>
            <a:r>
              <a:rPr lang="en-US" dirty="0"/>
              <a:t>aspirate that contains copious amounts of bile is strongly suggestive of a lower GI </a:t>
            </a:r>
            <a:r>
              <a:rPr lang="en-US" dirty="0" smtClean="0"/>
              <a:t>source.</a:t>
            </a:r>
          </a:p>
          <a:p>
            <a:r>
              <a:rPr lang="en-US" dirty="0" smtClean="0"/>
              <a:t>The </a:t>
            </a:r>
            <a:r>
              <a:rPr lang="en-US" dirty="0"/>
              <a:t>choice is less clear-cut with a clear aspirate. </a:t>
            </a:r>
            <a:endParaRPr lang="en-US" dirty="0" smtClean="0"/>
          </a:p>
          <a:p>
            <a:r>
              <a:rPr lang="en-US" dirty="0" smtClean="0"/>
              <a:t>In </a:t>
            </a:r>
            <a:r>
              <a:rPr lang="en-US" dirty="0"/>
              <a:t>the absence of bile, such an aspirate cannot rule out a duodenal source for the bleeding.</a:t>
            </a:r>
          </a:p>
        </p:txBody>
      </p:sp>
    </p:spTree>
    <p:extLst>
      <p:ext uri="{BB962C8B-B14F-4D97-AF65-F5344CB8AC3E}">
        <p14:creationId xmlns:p14="http://schemas.microsoft.com/office/powerpoint/2010/main" val="38100029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endParaRPr lang="en-US" dirty="0" smtClean="0"/>
          </a:p>
          <a:p>
            <a:pPr marL="0" indent="0" algn="ctr">
              <a:buNone/>
            </a:pPr>
            <a:r>
              <a:rPr lang="en-US" dirty="0" smtClean="0"/>
              <a:t>So , </a:t>
            </a:r>
            <a:r>
              <a:rPr lang="en-US" dirty="0"/>
              <a:t>depending on the overall clinical picture, the surgeon may choose either to perform EGD to rule out a duodenal bleeding source or to proceed with colonoscopy on the assumption that the source of the bleeding is in the lower GI tract.</a:t>
            </a:r>
          </a:p>
        </p:txBody>
      </p:sp>
    </p:spTree>
    <p:extLst>
      <p:ext uri="{BB962C8B-B14F-4D97-AF65-F5344CB8AC3E}">
        <p14:creationId xmlns:p14="http://schemas.microsoft.com/office/powerpoint/2010/main" val="9278081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1621</TotalTime>
  <Words>2124</Words>
  <Application>Microsoft Macintosh PowerPoint</Application>
  <PresentationFormat>On-screen Show (4:3)</PresentationFormat>
  <Paragraphs>138</Paragraphs>
  <Slides>44</Slides>
  <Notes>0</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Office Theme</vt:lpstr>
      <vt:lpstr>Lower GI Bleeding</vt:lpstr>
      <vt:lpstr>PowerPoint Presentation</vt:lpstr>
      <vt:lpstr>PowerPoint Presentation</vt:lpstr>
      <vt:lpstr>PowerPoint Presentation</vt:lpstr>
      <vt:lpstr>Initial Evaluation and Resuscitation</vt:lpstr>
      <vt:lpstr>PowerPoint Presentation</vt:lpstr>
      <vt:lpstr>PowerPoint Presentation</vt:lpstr>
      <vt:lpstr>PowerPoint Presentation</vt:lpstr>
      <vt:lpstr>PowerPoint Presentation</vt:lpstr>
      <vt:lpstr>Investigative Studies</vt:lpstr>
      <vt:lpstr>PowerPoint Presentation</vt:lpstr>
      <vt:lpstr>Colonoscopy </vt:lpstr>
      <vt:lpstr>PowerPoint Presentation</vt:lpstr>
      <vt:lpstr>PowerPoint Presentation</vt:lpstr>
      <vt:lpstr>PowerPoint Presentation</vt:lpstr>
      <vt:lpstr>PowerPoint Presentation</vt:lpstr>
      <vt:lpstr>Radionuclide Scanning</vt:lpstr>
      <vt:lpstr>PowerPoint Presentation</vt:lpstr>
      <vt:lpstr>PowerPoint Presentation</vt:lpstr>
      <vt:lpstr>PowerPoint Presentation</vt:lpstr>
      <vt:lpstr>PowerPoint Presentation</vt:lpstr>
      <vt:lpstr>PowerPoint Presentation</vt:lpstr>
      <vt:lpstr>PowerPoint Presentation</vt:lpstr>
      <vt:lpstr>COMPUTED TOMOGRAPHY</vt:lpstr>
      <vt:lpstr>Mesenteric Angiography</vt:lpstr>
      <vt:lpstr>PowerPoint Presentation</vt:lpstr>
      <vt:lpstr>PowerPoint Presentation</vt:lpstr>
      <vt:lpstr>PowerPoint Presentation</vt:lpstr>
      <vt:lpstr>PowerPoint Presentation</vt:lpstr>
      <vt:lpstr>PowerPoint Presentation</vt:lpstr>
      <vt:lpstr>PowerPoint Presentation</vt:lpstr>
      <vt:lpstr>Operative Therapy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Lower GI Bleeding</dc:title>
  <dc:creator>Thamer</dc:creator>
  <cp:lastModifiedBy>Thamer</cp:lastModifiedBy>
  <cp:revision>24</cp:revision>
  <dcterms:created xsi:type="dcterms:W3CDTF">2012-04-02T19:23:22Z</dcterms:created>
  <dcterms:modified xsi:type="dcterms:W3CDTF">2012-04-03T22:25:11Z</dcterms:modified>
</cp:coreProperties>
</file>