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274" r:id="rId3"/>
    <p:sldId id="27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482E"/>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1171FE-93E7-4018-AF80-B2D4BFF74C91}" v="3" dt="2023-08-29T18:10:56.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9"/>
    <p:restoredTop sz="88953" autoAdjust="0"/>
  </p:normalViewPr>
  <p:slideViewPr>
    <p:cSldViewPr snapToGrid="0" snapToObjects="1">
      <p:cViewPr varScale="1">
        <p:scale>
          <a:sx n="94" d="100"/>
          <a:sy n="94" d="100"/>
        </p:scale>
        <p:origin x="64"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ah Alzahrani" userId="cfe3c73a65182617" providerId="LiveId" clId="{961171FE-93E7-4018-AF80-B2D4BFF74C91}"/>
    <pc:docChg chg="undo custSel modSld">
      <pc:chgData name="Sabah Alzahrani" userId="cfe3c73a65182617" providerId="LiveId" clId="{961171FE-93E7-4018-AF80-B2D4BFF74C91}" dt="2023-08-30T09:53:16.462" v="11" actId="20577"/>
      <pc:docMkLst>
        <pc:docMk/>
      </pc:docMkLst>
      <pc:sldChg chg="modNotesTx">
        <pc:chgData name="Sabah Alzahrani" userId="cfe3c73a65182617" providerId="LiveId" clId="{961171FE-93E7-4018-AF80-B2D4BFF74C91}" dt="2023-08-26T18:19:01.238" v="4" actId="20577"/>
        <pc:sldMkLst>
          <pc:docMk/>
          <pc:sldMk cId="452669879" sldId="258"/>
        </pc:sldMkLst>
      </pc:sldChg>
      <pc:sldChg chg="modSp mod">
        <pc:chgData name="Sabah Alzahrani" userId="cfe3c73a65182617" providerId="LiveId" clId="{961171FE-93E7-4018-AF80-B2D4BFF74C91}" dt="2023-08-30T09:53:16.462" v="11" actId="20577"/>
        <pc:sldMkLst>
          <pc:docMk/>
          <pc:sldMk cId="2897604969" sldId="259"/>
        </pc:sldMkLst>
        <pc:spChg chg="mod">
          <ac:chgData name="Sabah Alzahrani" userId="cfe3c73a65182617" providerId="LiveId" clId="{961171FE-93E7-4018-AF80-B2D4BFF74C91}" dt="2023-08-30T09:53:16.462" v="11" actId="20577"/>
          <ac:spMkLst>
            <pc:docMk/>
            <pc:sldMk cId="2897604969" sldId="259"/>
            <ac:spMk id="6" creationId="{7583EDF4-9F54-0741-802F-72D518BBD15E}"/>
          </ac:spMkLst>
        </pc:spChg>
      </pc:sldChg>
      <pc:sldChg chg="modNotesTx">
        <pc:chgData name="Sabah Alzahrani" userId="cfe3c73a65182617" providerId="LiveId" clId="{961171FE-93E7-4018-AF80-B2D4BFF74C91}" dt="2023-08-29T18:10:56.875" v="9" actId="20577"/>
        <pc:sldMkLst>
          <pc:docMk/>
          <pc:sldMk cId="92823213" sldId="267"/>
        </pc:sldMkLst>
      </pc:sldChg>
      <pc:sldChg chg="modNotesTx">
        <pc:chgData name="Sabah Alzahrani" userId="cfe3c73a65182617" providerId="LiveId" clId="{961171FE-93E7-4018-AF80-B2D4BFF74C91}" dt="2023-08-27T19:24:51.474" v="7" actId="6549"/>
        <pc:sldMkLst>
          <pc:docMk/>
          <pc:sldMk cId="425982198" sldId="269"/>
        </pc:sldMkLst>
      </pc:sldChg>
      <pc:sldChg chg="modSp mod">
        <pc:chgData name="Sabah Alzahrani" userId="cfe3c73a65182617" providerId="LiveId" clId="{961171FE-93E7-4018-AF80-B2D4BFF74C91}" dt="2023-08-26T18:00:16.107" v="1"/>
        <pc:sldMkLst>
          <pc:docMk/>
          <pc:sldMk cId="4002400844" sldId="274"/>
        </pc:sldMkLst>
        <pc:spChg chg="mod">
          <ac:chgData name="Sabah Alzahrani" userId="cfe3c73a65182617" providerId="LiveId" clId="{961171FE-93E7-4018-AF80-B2D4BFF74C91}" dt="2023-08-26T18:00:16.107" v="1"/>
          <ac:spMkLst>
            <pc:docMk/>
            <pc:sldMk cId="4002400844" sldId="274"/>
            <ac:spMk id="5" creationId="{EFF618EC-FB69-9742-BC37-7AA635ED28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A84C3-3A58-4243-98A6-9052077E3BBA}" type="datetimeFigureOut">
              <a:rPr lang="en-US" smtClean="0"/>
              <a:t>8/30/2023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C89396-0983-2748-BCE7-1C655B004847}" type="slidenum">
              <a:rPr lang="en-US" smtClean="0"/>
              <a:t>‹#›</a:t>
            </a:fld>
            <a:endParaRPr lang="en-US"/>
          </a:p>
        </p:txBody>
      </p:sp>
    </p:spTree>
    <p:extLst>
      <p:ext uri="{BB962C8B-B14F-4D97-AF65-F5344CB8AC3E}">
        <p14:creationId xmlns:p14="http://schemas.microsoft.com/office/powerpoint/2010/main" val="3013880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https://worldwide.promega.com/resources/guides/nucleic-acid-analysis/dna-purification/#plasmid-dna-purification-844e18a7-9e45-4538-9427-a3910abd0ea8</a:t>
            </a:r>
          </a:p>
          <a:p>
            <a:r>
              <a:rPr lang="en-US" dirty="0"/>
              <a:t>https://</a:t>
            </a:r>
            <a:r>
              <a:rPr lang="en-US" dirty="0" err="1"/>
              <a:t>bitesizebio.com</a:t>
            </a:r>
            <a:r>
              <a:rPr lang="en-US" dirty="0"/>
              <a:t>/180/the-basics-how-alkaline-lysis-works/ </a:t>
            </a:r>
          </a:p>
        </p:txBody>
      </p:sp>
      <p:sp>
        <p:nvSpPr>
          <p:cNvPr id="4" name="Slide Number Placeholder 3"/>
          <p:cNvSpPr>
            <a:spLocks noGrp="1"/>
          </p:cNvSpPr>
          <p:nvPr>
            <p:ph type="sldNum" sz="quarter" idx="5"/>
          </p:nvPr>
        </p:nvSpPr>
        <p:spPr/>
        <p:txBody>
          <a:bodyPr/>
          <a:lstStyle/>
          <a:p>
            <a:fld id="{1AC89396-0983-2748-BCE7-1C655B004847}" type="slidenum">
              <a:rPr lang="en-US" smtClean="0"/>
              <a:t>1</a:t>
            </a:fld>
            <a:endParaRPr lang="en-US"/>
          </a:p>
        </p:txBody>
      </p:sp>
    </p:spTree>
    <p:extLst>
      <p:ext uri="{BB962C8B-B14F-4D97-AF65-F5344CB8AC3E}">
        <p14:creationId xmlns:p14="http://schemas.microsoft.com/office/powerpoint/2010/main" val="2357422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microbenotes.com</a:t>
            </a:r>
            <a:r>
              <a:rPr lang="en-US" dirty="0"/>
              <a:t>/bacterial-growth-curve-and-its-significance/ </a:t>
            </a:r>
          </a:p>
        </p:txBody>
      </p:sp>
      <p:sp>
        <p:nvSpPr>
          <p:cNvPr id="4" name="Slide Number Placeholder 3"/>
          <p:cNvSpPr>
            <a:spLocks noGrp="1"/>
          </p:cNvSpPr>
          <p:nvPr>
            <p:ph type="sldNum" sz="quarter" idx="5"/>
          </p:nvPr>
        </p:nvSpPr>
        <p:spPr/>
        <p:txBody>
          <a:bodyPr/>
          <a:lstStyle/>
          <a:p>
            <a:fld id="{1AC89396-0983-2748-BCE7-1C655B004847}" type="slidenum">
              <a:rPr lang="en-US" smtClean="0"/>
              <a:t>10</a:t>
            </a:fld>
            <a:endParaRPr lang="en-US"/>
          </a:p>
        </p:txBody>
      </p:sp>
    </p:spTree>
    <p:extLst>
      <p:ext uri="{BB962C8B-B14F-4D97-AF65-F5344CB8AC3E}">
        <p14:creationId xmlns:p14="http://schemas.microsoft.com/office/powerpoint/2010/main" val="982982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which stage should we harvest bacteria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plasmid isolation, bacterial cultures should be grown to </a:t>
            </a:r>
            <a:r>
              <a:rPr lang="en-US" sz="1200" b="1" kern="1200" dirty="0">
                <a:solidFill>
                  <a:schemeClr val="tx1"/>
                </a:solidFill>
                <a:effectLst/>
                <a:latin typeface="+mn-lt"/>
                <a:ea typeface="+mn-ea"/>
                <a:cs typeface="+mn-cs"/>
              </a:rPr>
              <a:t>late logarithmic/early stationary phase</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How to know?) </a:t>
            </a:r>
            <a:r>
              <a:rPr lang="en-US" sz="1200" kern="1200" dirty="0">
                <a:solidFill>
                  <a:schemeClr val="tx1"/>
                </a:solidFill>
                <a:effectLst/>
                <a:latin typeface="+mn-lt"/>
                <a:ea typeface="+mn-ea"/>
                <a:cs typeface="+mn-cs"/>
              </a:rPr>
              <a:t>by turbidity and absorption at 600 (the more)</a:t>
            </a:r>
            <a:endParaRPr lang="en-US" dirty="0"/>
          </a:p>
          <a:p>
            <a:r>
              <a:rPr lang="en-US" sz="1200" b="0" i="0" u="none" strike="noStrike" kern="1200" dirty="0">
                <a:solidFill>
                  <a:schemeClr val="tx1"/>
                </a:solidFill>
                <a:effectLst/>
                <a:latin typeface="+mn-lt"/>
                <a:ea typeface="+mn-ea"/>
                <a:cs typeface="+mn-cs"/>
              </a:rPr>
              <a:t>For plasmid extraction you use a night culture to increase the yield of the plasmid extracted, </a:t>
            </a:r>
            <a:r>
              <a:rPr lang="en-US" sz="1200" b="1" i="0" u="sng" strike="noStrike" kern="1200" dirty="0">
                <a:solidFill>
                  <a:schemeClr val="tx1"/>
                </a:solidFill>
                <a:effectLst/>
                <a:latin typeface="+mn-lt"/>
                <a:ea typeface="+mn-ea"/>
                <a:cs typeface="+mn-cs"/>
              </a:rPr>
              <a:t>the more bacteria you have the more plasmid will be extracted</a:t>
            </a:r>
            <a:r>
              <a:rPr lang="en-US" sz="1200" b="0" i="0" u="sng" strike="noStrike" kern="1200" dirty="0">
                <a:solidFill>
                  <a:schemeClr val="tx1"/>
                </a:solidFill>
                <a:effectLst/>
                <a:latin typeface="+mn-lt"/>
                <a:ea typeface="+mn-ea"/>
                <a:cs typeface="+mn-cs"/>
              </a:rPr>
              <a:t>.</a:t>
            </a:r>
            <a:endParaRPr lang="en-US" u="sng" dirty="0"/>
          </a:p>
        </p:txBody>
      </p:sp>
      <p:sp>
        <p:nvSpPr>
          <p:cNvPr id="4" name="Slide Number Placeholder 3"/>
          <p:cNvSpPr>
            <a:spLocks noGrp="1"/>
          </p:cNvSpPr>
          <p:nvPr>
            <p:ph type="sldNum" sz="quarter" idx="5"/>
          </p:nvPr>
        </p:nvSpPr>
        <p:spPr/>
        <p:txBody>
          <a:bodyPr/>
          <a:lstStyle/>
          <a:p>
            <a:fld id="{1AC89396-0983-2748-BCE7-1C655B004847}" type="slidenum">
              <a:rPr lang="en-US" smtClean="0"/>
              <a:t>11</a:t>
            </a:fld>
            <a:endParaRPr lang="en-US"/>
          </a:p>
        </p:txBody>
      </p:sp>
    </p:spTree>
    <p:extLst>
      <p:ext uri="{BB962C8B-B14F-4D97-AF65-F5344CB8AC3E}">
        <p14:creationId xmlns:p14="http://schemas.microsoft.com/office/powerpoint/2010/main" val="587664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major difference is the </a:t>
            </a:r>
            <a:r>
              <a:rPr lang="en-US" u="sng" dirty="0">
                <a:latin typeface="Times New Roman" panose="02020603050405020304" pitchFamily="18" charset="0"/>
                <a:cs typeface="Times New Roman" panose="02020603050405020304" pitchFamily="18" charset="0"/>
              </a:rPr>
              <a:t>outer lipid membrane</a:t>
            </a:r>
            <a:r>
              <a:rPr lang="en-US" dirty="0">
                <a:latin typeface="Times New Roman" panose="02020603050405020304" pitchFamily="18" charset="0"/>
                <a:cs typeface="Times New Roman" panose="02020603050405020304" pitchFamily="18" charset="0"/>
              </a:rPr>
              <a:t>. It’s difficult to penetrate, which gives </a:t>
            </a:r>
            <a:r>
              <a:rPr lang="en-US" b="1" dirty="0">
                <a:latin typeface="Times New Roman" panose="02020603050405020304" pitchFamily="18" charset="0"/>
                <a:cs typeface="Times New Roman" panose="02020603050405020304" pitchFamily="18" charset="0"/>
              </a:rPr>
              <a:t>gram-negative bacteria extra protection</a:t>
            </a:r>
            <a:r>
              <a:rPr lang="en-US" dirty="0">
                <a:latin typeface="Times New Roman" panose="02020603050405020304" pitchFamily="18" charset="0"/>
                <a:cs typeface="Times New Roman" panose="02020603050405020304" pitchFamily="18" charset="0"/>
              </a:rPr>
              <a:t>. Gram-positive bacteria don’t have this feature.</a:t>
            </a:r>
          </a:p>
          <a:p>
            <a:r>
              <a:rPr lang="en-US" dirty="0">
                <a:latin typeface="Times New Roman" panose="02020603050405020304" pitchFamily="18" charset="0"/>
                <a:cs typeface="Times New Roman" panose="02020603050405020304" pitchFamily="18" charset="0"/>
              </a:rPr>
              <a:t>Because of this difference, gram-negative bacteria are harder to kill. This means gram-positive and gram-negative bacteria require different treatments.</a:t>
            </a:r>
          </a:p>
          <a:p>
            <a:pPr fontAlgn="base"/>
            <a:r>
              <a:rPr lang="en-US" dirty="0">
                <a:latin typeface="Times New Roman" panose="02020603050405020304" pitchFamily="18" charset="0"/>
                <a:cs typeface="Times New Roman" panose="02020603050405020304" pitchFamily="18" charset="0"/>
              </a:rPr>
              <a:t>* Plasmid Copy Numbers</a:t>
            </a:r>
            <a:br>
              <a:rPr lang="en-US" dirty="0"/>
            </a:br>
            <a:endParaRPr lang="en-US" dirty="0"/>
          </a:p>
        </p:txBody>
      </p:sp>
      <p:sp>
        <p:nvSpPr>
          <p:cNvPr id="4" name="Slide Number Placeholder 3"/>
          <p:cNvSpPr>
            <a:spLocks noGrp="1"/>
          </p:cNvSpPr>
          <p:nvPr>
            <p:ph type="sldNum" sz="quarter" idx="5"/>
          </p:nvPr>
        </p:nvSpPr>
        <p:spPr/>
        <p:txBody>
          <a:bodyPr/>
          <a:lstStyle/>
          <a:p>
            <a:fld id="{1AC89396-0983-2748-BCE7-1C655B004847}" type="slidenum">
              <a:rPr lang="en-US" smtClean="0"/>
              <a:t>12</a:t>
            </a:fld>
            <a:endParaRPr lang="en-US"/>
          </a:p>
        </p:txBody>
      </p:sp>
    </p:spTree>
    <p:extLst>
      <p:ext uri="{BB962C8B-B14F-4D97-AF65-F5344CB8AC3E}">
        <p14:creationId xmlns:p14="http://schemas.microsoft.com/office/powerpoint/2010/main" val="331507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NaOH helps to break down the cell wall, but more importantly it disrupts the hydrogen bonding between the DNA bases, converting the double-stranded DNA (dsDNA) in the cell, including the genomic DNA (gDNA) and your plasmid, to single stranded DNA (ssDNA). This process is called denaturation and is central part of the procedure, which is why it’s called </a:t>
            </a:r>
            <a:r>
              <a:rPr lang="en-US" sz="1200" b="1" i="0" u="none" strike="noStrike" kern="1200" dirty="0">
                <a:solidFill>
                  <a:schemeClr val="tx1"/>
                </a:solidFill>
                <a:effectLst/>
                <a:latin typeface="+mn-lt"/>
                <a:ea typeface="+mn-ea"/>
                <a:cs typeface="+mn-cs"/>
              </a:rPr>
              <a:t>alkaline lysis</a:t>
            </a:r>
            <a:r>
              <a:rPr lang="en-US" sz="1200" b="0" i="0" u="none" strike="noStrik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Binding of DNA to silica matrix and mini columns.(a) The purification principle for silica matrices is based on the high affinity of the negatively charged DNA molecule for the positively charged silica particles (blue). Under high salt conditions the DNA is tightly bound and extensive washing removed all contaminations, and purified DNA molecules can be eluted under low ionic strength. (b) With mini-columns, elution removes only 90–95% of the DNA. </a:t>
            </a:r>
          </a:p>
          <a:p>
            <a:endParaRPr lang="en-US" dirty="0"/>
          </a:p>
        </p:txBody>
      </p:sp>
      <p:sp>
        <p:nvSpPr>
          <p:cNvPr id="4" name="Slide Number Placeholder 3"/>
          <p:cNvSpPr>
            <a:spLocks noGrp="1"/>
          </p:cNvSpPr>
          <p:nvPr>
            <p:ph type="sldNum" sz="quarter" idx="5"/>
          </p:nvPr>
        </p:nvSpPr>
        <p:spPr/>
        <p:txBody>
          <a:bodyPr/>
          <a:lstStyle/>
          <a:p>
            <a:fld id="{1AC89396-0983-2748-BCE7-1C655B004847}" type="slidenum">
              <a:rPr lang="en-US" smtClean="0"/>
              <a:t>13</a:t>
            </a:fld>
            <a:endParaRPr lang="en-US"/>
          </a:p>
        </p:txBody>
      </p:sp>
    </p:spTree>
    <p:extLst>
      <p:ext uri="{BB962C8B-B14F-4D97-AF65-F5344CB8AC3E}">
        <p14:creationId xmlns:p14="http://schemas.microsoft.com/office/powerpoint/2010/main" val="234284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https://www.gbiosciences.com/image/pdfs/protocol/BE-310_protocol.pdf</a:t>
            </a:r>
          </a:p>
          <a:p>
            <a:r>
              <a:rPr lang="en-US" dirty="0"/>
              <a:t>https://</a:t>
            </a:r>
            <a:r>
              <a:rPr lang="en-US" dirty="0" err="1"/>
              <a:t>bitesizebio.com</a:t>
            </a:r>
            <a:r>
              <a:rPr lang="en-US" dirty="0"/>
              <a:t>/1660/plasmid-v-genomic-</a:t>
            </a:r>
            <a:r>
              <a:rPr lang="en-US" dirty="0" err="1"/>
              <a:t>dna</a:t>
            </a:r>
            <a:r>
              <a:rPr lang="en-US" dirty="0"/>
              <a:t>-</a:t>
            </a:r>
            <a:r>
              <a:rPr lang="en-US" dirty="0" err="1"/>
              <a:t>extractionthe</a:t>
            </a:r>
            <a:r>
              <a:rPr lang="en-US" dirty="0"/>
              <a:t>-difference/</a:t>
            </a:r>
          </a:p>
        </p:txBody>
      </p:sp>
      <p:sp>
        <p:nvSpPr>
          <p:cNvPr id="4" name="Slide Number Placeholder 3"/>
          <p:cNvSpPr>
            <a:spLocks noGrp="1"/>
          </p:cNvSpPr>
          <p:nvPr>
            <p:ph type="sldNum" sz="quarter" idx="5"/>
          </p:nvPr>
        </p:nvSpPr>
        <p:spPr/>
        <p:txBody>
          <a:bodyPr/>
          <a:lstStyle/>
          <a:p>
            <a:fld id="{1AC89396-0983-2748-BCE7-1C655B004847}" type="slidenum">
              <a:rPr lang="en-US" smtClean="0"/>
              <a:t>14</a:t>
            </a:fld>
            <a:endParaRPr lang="en-US"/>
          </a:p>
        </p:txBody>
      </p:sp>
    </p:spTree>
    <p:extLst>
      <p:ext uri="{BB962C8B-B14F-4D97-AF65-F5344CB8AC3E}">
        <p14:creationId xmlns:p14="http://schemas.microsoft.com/office/powerpoint/2010/main" val="1414687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alkaline lysis buffer consisting of a detergent sodium dodecyl sulfate (SDS) and a strong base sodium hydroxide. The detergent cleaves the phospholipid bilayer of membrane and the alkali denatures the proteins which are involved in maintaining the structure of the cell membrane.</a:t>
            </a:r>
          </a:p>
          <a:p>
            <a:r>
              <a:rPr lang="en-US" sz="1200" b="0" i="0" u="none" strike="noStrike" kern="1200" dirty="0">
                <a:solidFill>
                  <a:schemeClr val="tx1"/>
                </a:solidFill>
                <a:effectLst/>
                <a:latin typeface="+mn-lt"/>
                <a:ea typeface="+mn-ea"/>
                <a:cs typeface="+mn-cs"/>
              </a:rPr>
              <a:t>- </a:t>
            </a:r>
            <a:r>
              <a:rPr lang="en-US" b="1" dirty="0"/>
              <a:t>Neutralization of the solution </a:t>
            </a:r>
            <a:r>
              <a:rPr lang="en-US" dirty="0"/>
              <a:t>results in a fast reannealing of covalently closed plasmid DNA due to the interconnection of both single-stranded DNA circles. Much more complex bacterial chromosomal DNA cannot reanneal in this short time and forms a large, insoluble DNA network</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Firstly, they destabilize hydrogen bonds, van der Waals forces and hydrophobic interactions, leading to destabilization of proteins, including nucleases</a:t>
            </a:r>
            <a:endParaRPr lang="en-US" b="1" dirty="0"/>
          </a:p>
        </p:txBody>
      </p:sp>
      <p:sp>
        <p:nvSpPr>
          <p:cNvPr id="4" name="Slide Number Placeholder 3"/>
          <p:cNvSpPr>
            <a:spLocks noGrp="1"/>
          </p:cNvSpPr>
          <p:nvPr>
            <p:ph type="sldNum" sz="quarter" idx="5"/>
          </p:nvPr>
        </p:nvSpPr>
        <p:spPr/>
        <p:txBody>
          <a:bodyPr/>
          <a:lstStyle/>
          <a:p>
            <a:fld id="{1AC89396-0983-2748-BCE7-1C655B004847}" type="slidenum">
              <a:rPr lang="en-US" smtClean="0"/>
              <a:t>15</a:t>
            </a:fld>
            <a:endParaRPr lang="en-US"/>
          </a:p>
        </p:txBody>
      </p:sp>
    </p:spTree>
    <p:extLst>
      <p:ext uri="{BB962C8B-B14F-4D97-AF65-F5344CB8AC3E}">
        <p14:creationId xmlns:p14="http://schemas.microsoft.com/office/powerpoint/2010/main" val="3367128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b="1" dirty="0"/>
              <a:t>Harvesting</a:t>
            </a:r>
            <a:r>
              <a:rPr lang="en-US" dirty="0"/>
              <a:t> by centrifugation – </a:t>
            </a:r>
            <a:r>
              <a:rPr lang="en-US" dirty="0" err="1"/>
              <a:t>suspention</a:t>
            </a:r>
            <a:r>
              <a:rPr lang="en-US" dirty="0"/>
              <a:t> (</a:t>
            </a:r>
            <a:r>
              <a:rPr lang="en-US" u="sng" dirty="0"/>
              <a:t>by solution 1</a:t>
            </a:r>
            <a:r>
              <a:rPr lang="en-US" dirty="0"/>
              <a:t>) – </a:t>
            </a:r>
            <a:r>
              <a:rPr lang="en-US" b="1" dirty="0"/>
              <a:t>lysis</a:t>
            </a:r>
            <a:r>
              <a:rPr lang="en-US" dirty="0"/>
              <a:t> by alkaline + SDS (</a:t>
            </a:r>
            <a:r>
              <a:rPr lang="en-US" u="sng" dirty="0"/>
              <a:t>in solution 2</a:t>
            </a:r>
            <a:r>
              <a:rPr lang="en-US" dirty="0"/>
              <a:t>) – </a:t>
            </a:r>
            <a:r>
              <a:rPr lang="en-US" b="1" dirty="0"/>
              <a:t>neutralization</a:t>
            </a:r>
            <a:r>
              <a:rPr lang="en-US" dirty="0"/>
              <a:t> (to reanneal the plasmid after its open by alkaline, bacterial DNA will need more time to reanneal so it will stay denatured then it will be precipitated) by addition of </a:t>
            </a:r>
            <a:r>
              <a:rPr lang="en-US" u="sng" dirty="0"/>
              <a:t>acid (in solution 3)</a:t>
            </a:r>
          </a:p>
          <a:p>
            <a:r>
              <a:rPr lang="en-US" dirty="0"/>
              <a:t>*alkaline will denature chromosomal DNA and SDS will denature protein – </a:t>
            </a:r>
            <a:r>
              <a:rPr lang="en-US" b="1" dirty="0"/>
              <a:t>cleaning</a:t>
            </a:r>
            <a:r>
              <a:rPr lang="en-US" dirty="0"/>
              <a:t> of lysate by </a:t>
            </a:r>
            <a:r>
              <a:rPr lang="en-US" u="sng" dirty="0"/>
              <a:t>centrifuge</a:t>
            </a:r>
            <a:r>
              <a:rPr lang="en-US" dirty="0"/>
              <a:t> – </a:t>
            </a:r>
            <a:r>
              <a:rPr lang="en-US" b="1" dirty="0"/>
              <a:t>recovery of plasmid </a:t>
            </a:r>
            <a:r>
              <a:rPr lang="en-US" dirty="0"/>
              <a:t>by </a:t>
            </a:r>
            <a:r>
              <a:rPr lang="en-US" u="sng" dirty="0"/>
              <a:t>95% ethanol</a:t>
            </a:r>
            <a:r>
              <a:rPr lang="en-US" dirty="0"/>
              <a:t> – </a:t>
            </a:r>
            <a:r>
              <a:rPr lang="en-US" b="1" dirty="0"/>
              <a:t>washing</a:t>
            </a:r>
            <a:r>
              <a:rPr lang="en-US" dirty="0"/>
              <a:t> to remove salt by </a:t>
            </a:r>
            <a:r>
              <a:rPr lang="en-US" u="sng" dirty="0"/>
              <a:t>70% ethanol </a:t>
            </a:r>
          </a:p>
          <a:p>
            <a:r>
              <a:rPr lang="en-US" b="1" dirty="0"/>
              <a:t>* Place in ice to help precipitate denatured DNA and protein **</a:t>
            </a:r>
          </a:p>
        </p:txBody>
      </p:sp>
      <p:sp>
        <p:nvSpPr>
          <p:cNvPr id="4" name="عنصر نائب لرقم الشريحة 3"/>
          <p:cNvSpPr>
            <a:spLocks noGrp="1"/>
          </p:cNvSpPr>
          <p:nvPr>
            <p:ph type="sldNum" sz="quarter" idx="5"/>
          </p:nvPr>
        </p:nvSpPr>
        <p:spPr/>
        <p:txBody>
          <a:bodyPr/>
          <a:lstStyle/>
          <a:p>
            <a:fld id="{1AC89396-0983-2748-BCE7-1C655B004847}" type="slidenum">
              <a:rPr lang="en-US" smtClean="0"/>
              <a:t>16</a:t>
            </a:fld>
            <a:endParaRPr lang="en-US"/>
          </a:p>
        </p:txBody>
      </p:sp>
    </p:spTree>
    <p:extLst>
      <p:ext uri="{BB962C8B-B14F-4D97-AF65-F5344CB8AC3E}">
        <p14:creationId xmlns:p14="http://schemas.microsoft.com/office/powerpoint/2010/main" val="1911095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https://www.britannica.com/science/recombinant-DNA-technology/Gene-therapy</a:t>
            </a:r>
          </a:p>
          <a:p>
            <a:r>
              <a:rPr lang="en-US" dirty="0"/>
              <a:t>Ratio of pure DNA </a:t>
            </a:r>
            <a:r>
              <a:rPr lang="en-US"/>
              <a:t>= 1.8 (lower contaminated with protein)</a:t>
            </a:r>
            <a:endParaRPr lang="en-US" dirty="0"/>
          </a:p>
        </p:txBody>
      </p:sp>
      <p:sp>
        <p:nvSpPr>
          <p:cNvPr id="4" name="Slide Number Placeholder 3"/>
          <p:cNvSpPr>
            <a:spLocks noGrp="1"/>
          </p:cNvSpPr>
          <p:nvPr>
            <p:ph type="sldNum" sz="quarter" idx="5"/>
          </p:nvPr>
        </p:nvSpPr>
        <p:spPr/>
        <p:txBody>
          <a:bodyPr/>
          <a:lstStyle/>
          <a:p>
            <a:fld id="{1AC89396-0983-2748-BCE7-1C655B004847}" type="slidenum">
              <a:rPr lang="en-US" smtClean="0"/>
              <a:t>17</a:t>
            </a:fld>
            <a:endParaRPr lang="en-US"/>
          </a:p>
        </p:txBody>
      </p:sp>
    </p:spTree>
    <p:extLst>
      <p:ext uri="{BB962C8B-B14F-4D97-AF65-F5344CB8AC3E}">
        <p14:creationId xmlns:p14="http://schemas.microsoft.com/office/powerpoint/2010/main" val="3004096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Fast replication</a:t>
            </a:r>
          </a:p>
        </p:txBody>
      </p:sp>
      <p:sp>
        <p:nvSpPr>
          <p:cNvPr id="4" name="عنصر نائب لرقم الشريحة 3"/>
          <p:cNvSpPr>
            <a:spLocks noGrp="1"/>
          </p:cNvSpPr>
          <p:nvPr>
            <p:ph type="sldNum" sz="quarter" idx="5"/>
          </p:nvPr>
        </p:nvSpPr>
        <p:spPr/>
        <p:txBody>
          <a:bodyPr/>
          <a:lstStyle/>
          <a:p>
            <a:fld id="{1AC89396-0983-2748-BCE7-1C655B004847}" type="slidenum">
              <a:rPr lang="en-US" smtClean="0"/>
              <a:t>2</a:t>
            </a:fld>
            <a:endParaRPr lang="en-US"/>
          </a:p>
        </p:txBody>
      </p:sp>
    </p:spTree>
    <p:extLst>
      <p:ext uri="{BB962C8B-B14F-4D97-AF65-F5344CB8AC3E}">
        <p14:creationId xmlns:p14="http://schemas.microsoft.com/office/powerpoint/2010/main" val="3050303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https://www2.le.ac.uk/projects/</a:t>
            </a:r>
            <a:r>
              <a:rPr lang="en-US" dirty="0" err="1"/>
              <a:t>vgec</a:t>
            </a:r>
            <a:r>
              <a:rPr lang="en-US" dirty="0"/>
              <a:t>/</a:t>
            </a:r>
            <a:r>
              <a:rPr lang="en-US" dirty="0" err="1"/>
              <a:t>schoolsandcolleges</a:t>
            </a:r>
            <a:r>
              <a:rPr lang="en-US" dirty="0"/>
              <a:t>/topics/</a:t>
            </a:r>
            <a:r>
              <a:rPr lang="en-US" dirty="0" err="1"/>
              <a:t>recombinanttechniques</a:t>
            </a:r>
            <a:endParaRPr lang="en-US" dirty="0"/>
          </a:p>
        </p:txBody>
      </p:sp>
      <p:sp>
        <p:nvSpPr>
          <p:cNvPr id="4" name="Slide Number Placeholder 3"/>
          <p:cNvSpPr>
            <a:spLocks noGrp="1"/>
          </p:cNvSpPr>
          <p:nvPr>
            <p:ph type="sldNum" sz="quarter" idx="5"/>
          </p:nvPr>
        </p:nvSpPr>
        <p:spPr/>
        <p:txBody>
          <a:bodyPr/>
          <a:lstStyle/>
          <a:p>
            <a:fld id="{1AC89396-0983-2748-BCE7-1C655B004847}" type="slidenum">
              <a:rPr lang="en-US" smtClean="0"/>
              <a:t>3</a:t>
            </a:fld>
            <a:endParaRPr lang="en-US"/>
          </a:p>
        </p:txBody>
      </p:sp>
    </p:spTree>
    <p:extLst>
      <p:ext uri="{BB962C8B-B14F-4D97-AF65-F5344CB8AC3E}">
        <p14:creationId xmlns:p14="http://schemas.microsoft.com/office/powerpoint/2010/main" val="321092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US" b="1" dirty="0"/>
              <a:t>Why?</a:t>
            </a:r>
            <a:r>
              <a:rPr lang="en-US" dirty="0"/>
              <a:t> – its host= the bacteria* // replicon= independently replicated</a:t>
            </a:r>
          </a:p>
          <a:p>
            <a:pPr marL="0" algn="l" defTabSz="914400" rtl="0" eaLnBrk="1" latinLnBrk="0" hangingPunct="1"/>
            <a:r>
              <a:rPr lang="en-US" dirty="0"/>
              <a:t>Plasmid- https://www.youtube.com/watch?v=SdqJFA6mOkI - </a:t>
            </a:r>
            <a:r>
              <a:rPr lang="en-US" b="1" dirty="0"/>
              <a:t>**</a:t>
            </a:r>
          </a:p>
          <a:p>
            <a:pPr marL="0" algn="l" defTabSz="914400" rtl="0" eaLnBrk="1" latinLnBrk="0" hangingPunct="1"/>
            <a:r>
              <a:rPr lang="en-US" b="0" i="0" dirty="0">
                <a:solidFill>
                  <a:srgbClr val="202124"/>
                </a:solidFill>
                <a:effectLst/>
                <a:latin typeface="Google Sans"/>
              </a:rPr>
              <a:t>Every plasmid has its own 'origin of replication' – </a:t>
            </a:r>
            <a:r>
              <a:rPr lang="en-US" b="0" i="0" dirty="0">
                <a:solidFill>
                  <a:srgbClr val="040C28"/>
                </a:solidFill>
                <a:effectLst/>
                <a:latin typeface="Google Sans"/>
              </a:rPr>
              <a:t>a stretch of DNA that ensures it gets replicated (copied) by the host bacterium</a:t>
            </a:r>
            <a:r>
              <a:rPr lang="en-US" b="0" i="0">
                <a:solidFill>
                  <a:srgbClr val="202124"/>
                </a:solidFill>
                <a:effectLst/>
                <a:latin typeface="Google Sans"/>
              </a:rPr>
              <a:t>. </a:t>
            </a:r>
          </a:p>
          <a:p>
            <a:pPr marL="0" algn="l" defTabSz="914400" rtl="0" eaLnBrk="1" latinLnBrk="0" hangingPunct="1"/>
            <a:r>
              <a:rPr lang="en-US" b="0" i="0">
                <a:solidFill>
                  <a:srgbClr val="202124"/>
                </a:solidFill>
                <a:effectLst/>
                <a:latin typeface="Google Sans"/>
              </a:rPr>
              <a:t>For this reason, plasmids can copy themselves independently of the bacterial chromosome, so there can be many copies of a plasmid</a:t>
            </a:r>
            <a:endParaRPr lang="en-US" b="1" dirty="0"/>
          </a:p>
        </p:txBody>
      </p:sp>
      <p:sp>
        <p:nvSpPr>
          <p:cNvPr id="4" name="Slide Number Placeholder 3"/>
          <p:cNvSpPr>
            <a:spLocks noGrp="1"/>
          </p:cNvSpPr>
          <p:nvPr>
            <p:ph type="sldNum" sz="quarter" idx="5"/>
          </p:nvPr>
        </p:nvSpPr>
        <p:spPr/>
        <p:txBody>
          <a:bodyPr/>
          <a:lstStyle/>
          <a:p>
            <a:fld id="{1AC89396-0983-2748-BCE7-1C655B004847}" type="slidenum">
              <a:rPr lang="en-US" smtClean="0"/>
              <a:t>4</a:t>
            </a:fld>
            <a:endParaRPr lang="en-US"/>
          </a:p>
        </p:txBody>
      </p:sp>
    </p:spTree>
    <p:extLst>
      <p:ext uri="{BB962C8B-B14F-4D97-AF65-F5344CB8AC3E}">
        <p14:creationId xmlns:p14="http://schemas.microsoft.com/office/powerpoint/2010/main" val="398994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Toxins – for protection from foreign, viruses </a:t>
            </a:r>
            <a:r>
              <a:rPr lang="en-US" sz="1200" b="1" dirty="0">
                <a:solidFill>
                  <a:schemeClr val="tx1">
                    <a:lumMod val="75000"/>
                    <a:lumOff val="25000"/>
                  </a:schemeClr>
                </a:solidFill>
                <a:latin typeface="Times New Roman" panose="02020603050405020304" pitchFamily="18" charset="0"/>
                <a:cs typeface="Times New Roman" panose="02020603050405020304" pitchFamily="18" charset="0"/>
              </a:rPr>
              <a:t>/ bacterial conjugation</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bacteria-bacteria connection</a:t>
            </a:r>
          </a:p>
          <a:p>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Host cell= bacteria</a:t>
            </a:r>
          </a:p>
          <a:p>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Bacteria </a:t>
            </a:r>
            <a:r>
              <a:rPr lang="en-US" sz="1200" b="1" dirty="0">
                <a:solidFill>
                  <a:schemeClr val="tx1">
                    <a:lumMod val="75000"/>
                    <a:lumOff val="25000"/>
                  </a:schemeClr>
                </a:solidFill>
                <a:latin typeface="Times New Roman" panose="02020603050405020304" pitchFamily="18" charset="0"/>
                <a:cs typeface="Times New Roman" panose="02020603050405020304" pitchFamily="18" charset="0"/>
              </a:rPr>
              <a:t>can have more than one </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plasmid / plasmid can be </a:t>
            </a:r>
            <a:r>
              <a:rPr lang="en-US" sz="1200" b="1" dirty="0">
                <a:solidFill>
                  <a:schemeClr val="tx1">
                    <a:lumMod val="75000"/>
                    <a:lumOff val="25000"/>
                  </a:schemeClr>
                </a:solidFill>
                <a:latin typeface="Times New Roman" panose="02020603050405020304" pitchFamily="18" charset="0"/>
                <a:cs typeface="Times New Roman" panose="02020603050405020304" pitchFamily="18" charset="0"/>
              </a:rPr>
              <a:t>transferred</a:t>
            </a: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 between </a:t>
            </a:r>
            <a:r>
              <a:rPr lang="en-US" sz="1200" dirty="0" err="1">
                <a:solidFill>
                  <a:schemeClr val="tx1">
                    <a:lumMod val="75000"/>
                    <a:lumOff val="25000"/>
                  </a:schemeClr>
                </a:solidFill>
                <a:latin typeface="Times New Roman" panose="02020603050405020304" pitchFamily="18" charset="0"/>
                <a:cs typeface="Times New Roman" panose="02020603050405020304" pitchFamily="18" charset="0"/>
              </a:rPr>
              <a:t>bacterias</a:t>
            </a:r>
            <a:endParaRPr lang="en-US" dirty="0"/>
          </a:p>
        </p:txBody>
      </p:sp>
      <p:sp>
        <p:nvSpPr>
          <p:cNvPr id="4" name="Slide Number Placeholder 3"/>
          <p:cNvSpPr>
            <a:spLocks noGrp="1"/>
          </p:cNvSpPr>
          <p:nvPr>
            <p:ph type="sldNum" sz="quarter" idx="5"/>
          </p:nvPr>
        </p:nvSpPr>
        <p:spPr/>
        <p:txBody>
          <a:bodyPr/>
          <a:lstStyle/>
          <a:p>
            <a:fld id="{1AC89396-0983-2748-BCE7-1C655B004847}" type="slidenum">
              <a:rPr lang="en-US" smtClean="0"/>
              <a:t>5</a:t>
            </a:fld>
            <a:endParaRPr lang="en-US"/>
          </a:p>
        </p:txBody>
      </p:sp>
    </p:spTree>
    <p:extLst>
      <p:ext uri="{BB962C8B-B14F-4D97-AF65-F5344CB8AC3E}">
        <p14:creationId xmlns:p14="http://schemas.microsoft.com/office/powerpoint/2010/main" val="198788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Electron micrograph of an </a:t>
            </a:r>
            <a:r>
              <a:rPr lang="en-US" sz="1200" b="0" i="1" u="none" strike="noStrike" kern="1200" dirty="0">
                <a:solidFill>
                  <a:schemeClr val="tx1"/>
                </a:solidFill>
                <a:effectLst/>
                <a:latin typeface="+mn-lt"/>
                <a:ea typeface="+mn-ea"/>
                <a:cs typeface="+mn-cs"/>
              </a:rPr>
              <a:t>E. coli</a:t>
            </a:r>
            <a:r>
              <a:rPr lang="en-US" sz="1200" b="0" i="0" u="none" strike="noStrike" kern="1200" dirty="0">
                <a:solidFill>
                  <a:schemeClr val="tx1"/>
                </a:solidFill>
                <a:effectLst/>
                <a:latin typeface="+mn-lt"/>
                <a:ea typeface="+mn-ea"/>
                <a:cs typeface="+mn-cs"/>
              </a:rPr>
              <a:t> cell ruptured to release its DNA. The tangle is a portion of a single DNA molecule containing over 4.6 million base pairs encoding approximately 4,300 genes. The small circlets are plasmids. (Courtesy of Huntington Potter and David Dressler, Harvard Medical School.)</a:t>
            </a:r>
            <a:endParaRPr lang="en-US" dirty="0"/>
          </a:p>
        </p:txBody>
      </p:sp>
      <p:sp>
        <p:nvSpPr>
          <p:cNvPr id="4" name="Slide Number Placeholder 3"/>
          <p:cNvSpPr>
            <a:spLocks noGrp="1"/>
          </p:cNvSpPr>
          <p:nvPr>
            <p:ph type="sldNum" sz="quarter" idx="5"/>
          </p:nvPr>
        </p:nvSpPr>
        <p:spPr/>
        <p:txBody>
          <a:bodyPr/>
          <a:lstStyle/>
          <a:p>
            <a:fld id="{1AC89396-0983-2748-BCE7-1C655B004847}" type="slidenum">
              <a:rPr lang="en-US" smtClean="0"/>
              <a:t>6</a:t>
            </a:fld>
            <a:endParaRPr lang="en-US"/>
          </a:p>
        </p:txBody>
      </p:sp>
    </p:spTree>
    <p:extLst>
      <p:ext uri="{BB962C8B-B14F-4D97-AF65-F5344CB8AC3E}">
        <p14:creationId xmlns:p14="http://schemas.microsoft.com/office/powerpoint/2010/main" val="63568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72833"/>
                </a:solidFill>
                <a:latin typeface="Times New Roman" panose="02020603050405020304" pitchFamily="18" charset="0"/>
                <a:cs typeface="Times New Roman" panose="02020603050405020304" pitchFamily="18" charset="0"/>
              </a:rPr>
              <a:t>Recombinant DNA </a:t>
            </a:r>
            <a:r>
              <a:rPr lang="en-US" sz="1200" dirty="0">
                <a:solidFill>
                  <a:schemeClr val="tx1">
                    <a:lumMod val="95000"/>
                    <a:lumOff val="5000"/>
                  </a:schemeClr>
                </a:solidFill>
                <a:latin typeface="Times New Roman" panose="02020603050405020304" pitchFamily="18" charset="0"/>
                <a:cs typeface="Times New Roman" panose="02020603050405020304" pitchFamily="18" charset="0"/>
              </a:rPr>
              <a:t>is a </a:t>
            </a:r>
            <a:r>
              <a:rPr lang="en-US" sz="1200" dirty="0">
                <a:solidFill>
                  <a:schemeClr val="tx2">
                    <a:lumMod val="75000"/>
                  </a:schemeClr>
                </a:solidFill>
                <a:latin typeface="Times New Roman" panose="02020603050405020304" pitchFamily="18" charset="0"/>
                <a:cs typeface="Times New Roman" panose="02020603050405020304" pitchFamily="18" charset="0"/>
              </a:rPr>
              <a:t>combination</a:t>
            </a:r>
            <a:r>
              <a:rPr lang="en-US" sz="1200" dirty="0">
                <a:solidFill>
                  <a:schemeClr val="tx1">
                    <a:lumMod val="95000"/>
                    <a:lumOff val="5000"/>
                  </a:schemeClr>
                </a:solidFill>
                <a:latin typeface="Times New Roman" panose="02020603050405020304" pitchFamily="18" charset="0"/>
                <a:cs typeface="Times New Roman" panose="02020603050405020304" pitchFamily="18" charset="0"/>
              </a:rPr>
              <a:t> of </a:t>
            </a:r>
            <a:r>
              <a:rPr lang="en-US" sz="1200" b="1" dirty="0">
                <a:solidFill>
                  <a:schemeClr val="tx1">
                    <a:lumMod val="95000"/>
                    <a:lumOff val="5000"/>
                  </a:schemeClr>
                </a:solidFill>
                <a:latin typeface="Times New Roman" panose="02020603050405020304" pitchFamily="18" charset="0"/>
                <a:cs typeface="Times New Roman" panose="02020603050405020304" pitchFamily="18" charset="0"/>
              </a:rPr>
              <a:t>DNA</a:t>
            </a:r>
            <a:r>
              <a:rPr lang="en-US" sz="1200" dirty="0">
                <a:solidFill>
                  <a:schemeClr val="tx1">
                    <a:lumMod val="95000"/>
                    <a:lumOff val="5000"/>
                  </a:schemeClr>
                </a:solidFill>
                <a:latin typeface="Times New Roman" panose="02020603050405020304" pitchFamily="18" charset="0"/>
                <a:cs typeface="Times New Roman" panose="02020603050405020304" pitchFamily="18" charset="0"/>
              </a:rPr>
              <a:t> from different organisms or different locations in a given genome that would not normally be found in nature. </a:t>
            </a:r>
          </a:p>
          <a:p>
            <a:pPr marL="0" algn="l" defTabSz="914400" rtl="0" eaLnBrk="1" latinLnBrk="0" hangingPunct="1"/>
            <a:r>
              <a:rPr lang="en-US" b="1" dirty="0"/>
              <a:t>Transformed bacteria* / Transformation</a:t>
            </a:r>
          </a:p>
        </p:txBody>
      </p:sp>
      <p:sp>
        <p:nvSpPr>
          <p:cNvPr id="4" name="Slide Number Placeholder 3"/>
          <p:cNvSpPr>
            <a:spLocks noGrp="1"/>
          </p:cNvSpPr>
          <p:nvPr>
            <p:ph type="sldNum" sz="quarter" idx="5"/>
          </p:nvPr>
        </p:nvSpPr>
        <p:spPr/>
        <p:txBody>
          <a:bodyPr/>
          <a:lstStyle/>
          <a:p>
            <a:fld id="{1AC89396-0983-2748-BCE7-1C655B004847}" type="slidenum">
              <a:rPr lang="en-US" smtClean="0"/>
              <a:t>7</a:t>
            </a:fld>
            <a:endParaRPr lang="en-US"/>
          </a:p>
        </p:txBody>
      </p:sp>
    </p:spTree>
    <p:extLst>
      <p:ext uri="{BB962C8B-B14F-4D97-AF65-F5344CB8AC3E}">
        <p14:creationId xmlns:p14="http://schemas.microsoft.com/office/powerpoint/2010/main" val="20017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solidFill>
                  <a:schemeClr val="dk1"/>
                </a:solidFill>
                <a:latin typeface="Times New Roman" panose="02020603050405020304" pitchFamily="18" charset="0"/>
                <a:cs typeface="Times New Roman" panose="02020603050405020304" pitchFamily="18" charset="0"/>
              </a:rPr>
              <a:t>selection of plasmid-containing bacteria ? Addition of antibiotic in culture media will kill bacteria that didn’t contain plasmid and keep bacteria that have plasmid.</a:t>
            </a:r>
          </a:p>
          <a:p>
            <a:r>
              <a:rPr lang="en-US" dirty="0">
                <a:solidFill>
                  <a:schemeClr val="dk1"/>
                </a:solidFill>
                <a:latin typeface="Times New Roman" panose="02020603050405020304" pitchFamily="18" charset="0"/>
                <a:cs typeface="Times New Roman" panose="02020603050405020304" pitchFamily="18" charset="0"/>
              </a:rPr>
              <a:t>There is another method to </a:t>
            </a:r>
            <a:r>
              <a:rPr lang="en-US" dirty="0" err="1">
                <a:solidFill>
                  <a:schemeClr val="dk1"/>
                </a:solidFill>
                <a:latin typeface="Times New Roman" panose="02020603050405020304" pitchFamily="18" charset="0"/>
                <a:cs typeface="Times New Roman" panose="02020603050405020304" pitchFamily="18" charset="0"/>
              </a:rPr>
              <a:t>defrintiate</a:t>
            </a:r>
            <a:r>
              <a:rPr lang="en-US" dirty="0">
                <a:solidFill>
                  <a:schemeClr val="dk1"/>
                </a:solidFill>
                <a:latin typeface="Times New Roman" panose="02020603050405020304" pitchFamily="18" charset="0"/>
                <a:cs typeface="Times New Roman" panose="02020603050405020304" pitchFamily="18" charset="0"/>
              </a:rPr>
              <a:t> between bacteria that have the regular plasmid and bacteria that have the </a:t>
            </a:r>
            <a:r>
              <a:rPr lang="en-US" dirty="0" err="1">
                <a:solidFill>
                  <a:schemeClr val="dk1"/>
                </a:solidFill>
                <a:latin typeface="Times New Roman" panose="02020603050405020304" pitchFamily="18" charset="0"/>
                <a:cs typeface="Times New Roman" panose="02020603050405020304" pitchFamily="18" charset="0"/>
              </a:rPr>
              <a:t>recombinante</a:t>
            </a:r>
            <a:r>
              <a:rPr lang="en-US" dirty="0">
                <a:solidFill>
                  <a:schemeClr val="dk1"/>
                </a:solidFill>
                <a:latin typeface="Times New Roman" panose="02020603050405020304" pitchFamily="18" charset="0"/>
                <a:cs typeface="Times New Roman" panose="02020603050405020304" pitchFamily="18" charset="0"/>
              </a:rPr>
              <a:t> plasmid (contain </a:t>
            </a:r>
            <a:r>
              <a:rPr lang="en-US" dirty="0" err="1">
                <a:solidFill>
                  <a:schemeClr val="dk1"/>
                </a:solidFill>
                <a:latin typeface="Times New Roman" panose="02020603050405020304" pitchFamily="18" charset="0"/>
                <a:cs typeface="Times New Roman" panose="02020603050405020304" pitchFamily="18" charset="0"/>
              </a:rPr>
              <a:t>intrest</a:t>
            </a:r>
            <a:r>
              <a:rPr lang="en-US" dirty="0">
                <a:solidFill>
                  <a:schemeClr val="dk1"/>
                </a:solidFill>
                <a:latin typeface="Times New Roman" panose="02020603050405020304" pitchFamily="18" charset="0"/>
                <a:cs typeface="Times New Roman" panose="02020603050405020304" pitchFamily="18" charset="0"/>
              </a:rPr>
              <a:t> gene) by white and blue colony*?</a:t>
            </a:r>
            <a:endParaRPr lang="en-US" dirty="0"/>
          </a:p>
        </p:txBody>
      </p:sp>
      <p:sp>
        <p:nvSpPr>
          <p:cNvPr id="4" name="عنصر نائب لرقم الشريحة 3"/>
          <p:cNvSpPr>
            <a:spLocks noGrp="1"/>
          </p:cNvSpPr>
          <p:nvPr>
            <p:ph type="sldNum" sz="quarter" idx="5"/>
          </p:nvPr>
        </p:nvSpPr>
        <p:spPr/>
        <p:txBody>
          <a:bodyPr/>
          <a:lstStyle/>
          <a:p>
            <a:fld id="{1AC89396-0983-2748-BCE7-1C655B004847}" type="slidenum">
              <a:rPr lang="en-US" smtClean="0"/>
              <a:t>8</a:t>
            </a:fld>
            <a:endParaRPr lang="en-US"/>
          </a:p>
        </p:txBody>
      </p:sp>
    </p:spTree>
    <p:extLst>
      <p:ext uri="{BB962C8B-B14F-4D97-AF65-F5344CB8AC3E}">
        <p14:creationId xmlns:p14="http://schemas.microsoft.com/office/powerpoint/2010/main" val="815309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Harvesting = </a:t>
            </a:r>
            <a:r>
              <a:rPr lang="en-GB" dirty="0"/>
              <a:t>by centrifugation </a:t>
            </a:r>
            <a:endParaRPr lang="en-US" dirty="0"/>
          </a:p>
        </p:txBody>
      </p:sp>
      <p:sp>
        <p:nvSpPr>
          <p:cNvPr id="4" name="عنصر نائب لرقم الشريحة 3"/>
          <p:cNvSpPr>
            <a:spLocks noGrp="1"/>
          </p:cNvSpPr>
          <p:nvPr>
            <p:ph type="sldNum" sz="quarter" idx="5"/>
          </p:nvPr>
        </p:nvSpPr>
        <p:spPr/>
        <p:txBody>
          <a:bodyPr/>
          <a:lstStyle/>
          <a:p>
            <a:fld id="{1AC89396-0983-2748-BCE7-1C655B004847}" type="slidenum">
              <a:rPr lang="en-US" smtClean="0"/>
              <a:t>9</a:t>
            </a:fld>
            <a:endParaRPr lang="en-US"/>
          </a:p>
        </p:txBody>
      </p:sp>
    </p:spTree>
    <p:extLst>
      <p:ext uri="{BB962C8B-B14F-4D97-AF65-F5344CB8AC3E}">
        <p14:creationId xmlns:p14="http://schemas.microsoft.com/office/powerpoint/2010/main" val="161684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3DAB21B-89E9-DD49-A04B-FE27ED60099A}" type="datetimeFigureOut">
              <a:rPr lang="en-US" smtClean="0"/>
              <a:t>8/30/2023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728A0C2-A6F7-BD49-BA0F-D0C4885F2377}"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680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AB21B-89E9-DD49-A04B-FE27ED60099A}"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8A0C2-A6F7-BD49-BA0F-D0C4885F2377}" type="slidenum">
              <a:rPr lang="en-US" smtClean="0"/>
              <a:t>‹#›</a:t>
            </a:fld>
            <a:endParaRPr lang="en-US"/>
          </a:p>
        </p:txBody>
      </p:sp>
    </p:spTree>
    <p:extLst>
      <p:ext uri="{BB962C8B-B14F-4D97-AF65-F5344CB8AC3E}">
        <p14:creationId xmlns:p14="http://schemas.microsoft.com/office/powerpoint/2010/main" val="142194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AB21B-89E9-DD49-A04B-FE27ED60099A}"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8A0C2-A6F7-BD49-BA0F-D0C4885F2377}" type="slidenum">
              <a:rPr lang="en-US" smtClean="0"/>
              <a:t>‹#›</a:t>
            </a:fld>
            <a:endParaRPr lang="en-US"/>
          </a:p>
        </p:txBody>
      </p:sp>
    </p:spTree>
    <p:extLst>
      <p:ext uri="{BB962C8B-B14F-4D97-AF65-F5344CB8AC3E}">
        <p14:creationId xmlns:p14="http://schemas.microsoft.com/office/powerpoint/2010/main" val="178109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AB21B-89E9-DD49-A04B-FE27ED60099A}"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8A0C2-A6F7-BD49-BA0F-D0C4885F2377}" type="slidenum">
              <a:rPr lang="en-US" smtClean="0"/>
              <a:t>‹#›</a:t>
            </a:fld>
            <a:endParaRPr lang="en-US"/>
          </a:p>
        </p:txBody>
      </p:sp>
    </p:spTree>
    <p:extLst>
      <p:ext uri="{BB962C8B-B14F-4D97-AF65-F5344CB8AC3E}">
        <p14:creationId xmlns:p14="http://schemas.microsoft.com/office/powerpoint/2010/main" val="2114620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3DAB21B-89E9-DD49-A04B-FE27ED60099A}" type="datetimeFigureOut">
              <a:rPr lang="en-US" smtClean="0"/>
              <a:t>8/30/2023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728A0C2-A6F7-BD49-BA0F-D0C4885F2377}"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0031825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DAB21B-89E9-DD49-A04B-FE27ED60099A}"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8A0C2-A6F7-BD49-BA0F-D0C4885F2377}" type="slidenum">
              <a:rPr lang="en-US" smtClean="0"/>
              <a:t>‹#›</a:t>
            </a:fld>
            <a:endParaRPr lang="en-US"/>
          </a:p>
        </p:txBody>
      </p:sp>
    </p:spTree>
    <p:extLst>
      <p:ext uri="{BB962C8B-B14F-4D97-AF65-F5344CB8AC3E}">
        <p14:creationId xmlns:p14="http://schemas.microsoft.com/office/powerpoint/2010/main" val="113823658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DAB21B-89E9-DD49-A04B-FE27ED60099A}"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28A0C2-A6F7-BD49-BA0F-D0C4885F2377}" type="slidenum">
              <a:rPr lang="en-US" smtClean="0"/>
              <a:t>‹#›</a:t>
            </a:fld>
            <a:endParaRPr lang="en-US"/>
          </a:p>
        </p:txBody>
      </p:sp>
    </p:spTree>
    <p:extLst>
      <p:ext uri="{BB962C8B-B14F-4D97-AF65-F5344CB8AC3E}">
        <p14:creationId xmlns:p14="http://schemas.microsoft.com/office/powerpoint/2010/main" val="118096179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DAB21B-89E9-DD49-A04B-FE27ED60099A}"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8A0C2-A6F7-BD49-BA0F-D0C4885F2377}" type="slidenum">
              <a:rPr lang="en-US" smtClean="0"/>
              <a:t>‹#›</a:t>
            </a:fld>
            <a:endParaRPr lang="en-US"/>
          </a:p>
        </p:txBody>
      </p:sp>
    </p:spTree>
    <p:extLst>
      <p:ext uri="{BB962C8B-B14F-4D97-AF65-F5344CB8AC3E}">
        <p14:creationId xmlns:p14="http://schemas.microsoft.com/office/powerpoint/2010/main" val="12697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AB21B-89E9-DD49-A04B-FE27ED60099A}"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28A0C2-A6F7-BD49-BA0F-D0C4885F2377}" type="slidenum">
              <a:rPr lang="en-US" smtClean="0"/>
              <a:t>‹#›</a:t>
            </a:fld>
            <a:endParaRPr lang="en-US"/>
          </a:p>
        </p:txBody>
      </p:sp>
    </p:spTree>
    <p:extLst>
      <p:ext uri="{BB962C8B-B14F-4D97-AF65-F5344CB8AC3E}">
        <p14:creationId xmlns:p14="http://schemas.microsoft.com/office/powerpoint/2010/main" val="21209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53DAB21B-89E9-DD49-A04B-FE27ED60099A}" type="datetimeFigureOut">
              <a:rPr lang="en-US" smtClean="0"/>
              <a:t>8/30/2023</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E728A0C2-A6F7-BD49-BA0F-D0C4885F2377}"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490643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53DAB21B-89E9-DD49-A04B-FE27ED60099A}" type="datetimeFigureOut">
              <a:rPr lang="en-US" smtClean="0"/>
              <a:t>8/30/2023</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E728A0C2-A6F7-BD49-BA0F-D0C4885F2377}" type="slidenum">
              <a:rPr lang="en-US" smtClean="0"/>
              <a:t>‹#›</a:t>
            </a:fld>
            <a:endParaRPr lang="en-US"/>
          </a:p>
        </p:txBody>
      </p:sp>
    </p:spTree>
    <p:extLst>
      <p:ext uri="{BB962C8B-B14F-4D97-AF65-F5344CB8AC3E}">
        <p14:creationId xmlns:p14="http://schemas.microsoft.com/office/powerpoint/2010/main" val="98979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3DAB21B-89E9-DD49-A04B-FE27ED60099A}" type="datetimeFigureOut">
              <a:rPr lang="en-US" smtClean="0"/>
              <a:t>8/30/2023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728A0C2-A6F7-BD49-BA0F-D0C4885F2377}"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7334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05305A-D7BD-AB4E-8D23-DFDBFB8FC597}"/>
              </a:ext>
            </a:extLst>
          </p:cNvPr>
          <p:cNvSpPr/>
          <p:nvPr/>
        </p:nvSpPr>
        <p:spPr>
          <a:xfrm>
            <a:off x="2505656" y="2982361"/>
            <a:ext cx="7258132" cy="461665"/>
          </a:xfrm>
          <a:prstGeom prst="rect">
            <a:avLst/>
          </a:prstGeom>
        </p:spPr>
        <p:txBody>
          <a:bodyPr wrap="square">
            <a:spAutoFit/>
          </a:bodyPr>
          <a:lstStyle/>
          <a:p>
            <a:pPr algn="ctr"/>
            <a:r>
              <a:rPr lang="en-US" sz="2400" b="1" dirty="0">
                <a:solidFill>
                  <a:schemeClr val="tx1">
                    <a:lumMod val="65000"/>
                    <a:lumOff val="35000"/>
                  </a:schemeClr>
                </a:solidFill>
                <a:latin typeface="Times New Roman" panose="02020603050405020304" pitchFamily="18" charset="0"/>
                <a:cs typeface="Times New Roman" panose="02020603050405020304" pitchFamily="18" charset="0"/>
              </a:rPr>
              <a:t>Lab (1) Plasmid Isolation and Purification</a:t>
            </a:r>
            <a:endParaRPr lang="en-US" sz="2400" b="1" dirty="0">
              <a:solidFill>
                <a:schemeClr val="tx1">
                  <a:lumMod val="65000"/>
                  <a:lumOff val="35000"/>
                </a:schemeClr>
              </a:solidFill>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F2CEF39-2A62-E047-828E-D626939DF318}"/>
              </a:ext>
            </a:extLst>
          </p:cNvPr>
          <p:cNvSpPr/>
          <p:nvPr/>
        </p:nvSpPr>
        <p:spPr>
          <a:xfrm>
            <a:off x="1799743" y="2499469"/>
            <a:ext cx="8828828" cy="523220"/>
          </a:xfrm>
          <a:prstGeom prst="rect">
            <a:avLst/>
          </a:prstGeom>
          <a:noFill/>
          <a:ln>
            <a:noFill/>
          </a:ln>
        </p:spPr>
        <p:txBody>
          <a:bodyPr wrap="none" lIns="91440" tIns="45720" rIns="91440" bIns="45720">
            <a:spAutoFit/>
          </a:bodyPr>
          <a:lstStyle/>
          <a:p>
            <a:pPr algn="ctr"/>
            <a:r>
              <a:rPr lang="en-US" sz="2800" dirty="0">
                <a:ln w="0"/>
                <a:solidFill>
                  <a:schemeClr val="accent1">
                    <a:lumMod val="50000"/>
                  </a:schemeClr>
                </a:solidFill>
                <a:latin typeface="Times New Roman" panose="02020603050405020304" pitchFamily="18" charset="0"/>
                <a:cs typeface="Times New Roman" panose="02020603050405020304" pitchFamily="18" charset="0"/>
              </a:rPr>
              <a:t>BCH 462- Biotechnology &amp; Genetic engineering [Practical] </a:t>
            </a:r>
            <a:endParaRPr lang="en-US" sz="2800" b="0" cap="none" spc="0" dirty="0">
              <a:ln w="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E94DC16F-7B38-ED4D-84B2-7198437F77F4}"/>
              </a:ext>
            </a:extLst>
          </p:cNvPr>
          <p:cNvCxnSpPr>
            <a:cxnSpLocks/>
          </p:cNvCxnSpPr>
          <p:nvPr/>
        </p:nvCxnSpPr>
        <p:spPr>
          <a:xfrm>
            <a:off x="2018348" y="3444026"/>
            <a:ext cx="84124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7" name="Group 90">
            <a:extLst>
              <a:ext uri="{FF2B5EF4-FFF2-40B4-BE49-F238E27FC236}">
                <a16:creationId xmlns:a16="http://schemas.microsoft.com/office/drawing/2014/main" id="{47A4DB6F-9A3C-8647-9AC9-6BB2EE495B32}"/>
              </a:ext>
            </a:extLst>
          </p:cNvPr>
          <p:cNvGrpSpPr/>
          <p:nvPr/>
        </p:nvGrpSpPr>
        <p:grpSpPr>
          <a:xfrm rot="19959457">
            <a:off x="7654982" y="5265186"/>
            <a:ext cx="5714525" cy="1140584"/>
            <a:chOff x="683515" y="1568205"/>
            <a:chExt cx="7786497" cy="1512168"/>
          </a:xfrm>
        </p:grpSpPr>
        <p:grpSp>
          <p:nvGrpSpPr>
            <p:cNvPr id="8" name="Group 81">
              <a:extLst>
                <a:ext uri="{FF2B5EF4-FFF2-40B4-BE49-F238E27FC236}">
                  <a16:creationId xmlns:a16="http://schemas.microsoft.com/office/drawing/2014/main" id="{5590BDFE-1443-5249-A7C9-8D0B728888C4}"/>
                </a:ext>
              </a:extLst>
            </p:cNvPr>
            <p:cNvGrpSpPr/>
            <p:nvPr/>
          </p:nvGrpSpPr>
          <p:grpSpPr>
            <a:xfrm>
              <a:off x="683515" y="1736078"/>
              <a:ext cx="2578796" cy="1176422"/>
              <a:chOff x="683515" y="1736078"/>
              <a:chExt cx="2578796" cy="1176422"/>
            </a:xfrm>
          </p:grpSpPr>
          <p:grpSp>
            <p:nvGrpSpPr>
              <p:cNvPr id="25" name="Group 79">
                <a:extLst>
                  <a:ext uri="{FF2B5EF4-FFF2-40B4-BE49-F238E27FC236}">
                    <a16:creationId xmlns:a16="http://schemas.microsoft.com/office/drawing/2014/main" id="{E243D5ED-108C-F84A-9BC9-79174B657005}"/>
                  </a:ext>
                </a:extLst>
              </p:cNvPr>
              <p:cNvGrpSpPr/>
              <p:nvPr/>
            </p:nvGrpSpPr>
            <p:grpSpPr>
              <a:xfrm>
                <a:off x="996254" y="1857649"/>
                <a:ext cx="1953318" cy="933281"/>
                <a:chOff x="1039057" y="1888246"/>
                <a:chExt cx="1953318" cy="933281"/>
              </a:xfrm>
              <a:solidFill>
                <a:srgbClr val="027696"/>
              </a:solidFill>
            </p:grpSpPr>
            <p:sp>
              <p:nvSpPr>
                <p:cNvPr id="27" name="Rounded Rectangle 67">
                  <a:extLst>
                    <a:ext uri="{FF2B5EF4-FFF2-40B4-BE49-F238E27FC236}">
                      <a16:creationId xmlns:a16="http://schemas.microsoft.com/office/drawing/2014/main" id="{EE34E6B9-6CE6-454B-9539-1BC58D288525}"/>
                    </a:ext>
                  </a:extLst>
                </p:cNvPr>
                <p:cNvSpPr/>
                <p:nvPr/>
              </p:nvSpPr>
              <p:spPr>
                <a:xfrm>
                  <a:off x="1464022" y="1966019"/>
                  <a:ext cx="148567" cy="777734"/>
                </a:xfrm>
                <a:prstGeom prst="roundRect">
                  <a:avLst>
                    <a:gd name="adj" fmla="val 44877"/>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ounded Rectangle 68">
                  <a:extLst>
                    <a:ext uri="{FF2B5EF4-FFF2-40B4-BE49-F238E27FC236}">
                      <a16:creationId xmlns:a16="http://schemas.microsoft.com/office/drawing/2014/main" id="{ED3385B7-0661-C644-B85C-BD4A59B46CBD}"/>
                    </a:ext>
                  </a:extLst>
                </p:cNvPr>
                <p:cNvSpPr/>
                <p:nvPr/>
              </p:nvSpPr>
              <p:spPr>
                <a:xfrm>
                  <a:off x="1942517" y="1888246"/>
                  <a:ext cx="148567" cy="933281"/>
                </a:xfrm>
                <a:prstGeom prst="roundRect">
                  <a:avLst>
                    <a:gd name="adj" fmla="val 50000"/>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ounded Rectangle 69">
                  <a:extLst>
                    <a:ext uri="{FF2B5EF4-FFF2-40B4-BE49-F238E27FC236}">
                      <a16:creationId xmlns:a16="http://schemas.microsoft.com/office/drawing/2014/main" id="{2777EB88-AC13-A441-8E44-35682A4D275A}"/>
                    </a:ext>
                  </a:extLst>
                </p:cNvPr>
                <p:cNvSpPr/>
                <p:nvPr/>
              </p:nvSpPr>
              <p:spPr>
                <a:xfrm>
                  <a:off x="2421011" y="1966019"/>
                  <a:ext cx="148567" cy="777734"/>
                </a:xfrm>
                <a:prstGeom prst="roundRect">
                  <a:avLst>
                    <a:gd name="adj" fmla="val 50000"/>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ounded Rectangle 70">
                  <a:extLst>
                    <a:ext uri="{FF2B5EF4-FFF2-40B4-BE49-F238E27FC236}">
                      <a16:creationId xmlns:a16="http://schemas.microsoft.com/office/drawing/2014/main" id="{F14769E1-3695-FE4A-9EAC-29811A482DC5}"/>
                    </a:ext>
                  </a:extLst>
                </p:cNvPr>
                <p:cNvSpPr/>
                <p:nvPr/>
              </p:nvSpPr>
              <p:spPr>
                <a:xfrm>
                  <a:off x="2843808" y="2185242"/>
                  <a:ext cx="148567" cy="339289"/>
                </a:xfrm>
                <a:prstGeom prst="roundRect">
                  <a:avLst>
                    <a:gd name="adj" fmla="val 50000"/>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ounded Rectangle 71">
                  <a:extLst>
                    <a:ext uri="{FF2B5EF4-FFF2-40B4-BE49-F238E27FC236}">
                      <a16:creationId xmlns:a16="http://schemas.microsoft.com/office/drawing/2014/main" id="{16855124-9E91-5348-843E-C52AB95BAD58}"/>
                    </a:ext>
                  </a:extLst>
                </p:cNvPr>
                <p:cNvSpPr/>
                <p:nvPr/>
              </p:nvSpPr>
              <p:spPr>
                <a:xfrm>
                  <a:off x="1039057" y="2153805"/>
                  <a:ext cx="148567" cy="402163"/>
                </a:xfrm>
                <a:prstGeom prst="roundRect">
                  <a:avLst>
                    <a:gd name="adj" fmla="val 50000"/>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Diamond 3">
                <a:extLst>
                  <a:ext uri="{FF2B5EF4-FFF2-40B4-BE49-F238E27FC236}">
                    <a16:creationId xmlns:a16="http://schemas.microsoft.com/office/drawing/2014/main" id="{B02D829E-8B28-AE4D-9D84-9363FFD4C250}"/>
                  </a:ext>
                </a:extLst>
              </p:cNvPr>
              <p:cNvSpPr/>
              <p:nvPr/>
            </p:nvSpPr>
            <p:spPr>
              <a:xfrm>
                <a:off x="683515" y="1736078"/>
                <a:ext cx="2578796" cy="1176422"/>
              </a:xfrm>
              <a:custGeom>
                <a:avLst/>
                <a:gdLst>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07359 h 1252817"/>
                  <a:gd name="connsiteX1" fmla="*/ 864096 w 1728192"/>
                  <a:gd name="connsiteY1" fmla="*/ 0 h 1252817"/>
                  <a:gd name="connsiteX2" fmla="*/ 1728192 w 1728192"/>
                  <a:gd name="connsiteY2" fmla="*/ 607359 h 1252817"/>
                  <a:gd name="connsiteX3" fmla="*/ 864096 w 1728192"/>
                  <a:gd name="connsiteY3" fmla="*/ 1252817 h 1252817"/>
                  <a:gd name="connsiteX4" fmla="*/ 0 w 1728192"/>
                  <a:gd name="connsiteY4" fmla="*/ 607359 h 1252817"/>
                  <a:gd name="connsiteX0" fmla="*/ 0 w 1728192"/>
                  <a:gd name="connsiteY0" fmla="*/ 607359 h 1186142"/>
                  <a:gd name="connsiteX1" fmla="*/ 864096 w 1728192"/>
                  <a:gd name="connsiteY1" fmla="*/ 0 h 1186142"/>
                  <a:gd name="connsiteX2" fmla="*/ 1728192 w 1728192"/>
                  <a:gd name="connsiteY2" fmla="*/ 607359 h 1186142"/>
                  <a:gd name="connsiteX3" fmla="*/ 873621 w 1728192"/>
                  <a:gd name="connsiteY3" fmla="*/ 1186142 h 1186142"/>
                  <a:gd name="connsiteX4" fmla="*/ 0 w 1728192"/>
                  <a:gd name="connsiteY4" fmla="*/ 607359 h 1186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1186142">
                    <a:moveTo>
                      <a:pt x="0" y="607359"/>
                    </a:moveTo>
                    <a:cubicBezTo>
                      <a:pt x="202307" y="306481"/>
                      <a:pt x="499864" y="24653"/>
                      <a:pt x="864096" y="0"/>
                    </a:cubicBezTo>
                    <a:cubicBezTo>
                      <a:pt x="1266428" y="24653"/>
                      <a:pt x="1506835" y="344581"/>
                      <a:pt x="1728192" y="607359"/>
                    </a:cubicBezTo>
                    <a:cubicBezTo>
                      <a:pt x="1525885" y="927287"/>
                      <a:pt x="1199753" y="1171014"/>
                      <a:pt x="873621" y="1186142"/>
                    </a:cubicBezTo>
                    <a:cubicBezTo>
                      <a:pt x="585589" y="1180539"/>
                      <a:pt x="135632" y="908237"/>
                      <a:pt x="0" y="607359"/>
                    </a:cubicBezTo>
                    <a:close/>
                  </a:path>
                </a:pathLst>
              </a:custGeom>
              <a:noFill/>
              <a:ln w="57150">
                <a:solidFill>
                  <a:srgbClr val="D6D6D6">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9" name="Group 88">
              <a:extLst>
                <a:ext uri="{FF2B5EF4-FFF2-40B4-BE49-F238E27FC236}">
                  <a16:creationId xmlns:a16="http://schemas.microsoft.com/office/drawing/2014/main" id="{76E4C2EE-2379-EF4B-9074-E1B889F86B34}"/>
                </a:ext>
              </a:extLst>
            </p:cNvPr>
            <p:cNvGrpSpPr/>
            <p:nvPr/>
          </p:nvGrpSpPr>
          <p:grpSpPr>
            <a:xfrm>
              <a:off x="3313479" y="1568205"/>
              <a:ext cx="2578796" cy="1512168"/>
              <a:chOff x="3313479" y="1568205"/>
              <a:chExt cx="2578796" cy="1512168"/>
            </a:xfrm>
          </p:grpSpPr>
          <p:grpSp>
            <p:nvGrpSpPr>
              <p:cNvPr id="18" name="Group 80">
                <a:extLst>
                  <a:ext uri="{FF2B5EF4-FFF2-40B4-BE49-F238E27FC236}">
                    <a16:creationId xmlns:a16="http://schemas.microsoft.com/office/drawing/2014/main" id="{666E6C67-9BD7-5E41-A975-0813A7E9267A}"/>
                  </a:ext>
                </a:extLst>
              </p:cNvPr>
              <p:cNvGrpSpPr/>
              <p:nvPr/>
            </p:nvGrpSpPr>
            <p:grpSpPr>
              <a:xfrm>
                <a:off x="3571605" y="1725582"/>
                <a:ext cx="2062545" cy="1197414"/>
                <a:chOff x="3559987" y="1758186"/>
                <a:chExt cx="2062545" cy="1197414"/>
              </a:xfrm>
              <a:solidFill>
                <a:srgbClr val="027696"/>
              </a:solidFill>
            </p:grpSpPr>
            <p:sp>
              <p:nvSpPr>
                <p:cNvPr id="20" name="Rounded Rectangle 60">
                  <a:extLst>
                    <a:ext uri="{FF2B5EF4-FFF2-40B4-BE49-F238E27FC236}">
                      <a16:creationId xmlns:a16="http://schemas.microsoft.com/office/drawing/2014/main" id="{777517C6-2B6A-004D-8300-5098D7EBF3FA}"/>
                    </a:ext>
                  </a:extLst>
                </p:cNvPr>
                <p:cNvSpPr/>
                <p:nvPr/>
              </p:nvSpPr>
              <p:spPr>
                <a:xfrm>
                  <a:off x="4038481" y="1851734"/>
                  <a:ext cx="148567" cy="1010318"/>
                </a:xfrm>
                <a:prstGeom prst="roundRect">
                  <a:avLst>
                    <a:gd name="adj" fmla="val 50000"/>
                  </a:avLst>
                </a:prstGeom>
                <a:solidFill>
                  <a:srgbClr val="D6D6D6">
                    <a:alpha val="65098"/>
                  </a:srgbClr>
                </a:solidFill>
                <a:ln>
                  <a:solidFill>
                    <a:srgbClr val="D6D6D6">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1" name="Rounded Rectangle 61">
                  <a:extLst>
                    <a:ext uri="{FF2B5EF4-FFF2-40B4-BE49-F238E27FC236}">
                      <a16:creationId xmlns:a16="http://schemas.microsoft.com/office/drawing/2014/main" id="{B3DDC335-2CB3-4442-8C78-10C48270C63C}"/>
                    </a:ext>
                  </a:extLst>
                </p:cNvPr>
                <p:cNvSpPr/>
                <p:nvPr/>
              </p:nvSpPr>
              <p:spPr>
                <a:xfrm>
                  <a:off x="4516976" y="1758186"/>
                  <a:ext cx="148567" cy="1197414"/>
                </a:xfrm>
                <a:prstGeom prst="roundRect">
                  <a:avLst>
                    <a:gd name="adj" fmla="val 50000"/>
                  </a:avLst>
                </a:prstGeom>
                <a:solidFill>
                  <a:srgbClr val="D6D6D6">
                    <a:alpha val="65098"/>
                  </a:srgbClr>
                </a:solidFill>
                <a:ln>
                  <a:solidFill>
                    <a:srgbClr val="D6D6D6">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ounded Rectangle 62">
                  <a:extLst>
                    <a:ext uri="{FF2B5EF4-FFF2-40B4-BE49-F238E27FC236}">
                      <a16:creationId xmlns:a16="http://schemas.microsoft.com/office/drawing/2014/main" id="{5E92F52D-CF1C-EC49-8D12-310C04B821C5}"/>
                    </a:ext>
                  </a:extLst>
                </p:cNvPr>
                <p:cNvSpPr/>
                <p:nvPr/>
              </p:nvSpPr>
              <p:spPr>
                <a:xfrm>
                  <a:off x="4995470" y="1814315"/>
                  <a:ext cx="148567" cy="1085157"/>
                </a:xfrm>
                <a:prstGeom prst="roundRect">
                  <a:avLst>
                    <a:gd name="adj" fmla="val 50000"/>
                  </a:avLst>
                </a:prstGeom>
                <a:solidFill>
                  <a:srgbClr val="D6D6D6">
                    <a:alpha val="65098"/>
                  </a:srgbClr>
                </a:solidFill>
                <a:ln>
                  <a:solidFill>
                    <a:srgbClr val="D6D6D6">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ounded Rectangle 63">
                  <a:extLst>
                    <a:ext uri="{FF2B5EF4-FFF2-40B4-BE49-F238E27FC236}">
                      <a16:creationId xmlns:a16="http://schemas.microsoft.com/office/drawing/2014/main" id="{0675B410-A470-7844-B6F5-576B8BC7A523}"/>
                    </a:ext>
                  </a:extLst>
                </p:cNvPr>
                <p:cNvSpPr/>
                <p:nvPr/>
              </p:nvSpPr>
              <p:spPr>
                <a:xfrm>
                  <a:off x="5473965" y="2132934"/>
                  <a:ext cx="148567" cy="447918"/>
                </a:xfrm>
                <a:prstGeom prst="roundRect">
                  <a:avLst>
                    <a:gd name="adj" fmla="val 50000"/>
                  </a:avLst>
                </a:prstGeom>
                <a:solidFill>
                  <a:srgbClr val="D6D6D6">
                    <a:alpha val="65098"/>
                  </a:srgbClr>
                </a:solidFill>
                <a:ln>
                  <a:solidFill>
                    <a:srgbClr val="D6D6D6">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ounded Rectangle 64">
                  <a:extLst>
                    <a:ext uri="{FF2B5EF4-FFF2-40B4-BE49-F238E27FC236}">
                      <a16:creationId xmlns:a16="http://schemas.microsoft.com/office/drawing/2014/main" id="{F8878EB8-8133-A146-8AF6-194A28547375}"/>
                    </a:ext>
                  </a:extLst>
                </p:cNvPr>
                <p:cNvSpPr/>
                <p:nvPr/>
              </p:nvSpPr>
              <p:spPr>
                <a:xfrm>
                  <a:off x="3559987" y="2132934"/>
                  <a:ext cx="148567" cy="447918"/>
                </a:xfrm>
                <a:prstGeom prst="roundRect">
                  <a:avLst>
                    <a:gd name="adj" fmla="val 50000"/>
                  </a:avLst>
                </a:prstGeom>
                <a:solidFill>
                  <a:srgbClr val="D6D6D6">
                    <a:alpha val="65098"/>
                  </a:srgbClr>
                </a:solidFill>
                <a:ln>
                  <a:solidFill>
                    <a:srgbClr val="D6D6D6">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9" name="Diamond 3">
                <a:extLst>
                  <a:ext uri="{FF2B5EF4-FFF2-40B4-BE49-F238E27FC236}">
                    <a16:creationId xmlns:a16="http://schemas.microsoft.com/office/drawing/2014/main" id="{2CB378FE-DD45-6F48-B9CB-7B2828F13ACF}"/>
                  </a:ext>
                </a:extLst>
              </p:cNvPr>
              <p:cNvSpPr/>
              <p:nvPr/>
            </p:nvSpPr>
            <p:spPr>
              <a:xfrm>
                <a:off x="3313479" y="1568205"/>
                <a:ext cx="2578796" cy="1512168"/>
              </a:xfrm>
              <a:custGeom>
                <a:avLst/>
                <a:gdLst>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07359 h 1252817"/>
                  <a:gd name="connsiteX1" fmla="*/ 864096 w 1728192"/>
                  <a:gd name="connsiteY1" fmla="*/ 0 h 1252817"/>
                  <a:gd name="connsiteX2" fmla="*/ 1728192 w 1728192"/>
                  <a:gd name="connsiteY2" fmla="*/ 607359 h 1252817"/>
                  <a:gd name="connsiteX3" fmla="*/ 864096 w 1728192"/>
                  <a:gd name="connsiteY3" fmla="*/ 1252817 h 1252817"/>
                  <a:gd name="connsiteX4" fmla="*/ 0 w 1728192"/>
                  <a:gd name="connsiteY4" fmla="*/ 607359 h 1252817"/>
                  <a:gd name="connsiteX0" fmla="*/ 0 w 1728192"/>
                  <a:gd name="connsiteY0" fmla="*/ 607359 h 1186142"/>
                  <a:gd name="connsiteX1" fmla="*/ 864096 w 1728192"/>
                  <a:gd name="connsiteY1" fmla="*/ 0 h 1186142"/>
                  <a:gd name="connsiteX2" fmla="*/ 1728192 w 1728192"/>
                  <a:gd name="connsiteY2" fmla="*/ 607359 h 1186142"/>
                  <a:gd name="connsiteX3" fmla="*/ 873621 w 1728192"/>
                  <a:gd name="connsiteY3" fmla="*/ 1186142 h 1186142"/>
                  <a:gd name="connsiteX4" fmla="*/ 0 w 1728192"/>
                  <a:gd name="connsiteY4" fmla="*/ 607359 h 1186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1186142">
                    <a:moveTo>
                      <a:pt x="0" y="607359"/>
                    </a:moveTo>
                    <a:cubicBezTo>
                      <a:pt x="202307" y="306481"/>
                      <a:pt x="499864" y="24653"/>
                      <a:pt x="864096" y="0"/>
                    </a:cubicBezTo>
                    <a:cubicBezTo>
                      <a:pt x="1266428" y="24653"/>
                      <a:pt x="1506835" y="344581"/>
                      <a:pt x="1728192" y="607359"/>
                    </a:cubicBezTo>
                    <a:cubicBezTo>
                      <a:pt x="1525885" y="927287"/>
                      <a:pt x="1199753" y="1171014"/>
                      <a:pt x="873621" y="1186142"/>
                    </a:cubicBezTo>
                    <a:cubicBezTo>
                      <a:pt x="585589" y="1180539"/>
                      <a:pt x="135632" y="908237"/>
                      <a:pt x="0" y="607359"/>
                    </a:cubicBezTo>
                    <a:close/>
                  </a:path>
                </a:pathLst>
              </a:custGeom>
              <a:noFill/>
              <a:ln w="57150">
                <a:solidFill>
                  <a:srgbClr val="D6D6D6">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0" name="Group 89">
              <a:extLst>
                <a:ext uri="{FF2B5EF4-FFF2-40B4-BE49-F238E27FC236}">
                  <a16:creationId xmlns:a16="http://schemas.microsoft.com/office/drawing/2014/main" id="{034B63DE-6DF0-E549-9E2C-57A9EDC6CD89}"/>
                </a:ext>
              </a:extLst>
            </p:cNvPr>
            <p:cNvGrpSpPr/>
            <p:nvPr/>
          </p:nvGrpSpPr>
          <p:grpSpPr>
            <a:xfrm>
              <a:off x="5891216" y="1736078"/>
              <a:ext cx="2578796" cy="1176422"/>
              <a:chOff x="5891216" y="1736078"/>
              <a:chExt cx="2578796" cy="1176422"/>
            </a:xfrm>
          </p:grpSpPr>
          <p:sp>
            <p:nvSpPr>
              <p:cNvPr id="11" name="Diamond 3">
                <a:extLst>
                  <a:ext uri="{FF2B5EF4-FFF2-40B4-BE49-F238E27FC236}">
                    <a16:creationId xmlns:a16="http://schemas.microsoft.com/office/drawing/2014/main" id="{A1787468-97F4-5743-8089-003A5FC18BF5}"/>
                  </a:ext>
                </a:extLst>
              </p:cNvPr>
              <p:cNvSpPr/>
              <p:nvPr/>
            </p:nvSpPr>
            <p:spPr>
              <a:xfrm>
                <a:off x="5891216" y="1736078"/>
                <a:ext cx="2578796" cy="1176422"/>
              </a:xfrm>
              <a:custGeom>
                <a:avLst/>
                <a:gdLst>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07359 h 1252817"/>
                  <a:gd name="connsiteX1" fmla="*/ 864096 w 1728192"/>
                  <a:gd name="connsiteY1" fmla="*/ 0 h 1252817"/>
                  <a:gd name="connsiteX2" fmla="*/ 1728192 w 1728192"/>
                  <a:gd name="connsiteY2" fmla="*/ 607359 h 1252817"/>
                  <a:gd name="connsiteX3" fmla="*/ 864096 w 1728192"/>
                  <a:gd name="connsiteY3" fmla="*/ 1252817 h 1252817"/>
                  <a:gd name="connsiteX4" fmla="*/ 0 w 1728192"/>
                  <a:gd name="connsiteY4" fmla="*/ 607359 h 1252817"/>
                  <a:gd name="connsiteX0" fmla="*/ 0 w 1728192"/>
                  <a:gd name="connsiteY0" fmla="*/ 607359 h 1186142"/>
                  <a:gd name="connsiteX1" fmla="*/ 864096 w 1728192"/>
                  <a:gd name="connsiteY1" fmla="*/ 0 h 1186142"/>
                  <a:gd name="connsiteX2" fmla="*/ 1728192 w 1728192"/>
                  <a:gd name="connsiteY2" fmla="*/ 607359 h 1186142"/>
                  <a:gd name="connsiteX3" fmla="*/ 873621 w 1728192"/>
                  <a:gd name="connsiteY3" fmla="*/ 1186142 h 1186142"/>
                  <a:gd name="connsiteX4" fmla="*/ 0 w 1728192"/>
                  <a:gd name="connsiteY4" fmla="*/ 607359 h 1186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1186142">
                    <a:moveTo>
                      <a:pt x="0" y="607359"/>
                    </a:moveTo>
                    <a:cubicBezTo>
                      <a:pt x="202307" y="306481"/>
                      <a:pt x="499864" y="24653"/>
                      <a:pt x="864096" y="0"/>
                    </a:cubicBezTo>
                    <a:cubicBezTo>
                      <a:pt x="1266428" y="24653"/>
                      <a:pt x="1506835" y="344581"/>
                      <a:pt x="1728192" y="607359"/>
                    </a:cubicBezTo>
                    <a:cubicBezTo>
                      <a:pt x="1525885" y="927287"/>
                      <a:pt x="1199753" y="1171014"/>
                      <a:pt x="873621" y="1186142"/>
                    </a:cubicBezTo>
                    <a:cubicBezTo>
                      <a:pt x="585589" y="1180539"/>
                      <a:pt x="135632" y="908237"/>
                      <a:pt x="0" y="607359"/>
                    </a:cubicBezTo>
                    <a:close/>
                  </a:path>
                </a:pathLst>
              </a:custGeom>
              <a:noFill/>
              <a:ln w="57150">
                <a:solidFill>
                  <a:srgbClr val="D6D6D6">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2" name="Group 82">
                <a:extLst>
                  <a:ext uri="{FF2B5EF4-FFF2-40B4-BE49-F238E27FC236}">
                    <a16:creationId xmlns:a16="http://schemas.microsoft.com/office/drawing/2014/main" id="{EBF74175-5B26-EB4C-B8D2-763248C067CF}"/>
                  </a:ext>
                </a:extLst>
              </p:cNvPr>
              <p:cNvGrpSpPr/>
              <p:nvPr/>
            </p:nvGrpSpPr>
            <p:grpSpPr>
              <a:xfrm>
                <a:off x="6203955" y="1857649"/>
                <a:ext cx="1953318" cy="933281"/>
                <a:chOff x="1039057" y="1888246"/>
                <a:chExt cx="1953318" cy="933281"/>
              </a:xfrm>
              <a:solidFill>
                <a:srgbClr val="027696"/>
              </a:solidFill>
            </p:grpSpPr>
            <p:sp>
              <p:nvSpPr>
                <p:cNvPr id="13" name="Rounded Rectangle 83">
                  <a:extLst>
                    <a:ext uri="{FF2B5EF4-FFF2-40B4-BE49-F238E27FC236}">
                      <a16:creationId xmlns:a16="http://schemas.microsoft.com/office/drawing/2014/main" id="{B8F23BC3-5431-0840-98F8-C4018A524228}"/>
                    </a:ext>
                  </a:extLst>
                </p:cNvPr>
                <p:cNvSpPr/>
                <p:nvPr/>
              </p:nvSpPr>
              <p:spPr>
                <a:xfrm>
                  <a:off x="1464022" y="1966019"/>
                  <a:ext cx="148567" cy="777734"/>
                </a:xfrm>
                <a:prstGeom prst="roundRect">
                  <a:avLst>
                    <a:gd name="adj" fmla="val 44877"/>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ounded Rectangle 84">
                  <a:extLst>
                    <a:ext uri="{FF2B5EF4-FFF2-40B4-BE49-F238E27FC236}">
                      <a16:creationId xmlns:a16="http://schemas.microsoft.com/office/drawing/2014/main" id="{1C1AA1EB-2D12-E94B-8F2C-FA3C7171E6AA}"/>
                    </a:ext>
                  </a:extLst>
                </p:cNvPr>
                <p:cNvSpPr/>
                <p:nvPr/>
              </p:nvSpPr>
              <p:spPr>
                <a:xfrm>
                  <a:off x="1942517" y="1888246"/>
                  <a:ext cx="148567" cy="933281"/>
                </a:xfrm>
                <a:prstGeom prst="roundRect">
                  <a:avLst>
                    <a:gd name="adj" fmla="val 50000"/>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ounded Rectangle 85">
                  <a:extLst>
                    <a:ext uri="{FF2B5EF4-FFF2-40B4-BE49-F238E27FC236}">
                      <a16:creationId xmlns:a16="http://schemas.microsoft.com/office/drawing/2014/main" id="{BDF38B65-A495-C74D-8E7C-B2F40C6ED239}"/>
                    </a:ext>
                  </a:extLst>
                </p:cNvPr>
                <p:cNvSpPr/>
                <p:nvPr/>
              </p:nvSpPr>
              <p:spPr>
                <a:xfrm>
                  <a:off x="2421011" y="1966019"/>
                  <a:ext cx="148567" cy="777734"/>
                </a:xfrm>
                <a:prstGeom prst="roundRect">
                  <a:avLst>
                    <a:gd name="adj" fmla="val 50000"/>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ounded Rectangle 86">
                  <a:extLst>
                    <a:ext uri="{FF2B5EF4-FFF2-40B4-BE49-F238E27FC236}">
                      <a16:creationId xmlns:a16="http://schemas.microsoft.com/office/drawing/2014/main" id="{76336B7A-B66A-A141-B96B-57920F3502D5}"/>
                    </a:ext>
                  </a:extLst>
                </p:cNvPr>
                <p:cNvSpPr/>
                <p:nvPr/>
              </p:nvSpPr>
              <p:spPr>
                <a:xfrm>
                  <a:off x="2843808" y="2185242"/>
                  <a:ext cx="148567" cy="339289"/>
                </a:xfrm>
                <a:prstGeom prst="roundRect">
                  <a:avLst>
                    <a:gd name="adj" fmla="val 50000"/>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Rounded Rectangle 87">
                  <a:extLst>
                    <a:ext uri="{FF2B5EF4-FFF2-40B4-BE49-F238E27FC236}">
                      <a16:creationId xmlns:a16="http://schemas.microsoft.com/office/drawing/2014/main" id="{F2657F73-BFFF-334B-A940-35B1E6D7053D}"/>
                    </a:ext>
                  </a:extLst>
                </p:cNvPr>
                <p:cNvSpPr/>
                <p:nvPr/>
              </p:nvSpPr>
              <p:spPr>
                <a:xfrm>
                  <a:off x="1039057" y="2153805"/>
                  <a:ext cx="148567" cy="402163"/>
                </a:xfrm>
                <a:prstGeom prst="roundRect">
                  <a:avLst>
                    <a:gd name="adj" fmla="val 50000"/>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spTree>
    <p:extLst>
      <p:ext uri="{BB962C8B-B14F-4D97-AF65-F5344CB8AC3E}">
        <p14:creationId xmlns:p14="http://schemas.microsoft.com/office/powerpoint/2010/main" val="375592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22F9972-70DC-F14A-8459-1750D8B4AFE8}"/>
              </a:ext>
            </a:extLst>
          </p:cNvPr>
          <p:cNvCxnSpPr>
            <a:cxnSpLocks/>
          </p:cNvCxnSpPr>
          <p:nvPr/>
        </p:nvCxnSpPr>
        <p:spPr>
          <a:xfrm>
            <a:off x="1092605" y="1159571"/>
            <a:ext cx="985961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a:extLst>
              <a:ext uri="{FF2B5EF4-FFF2-40B4-BE49-F238E27FC236}">
                <a16:creationId xmlns:a16="http://schemas.microsoft.com/office/drawing/2014/main" id="{1587E34A-A4FE-7D4F-9E04-C649F4977109}"/>
              </a:ext>
            </a:extLst>
          </p:cNvPr>
          <p:cNvSpPr/>
          <p:nvPr/>
        </p:nvSpPr>
        <p:spPr>
          <a:xfrm>
            <a:off x="1092604" y="636351"/>
            <a:ext cx="5317353"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1. Growth of the bacterial culture</a:t>
            </a:r>
          </a:p>
        </p:txBody>
      </p:sp>
      <p:sp>
        <p:nvSpPr>
          <p:cNvPr id="7" name="Rectangle 6">
            <a:extLst>
              <a:ext uri="{FF2B5EF4-FFF2-40B4-BE49-F238E27FC236}">
                <a16:creationId xmlns:a16="http://schemas.microsoft.com/office/drawing/2014/main" id="{A1060FBE-7CCB-5446-9985-9C4A85904619}"/>
              </a:ext>
            </a:extLst>
          </p:cNvPr>
          <p:cNvSpPr/>
          <p:nvPr/>
        </p:nvSpPr>
        <p:spPr>
          <a:xfrm>
            <a:off x="1092604" y="1171928"/>
            <a:ext cx="10583581" cy="4289829"/>
          </a:xfrm>
          <a:prstGeom prst="rect">
            <a:avLst/>
          </a:prstGeom>
        </p:spPr>
        <p:txBody>
          <a:bodyPr wrap="square">
            <a:spAutoFit/>
          </a:bodyPr>
          <a:lstStyle/>
          <a:p>
            <a:pPr algn="just">
              <a:lnSpc>
                <a:spcPct val="150000"/>
              </a:lnSpc>
            </a:pPr>
            <a:r>
              <a:rPr lang="en-US" sz="2000" u="sng" dirty="0">
                <a:solidFill>
                  <a:schemeClr val="tx1">
                    <a:lumMod val="75000"/>
                    <a:lumOff val="25000"/>
                  </a:schemeClr>
                </a:solidFill>
                <a:latin typeface="Times New Roman" panose="02020603050405020304" pitchFamily="18" charset="0"/>
                <a:cs typeface="Times New Roman" panose="02020603050405020304" pitchFamily="18" charset="0"/>
              </a:rPr>
              <a:t>Depending upon nutritional status,</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bacteria exhibit </a:t>
            </a:r>
            <a:r>
              <a:rPr lang="en-US" sz="2000" b="1" u="sng" dirty="0">
                <a:solidFill>
                  <a:schemeClr val="tx1">
                    <a:lumMod val="75000"/>
                    <a:lumOff val="25000"/>
                  </a:schemeClr>
                </a:solidFill>
                <a:latin typeface="Times New Roman" panose="02020603050405020304" pitchFamily="18" charset="0"/>
                <a:cs typeface="Times New Roman" panose="02020603050405020304" pitchFamily="18" charset="0"/>
              </a:rPr>
              <a:t>different growth patterns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which include: </a:t>
            </a:r>
          </a:p>
          <a:p>
            <a:pPr algn="just">
              <a:lnSpc>
                <a:spcPct val="150000"/>
              </a:lnSpc>
            </a:pPr>
            <a:endParaRPr lang="en-US" sz="20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400050" indent="-400050" algn="just">
              <a:lnSpc>
                <a:spcPct val="150000"/>
              </a:lnSpc>
              <a:buClr>
                <a:schemeClr val="bg1">
                  <a:lumMod val="50000"/>
                </a:schemeClr>
              </a:buClr>
              <a:buFont typeface="+mj-lt"/>
              <a:buAutoNum type="romanUcPeriod"/>
            </a:pPr>
            <a:r>
              <a:rPr lang="en-US" b="1" dirty="0">
                <a:solidFill>
                  <a:schemeClr val="accent2">
                    <a:lumMod val="50000"/>
                  </a:schemeClr>
                </a:solidFill>
                <a:latin typeface="Times New Roman" panose="02020603050405020304" pitchFamily="18" charset="0"/>
                <a:cs typeface="Times New Roman" panose="02020603050405020304" pitchFamily="18" charset="0"/>
              </a:rPr>
              <a:t>Lag phase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this phase bacteria </a:t>
            </a:r>
            <a:r>
              <a:rPr lang="en-US" u="sng" dirty="0">
                <a:latin typeface="Times New Roman" panose="02020603050405020304" pitchFamily="18" charset="0"/>
                <a:cs typeface="Times New Roman" panose="02020603050405020304" pitchFamily="18" charset="0"/>
              </a:rPr>
              <a:t>adapt</a:t>
            </a:r>
            <a:r>
              <a:rPr lang="en-US" dirty="0">
                <a:latin typeface="Times New Roman" panose="02020603050405020304" pitchFamily="18" charset="0"/>
                <a:cs typeface="Times New Roman" panose="02020603050405020304" pitchFamily="18" charset="0"/>
              </a:rPr>
              <a:t> themselves to growth conditions and synthesis its own DNA, RNA and proteins. </a:t>
            </a:r>
          </a:p>
          <a:p>
            <a:pPr marL="400050" indent="-400050" algn="just">
              <a:lnSpc>
                <a:spcPct val="150000"/>
              </a:lnSpc>
              <a:buClr>
                <a:schemeClr val="bg1">
                  <a:lumMod val="50000"/>
                </a:schemeClr>
              </a:buClr>
              <a:buFont typeface="+mj-lt"/>
              <a:buAutoNum type="romanUcPeriod"/>
            </a:pPr>
            <a:r>
              <a:rPr lang="en-US" b="1" dirty="0">
                <a:solidFill>
                  <a:schemeClr val="accent2">
                    <a:lumMod val="50000"/>
                  </a:schemeClr>
                </a:solidFill>
                <a:latin typeface="Times New Roman" panose="02020603050405020304" pitchFamily="18" charset="0"/>
                <a:cs typeface="Times New Roman" panose="02020603050405020304" pitchFamily="18" charset="0"/>
              </a:rPr>
              <a:t>Log phase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is exponential phase, the bacterial cells divide and the production of new cells is </a:t>
            </a:r>
            <a:r>
              <a:rPr lang="en-US" u="sng" dirty="0">
                <a:latin typeface="Times New Roman" panose="02020603050405020304" pitchFamily="18" charset="0"/>
                <a:cs typeface="Times New Roman" panose="02020603050405020304" pitchFamily="18" charset="0"/>
              </a:rPr>
              <a:t>proportion</a:t>
            </a:r>
            <a:r>
              <a:rPr lang="en-US" dirty="0">
                <a:latin typeface="Times New Roman" panose="02020603050405020304" pitchFamily="18" charset="0"/>
                <a:cs typeface="Times New Roman" panose="02020603050405020304" pitchFamily="18" charset="0"/>
              </a:rPr>
              <a:t> to increased time. </a:t>
            </a:r>
          </a:p>
          <a:p>
            <a:pPr marL="400050" indent="-400050" algn="just">
              <a:lnSpc>
                <a:spcPct val="150000"/>
              </a:lnSpc>
              <a:buClr>
                <a:schemeClr val="bg1">
                  <a:lumMod val="50000"/>
                </a:schemeClr>
              </a:buClr>
              <a:buFont typeface="+mj-lt"/>
              <a:buAutoNum type="romanUcPeriod"/>
            </a:pPr>
            <a:r>
              <a:rPr lang="en-US" b="1" dirty="0">
                <a:solidFill>
                  <a:schemeClr val="accent2">
                    <a:lumMod val="50000"/>
                  </a:schemeClr>
                </a:solidFill>
                <a:latin typeface="Times New Roman" panose="02020603050405020304" pitchFamily="18" charset="0"/>
                <a:cs typeface="Times New Roman" panose="02020603050405020304" pitchFamily="18" charset="0"/>
              </a:rPr>
              <a:t>Stationary phase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growth rate slows as nutrients become limited, waste products accumulate and the </a:t>
            </a:r>
            <a:r>
              <a:rPr lang="en-US" u="sng" dirty="0">
                <a:latin typeface="Times New Roman" panose="02020603050405020304" pitchFamily="18" charset="0"/>
                <a:cs typeface="Times New Roman" panose="02020603050405020304" pitchFamily="18" charset="0"/>
              </a:rPr>
              <a:t>rate of cell division equals the rate of death</a:t>
            </a:r>
            <a:r>
              <a:rPr lang="en-US" dirty="0">
                <a:latin typeface="Times New Roman" panose="02020603050405020304" pitchFamily="18" charset="0"/>
                <a:cs typeface="Times New Roman" panose="02020603050405020304" pitchFamily="18" charset="0"/>
              </a:rPr>
              <a:t>. </a:t>
            </a:r>
          </a:p>
          <a:p>
            <a:pPr marL="400050" indent="-400050" algn="just">
              <a:lnSpc>
                <a:spcPct val="150000"/>
              </a:lnSpc>
              <a:buClr>
                <a:schemeClr val="bg1">
                  <a:lumMod val="50000"/>
                </a:schemeClr>
              </a:buClr>
              <a:buFont typeface="+mj-lt"/>
              <a:buAutoNum type="romanUcPeriod"/>
            </a:pPr>
            <a:r>
              <a:rPr lang="en-US" b="1" dirty="0">
                <a:solidFill>
                  <a:schemeClr val="accent2">
                    <a:lumMod val="50000"/>
                  </a:schemeClr>
                </a:solidFill>
                <a:latin typeface="Times New Roman" panose="02020603050405020304" pitchFamily="18" charset="0"/>
                <a:cs typeface="Times New Roman" panose="02020603050405020304" pitchFamily="18" charset="0"/>
              </a:rPr>
              <a:t>Death phase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due to continuous </a:t>
            </a:r>
            <a:r>
              <a:rPr lang="en-US" u="sng" dirty="0">
                <a:latin typeface="Times New Roman" panose="02020603050405020304" pitchFamily="18" charset="0"/>
                <a:cs typeface="Times New Roman" panose="02020603050405020304" pitchFamily="18" charset="0"/>
              </a:rPr>
              <a:t>accumulation</a:t>
            </a:r>
            <a:r>
              <a:rPr lang="en-US" dirty="0">
                <a:latin typeface="Times New Roman" panose="02020603050405020304" pitchFamily="18" charset="0"/>
                <a:cs typeface="Times New Roman" panose="02020603050405020304" pitchFamily="18" charset="0"/>
              </a:rPr>
              <a:t> of toxic metabolites and the lack of nutrients, death occurs of the bacteria.</a:t>
            </a:r>
          </a:p>
        </p:txBody>
      </p:sp>
    </p:spTree>
    <p:extLst>
      <p:ext uri="{BB962C8B-B14F-4D97-AF65-F5344CB8AC3E}">
        <p14:creationId xmlns:p14="http://schemas.microsoft.com/office/powerpoint/2010/main" val="664776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92D428-39B5-AE4E-8B51-ED680661D66B}"/>
              </a:ext>
            </a:extLst>
          </p:cNvPr>
          <p:cNvPicPr>
            <a:picLocks noChangeAspect="1"/>
          </p:cNvPicPr>
          <p:nvPr/>
        </p:nvPicPr>
        <p:blipFill>
          <a:blip r:embed="rId3"/>
          <a:stretch>
            <a:fillRect/>
          </a:stretch>
        </p:blipFill>
        <p:spPr>
          <a:xfrm>
            <a:off x="2126215" y="1032242"/>
            <a:ext cx="8532688" cy="4481454"/>
          </a:xfrm>
          <a:prstGeom prst="rect">
            <a:avLst/>
          </a:prstGeom>
        </p:spPr>
      </p:pic>
      <p:sp>
        <p:nvSpPr>
          <p:cNvPr id="6" name="Rectangle 5">
            <a:extLst>
              <a:ext uri="{FF2B5EF4-FFF2-40B4-BE49-F238E27FC236}">
                <a16:creationId xmlns:a16="http://schemas.microsoft.com/office/drawing/2014/main" id="{B70EC1E7-4B3D-C64F-A6B2-F72E2463450D}"/>
              </a:ext>
            </a:extLst>
          </p:cNvPr>
          <p:cNvSpPr/>
          <p:nvPr/>
        </p:nvSpPr>
        <p:spPr>
          <a:xfrm>
            <a:off x="4261046" y="5641092"/>
            <a:ext cx="4053354" cy="369332"/>
          </a:xfrm>
          <a:prstGeom prst="rect">
            <a:avLst/>
          </a:prstGeom>
        </p:spPr>
        <p:txBody>
          <a:bodyPr wrap="none">
            <a:spAutoFit/>
          </a:bodyPr>
          <a:lstStyle/>
          <a:p>
            <a:r>
              <a:rPr lang="en-US" b="1" dirty="0">
                <a:latin typeface="TimesNewRomanPS"/>
              </a:rPr>
              <a:t>Figure.9. </a:t>
            </a:r>
            <a:r>
              <a:rPr lang="en-US" dirty="0">
                <a:latin typeface="TimesNewRomanPS"/>
              </a:rPr>
              <a:t>Bacterial culture growth curve. </a:t>
            </a:r>
            <a:endParaRPr lang="en-US" dirty="0"/>
          </a:p>
        </p:txBody>
      </p:sp>
      <p:sp>
        <p:nvSpPr>
          <p:cNvPr id="2" name="Rectangle 1">
            <a:extLst>
              <a:ext uri="{FF2B5EF4-FFF2-40B4-BE49-F238E27FC236}">
                <a16:creationId xmlns:a16="http://schemas.microsoft.com/office/drawing/2014/main" id="{811EBB37-46D6-434F-AD5A-60F831C16D7E}"/>
              </a:ext>
            </a:extLst>
          </p:cNvPr>
          <p:cNvSpPr/>
          <p:nvPr/>
        </p:nvSpPr>
        <p:spPr>
          <a:xfrm>
            <a:off x="1226343" y="6092607"/>
            <a:ext cx="9739313" cy="467436"/>
          </a:xfrm>
          <a:prstGeom prst="rect">
            <a:avLst/>
          </a:prstGeom>
        </p:spPr>
        <p:txBody>
          <a:bodyPr wrap="square">
            <a:spAutoFit/>
          </a:bodyPr>
          <a:lstStyle/>
          <a:p>
            <a:pPr lvl="1">
              <a:lnSpc>
                <a:spcPct val="150000"/>
              </a:lnSpc>
              <a:buClr>
                <a:schemeClr val="bg1">
                  <a:lumMod val="50000"/>
                </a:schemeClr>
              </a:buClr>
            </a:pPr>
            <a:r>
              <a:rPr lang="en-GB" dirty="0">
                <a:latin typeface="Times New Roman" panose="02020603050405020304" pitchFamily="18" charset="0"/>
                <a:cs typeface="Times New Roman" panose="02020603050405020304" pitchFamily="18" charset="0"/>
              </a:rPr>
              <a:t> 💡 </a:t>
            </a:r>
            <a:r>
              <a:rPr lang="en-GB" dirty="0">
                <a:effectLst>
                  <a:glow rad="139700">
                    <a:schemeClr val="accent6">
                      <a:satMod val="175000"/>
                      <a:alpha val="21000"/>
                    </a:schemeClr>
                  </a:glow>
                </a:effectLst>
                <a:latin typeface="Times New Roman" panose="02020603050405020304" pitchFamily="18" charset="0"/>
                <a:cs typeface="Times New Roman" panose="02020603050405020304" pitchFamily="18" charset="0"/>
              </a:rPr>
              <a:t>Pause and Think </a:t>
            </a:r>
            <a:r>
              <a:rPr lang="en-GB" dirty="0">
                <a:solidFill>
                  <a:schemeClr val="tx1">
                    <a:lumMod val="75000"/>
                    <a:lumOff val="25000"/>
                  </a:schemeClr>
                </a:solidFill>
                <a:latin typeface="Times New Roman" panose="02020603050405020304" pitchFamily="18" charset="0"/>
                <a:cs typeface="Times New Roman" panose="02020603050405020304" pitchFamily="18" charset="0"/>
              </a:rPr>
              <a:t>on which phase should we purify plasmid?</a:t>
            </a:r>
          </a:p>
        </p:txBody>
      </p:sp>
    </p:spTree>
    <p:extLst>
      <p:ext uri="{BB962C8B-B14F-4D97-AF65-F5344CB8AC3E}">
        <p14:creationId xmlns:p14="http://schemas.microsoft.com/office/powerpoint/2010/main" val="2497666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0712FE2-45CE-5246-81FF-824018350E56}"/>
              </a:ext>
            </a:extLst>
          </p:cNvPr>
          <p:cNvCxnSpPr>
            <a:cxnSpLocks/>
          </p:cNvCxnSpPr>
          <p:nvPr/>
        </p:nvCxnSpPr>
        <p:spPr>
          <a:xfrm>
            <a:off x="1092605" y="1159571"/>
            <a:ext cx="985961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a:extLst>
              <a:ext uri="{FF2B5EF4-FFF2-40B4-BE49-F238E27FC236}">
                <a16:creationId xmlns:a16="http://schemas.microsoft.com/office/drawing/2014/main" id="{DB7DAFC7-7707-A144-A919-468C1B1E67B5}"/>
              </a:ext>
            </a:extLst>
          </p:cNvPr>
          <p:cNvSpPr/>
          <p:nvPr/>
        </p:nvSpPr>
        <p:spPr>
          <a:xfrm>
            <a:off x="1092605" y="636351"/>
            <a:ext cx="5389617"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2. Harvesting and lysis of bacteria</a:t>
            </a:r>
          </a:p>
        </p:txBody>
      </p:sp>
      <p:sp>
        <p:nvSpPr>
          <p:cNvPr id="6" name="Rectangle 5">
            <a:extLst>
              <a:ext uri="{FF2B5EF4-FFF2-40B4-BE49-F238E27FC236}">
                <a16:creationId xmlns:a16="http://schemas.microsoft.com/office/drawing/2014/main" id="{FD6EFABB-4732-AB4A-BE0E-3302073B7A6A}"/>
              </a:ext>
            </a:extLst>
          </p:cNvPr>
          <p:cNvSpPr/>
          <p:nvPr/>
        </p:nvSpPr>
        <p:spPr>
          <a:xfrm>
            <a:off x="1025565" y="1216722"/>
            <a:ext cx="10356668" cy="3504998"/>
          </a:xfrm>
          <a:prstGeom prst="rect">
            <a:avLst/>
          </a:prstGeom>
        </p:spPr>
        <p:txBody>
          <a:bodyPr wrap="square">
            <a:spAutoFit/>
          </a:bodyPr>
          <a:lstStyle/>
          <a:p>
            <a:pPr marL="457200" indent="-457200" algn="just">
              <a:lnSpc>
                <a:spcPct val="150000"/>
              </a:lnSpc>
              <a:buClr>
                <a:schemeClr val="bg1">
                  <a:lumMod val="50000"/>
                </a:schemeClr>
              </a:buClr>
              <a:buFont typeface="+mj-lt"/>
              <a:buAutoNum type="arabicPeriod"/>
            </a:pP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Bacteria are recovered by </a:t>
            </a:r>
            <a:r>
              <a:rPr lang="en-US" sz="2000" b="1" dirty="0">
                <a:solidFill>
                  <a:schemeClr val="accent4">
                    <a:lumMod val="50000"/>
                  </a:schemeClr>
                </a:solidFill>
                <a:latin typeface="Times New Roman" panose="02020603050405020304" pitchFamily="18" charset="0"/>
                <a:cs typeface="Times New Roman" panose="02020603050405020304" pitchFamily="18" charset="0"/>
              </a:rPr>
              <a:t>centrifugation</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a:t>
            </a:r>
          </a:p>
          <a:p>
            <a:pPr marL="457200" indent="-457200" algn="just">
              <a:lnSpc>
                <a:spcPct val="150000"/>
              </a:lnSpc>
              <a:buClr>
                <a:schemeClr val="bg1">
                  <a:lumMod val="50000"/>
                </a:schemeClr>
              </a:buClr>
              <a:buFont typeface="+mj-lt"/>
              <a:buAutoNum type="arabicPeriod"/>
            </a:pPr>
            <a:r>
              <a:rPr lang="en-US" sz="2000" b="1" dirty="0">
                <a:solidFill>
                  <a:schemeClr val="accent4">
                    <a:lumMod val="50000"/>
                  </a:schemeClr>
                </a:solidFill>
                <a:latin typeface="Times New Roman" panose="02020603050405020304" pitchFamily="18" charset="0"/>
                <a:cs typeface="Times New Roman" panose="02020603050405020304" pitchFamily="18" charset="0"/>
              </a:rPr>
              <a:t>Cell lysis </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by any one of many methods, including: </a:t>
            </a:r>
          </a:p>
          <a:p>
            <a:pPr marL="285750" indent="-285750" algn="just">
              <a:lnSpc>
                <a:spcPct val="150000"/>
              </a:lnSpc>
              <a:buFont typeface="Wingdings" pitchFamily="2" charset="2"/>
              <a:buChar char="Ø"/>
            </a:pPr>
            <a:r>
              <a:rPr lang="en-US" dirty="0">
                <a:solidFill>
                  <a:schemeClr val="tx1">
                    <a:lumMod val="85000"/>
                    <a:lumOff val="15000"/>
                  </a:schemeClr>
                </a:solidFill>
                <a:latin typeface="Times New Roman" panose="02020603050405020304" pitchFamily="18" charset="0"/>
                <a:cs typeface="Times New Roman" panose="02020603050405020304" pitchFamily="18" charset="0"/>
              </a:rPr>
              <a:t>Treatment with </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detergents</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alkali</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organic solvents</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and </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heat</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p>
          <a:p>
            <a:pPr algn="just">
              <a:lnSpc>
                <a:spcPct val="150000"/>
              </a:lnSpc>
            </a:pPr>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a:p>
            <a:pPr marL="285750" indent="-285750" algn="just">
              <a:lnSpc>
                <a:spcPct val="150000"/>
              </a:lnSpc>
              <a:buClr>
                <a:schemeClr val="bg1">
                  <a:lumMod val="50000"/>
                </a:schemeClr>
              </a:buClr>
              <a:buFont typeface="Wingdings" pitchFamily="2" charset="2"/>
              <a:buChar char="§"/>
            </a:pPr>
            <a:r>
              <a:rPr lang="en-US" sz="2000" b="1" dirty="0">
                <a:solidFill>
                  <a:schemeClr val="accent4">
                    <a:lumMod val="50000"/>
                  </a:schemeClr>
                </a:solidFill>
                <a:latin typeface="Times New Roman" panose="02020603050405020304" pitchFamily="18" charset="0"/>
                <a:cs typeface="Times New Roman" panose="02020603050405020304" pitchFamily="18" charset="0"/>
              </a:rPr>
              <a:t>The choice among these methods depends on three factors: </a:t>
            </a:r>
          </a:p>
          <a:p>
            <a:pPr marL="285750" indent="-285750" algn="just">
              <a:lnSpc>
                <a:spcPct val="150000"/>
              </a:lnSpc>
              <a:buClr>
                <a:schemeClr val="bg1">
                  <a:lumMod val="50000"/>
                </a:schemeClr>
              </a:buClr>
              <a:buFont typeface="Arial" panose="020B0604020202020204" pitchFamily="34" charset="0"/>
              <a:buChar char="•"/>
            </a:pPr>
            <a:r>
              <a:rPr lang="en-US" dirty="0">
                <a:solidFill>
                  <a:schemeClr val="tx1">
                    <a:lumMod val="85000"/>
                    <a:lumOff val="15000"/>
                  </a:schemeClr>
                </a:solidFill>
                <a:latin typeface="Times New Roman" panose="02020603050405020304" pitchFamily="18" charset="0"/>
                <a:cs typeface="Times New Roman" panose="02020603050405020304" pitchFamily="18" charset="0"/>
              </a:rPr>
              <a:t>The size of plasmid. </a:t>
            </a:r>
          </a:p>
          <a:p>
            <a:pPr marL="285750" indent="-285750" algn="just">
              <a:lnSpc>
                <a:spcPct val="150000"/>
              </a:lnSpc>
              <a:buClr>
                <a:schemeClr val="bg1">
                  <a:lumMod val="50000"/>
                </a:schemeClr>
              </a:buClr>
              <a:buFont typeface="Arial" panose="020B0604020202020204" pitchFamily="34" charset="0"/>
              <a:buChar char="•"/>
            </a:pPr>
            <a:r>
              <a:rPr lang="en-US" dirty="0">
                <a:solidFill>
                  <a:schemeClr val="tx1">
                    <a:lumMod val="85000"/>
                    <a:lumOff val="15000"/>
                  </a:schemeClr>
                </a:solidFill>
                <a:latin typeface="Times New Roman" panose="02020603050405020304" pitchFamily="18" charset="0"/>
                <a:cs typeface="Times New Roman" panose="02020603050405020304" pitchFamily="18" charset="0"/>
              </a:rPr>
              <a:t>The bacterial strain. </a:t>
            </a:r>
          </a:p>
          <a:p>
            <a:pPr marL="285750" indent="-285750" algn="just">
              <a:lnSpc>
                <a:spcPct val="150000"/>
              </a:lnSpc>
              <a:buClr>
                <a:schemeClr val="bg1">
                  <a:lumMod val="50000"/>
                </a:schemeClr>
              </a:buClr>
              <a:buFont typeface="Arial" panose="020B0604020202020204" pitchFamily="34" charset="0"/>
              <a:buChar char="•"/>
            </a:pPr>
            <a:r>
              <a:rPr lang="en-US" dirty="0">
                <a:solidFill>
                  <a:schemeClr val="tx1">
                    <a:lumMod val="85000"/>
                    <a:lumOff val="15000"/>
                  </a:schemeClr>
                </a:solidFill>
                <a:latin typeface="Times New Roman" panose="02020603050405020304" pitchFamily="18" charset="0"/>
                <a:cs typeface="Times New Roman" panose="02020603050405020304" pitchFamily="18" charset="0"/>
              </a:rPr>
              <a:t>The technique used to subsequently purify the plasmid DNA. </a:t>
            </a:r>
            <a:endParaRPr lang="en-US"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82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0FD6047-6321-344D-BF9D-A843FB6CFAB3}"/>
              </a:ext>
            </a:extLst>
          </p:cNvPr>
          <p:cNvCxnSpPr>
            <a:cxnSpLocks/>
          </p:cNvCxnSpPr>
          <p:nvPr/>
        </p:nvCxnSpPr>
        <p:spPr>
          <a:xfrm>
            <a:off x="1092605" y="1159571"/>
            <a:ext cx="985961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a:extLst>
              <a:ext uri="{FF2B5EF4-FFF2-40B4-BE49-F238E27FC236}">
                <a16:creationId xmlns:a16="http://schemas.microsoft.com/office/drawing/2014/main" id="{E40EA584-6A03-6C45-AE4A-D664A94DA1A5}"/>
              </a:ext>
            </a:extLst>
          </p:cNvPr>
          <p:cNvSpPr/>
          <p:nvPr/>
        </p:nvSpPr>
        <p:spPr>
          <a:xfrm>
            <a:off x="1092604" y="636351"/>
            <a:ext cx="4945585"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3. Purification of plasmid DNA</a:t>
            </a:r>
          </a:p>
        </p:txBody>
      </p:sp>
      <p:sp>
        <p:nvSpPr>
          <p:cNvPr id="6" name="Rectangle 5">
            <a:extLst>
              <a:ext uri="{FF2B5EF4-FFF2-40B4-BE49-F238E27FC236}">
                <a16:creationId xmlns:a16="http://schemas.microsoft.com/office/drawing/2014/main" id="{92C4702A-0B84-6948-8F3D-0106683C0080}"/>
              </a:ext>
            </a:extLst>
          </p:cNvPr>
          <p:cNvSpPr/>
          <p:nvPr/>
        </p:nvSpPr>
        <p:spPr>
          <a:xfrm>
            <a:off x="1092604" y="1182521"/>
            <a:ext cx="10562367" cy="2536464"/>
          </a:xfrm>
          <a:prstGeom prst="rect">
            <a:avLst/>
          </a:prstGeom>
        </p:spPr>
        <p:txBody>
          <a:bodyPr wrap="square">
            <a:spAutoFit/>
          </a:bodyPr>
          <a:lstStyle/>
          <a:p>
            <a:pPr marL="285750" indent="-285750" algn="just">
              <a:lnSpc>
                <a:spcPct val="150000"/>
              </a:lnSpc>
              <a:buClr>
                <a:schemeClr val="bg1">
                  <a:lumMod val="50000"/>
                </a:schemeClr>
              </a:buClr>
              <a:buFont typeface="Wingdings" pitchFamily="2" charset="2"/>
              <a:buChar char="§"/>
            </a:pPr>
            <a:r>
              <a:rPr lang="en-US" dirty="0">
                <a:latin typeface="Times New Roman" panose="02020603050405020304" pitchFamily="18" charset="0"/>
                <a:cs typeface="Times New Roman" panose="02020603050405020304" pitchFamily="18" charset="0"/>
              </a:rPr>
              <a:t>The plasmid purification procedures, unlike the procedures for purification of genomic DNA, should involve removal of not only protein but also another major impurity </a:t>
            </a:r>
            <a:r>
              <a:rPr lang="en-US" b="1" dirty="0">
                <a:latin typeface="Times New Roman" panose="02020603050405020304" pitchFamily="18" charset="0"/>
                <a:cs typeface="Times New Roman" panose="02020603050405020304" pitchFamily="18" charset="0"/>
              </a:rPr>
              <a:t>bacterial chromosomal DNA</a:t>
            </a:r>
            <a:r>
              <a:rPr lang="en-US" dirty="0">
                <a:latin typeface="Times New Roman" panose="02020603050405020304" pitchFamily="18" charset="0"/>
                <a:cs typeface="Times New Roman" panose="02020603050405020304" pitchFamily="18" charset="0"/>
              </a:rPr>
              <a:t>. </a:t>
            </a:r>
          </a:p>
          <a:p>
            <a:pPr algn="just">
              <a:lnSpc>
                <a:spcPct val="150000"/>
              </a:lnSpc>
              <a:buClr>
                <a:schemeClr val="bg1">
                  <a:lumMod val="50000"/>
                </a:schemeClr>
              </a:buClr>
            </a:pP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Clr>
                <a:schemeClr val="bg1">
                  <a:lumMod val="50000"/>
                </a:schemeClr>
              </a:buClr>
              <a:buFont typeface="Wingdings" pitchFamily="2" charset="2"/>
              <a:buChar char="§"/>
            </a:pPr>
            <a:r>
              <a:rPr lang="en-US" b="1" dirty="0">
                <a:solidFill>
                  <a:schemeClr val="accent4">
                    <a:lumMod val="50000"/>
                  </a:schemeClr>
                </a:solidFill>
                <a:latin typeface="Times New Roman" panose="02020603050405020304" pitchFamily="18" charset="0"/>
                <a:cs typeface="Times New Roman" panose="02020603050405020304" pitchFamily="18" charset="0"/>
              </a:rPr>
              <a:t>There are basic methods of plasmid preparation: </a:t>
            </a:r>
          </a:p>
          <a:p>
            <a:pPr algn="just">
              <a:lnSpc>
                <a:spcPct val="150000"/>
              </a:lnSpc>
            </a:pPr>
            <a:r>
              <a:rPr lang="en-US" dirty="0">
                <a:solidFill>
                  <a:schemeClr val="accent3">
                    <a:lumMod val="50000"/>
                  </a:schemeClr>
                </a:solidFill>
                <a:effectLst>
                  <a:glow rad="266700">
                    <a:schemeClr val="accent2">
                      <a:satMod val="175000"/>
                      <a:alpha val="12000"/>
                    </a:schemeClr>
                  </a:glow>
                </a:effectLst>
                <a:latin typeface="Times New Roman" panose="02020603050405020304" pitchFamily="18" charset="0"/>
                <a:cs typeface="Times New Roman" panose="02020603050405020304" pitchFamily="18" charset="0"/>
              </a:rPr>
              <a:t>1. </a:t>
            </a:r>
            <a:r>
              <a:rPr lang="en-US" dirty="0">
                <a:effectLst>
                  <a:glow rad="266700">
                    <a:schemeClr val="accent2">
                      <a:satMod val="175000"/>
                      <a:alpha val="12000"/>
                    </a:schemeClr>
                  </a:glow>
                </a:effectLst>
                <a:latin typeface="Times New Roman" panose="02020603050405020304" pitchFamily="18" charset="0"/>
                <a:cs typeface="Times New Roman" panose="02020603050405020304" pitchFamily="18" charset="0"/>
              </a:rPr>
              <a:t>Chemical base lysis methods.</a:t>
            </a:r>
            <a:endParaRPr lang="en-US" dirty="0">
              <a:solidFill>
                <a:schemeClr val="accent3">
                  <a:lumMod val="50000"/>
                </a:schemeClr>
              </a:solidFill>
              <a:effectLst>
                <a:glow rad="266700">
                  <a:schemeClr val="accent2">
                    <a:satMod val="175000"/>
                    <a:alpha val="12000"/>
                  </a:schemeClr>
                </a:glow>
              </a:effectLst>
              <a:latin typeface="Times New Roman" panose="02020603050405020304" pitchFamily="18" charset="0"/>
              <a:cs typeface="Times New Roman" panose="02020603050405020304" pitchFamily="18" charset="0"/>
            </a:endParaRPr>
          </a:p>
          <a:p>
            <a:pPr algn="just">
              <a:lnSpc>
                <a:spcPct val="150000"/>
              </a:lnSpc>
            </a:pPr>
            <a:r>
              <a:rPr lang="en-US" dirty="0">
                <a:solidFill>
                  <a:schemeClr val="accent3">
                    <a:lumMod val="50000"/>
                  </a:schemeClr>
                </a:solidFill>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Application of affinity matrices for plasmid or proteins. </a:t>
            </a:r>
          </a:p>
        </p:txBody>
      </p:sp>
    </p:spTree>
    <p:extLst>
      <p:ext uri="{BB962C8B-B14F-4D97-AF65-F5344CB8AC3E}">
        <p14:creationId xmlns:p14="http://schemas.microsoft.com/office/powerpoint/2010/main" val="92823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35E714A-7078-E342-AFEE-2B0CAE387CE3}"/>
              </a:ext>
            </a:extLst>
          </p:cNvPr>
          <p:cNvCxnSpPr>
            <a:cxnSpLocks/>
          </p:cNvCxnSpPr>
          <p:nvPr/>
        </p:nvCxnSpPr>
        <p:spPr>
          <a:xfrm>
            <a:off x="3621492" y="3429000"/>
            <a:ext cx="521208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a:extLst>
              <a:ext uri="{FF2B5EF4-FFF2-40B4-BE49-F238E27FC236}">
                <a16:creationId xmlns:a16="http://schemas.microsoft.com/office/drawing/2014/main" id="{58868159-8FE9-2649-96F4-CCA80DADE12C}"/>
              </a:ext>
            </a:extLst>
          </p:cNvPr>
          <p:cNvSpPr/>
          <p:nvPr/>
        </p:nvSpPr>
        <p:spPr>
          <a:xfrm>
            <a:off x="4771584" y="2905780"/>
            <a:ext cx="2775119"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Practical Part 🧬</a:t>
            </a:r>
          </a:p>
        </p:txBody>
      </p:sp>
    </p:spTree>
    <p:extLst>
      <p:ext uri="{BB962C8B-B14F-4D97-AF65-F5344CB8AC3E}">
        <p14:creationId xmlns:p14="http://schemas.microsoft.com/office/powerpoint/2010/main" val="31966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12554BD-182A-A143-8895-12318FE9E99F}"/>
              </a:ext>
            </a:extLst>
          </p:cNvPr>
          <p:cNvCxnSpPr>
            <a:cxnSpLocks/>
          </p:cNvCxnSpPr>
          <p:nvPr/>
        </p:nvCxnSpPr>
        <p:spPr>
          <a:xfrm>
            <a:off x="1092605" y="1159571"/>
            <a:ext cx="985961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a:extLst>
              <a:ext uri="{FF2B5EF4-FFF2-40B4-BE49-F238E27FC236}">
                <a16:creationId xmlns:a16="http://schemas.microsoft.com/office/drawing/2014/main" id="{1D7D30F6-0531-B74C-9CE1-7D36BFA3E19D}"/>
              </a:ext>
            </a:extLst>
          </p:cNvPr>
          <p:cNvSpPr/>
          <p:nvPr/>
        </p:nvSpPr>
        <p:spPr>
          <a:xfrm>
            <a:off x="1092605" y="641856"/>
            <a:ext cx="2396810"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Practical part </a:t>
            </a:r>
          </a:p>
        </p:txBody>
      </p:sp>
      <p:sp>
        <p:nvSpPr>
          <p:cNvPr id="6" name="Rectangle 5">
            <a:extLst>
              <a:ext uri="{FF2B5EF4-FFF2-40B4-BE49-F238E27FC236}">
                <a16:creationId xmlns:a16="http://schemas.microsoft.com/office/drawing/2014/main" id="{41ADA1CD-6C69-0544-8AB2-098D739F3757}"/>
              </a:ext>
            </a:extLst>
          </p:cNvPr>
          <p:cNvSpPr/>
          <p:nvPr/>
        </p:nvSpPr>
        <p:spPr>
          <a:xfrm>
            <a:off x="1392646" y="1539911"/>
            <a:ext cx="7253288" cy="369332"/>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 To isolate pure plasmid DNA from </a:t>
            </a:r>
            <a:r>
              <a:rPr lang="en-US" b="1" dirty="0">
                <a:latin typeface="Times New Roman" panose="02020603050405020304" pitchFamily="18" charset="0"/>
                <a:cs typeface="Times New Roman" panose="02020603050405020304" pitchFamily="18" charset="0"/>
              </a:rPr>
              <a:t>E. coli </a:t>
            </a:r>
            <a:r>
              <a:rPr lang="en-US" dirty="0">
                <a:latin typeface="Times New Roman" panose="02020603050405020304" pitchFamily="18" charset="0"/>
                <a:cs typeface="Times New Roman" panose="02020603050405020304" pitchFamily="18" charset="0"/>
              </a:rPr>
              <a:t>using </a:t>
            </a:r>
            <a:r>
              <a:rPr lang="en-US" b="1" dirty="0">
                <a:solidFill>
                  <a:schemeClr val="accent5">
                    <a:lumMod val="75000"/>
                  </a:schemeClr>
                </a:solidFill>
                <a:latin typeface="Times New Roman" panose="02020603050405020304" pitchFamily="18" charset="0"/>
                <a:cs typeface="Times New Roman" panose="02020603050405020304" pitchFamily="18" charset="0"/>
              </a:rPr>
              <a:t>alkaline lysis method.</a:t>
            </a:r>
            <a:r>
              <a:rPr lang="en-US" b="1" dirty="0">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3901E8BC-4B16-024E-98FC-0D7E85E44C57}"/>
              </a:ext>
            </a:extLst>
          </p:cNvPr>
          <p:cNvSpPr/>
          <p:nvPr/>
        </p:nvSpPr>
        <p:spPr>
          <a:xfrm>
            <a:off x="1032493" y="1170579"/>
            <a:ext cx="1229824" cy="400110"/>
          </a:xfrm>
          <a:prstGeom prst="rect">
            <a:avLst/>
          </a:prstGeom>
        </p:spPr>
        <p:txBody>
          <a:bodyPr wrap="none">
            <a:spAutoFit/>
          </a:bodyPr>
          <a:lstStyle/>
          <a:p>
            <a:pPr marL="457200" indent="-457200" algn="ctr">
              <a:buFont typeface="Wingdings" pitchFamily="2" charset="2"/>
              <a:buChar char="§"/>
            </a:pPr>
            <a:r>
              <a:rPr lang="en-US" sz="2000" b="1" dirty="0">
                <a:ln w="0"/>
                <a:solidFill>
                  <a:schemeClr val="accent1">
                    <a:lumMod val="50000"/>
                  </a:schemeClr>
                </a:solidFill>
                <a:latin typeface="Times New Roman" panose="02020603050405020304" pitchFamily="18" charset="0"/>
                <a:cs typeface="Times New Roman" panose="02020603050405020304" pitchFamily="18" charset="0"/>
              </a:rPr>
              <a:t>Aim:</a:t>
            </a:r>
          </a:p>
        </p:txBody>
      </p:sp>
      <p:sp>
        <p:nvSpPr>
          <p:cNvPr id="8" name="Rectangle 7">
            <a:extLst>
              <a:ext uri="{FF2B5EF4-FFF2-40B4-BE49-F238E27FC236}">
                <a16:creationId xmlns:a16="http://schemas.microsoft.com/office/drawing/2014/main" id="{B5BC3B2D-836A-BF47-B584-D63E32EACBC7}"/>
              </a:ext>
            </a:extLst>
          </p:cNvPr>
          <p:cNvSpPr/>
          <p:nvPr/>
        </p:nvSpPr>
        <p:spPr>
          <a:xfrm>
            <a:off x="1006044" y="1964247"/>
            <a:ext cx="1773242" cy="400110"/>
          </a:xfrm>
          <a:prstGeom prst="rect">
            <a:avLst/>
          </a:prstGeom>
        </p:spPr>
        <p:txBody>
          <a:bodyPr wrap="none">
            <a:spAutoFit/>
          </a:bodyPr>
          <a:lstStyle/>
          <a:p>
            <a:pPr marL="457200" indent="-457200" algn="ctr">
              <a:buFont typeface="Wingdings" pitchFamily="2" charset="2"/>
              <a:buChar char="§"/>
            </a:pPr>
            <a:r>
              <a:rPr lang="en-US" sz="2000" b="1" dirty="0">
                <a:ln w="0"/>
                <a:solidFill>
                  <a:schemeClr val="accent1">
                    <a:lumMod val="50000"/>
                  </a:schemeClr>
                </a:solidFill>
                <a:latin typeface="Times New Roman" panose="02020603050405020304" pitchFamily="18" charset="0"/>
                <a:cs typeface="Times New Roman" panose="02020603050405020304" pitchFamily="18" charset="0"/>
              </a:rPr>
              <a:t>Principle:</a:t>
            </a:r>
          </a:p>
        </p:txBody>
      </p:sp>
      <p:sp>
        <p:nvSpPr>
          <p:cNvPr id="9" name="Rectangle 8">
            <a:extLst>
              <a:ext uri="{FF2B5EF4-FFF2-40B4-BE49-F238E27FC236}">
                <a16:creationId xmlns:a16="http://schemas.microsoft.com/office/drawing/2014/main" id="{4C081579-0790-9742-BEAC-BBDA5CAE514B}"/>
              </a:ext>
            </a:extLst>
          </p:cNvPr>
          <p:cNvSpPr/>
          <p:nvPr/>
        </p:nvSpPr>
        <p:spPr>
          <a:xfrm>
            <a:off x="1390649" y="2190699"/>
            <a:ext cx="10582275" cy="2951962"/>
          </a:xfrm>
          <a:prstGeom prst="rect">
            <a:avLst/>
          </a:prstGeom>
        </p:spPr>
        <p:txBody>
          <a:bodyPr wrap="square">
            <a:spAutoFit/>
          </a:bodyPr>
          <a:lstStyle/>
          <a:p>
            <a:pPr marL="285750" indent="-285750" algn="just">
              <a:lnSpc>
                <a:spcPct val="150000"/>
              </a:lnSpc>
              <a:buClr>
                <a:schemeClr val="bg1">
                  <a:lumMod val="50000"/>
                </a:schemeClr>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the alkaline lysis method, cells are lysed and DNA denatured by </a:t>
            </a:r>
            <a:r>
              <a:rPr lang="en-US" b="1" dirty="0">
                <a:latin typeface="Times New Roman" panose="02020603050405020304" pitchFamily="18" charset="0"/>
                <a:cs typeface="Times New Roman" panose="02020603050405020304" pitchFamily="18" charset="0"/>
              </a:rPr>
              <a:t>SDS</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alkaline </a:t>
            </a:r>
            <a:r>
              <a:rPr lang="en-US" b="1" dirty="0" err="1">
                <a:latin typeface="Times New Roman" panose="02020603050405020304" pitchFamily="18" charset="0"/>
                <a:cs typeface="Times New Roman" panose="02020603050405020304" pitchFamily="18" charset="0"/>
              </a:rPr>
              <a:t>pH.</a:t>
            </a:r>
            <a:r>
              <a:rPr lang="en-US" b="1" dirty="0">
                <a:latin typeface="Times New Roman" panose="02020603050405020304" pitchFamily="18" charset="0"/>
                <a:cs typeface="Times New Roman" panose="02020603050405020304" pitchFamily="18" charset="0"/>
              </a:rPr>
              <a:t> </a:t>
            </a:r>
          </a:p>
          <a:p>
            <a:pPr marL="285750" indent="-285750" algn="just">
              <a:lnSpc>
                <a:spcPct val="150000"/>
              </a:lnSpc>
              <a:buClr>
                <a:schemeClr val="bg1">
                  <a:lumMod val="50000"/>
                </a:schemeClr>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SDS </a:t>
            </a:r>
            <a:r>
              <a:rPr lang="en-US" dirty="0">
                <a:latin typeface="Times New Roman" panose="02020603050405020304" pitchFamily="18" charset="0"/>
                <a:cs typeface="Times New Roman" panose="02020603050405020304" pitchFamily="18" charset="0"/>
              </a:rPr>
              <a:t>will lyse the bacterial </a:t>
            </a:r>
            <a:r>
              <a:rPr lang="en-US" u="sng" dirty="0">
                <a:latin typeface="Times New Roman" panose="02020603050405020304" pitchFamily="18" charset="0"/>
                <a:cs typeface="Times New Roman" panose="02020603050405020304" pitchFamily="18" charset="0"/>
              </a:rPr>
              <a:t>cell membrane</a:t>
            </a:r>
            <a:r>
              <a:rPr lang="en-US" dirty="0">
                <a:latin typeface="Times New Roman" panose="02020603050405020304" pitchFamily="18" charset="0"/>
                <a:cs typeface="Times New Roman" panose="02020603050405020304" pitchFamily="18" charset="0"/>
              </a:rPr>
              <a:t> and denature the </a:t>
            </a:r>
            <a:r>
              <a:rPr lang="en-US" u="sng" dirty="0">
                <a:latin typeface="Times New Roman" panose="02020603050405020304" pitchFamily="18" charset="0"/>
                <a:cs typeface="Times New Roman" panose="02020603050405020304" pitchFamily="18" charset="0"/>
              </a:rPr>
              <a:t>proteins. </a:t>
            </a:r>
          </a:p>
          <a:p>
            <a:pPr marL="285750" indent="-285750" algn="just">
              <a:lnSpc>
                <a:spcPct val="150000"/>
              </a:lnSpc>
              <a:buClr>
                <a:schemeClr val="bg1">
                  <a:lumMod val="50000"/>
                </a:schemeClr>
              </a:buCl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Alkaline pH </a:t>
            </a:r>
            <a:r>
              <a:rPr lang="en-US" dirty="0">
                <a:latin typeface="Times New Roman" panose="02020603050405020304" pitchFamily="18" charset="0"/>
                <a:cs typeface="Times New Roman" panose="02020603050405020304" pitchFamily="18" charset="0"/>
              </a:rPr>
              <a:t>will denature the </a:t>
            </a:r>
            <a:r>
              <a:rPr lang="en-US" u="sng" dirty="0">
                <a:latin typeface="Times New Roman" panose="02020603050405020304" pitchFamily="18" charset="0"/>
                <a:cs typeface="Times New Roman" panose="02020603050405020304" pitchFamily="18" charset="0"/>
              </a:rPr>
              <a:t>genomic DNA</a:t>
            </a:r>
            <a:r>
              <a:rPr lang="en-US" dirty="0">
                <a:latin typeface="Times New Roman" panose="02020603050405020304" pitchFamily="18" charset="0"/>
                <a:cs typeface="Times New Roman" panose="02020603050405020304" pitchFamily="18" charset="0"/>
              </a:rPr>
              <a:t> and the </a:t>
            </a:r>
            <a:r>
              <a:rPr lang="en-US" u="sng" dirty="0">
                <a:latin typeface="Times New Roman" panose="02020603050405020304" pitchFamily="18" charset="0"/>
                <a:cs typeface="Times New Roman" panose="02020603050405020304" pitchFamily="18" charset="0"/>
              </a:rPr>
              <a:t>proteins</a:t>
            </a:r>
            <a:r>
              <a:rPr lang="en-US" dirty="0">
                <a:latin typeface="Times New Roman" panose="02020603050405020304" pitchFamily="18" charset="0"/>
                <a:cs typeface="Times New Roman" panose="02020603050405020304" pitchFamily="18" charset="0"/>
              </a:rPr>
              <a:t> too. </a:t>
            </a:r>
          </a:p>
          <a:p>
            <a:pPr marL="285750" indent="-285750" algn="just">
              <a:lnSpc>
                <a:spcPct val="150000"/>
              </a:lnSpc>
              <a:buClr>
                <a:schemeClr val="bg1">
                  <a:lumMod val="50000"/>
                </a:schemeClr>
              </a:buCl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Neutralization</a:t>
            </a:r>
            <a:r>
              <a:rPr lang="en-US" dirty="0">
                <a:latin typeface="Times New Roman" panose="02020603050405020304" pitchFamily="18" charset="0"/>
                <a:cs typeface="Times New Roman" panose="02020603050405020304" pitchFamily="18" charset="0"/>
              </a:rPr>
              <a:t> of the solution, results in a fast </a:t>
            </a:r>
            <a:r>
              <a:rPr lang="en-US" u="sng" dirty="0">
                <a:latin typeface="Times New Roman" panose="02020603050405020304" pitchFamily="18" charset="0"/>
                <a:cs typeface="Times New Roman" panose="02020603050405020304" pitchFamily="18" charset="0"/>
              </a:rPr>
              <a:t>reannealing</a:t>
            </a:r>
            <a:r>
              <a:rPr lang="en-US" dirty="0">
                <a:latin typeface="Times New Roman" panose="02020603050405020304" pitchFamily="18" charset="0"/>
                <a:cs typeface="Times New Roman" panose="02020603050405020304" pitchFamily="18" charset="0"/>
              </a:rPr>
              <a:t> of covalently closed plasmid DNA</a:t>
            </a:r>
          </a:p>
          <a:p>
            <a:pPr marL="285750" indent="-285750" algn="just">
              <a:lnSpc>
                <a:spcPct val="150000"/>
              </a:lnSpc>
              <a:buClr>
                <a:schemeClr val="bg1">
                  <a:lumMod val="50000"/>
                </a:schemeClr>
              </a:buCl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Precipitation</a:t>
            </a:r>
            <a:r>
              <a:rPr lang="en-US" dirty="0">
                <a:latin typeface="Times New Roman" panose="02020603050405020304" pitchFamily="18" charset="0"/>
                <a:cs typeface="Times New Roman" panose="02020603050405020304" pitchFamily="18" charset="0"/>
              </a:rPr>
              <a:t> of protein-SDS complexes, by </a:t>
            </a:r>
            <a:r>
              <a:rPr lang="en-US" u="sng" dirty="0">
                <a:latin typeface="Times New Roman" panose="02020603050405020304" pitchFamily="18" charset="0"/>
                <a:cs typeface="Times New Roman" panose="02020603050405020304" pitchFamily="18" charset="0"/>
              </a:rPr>
              <a:t>lowering the temperature</a:t>
            </a:r>
            <a:r>
              <a:rPr lang="en-US" dirty="0">
                <a:latin typeface="Times New Roman" panose="02020603050405020304" pitchFamily="18" charset="0"/>
                <a:cs typeface="Times New Roman" panose="02020603050405020304" pitchFamily="18" charset="0"/>
              </a:rPr>
              <a:t>. </a:t>
            </a:r>
          </a:p>
          <a:p>
            <a:pPr marL="285750" indent="-285750" algn="just">
              <a:lnSpc>
                <a:spcPct val="150000"/>
              </a:lnSpc>
              <a:buClr>
                <a:schemeClr val="bg1">
                  <a:lumMod val="50000"/>
                </a:schemeClr>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Subsequently both complexes, DNA and protein, are removed by </a:t>
            </a:r>
            <a:r>
              <a:rPr lang="en-US" b="1" dirty="0">
                <a:latin typeface="Times New Roman" panose="02020603050405020304" pitchFamily="18" charset="0"/>
                <a:cs typeface="Times New Roman" panose="02020603050405020304" pitchFamily="18" charset="0"/>
              </a:rPr>
              <a:t>centrifugation</a:t>
            </a:r>
            <a:r>
              <a:rPr lang="en-US" dirty="0">
                <a:latin typeface="Times New Roman" panose="02020603050405020304" pitchFamily="18" charset="0"/>
                <a:cs typeface="Times New Roman" panose="02020603050405020304" pitchFamily="18" charset="0"/>
              </a:rPr>
              <a:t> leaving native plasmid molecules in the supernatant. </a:t>
            </a:r>
            <a:endParaRPr lang="en-US" dirty="0">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8DB30CDC-150D-2845-AC9F-90269F62725C}"/>
              </a:ext>
            </a:extLst>
          </p:cNvPr>
          <p:cNvPicPr>
            <a:picLocks noChangeAspect="1"/>
          </p:cNvPicPr>
          <p:nvPr/>
        </p:nvPicPr>
        <p:blipFill>
          <a:blip r:embed="rId3"/>
          <a:stretch>
            <a:fillRect/>
          </a:stretch>
        </p:blipFill>
        <p:spPr>
          <a:xfrm>
            <a:off x="6291943" y="4887593"/>
            <a:ext cx="5272314" cy="1844072"/>
          </a:xfrm>
          <a:prstGeom prst="rect">
            <a:avLst/>
          </a:prstGeom>
        </p:spPr>
      </p:pic>
    </p:spTree>
    <p:extLst>
      <p:ext uri="{BB962C8B-B14F-4D97-AF65-F5344CB8AC3E}">
        <p14:creationId xmlns:p14="http://schemas.microsoft.com/office/powerpoint/2010/main" val="425982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15image3285395680">
            <a:extLst>
              <a:ext uri="{FF2B5EF4-FFF2-40B4-BE49-F238E27FC236}">
                <a16:creationId xmlns:a16="http://schemas.microsoft.com/office/drawing/2014/main" id="{89A62B20-CE65-B341-8972-B7D7A4726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503488"/>
            <a:ext cx="10472738" cy="14012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B180B01-8404-E14A-86AB-313100618F19}"/>
              </a:ext>
            </a:extLst>
          </p:cNvPr>
          <p:cNvSpPr/>
          <p:nvPr/>
        </p:nvSpPr>
        <p:spPr>
          <a:xfrm>
            <a:off x="3400390" y="3904735"/>
            <a:ext cx="6073137" cy="369332"/>
          </a:xfrm>
          <a:prstGeom prst="rect">
            <a:avLst/>
          </a:prstGeom>
        </p:spPr>
        <p:txBody>
          <a:bodyPr wrap="none">
            <a:spAutoFit/>
          </a:bodyPr>
          <a:lstStyle/>
          <a:p>
            <a:r>
              <a:rPr lang="en-US" b="1" dirty="0">
                <a:latin typeface="TimesNewRomanPS"/>
              </a:rPr>
              <a:t>Figure.10. </a:t>
            </a:r>
            <a:r>
              <a:rPr lang="en-US" dirty="0">
                <a:latin typeface="TimesNewRomanPS"/>
              </a:rPr>
              <a:t>Alkaline lysis purification method performing steps </a:t>
            </a:r>
            <a:endParaRPr lang="en-US" dirty="0"/>
          </a:p>
        </p:txBody>
      </p:sp>
    </p:spTree>
    <p:extLst>
      <p:ext uri="{BB962C8B-B14F-4D97-AF65-F5344CB8AC3E}">
        <p14:creationId xmlns:p14="http://schemas.microsoft.com/office/powerpoint/2010/main" val="379933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BDBF23F-D018-9045-89ED-2BB69FBD0EEE}"/>
              </a:ext>
            </a:extLst>
          </p:cNvPr>
          <p:cNvCxnSpPr>
            <a:cxnSpLocks/>
          </p:cNvCxnSpPr>
          <p:nvPr/>
        </p:nvCxnSpPr>
        <p:spPr>
          <a:xfrm>
            <a:off x="1092605" y="1159571"/>
            <a:ext cx="985961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a:extLst>
              <a:ext uri="{FF2B5EF4-FFF2-40B4-BE49-F238E27FC236}">
                <a16:creationId xmlns:a16="http://schemas.microsoft.com/office/drawing/2014/main" id="{2E2FF93C-DD5E-9041-A534-5662CB1239DB}"/>
              </a:ext>
            </a:extLst>
          </p:cNvPr>
          <p:cNvSpPr/>
          <p:nvPr/>
        </p:nvSpPr>
        <p:spPr>
          <a:xfrm>
            <a:off x="1092605" y="636351"/>
            <a:ext cx="2396810"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Practical part </a:t>
            </a:r>
          </a:p>
        </p:txBody>
      </p:sp>
      <p:sp>
        <p:nvSpPr>
          <p:cNvPr id="6" name="Rectangle 5">
            <a:extLst>
              <a:ext uri="{FF2B5EF4-FFF2-40B4-BE49-F238E27FC236}">
                <a16:creationId xmlns:a16="http://schemas.microsoft.com/office/drawing/2014/main" id="{44489419-9D4E-204B-A722-0F0EE70766CD}"/>
              </a:ext>
            </a:extLst>
          </p:cNvPr>
          <p:cNvSpPr/>
          <p:nvPr/>
        </p:nvSpPr>
        <p:spPr>
          <a:xfrm>
            <a:off x="987715" y="1159571"/>
            <a:ext cx="10429928" cy="5286319"/>
          </a:xfrm>
          <a:prstGeom prst="rect">
            <a:avLst/>
          </a:prstGeom>
        </p:spPr>
        <p:txBody>
          <a:bodyPr wrap="square">
            <a:spAutoFit/>
          </a:bodyPr>
          <a:lstStyle/>
          <a:p>
            <a:pPr marL="457200" indent="-457200" algn="just">
              <a:lnSpc>
                <a:spcPct val="150000"/>
              </a:lnSpc>
              <a:buFont typeface="Wingdings" pitchFamily="2" charset="2"/>
              <a:buChar char="§"/>
            </a:pPr>
            <a:r>
              <a:rPr lang="en-US" sz="2000" b="1" dirty="0">
                <a:ln w="0"/>
                <a:solidFill>
                  <a:schemeClr val="accent1">
                    <a:lumMod val="50000"/>
                  </a:schemeClr>
                </a:solidFill>
                <a:latin typeface="Times New Roman" panose="02020603050405020304" pitchFamily="18" charset="0"/>
                <a:cs typeface="Times New Roman" panose="02020603050405020304" pitchFamily="18" charset="0"/>
              </a:rPr>
              <a:t>Results:</a:t>
            </a:r>
          </a:p>
          <a:p>
            <a:pPr marL="457200" indent="-457200" algn="just">
              <a:lnSpc>
                <a:spcPct val="150000"/>
              </a:lnSpc>
              <a:buFont typeface="Wingdings" pitchFamily="2" charset="2"/>
              <a:buChar char="§"/>
            </a:pPr>
            <a:endParaRPr lang="en-US" b="1" dirty="0">
              <a:ln w="0"/>
              <a:solidFill>
                <a:schemeClr val="accent1">
                  <a:lumMod val="50000"/>
                </a:schemeClr>
              </a:solidFill>
              <a:latin typeface="Times New Roman" panose="02020603050405020304" pitchFamily="18" charset="0"/>
              <a:cs typeface="Times New Roman" panose="02020603050405020304" pitchFamily="18" charset="0"/>
            </a:endParaRPr>
          </a:p>
          <a:p>
            <a:pPr marL="914400" lvl="1" indent="-457200" algn="just">
              <a:lnSpc>
                <a:spcPct val="150000"/>
              </a:lnSpc>
              <a:buFont typeface="Wingdings" pitchFamily="2" charset="2"/>
              <a:buChar char="§"/>
            </a:pPr>
            <a:r>
              <a:rPr lang="en-US" dirty="0">
                <a:latin typeface="Times New Roman" panose="02020603050405020304" pitchFamily="18" charset="0"/>
                <a:cs typeface="Times New Roman" panose="02020603050405020304" pitchFamily="18" charset="0"/>
              </a:rPr>
              <a:t>Concentration of plasmid DNA (ng/</a:t>
            </a:r>
            <a:r>
              <a:rPr lang="el-GR" dirty="0">
                <a:latin typeface="Times New Roman" panose="02020603050405020304" pitchFamily="18" charset="0"/>
                <a:cs typeface="Times New Roman" panose="02020603050405020304" pitchFamily="18" charset="0"/>
              </a:rPr>
              <a:t>μ</a:t>
            </a:r>
            <a:r>
              <a:rPr lang="en-US" dirty="0">
                <a:latin typeface="Times New Roman" panose="02020603050405020304" pitchFamily="18" charset="0"/>
                <a:cs typeface="Times New Roman" panose="02020603050405020304" pitchFamily="18" charset="0"/>
              </a:rPr>
              <a:t>l) = _________________ </a:t>
            </a:r>
          </a:p>
          <a:p>
            <a:pPr marL="914400" lvl="1" indent="-457200" algn="just">
              <a:lnSpc>
                <a:spcPct val="150000"/>
              </a:lnSpc>
              <a:buFont typeface="Wingdings" pitchFamily="2" charset="2"/>
              <a:buChar char="§"/>
            </a:pPr>
            <a:r>
              <a:rPr lang="en-US" dirty="0">
                <a:latin typeface="Times New Roman" panose="02020603050405020304" pitchFamily="18" charset="0"/>
                <a:cs typeface="Times New Roman" panose="02020603050405020304" pitchFamily="18" charset="0"/>
              </a:rPr>
              <a:t>Plasmid purity: A260/A280 = _________________ </a:t>
            </a:r>
          </a:p>
          <a:p>
            <a:pPr marL="914400" lvl="1" indent="-457200" algn="just">
              <a:lnSpc>
                <a:spcPct val="150000"/>
              </a:lnSpc>
              <a:buFont typeface="Wingdings" pitchFamily="2" charset="2"/>
              <a:buChar char="§"/>
            </a:pPr>
            <a:endParaRPr lang="en-US" dirty="0">
              <a:latin typeface="Times New Roman" panose="02020603050405020304" pitchFamily="18" charset="0"/>
              <a:cs typeface="Times New Roman" panose="02020603050405020304" pitchFamily="18" charset="0"/>
            </a:endParaRPr>
          </a:p>
          <a:p>
            <a:pPr marL="914400" lvl="1" indent="-457200" algn="just">
              <a:lnSpc>
                <a:spcPct val="150000"/>
              </a:lnSpc>
              <a:buFont typeface="Wingdings" pitchFamily="2" charset="2"/>
              <a:buChar char="§"/>
            </a:pPr>
            <a:endParaRPr lang="en-US" dirty="0">
              <a:latin typeface="Times New Roman" panose="02020603050405020304" pitchFamily="18" charset="0"/>
              <a:cs typeface="Times New Roman" panose="02020603050405020304" pitchFamily="18" charset="0"/>
            </a:endParaRPr>
          </a:p>
          <a:p>
            <a:pPr lvl="1" indent="-457200" algn="just">
              <a:lnSpc>
                <a:spcPct val="150000"/>
              </a:lnSpc>
              <a:buFont typeface="Wingdings" pitchFamily="2" charset="2"/>
              <a:buChar char="§"/>
            </a:pPr>
            <a:r>
              <a:rPr lang="en-US" sz="2000" b="1" dirty="0">
                <a:ln w="0"/>
                <a:solidFill>
                  <a:schemeClr val="accent1">
                    <a:lumMod val="50000"/>
                  </a:schemeClr>
                </a:solidFill>
                <a:latin typeface="Times New Roman" panose="02020603050405020304" pitchFamily="18" charset="0"/>
                <a:cs typeface="Times New Roman" panose="02020603050405020304" pitchFamily="18" charset="0"/>
              </a:rPr>
              <a:t>Methodology:</a:t>
            </a:r>
            <a:endParaRPr lang="en-US" dirty="0"/>
          </a:p>
          <a:p>
            <a:pPr marL="0" lvl="1" algn="just">
              <a:lnSpc>
                <a:spcPct val="200000"/>
              </a:lnSpc>
            </a:pPr>
            <a:r>
              <a:rPr lang="en-US" dirty="0">
                <a:latin typeface="Times New Roman" panose="02020603050405020304" pitchFamily="18" charset="0"/>
                <a:cs typeface="Times New Roman" panose="02020603050405020304" pitchFamily="18" charset="0"/>
              </a:rPr>
              <a:t>1- Centrifuge the bacterial samples at 4 °C, maximum speed for 5 minutes, using microcentrifuge device. </a:t>
            </a:r>
            <a:endParaRPr lang="en-US" dirty="0"/>
          </a:p>
          <a:p>
            <a:pPr marL="0" lvl="1" algn="just">
              <a:lnSpc>
                <a:spcPct val="200000"/>
              </a:lnSpc>
            </a:pPr>
            <a:r>
              <a:rPr lang="en-US" b="1" dirty="0">
                <a:latin typeface="Times New Roman" panose="02020603050405020304" pitchFamily="18" charset="0"/>
                <a:cs typeface="Times New Roman" panose="02020603050405020304" pitchFamily="18" charset="0"/>
              </a:rPr>
              <a:t>Bacterial sample was centrifuged at 4°C, maximum speed for 5 minutes using microcentrifuge.</a:t>
            </a:r>
          </a:p>
          <a:p>
            <a:pPr lvl="1" indent="-457200" algn="just">
              <a:lnSpc>
                <a:spcPct val="150000"/>
              </a:lnSpc>
              <a:buFont typeface="Wingdings" pitchFamily="2" charset="2"/>
              <a:buChar char="§"/>
            </a:pPr>
            <a:r>
              <a:rPr lang="en-US" sz="2000" b="1" dirty="0">
                <a:ln w="0"/>
                <a:solidFill>
                  <a:schemeClr val="accent1">
                    <a:lumMod val="50000"/>
                  </a:schemeClr>
                </a:solidFill>
                <a:latin typeface="Times New Roman" panose="02020603050405020304" pitchFamily="18" charset="0"/>
                <a:cs typeface="Times New Roman" panose="02020603050405020304" pitchFamily="18" charset="0"/>
              </a:rPr>
              <a:t>References:</a:t>
            </a:r>
          </a:p>
          <a:p>
            <a:pPr marL="0" lvl="1" algn="just">
              <a:lnSpc>
                <a:spcPct val="200000"/>
              </a:lnSpc>
            </a:pPr>
            <a:r>
              <a:rPr lang="en-US" dirty="0">
                <a:latin typeface="Times New Roman" panose="02020603050405020304" pitchFamily="18" charset="0"/>
                <a:cs typeface="Times New Roman" panose="02020603050405020304" pitchFamily="18" charset="0"/>
              </a:rPr>
              <a:t>Endnote, Mendeley or Cite This For Me: Web Citer </a:t>
            </a:r>
            <a:r>
              <a:rPr lang="en-US" dirty="0">
                <a:solidFill>
                  <a:srgbClr val="C00000"/>
                </a:solidFill>
                <a:latin typeface="Times New Roman" panose="02020603050405020304" pitchFamily="18" charset="0"/>
                <a:cs typeface="Times New Roman" panose="02020603050405020304" pitchFamily="18" charset="0"/>
              </a:rPr>
              <a:t>(</a:t>
            </a:r>
            <a:r>
              <a:rPr lang="en-US" i="1" dirty="0">
                <a:solidFill>
                  <a:srgbClr val="C00000"/>
                </a:solidFill>
                <a:latin typeface="Times New Roman" panose="02020603050405020304" pitchFamily="18" charset="0"/>
                <a:cs typeface="Times New Roman" panose="02020603050405020304" pitchFamily="18" charset="0"/>
              </a:rPr>
              <a:t>extension in Google Chrome</a:t>
            </a:r>
            <a:r>
              <a:rPr lang="en-US" dirty="0">
                <a:solidFill>
                  <a:srgbClr val="C0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75F4B6E0-5228-644B-8FF7-43E6E27EF81B}"/>
              </a:ext>
            </a:extLst>
          </p:cNvPr>
          <p:cNvSpPr/>
          <p:nvPr/>
        </p:nvSpPr>
        <p:spPr>
          <a:xfrm>
            <a:off x="1000415" y="4279900"/>
            <a:ext cx="9753600" cy="4953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44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F618EC-FB69-9742-BC37-7AA635ED287A}"/>
              </a:ext>
            </a:extLst>
          </p:cNvPr>
          <p:cNvSpPr txBox="1"/>
          <p:nvPr/>
        </p:nvSpPr>
        <p:spPr>
          <a:xfrm>
            <a:off x="1000897" y="321276"/>
            <a:ext cx="6906699" cy="1289007"/>
          </a:xfrm>
          <a:prstGeom prst="rect">
            <a:avLst/>
          </a:prstGeom>
          <a:noFill/>
        </p:spPr>
        <p:txBody>
          <a:bodyPr wrap="none" rtlCol="0">
            <a:spAutoFit/>
          </a:bodyPr>
          <a:lstStyle/>
          <a:p>
            <a:pPr>
              <a:lnSpc>
                <a:spcPct val="150000"/>
              </a:lnSpc>
            </a:pPr>
            <a:r>
              <a:rPr lang="en-US" dirty="0">
                <a:latin typeface="Times New Roman" panose="02020603050405020304" pitchFamily="18" charset="0"/>
                <a:cs typeface="Times New Roman" panose="02020603050405020304" pitchFamily="18" charset="0"/>
              </a:rPr>
              <a:t>Let’s assume we want to make </a:t>
            </a:r>
            <a:r>
              <a:rPr lang="en-US" dirty="0">
                <a:solidFill>
                  <a:schemeClr val="accent1">
                    <a:lumMod val="75000"/>
                  </a:schemeClr>
                </a:solidFill>
                <a:latin typeface="Times New Roman" panose="02020603050405020304" pitchFamily="18" charset="0"/>
                <a:cs typeface="Times New Roman" panose="02020603050405020304" pitchFamily="18" charset="0"/>
              </a:rPr>
              <a:t>insulin</a:t>
            </a:r>
            <a:r>
              <a:rPr lang="en-US" dirty="0">
                <a:latin typeface="Times New Roman" panose="02020603050405020304" pitchFamily="18" charset="0"/>
                <a:cs typeface="Times New Roman" panose="02020603050405020304" pitchFamily="18" charset="0"/>
              </a:rPr>
              <a:t> for the </a:t>
            </a:r>
            <a:r>
              <a:rPr lang="en-US" dirty="0">
                <a:solidFill>
                  <a:schemeClr val="accent1">
                    <a:lumMod val="75000"/>
                  </a:schemeClr>
                </a:solidFill>
                <a:latin typeface="Times New Roman" panose="02020603050405020304" pitchFamily="18" charset="0"/>
                <a:cs typeface="Times New Roman" panose="02020603050405020304" pitchFamily="18" charset="0"/>
              </a:rPr>
              <a:t>treatment of diabetes</a:t>
            </a:r>
            <a:r>
              <a:rPr lang="en-US" dirty="0">
                <a:latin typeface="Times New Roman" panose="02020603050405020304" pitchFamily="18" charset="0"/>
                <a:cs typeface="Times New Roman" panose="02020603050405020304" pitchFamily="18" charset="0"/>
              </a:rPr>
              <a:t>.</a:t>
            </a:r>
          </a:p>
          <a:p>
            <a:pPr marL="285750" indent="-285750">
              <a:lnSpc>
                <a:spcPct val="150000"/>
              </a:lnSpc>
              <a:buClr>
                <a:schemeClr val="bg1">
                  <a:lumMod val="50000"/>
                </a:schemeClr>
              </a:buClr>
              <a:buFont typeface="Wingdings" pitchFamily="2" charset="2"/>
              <a:buChar char="§"/>
            </a:pPr>
            <a:r>
              <a:rPr lang="en-US" dirty="0">
                <a:latin typeface="Times New Roman" panose="02020603050405020304" pitchFamily="18" charset="0"/>
                <a:cs typeface="Times New Roman" panose="02020603050405020304" pitchFamily="18" charset="0"/>
              </a:rPr>
              <a:t>Which is better to use </a:t>
            </a:r>
            <a:r>
              <a:rPr lang="en-US" dirty="0">
                <a:solidFill>
                  <a:schemeClr val="accent2">
                    <a:lumMod val="50000"/>
                  </a:schemeClr>
                </a:solidFill>
                <a:latin typeface="Times New Roman" panose="02020603050405020304" pitchFamily="18" charset="0"/>
                <a:cs typeface="Times New Roman" panose="02020603050405020304" pitchFamily="18" charset="0"/>
              </a:rPr>
              <a:t>cow</a:t>
            </a:r>
            <a:r>
              <a:rPr lang="en-US" dirty="0">
                <a:latin typeface="Times New Roman" panose="02020603050405020304" pitchFamily="18" charset="0"/>
                <a:cs typeface="Times New Roman" panose="02020603050405020304" pitchFamily="18" charset="0"/>
              </a:rPr>
              <a:t> OR </a:t>
            </a:r>
            <a:r>
              <a:rPr lang="en-US" dirty="0">
                <a:solidFill>
                  <a:schemeClr val="accent2">
                    <a:lumMod val="50000"/>
                  </a:schemeClr>
                </a:solidFill>
                <a:latin typeface="Times New Roman" panose="02020603050405020304" pitchFamily="18" charset="0"/>
                <a:cs typeface="Times New Roman" panose="02020603050405020304" pitchFamily="18" charset="0"/>
              </a:rPr>
              <a:t>bacteria</a:t>
            </a:r>
            <a:r>
              <a:rPr lang="en-US" dirty="0">
                <a:latin typeface="Times New Roman" panose="02020603050405020304" pitchFamily="18" charset="0"/>
                <a:cs typeface="Times New Roman" panose="02020603050405020304" pitchFamily="18" charset="0"/>
              </a:rPr>
              <a:t> as a </a:t>
            </a:r>
            <a:r>
              <a:rPr lang="en-US" u="sng" dirty="0">
                <a:latin typeface="Times New Roman" panose="02020603050405020304" pitchFamily="18" charset="0"/>
                <a:cs typeface="Times New Roman" panose="02020603050405020304" pitchFamily="18" charset="0"/>
              </a:rPr>
              <a:t>biological factory</a:t>
            </a:r>
            <a:r>
              <a:rPr lang="en-US" dirty="0">
                <a:latin typeface="Times New Roman" panose="02020603050405020304" pitchFamily="18" charset="0"/>
                <a:cs typeface="Times New Roman" panose="02020603050405020304" pitchFamily="18" charset="0"/>
              </a:rPr>
              <a:t>? Why?</a:t>
            </a:r>
          </a:p>
          <a:p>
            <a:pPr>
              <a:lnSpc>
                <a:spcPct val="150000"/>
              </a:lnSpc>
              <a:buClr>
                <a:schemeClr val="bg1">
                  <a:lumMod val="50000"/>
                </a:schemeClr>
              </a:buClr>
            </a:pPr>
            <a:r>
              <a:rPr lang="en-US" dirty="0">
                <a:latin typeface="Times New Roman" panose="02020603050405020304" pitchFamily="18" charset="0"/>
                <a:cs typeface="Times New Roman" panose="02020603050405020304" pitchFamily="18" charset="0"/>
              </a:rPr>
              <a:t>➜ How would the cell produce </a:t>
            </a:r>
            <a:r>
              <a:rPr lang="en-US" dirty="0">
                <a:solidFill>
                  <a:schemeClr val="accent2">
                    <a:lumMod val="50000"/>
                  </a:schemeClr>
                </a:solidFill>
                <a:latin typeface="Times New Roman" panose="02020603050405020304" pitchFamily="18" charset="0"/>
                <a:cs typeface="Times New Roman" panose="02020603050405020304" pitchFamily="18" charset="0"/>
              </a:rPr>
              <a:t>human insulin </a:t>
            </a:r>
            <a:r>
              <a:rPr lang="en-US" dirty="0">
                <a:latin typeface="Times New Roman" panose="02020603050405020304" pitchFamily="18" charset="0"/>
                <a:cs typeface="Times New Roman" panose="02020603050405020304" pitchFamily="18" charset="0"/>
              </a:rPr>
              <a:t>? </a:t>
            </a:r>
          </a:p>
        </p:txBody>
      </p:sp>
      <p:grpSp>
        <p:nvGrpSpPr>
          <p:cNvPr id="12" name="Group 11">
            <a:extLst>
              <a:ext uri="{FF2B5EF4-FFF2-40B4-BE49-F238E27FC236}">
                <a16:creationId xmlns:a16="http://schemas.microsoft.com/office/drawing/2014/main" id="{5C9FACA8-166B-E647-A054-D3341E662480}"/>
              </a:ext>
            </a:extLst>
          </p:cNvPr>
          <p:cNvGrpSpPr/>
          <p:nvPr/>
        </p:nvGrpSpPr>
        <p:grpSpPr>
          <a:xfrm>
            <a:off x="2289435" y="1897664"/>
            <a:ext cx="8848811" cy="4409162"/>
            <a:chOff x="1671594" y="1897664"/>
            <a:chExt cx="8848811" cy="4409162"/>
          </a:xfrm>
        </p:grpSpPr>
        <p:pic>
          <p:nvPicPr>
            <p:cNvPr id="7" name="Picture 6">
              <a:extLst>
                <a:ext uri="{FF2B5EF4-FFF2-40B4-BE49-F238E27FC236}">
                  <a16:creationId xmlns:a16="http://schemas.microsoft.com/office/drawing/2014/main" id="{D20558D9-6632-4C48-8044-5F48DE4FD55F}"/>
                </a:ext>
              </a:extLst>
            </p:cNvPr>
            <p:cNvPicPr>
              <a:picLocks noChangeAspect="1"/>
            </p:cNvPicPr>
            <p:nvPr/>
          </p:nvPicPr>
          <p:blipFill>
            <a:blip r:embed="rId3"/>
            <a:stretch>
              <a:fillRect/>
            </a:stretch>
          </p:blipFill>
          <p:spPr>
            <a:xfrm>
              <a:off x="1671594" y="1897664"/>
              <a:ext cx="8848811" cy="4101385"/>
            </a:xfrm>
            <a:prstGeom prst="rect">
              <a:avLst/>
            </a:prstGeom>
          </p:spPr>
        </p:pic>
        <p:sp>
          <p:nvSpPr>
            <p:cNvPr id="9" name="TextBox 8">
              <a:extLst>
                <a:ext uri="{FF2B5EF4-FFF2-40B4-BE49-F238E27FC236}">
                  <a16:creationId xmlns:a16="http://schemas.microsoft.com/office/drawing/2014/main" id="{78D9BD44-769C-3F45-BE2B-CFBC4FD08FA5}"/>
                </a:ext>
              </a:extLst>
            </p:cNvPr>
            <p:cNvSpPr txBox="1"/>
            <p:nvPr/>
          </p:nvSpPr>
          <p:spPr>
            <a:xfrm>
              <a:off x="3772477" y="5999049"/>
              <a:ext cx="5254965"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Figure 1.</a:t>
              </a:r>
              <a:r>
                <a:rPr lang="en-US" sz="1400" dirty="0">
                  <a:latin typeface="Times New Roman" panose="02020603050405020304" pitchFamily="18" charset="0"/>
                  <a:cs typeface="Times New Roman" panose="02020603050405020304" pitchFamily="18" charset="0"/>
                </a:rPr>
                <a:t> Schematic representation of recombinant insulin production</a:t>
              </a:r>
            </a:p>
          </p:txBody>
        </p:sp>
        <p:sp>
          <p:nvSpPr>
            <p:cNvPr id="10" name="TextBox 9">
              <a:extLst>
                <a:ext uri="{FF2B5EF4-FFF2-40B4-BE49-F238E27FC236}">
                  <a16:creationId xmlns:a16="http://schemas.microsoft.com/office/drawing/2014/main" id="{EEC71396-2630-CD41-AAB1-4D5E7570CE46}"/>
                </a:ext>
              </a:extLst>
            </p:cNvPr>
            <p:cNvSpPr txBox="1"/>
            <p:nvPr/>
          </p:nvSpPr>
          <p:spPr>
            <a:xfrm>
              <a:off x="3760120" y="5629717"/>
              <a:ext cx="280846" cy="369332"/>
            </a:xfrm>
            <a:prstGeom prst="rect">
              <a:avLst/>
            </a:prstGeom>
            <a:noFill/>
          </p:spPr>
          <p:txBody>
            <a:bodyPr wrap="none" rtlCol="0">
              <a:spAutoFit/>
            </a:bodyPr>
            <a:lstStyle/>
            <a:p>
              <a:r>
                <a:rPr lang="en-US" dirty="0">
                  <a:solidFill>
                    <a:srgbClr val="FF0000"/>
                  </a:solidFill>
                </a:rPr>
                <a:t>*</a:t>
              </a:r>
            </a:p>
          </p:txBody>
        </p:sp>
        <p:sp>
          <p:nvSpPr>
            <p:cNvPr id="11" name="TextBox 10">
              <a:extLst>
                <a:ext uri="{FF2B5EF4-FFF2-40B4-BE49-F238E27FC236}">
                  <a16:creationId xmlns:a16="http://schemas.microsoft.com/office/drawing/2014/main" id="{69478ED9-236E-7D41-9323-82E623793F5F}"/>
                </a:ext>
              </a:extLst>
            </p:cNvPr>
            <p:cNvSpPr txBox="1"/>
            <p:nvPr/>
          </p:nvSpPr>
          <p:spPr>
            <a:xfrm>
              <a:off x="5197622" y="3979778"/>
              <a:ext cx="280846" cy="369332"/>
            </a:xfrm>
            <a:prstGeom prst="rect">
              <a:avLst/>
            </a:prstGeom>
            <a:noFill/>
          </p:spPr>
          <p:txBody>
            <a:bodyPr wrap="none" rtlCol="0">
              <a:spAutoFit/>
            </a:bodyPr>
            <a:lstStyle/>
            <a:p>
              <a:r>
                <a:rPr lang="en-US" dirty="0">
                  <a:solidFill>
                    <a:srgbClr val="FF0000"/>
                  </a:solidFill>
                </a:rPr>
                <a:t>*</a:t>
              </a:r>
            </a:p>
          </p:txBody>
        </p:sp>
      </p:grpSp>
      <p:sp>
        <p:nvSpPr>
          <p:cNvPr id="13" name="Left Brace 12">
            <a:extLst>
              <a:ext uri="{FF2B5EF4-FFF2-40B4-BE49-F238E27FC236}">
                <a16:creationId xmlns:a16="http://schemas.microsoft.com/office/drawing/2014/main" id="{603A791B-21D4-B84F-AEF5-DEC8D0048B8B}"/>
              </a:ext>
            </a:extLst>
          </p:cNvPr>
          <p:cNvSpPr/>
          <p:nvPr/>
        </p:nvSpPr>
        <p:spPr>
          <a:xfrm>
            <a:off x="1980516" y="1897664"/>
            <a:ext cx="308919" cy="3732053"/>
          </a:xfrm>
          <a:prstGeom prst="leftBrace">
            <a:avLst>
              <a:gd name="adj1" fmla="val 276333"/>
              <a:gd name="adj2" fmla="val 50000"/>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0444613B-EAB5-E74A-8C66-217A3DC1E0CB}"/>
              </a:ext>
            </a:extLst>
          </p:cNvPr>
          <p:cNvSpPr txBox="1"/>
          <p:nvPr/>
        </p:nvSpPr>
        <p:spPr>
          <a:xfrm>
            <a:off x="800446" y="3333447"/>
            <a:ext cx="1334530" cy="646331"/>
          </a:xfrm>
          <a:prstGeom prst="rect">
            <a:avLst/>
          </a:prstGeom>
          <a:noFill/>
        </p:spPr>
        <p:txBody>
          <a:bodyPr wrap="square" rtlCol="0">
            <a:spAutoFit/>
          </a:bodyPr>
          <a:lstStyle/>
          <a:p>
            <a:pPr algn="ctr"/>
            <a:r>
              <a:rPr lang="en-US" b="1" dirty="0">
                <a:solidFill>
                  <a:srgbClr val="0070C0"/>
                </a:solidFill>
                <a:latin typeface="Times New Roman" panose="02020603050405020304" pitchFamily="18" charset="0"/>
                <a:cs typeface="Times New Roman" panose="02020603050405020304" pitchFamily="18" charset="0"/>
              </a:rPr>
              <a:t>Molecular cloning</a:t>
            </a:r>
          </a:p>
        </p:txBody>
      </p:sp>
    </p:spTree>
    <p:extLst>
      <p:ext uri="{BB962C8B-B14F-4D97-AF65-F5344CB8AC3E}">
        <p14:creationId xmlns:p14="http://schemas.microsoft.com/office/powerpoint/2010/main" val="400240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AAC662-F1D0-A544-9025-C4E932EA71D0}"/>
              </a:ext>
            </a:extLst>
          </p:cNvPr>
          <p:cNvSpPr/>
          <p:nvPr/>
        </p:nvSpPr>
        <p:spPr>
          <a:xfrm>
            <a:off x="1092604" y="1178990"/>
            <a:ext cx="10446253" cy="2951001"/>
          </a:xfrm>
          <a:prstGeom prst="rect">
            <a:avLst/>
          </a:prstGeom>
        </p:spPr>
        <p:txBody>
          <a:bodyPr wrap="square">
            <a:spAutoFit/>
          </a:bodyPr>
          <a:lstStyle/>
          <a:p>
            <a:pPr>
              <a:lnSpc>
                <a:spcPct val="150000"/>
              </a:lnSpc>
            </a:pPr>
            <a:r>
              <a:rPr lang="en-US" dirty="0">
                <a:latin typeface="Times New Roman" panose="02020603050405020304" pitchFamily="18" charset="0"/>
                <a:cs typeface="Times New Roman" panose="02020603050405020304" pitchFamily="18" charset="0"/>
              </a:rPr>
              <a:t>Are techniques used to create </a:t>
            </a:r>
            <a:r>
              <a:rPr lang="en-US" u="sng" dirty="0">
                <a:solidFill>
                  <a:schemeClr val="accent1">
                    <a:lumMod val="75000"/>
                  </a:schemeClr>
                </a:solidFill>
                <a:latin typeface="Times New Roman" panose="02020603050405020304" pitchFamily="18" charset="0"/>
                <a:cs typeface="Times New Roman" panose="02020603050405020304" pitchFamily="18" charset="0"/>
              </a:rPr>
              <a:t>copies of certain DNA</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fragments. </a:t>
            </a:r>
          </a:p>
          <a:p>
            <a:pPr>
              <a:lnSpc>
                <a:spcPct val="150000"/>
              </a:lnSpc>
            </a:pPr>
            <a:r>
              <a:rPr lang="en-US" dirty="0">
                <a:solidFill>
                  <a:schemeClr val="bg1">
                    <a:lumMod val="50000"/>
                  </a:schemeClr>
                </a:solidFill>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b="1" dirty="0">
                <a:solidFill>
                  <a:schemeClr val="accent1">
                    <a:lumMod val="50000"/>
                  </a:schemeClr>
                </a:solidFill>
                <a:latin typeface="Times New Roman" panose="02020603050405020304" pitchFamily="18" charset="0"/>
                <a:cs typeface="Times New Roman" panose="02020603050405020304" pitchFamily="18" charset="0"/>
              </a:rPr>
              <a:t>PCR</a:t>
            </a:r>
            <a:r>
              <a:rPr lang="en-US" dirty="0">
                <a:latin typeface="Times New Roman" panose="02020603050405020304" pitchFamily="18" charset="0"/>
                <a:cs typeface="Times New Roman" panose="02020603050405020304" pitchFamily="18" charset="0"/>
              </a:rPr>
              <a:t> (in vitro)</a:t>
            </a:r>
          </a:p>
          <a:p>
            <a:pPr lvl="1">
              <a:lnSpc>
                <a:spcPct val="150000"/>
              </a:lnSpc>
            </a:pPr>
            <a:r>
              <a:rPr lang="en-US" dirty="0">
                <a:latin typeface="Times New Roman" panose="02020603050405020304" pitchFamily="18" charset="0"/>
                <a:cs typeface="Times New Roman" panose="02020603050405020304" pitchFamily="18" charset="0"/>
              </a:rPr>
              <a:t>[polymerase chain reaction].</a:t>
            </a:r>
          </a:p>
          <a:p>
            <a:pPr lvl="1">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r>
              <a:rPr lang="en-US" dirty="0">
                <a:solidFill>
                  <a:schemeClr val="bg1">
                    <a:lumMod val="50000"/>
                  </a:schemeClr>
                </a:solidFill>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b="1" dirty="0">
                <a:solidFill>
                  <a:schemeClr val="accent1">
                    <a:lumMod val="50000"/>
                  </a:schemeClr>
                </a:solidFill>
                <a:latin typeface="Times New Roman" panose="02020603050405020304" pitchFamily="18" charset="0"/>
                <a:cs typeface="Times New Roman" panose="02020603050405020304" pitchFamily="18" charset="0"/>
              </a:rPr>
              <a:t>Cell-based </a:t>
            </a:r>
            <a:r>
              <a:rPr lang="en-US" dirty="0">
                <a:latin typeface="Times New Roman" panose="02020603050405020304" pitchFamily="18" charset="0"/>
                <a:cs typeface="Times New Roman" panose="02020603050405020304" pitchFamily="18" charset="0"/>
              </a:rPr>
              <a:t>(in vivo)</a:t>
            </a:r>
          </a:p>
          <a:p>
            <a:pPr lvl="1">
              <a:lnSpc>
                <a:spcPct val="150000"/>
              </a:lnSpc>
            </a:pPr>
            <a:r>
              <a:rPr lang="en-US" dirty="0">
                <a:latin typeface="Times New Roman" panose="02020603050405020304" pitchFamily="18" charset="0"/>
                <a:cs typeface="Times New Roman" panose="02020603050405020304" pitchFamily="18" charset="0"/>
              </a:rPr>
              <a:t>[using a </a:t>
            </a:r>
            <a:r>
              <a:rPr lang="en-US" u="sng" dirty="0">
                <a:solidFill>
                  <a:schemeClr val="accent1">
                    <a:lumMod val="75000"/>
                  </a:schemeClr>
                </a:solidFill>
                <a:latin typeface="Times New Roman" panose="02020603050405020304" pitchFamily="18" charset="0"/>
                <a:cs typeface="Times New Roman" panose="02020603050405020304" pitchFamily="18" charset="0"/>
              </a:rPr>
              <a:t>vector</a:t>
            </a:r>
            <a:r>
              <a:rPr lang="en-US" dirty="0">
                <a:latin typeface="Times New Roman" panose="02020603050405020304" pitchFamily="18" charset="0"/>
                <a:cs typeface="Times New Roman" panose="02020603050405020304" pitchFamily="18" charset="0"/>
              </a:rPr>
              <a:t> e.g. </a:t>
            </a:r>
            <a:r>
              <a:rPr lang="en-US" b="1" dirty="0">
                <a:solidFill>
                  <a:schemeClr val="tx2"/>
                </a:solidFill>
                <a:latin typeface="Times New Roman" panose="02020603050405020304" pitchFamily="18" charset="0"/>
                <a:cs typeface="Times New Roman" panose="02020603050405020304" pitchFamily="18" charset="0"/>
              </a:rPr>
              <a:t>plasmid</a:t>
            </a:r>
            <a:r>
              <a:rPr lang="en-US" dirty="0">
                <a:latin typeface="Times New Roman" panose="02020603050405020304" pitchFamily="18" charset="0"/>
                <a:cs typeface="Times New Roman" panose="02020603050405020304" pitchFamily="18" charset="0"/>
              </a:rPr>
              <a:t> carrying the DNA of interest, which eventually inserted to a host cell “usually bacteria” and self replicate].</a:t>
            </a:r>
          </a:p>
        </p:txBody>
      </p:sp>
      <p:grpSp>
        <p:nvGrpSpPr>
          <p:cNvPr id="13" name="Group 12">
            <a:extLst>
              <a:ext uri="{FF2B5EF4-FFF2-40B4-BE49-F238E27FC236}">
                <a16:creationId xmlns:a16="http://schemas.microsoft.com/office/drawing/2014/main" id="{C5FAFF76-B3FE-DE48-A23E-875F7FE3EEC8}"/>
              </a:ext>
            </a:extLst>
          </p:cNvPr>
          <p:cNvGrpSpPr/>
          <p:nvPr/>
        </p:nvGrpSpPr>
        <p:grpSpPr>
          <a:xfrm>
            <a:off x="7884881" y="4394967"/>
            <a:ext cx="3067343" cy="1289007"/>
            <a:chOff x="1286943" y="4554626"/>
            <a:chExt cx="3067343" cy="1113828"/>
          </a:xfrm>
        </p:grpSpPr>
        <p:sp>
          <p:nvSpPr>
            <p:cNvPr id="10" name="TextBox 9">
              <a:extLst>
                <a:ext uri="{FF2B5EF4-FFF2-40B4-BE49-F238E27FC236}">
                  <a16:creationId xmlns:a16="http://schemas.microsoft.com/office/drawing/2014/main" id="{41B120DB-328F-8D40-B81B-663656FCC5DE}"/>
                </a:ext>
              </a:extLst>
            </p:cNvPr>
            <p:cNvSpPr txBox="1"/>
            <p:nvPr/>
          </p:nvSpPr>
          <p:spPr>
            <a:xfrm>
              <a:off x="1286943" y="4554626"/>
              <a:ext cx="3067343" cy="11138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en-US" b="1" dirty="0">
                  <a:latin typeface="Times New Roman" panose="02020603050405020304" pitchFamily="18" charset="0"/>
                  <a:cs typeface="Times New Roman" panose="02020603050405020304" pitchFamily="18" charset="0"/>
                </a:rPr>
                <a:t>💡 Remember</a:t>
              </a:r>
            </a:p>
            <a:p>
              <a:pPr lvl="1">
                <a:lnSpc>
                  <a:spcPct val="150000"/>
                </a:lnSpc>
              </a:pPr>
              <a:r>
                <a:rPr lang="en-US" dirty="0">
                  <a:latin typeface="Times New Roman" panose="02020603050405020304" pitchFamily="18" charset="0"/>
                  <a:cs typeface="Times New Roman" panose="02020603050405020304" pitchFamily="18" charset="0"/>
                </a:rPr>
                <a:t>Vector         e.g.  </a:t>
              </a:r>
              <a:r>
                <a:rPr lang="en-US" b="1" dirty="0">
                  <a:solidFill>
                    <a:schemeClr val="tx2"/>
                  </a:solidFill>
                  <a:latin typeface="Times New Roman" panose="02020603050405020304" pitchFamily="18" charset="0"/>
                  <a:cs typeface="Times New Roman" panose="02020603050405020304" pitchFamily="18" charset="0"/>
                </a:rPr>
                <a:t>Plasmid</a:t>
              </a:r>
            </a:p>
            <a:p>
              <a:pPr lvl="1">
                <a:lnSpc>
                  <a:spcPct val="150000"/>
                </a:lnSpc>
              </a:pPr>
              <a:r>
                <a:rPr lang="en-US" dirty="0">
                  <a:latin typeface="Times New Roman" panose="02020603050405020304" pitchFamily="18" charset="0"/>
                  <a:cs typeface="Times New Roman" panose="02020603050405020304" pitchFamily="18" charset="0"/>
                </a:rPr>
                <a:t>Host            e.g.  </a:t>
              </a:r>
              <a:r>
                <a:rPr lang="en-US" b="1" dirty="0">
                  <a:solidFill>
                    <a:schemeClr val="accent5">
                      <a:lumMod val="75000"/>
                    </a:schemeClr>
                  </a:solidFill>
                  <a:latin typeface="Times New Roman" panose="02020603050405020304" pitchFamily="18" charset="0"/>
                  <a:cs typeface="Times New Roman" panose="02020603050405020304" pitchFamily="18" charset="0"/>
                </a:rPr>
                <a:t>Bacteria</a:t>
              </a:r>
            </a:p>
          </p:txBody>
        </p:sp>
        <p:cxnSp>
          <p:nvCxnSpPr>
            <p:cNvPr id="11" name="Straight Arrow Connector 10">
              <a:extLst>
                <a:ext uri="{FF2B5EF4-FFF2-40B4-BE49-F238E27FC236}">
                  <a16:creationId xmlns:a16="http://schemas.microsoft.com/office/drawing/2014/main" id="{A405C618-05BB-7F4C-8A7B-5062CCAD4335}"/>
                </a:ext>
              </a:extLst>
            </p:cNvPr>
            <p:cNvCxnSpPr/>
            <p:nvPr/>
          </p:nvCxnSpPr>
          <p:spPr>
            <a:xfrm>
              <a:off x="2569425" y="5169572"/>
              <a:ext cx="27432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C2B69154-A15C-DD43-B386-B529C854333A}"/>
                </a:ext>
              </a:extLst>
            </p:cNvPr>
            <p:cNvCxnSpPr/>
            <p:nvPr/>
          </p:nvCxnSpPr>
          <p:spPr>
            <a:xfrm>
              <a:off x="2544063" y="5531266"/>
              <a:ext cx="27432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cxnSp>
        <p:nvCxnSpPr>
          <p:cNvPr id="8" name="Straight Connector 7">
            <a:extLst>
              <a:ext uri="{FF2B5EF4-FFF2-40B4-BE49-F238E27FC236}">
                <a16:creationId xmlns:a16="http://schemas.microsoft.com/office/drawing/2014/main" id="{DA267645-6EC9-164B-896C-86FCCAF52D8D}"/>
              </a:ext>
            </a:extLst>
          </p:cNvPr>
          <p:cNvCxnSpPr>
            <a:cxnSpLocks/>
          </p:cNvCxnSpPr>
          <p:nvPr/>
        </p:nvCxnSpPr>
        <p:spPr>
          <a:xfrm>
            <a:off x="1092605" y="1159571"/>
            <a:ext cx="985961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Rectangle 8">
            <a:extLst>
              <a:ext uri="{FF2B5EF4-FFF2-40B4-BE49-F238E27FC236}">
                <a16:creationId xmlns:a16="http://schemas.microsoft.com/office/drawing/2014/main" id="{8D1D7102-57C9-2742-BBF0-B3652A3F86E2}"/>
              </a:ext>
            </a:extLst>
          </p:cNvPr>
          <p:cNvSpPr/>
          <p:nvPr/>
        </p:nvSpPr>
        <p:spPr>
          <a:xfrm>
            <a:off x="1092604" y="636351"/>
            <a:ext cx="3877407"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DNA cloning techniques</a:t>
            </a:r>
          </a:p>
        </p:txBody>
      </p:sp>
    </p:spTree>
    <p:extLst>
      <p:ext uri="{BB962C8B-B14F-4D97-AF65-F5344CB8AC3E}">
        <p14:creationId xmlns:p14="http://schemas.microsoft.com/office/powerpoint/2010/main" val="145802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05B271-D651-6345-A11A-E792B1F29627}"/>
              </a:ext>
            </a:extLst>
          </p:cNvPr>
          <p:cNvSpPr/>
          <p:nvPr/>
        </p:nvSpPr>
        <p:spPr>
          <a:xfrm>
            <a:off x="1031911" y="1159571"/>
            <a:ext cx="10571351" cy="3505062"/>
          </a:xfrm>
          <a:prstGeom prst="rect">
            <a:avLst/>
          </a:prstGeom>
        </p:spPr>
        <p:txBody>
          <a:bodyPr wrap="square">
            <a:spAutoFit/>
          </a:bodyPr>
          <a:lstStyle/>
          <a:p>
            <a:pPr marL="285750" indent="-285750" algn="just">
              <a:lnSpc>
                <a:spcPct val="150000"/>
              </a:lnSpc>
              <a:buClr>
                <a:schemeClr val="bg1">
                  <a:lumMod val="50000"/>
                </a:schemeClr>
              </a:buClr>
              <a:buFont typeface="Wingdings" pitchFamily="2" charset="2"/>
              <a:buChar char="§"/>
            </a:pPr>
            <a:r>
              <a:rPr lang="en-US" dirty="0">
                <a:latin typeface="Times New Roman" panose="02020603050405020304" pitchFamily="18" charset="0"/>
                <a:cs typeface="Times New Roman" panose="02020603050405020304" pitchFamily="18" charset="0"/>
              </a:rPr>
              <a:t>The DNA of most bacteria is contained in a single circular molecule, called the </a:t>
            </a:r>
            <a:r>
              <a:rPr lang="en-US" b="1" dirty="0">
                <a:latin typeface="Times New Roman" panose="02020603050405020304" pitchFamily="18" charset="0"/>
                <a:cs typeface="Times New Roman" panose="02020603050405020304" pitchFamily="18" charset="0"/>
              </a:rPr>
              <a:t>bacterial chromosome. </a:t>
            </a:r>
          </a:p>
          <a:p>
            <a:pPr marL="285750" indent="-285750" algn="just">
              <a:lnSpc>
                <a:spcPct val="200000"/>
              </a:lnSpc>
              <a:buClr>
                <a:schemeClr val="bg1">
                  <a:lumMod val="50000"/>
                </a:schemeClr>
              </a:buClr>
              <a:buFont typeface="Wingdings" pitchFamily="2" charset="2"/>
              <a:buChar char="§"/>
            </a:pPr>
            <a:r>
              <a:rPr lang="en-US" dirty="0">
                <a:latin typeface="Times New Roman" panose="02020603050405020304" pitchFamily="18" charset="0"/>
                <a:cs typeface="Times New Roman" panose="02020603050405020304" pitchFamily="18" charset="0"/>
              </a:rPr>
              <a:t>Many bacteria contain an </a:t>
            </a:r>
            <a:r>
              <a:rPr lang="en-US" u="sng" dirty="0">
                <a:solidFill>
                  <a:schemeClr val="accent1">
                    <a:lumMod val="75000"/>
                  </a:schemeClr>
                </a:solidFill>
                <a:latin typeface="Times New Roman" panose="02020603050405020304" pitchFamily="18" charset="0"/>
                <a:cs typeface="Times New Roman" panose="02020603050405020304" pitchFamily="18" charset="0"/>
              </a:rPr>
              <a:t>extrachromosomal</a:t>
            </a:r>
            <a:r>
              <a:rPr lang="en-US" dirty="0">
                <a:latin typeface="Times New Roman" panose="02020603050405020304" pitchFamily="18" charset="0"/>
                <a:cs typeface="Times New Roman" panose="02020603050405020304" pitchFamily="18" charset="0"/>
              </a:rPr>
              <a:t> element of DNA, termed a </a:t>
            </a:r>
            <a:r>
              <a:rPr lang="en-US" b="1" dirty="0">
                <a:solidFill>
                  <a:schemeClr val="accent1">
                    <a:lumMod val="50000"/>
                  </a:schemeClr>
                </a:solidFill>
                <a:latin typeface="Times New Roman" panose="02020603050405020304" pitchFamily="18" charset="0"/>
                <a:cs typeface="Times New Roman" panose="02020603050405020304" pitchFamily="18" charset="0"/>
              </a:rPr>
              <a:t>plasmid.</a:t>
            </a:r>
          </a:p>
          <a:p>
            <a:pPr marL="285750" indent="-285750" algn="just">
              <a:lnSpc>
                <a:spcPct val="150000"/>
              </a:lnSpc>
              <a:buClr>
                <a:schemeClr val="bg1">
                  <a:lumMod val="50000"/>
                </a:schemeClr>
              </a:buClr>
              <a:buFont typeface="Wingdings" pitchFamily="2" charset="2"/>
              <a:buChar char="§"/>
            </a:pPr>
            <a:r>
              <a:rPr lang="en-US" b="1" dirty="0">
                <a:solidFill>
                  <a:schemeClr val="accent1">
                    <a:lumMod val="50000"/>
                  </a:schemeClr>
                </a:solidFill>
                <a:latin typeface="Times New Roman" panose="02020603050405020304" pitchFamily="18" charset="0"/>
                <a:cs typeface="Times New Roman" panose="02020603050405020304" pitchFamily="18" charset="0"/>
              </a:rPr>
              <a:t>Plasmid </a:t>
            </a:r>
            <a:r>
              <a:rPr lang="en-US" dirty="0">
                <a:latin typeface="Times New Roman" panose="02020603050405020304" pitchFamily="18" charset="0"/>
                <a:cs typeface="Times New Roman" panose="02020603050405020304" pitchFamily="18" charset="0"/>
              </a:rPr>
              <a:t>is a relatively small, covalently closed circular molecule that replicate </a:t>
            </a:r>
            <a:r>
              <a:rPr lang="en-US" u="sng" dirty="0">
                <a:latin typeface="Times New Roman" panose="02020603050405020304" pitchFamily="18" charset="0"/>
                <a:cs typeface="Times New Roman" panose="02020603050405020304" pitchFamily="18" charset="0"/>
              </a:rPr>
              <a:t>independently</a:t>
            </a:r>
            <a:r>
              <a:rPr lang="en-US" dirty="0">
                <a:latin typeface="Times New Roman" panose="02020603050405020304" pitchFamily="18" charset="0"/>
                <a:cs typeface="Times New Roman" panose="02020603050405020304" pitchFamily="18" charset="0"/>
              </a:rPr>
              <a:t> from a bacterial chromosome. </a:t>
            </a:r>
            <a:r>
              <a:rPr lang="en-US" dirty="0">
                <a:effectLst>
                  <a:glow rad="228600">
                    <a:schemeClr val="accent2">
                      <a:satMod val="175000"/>
                      <a:alpha val="11000"/>
                    </a:schemeClr>
                  </a:glow>
                </a:effectLst>
                <a:latin typeface="Times New Roman" panose="02020603050405020304" pitchFamily="18" charset="0"/>
                <a:cs typeface="Times New Roman" panose="02020603050405020304" pitchFamily="18" charset="0"/>
              </a:rPr>
              <a:t>(</a:t>
            </a:r>
            <a:r>
              <a:rPr lang="en-US" dirty="0">
                <a:effectLst>
                  <a:glow rad="228600">
                    <a:schemeClr val="accent2">
                      <a:satMod val="175000"/>
                      <a:alpha val="28000"/>
                    </a:schemeClr>
                  </a:glow>
                </a:effectLst>
                <a:latin typeface="Times New Roman" panose="02020603050405020304" pitchFamily="18" charset="0"/>
                <a:cs typeface="Times New Roman" panose="02020603050405020304" pitchFamily="18" charset="0"/>
              </a:rPr>
              <a:t>Why</a:t>
            </a:r>
            <a:r>
              <a:rPr lang="en-US" dirty="0">
                <a:effectLst>
                  <a:glow rad="228600">
                    <a:schemeClr val="accent2">
                      <a:satMod val="175000"/>
                      <a:alpha val="11000"/>
                    </a:schemeClr>
                  </a:glow>
                </a:effectLst>
                <a:latin typeface="Times New Roman" panose="02020603050405020304" pitchFamily="18" charset="0"/>
                <a:cs typeface="Times New Roman" panose="02020603050405020304" pitchFamily="18" charset="0"/>
              </a:rPr>
              <a:t> ?)</a:t>
            </a:r>
          </a:p>
          <a:p>
            <a:pPr marL="285750" indent="-285750" algn="just">
              <a:lnSpc>
                <a:spcPct val="150000"/>
              </a:lnSpc>
              <a:buClr>
                <a:schemeClr val="bg1">
                  <a:lumMod val="50000"/>
                </a:schemeClr>
              </a:buClr>
              <a:buFont typeface="Wingdings" pitchFamily="2" charset="2"/>
              <a:buChar char="§"/>
            </a:pPr>
            <a:r>
              <a:rPr lang="en-US" dirty="0">
                <a:latin typeface="Times New Roman" panose="02020603050405020304" pitchFamily="18" charset="0"/>
                <a:cs typeface="Times New Roman" panose="02020603050405020304" pitchFamily="18" charset="0"/>
              </a:rPr>
              <a:t>Every plasmid has its own </a:t>
            </a:r>
            <a:r>
              <a:rPr lang="en-US" u="sng" dirty="0">
                <a:latin typeface="Times New Roman" panose="02020603050405020304" pitchFamily="18" charset="0"/>
                <a:cs typeface="Times New Roman" panose="02020603050405020304" pitchFamily="18" charset="0"/>
              </a:rPr>
              <a:t>origin of replication</a:t>
            </a:r>
            <a:r>
              <a:rPr lang="en-US" dirty="0">
                <a:latin typeface="Times New Roman" panose="02020603050405020304" pitchFamily="18" charset="0"/>
                <a:cs typeface="Times New Roman" panose="02020603050405020304" pitchFamily="18" charset="0"/>
              </a:rPr>
              <a:t> </a:t>
            </a:r>
            <a:r>
              <a:rPr lang="en-US" b="1" dirty="0">
                <a:solidFill>
                  <a:schemeClr val="accent1">
                    <a:lumMod val="50000"/>
                  </a:schemeClr>
                </a:solidFill>
                <a:latin typeface="Times New Roman" panose="02020603050405020304" pitchFamily="18" charset="0"/>
                <a:cs typeface="Times New Roman" panose="02020603050405020304" pitchFamily="18" charset="0"/>
              </a:rPr>
              <a:t>(replicon) </a:t>
            </a:r>
            <a:r>
              <a:rPr lang="en-US" dirty="0">
                <a:latin typeface="Times New Roman" panose="02020603050405020304" pitchFamily="18" charset="0"/>
                <a:cs typeface="Times New Roman" panose="02020603050405020304" pitchFamily="18" charset="0"/>
              </a:rPr>
              <a:t>and use the enzymes and proteins that </a:t>
            </a:r>
            <a:r>
              <a:rPr lang="en-US" u="sng" dirty="0">
                <a:latin typeface="Times New Roman" panose="02020603050405020304" pitchFamily="18" charset="0"/>
                <a:cs typeface="Times New Roman" panose="02020603050405020304" pitchFamily="18" charset="0"/>
              </a:rPr>
              <a:t>encoded by its host</a:t>
            </a:r>
            <a:r>
              <a:rPr lang="en-US" dirty="0">
                <a:latin typeface="Times New Roman" panose="02020603050405020304" pitchFamily="18" charset="0"/>
                <a:cs typeface="Times New Roman" panose="02020603050405020304" pitchFamily="18" charset="0"/>
              </a:rPr>
              <a:t> for its replication and transcription. </a:t>
            </a:r>
          </a:p>
          <a:p>
            <a:pPr marL="285750" indent="-285750" algn="just">
              <a:lnSpc>
                <a:spcPct val="150000"/>
              </a:lnSpc>
              <a:buClr>
                <a:schemeClr val="bg1">
                  <a:lumMod val="50000"/>
                </a:schemeClr>
              </a:buClr>
              <a:buFont typeface="Wingdings" pitchFamily="2" charset="2"/>
              <a:buChar char="§"/>
            </a:pPr>
            <a:r>
              <a:rPr lang="en-US" dirty="0">
                <a:latin typeface="Times New Roman" panose="02020603050405020304" pitchFamily="18" charset="0"/>
                <a:cs typeface="Times New Roman" panose="02020603050405020304" pitchFamily="18" charset="0"/>
              </a:rPr>
              <a:t>Plasmid found in a wild variety of bacterial species and they are </a:t>
            </a:r>
            <a:r>
              <a:rPr lang="en-US" u="sng" dirty="0">
                <a:latin typeface="Times New Roman" panose="02020603050405020304" pitchFamily="18" charset="0"/>
                <a:cs typeface="Times New Roman" panose="02020603050405020304" pitchFamily="18" charset="0"/>
              </a:rPr>
              <a:t>not essential</a:t>
            </a:r>
            <a:r>
              <a:rPr lang="en-US" dirty="0">
                <a:latin typeface="Times New Roman" panose="02020603050405020304" pitchFamily="18" charset="0"/>
                <a:cs typeface="Times New Roman" panose="02020603050405020304" pitchFamily="18" charset="0"/>
              </a:rPr>
              <a:t> for the bacterium but </a:t>
            </a:r>
            <a:r>
              <a:rPr lang="en-US" u="sng" dirty="0">
                <a:latin typeface="Times New Roman" panose="02020603050405020304" pitchFamily="18" charset="0"/>
                <a:cs typeface="Times New Roman" panose="02020603050405020304" pitchFamily="18" charset="0"/>
              </a:rPr>
              <a:t>benefit the survival</a:t>
            </a:r>
            <a:r>
              <a:rPr lang="en-US" dirty="0">
                <a:latin typeface="Times New Roman" panose="02020603050405020304" pitchFamily="18" charset="0"/>
                <a:cs typeface="Times New Roman" panose="02020603050405020304" pitchFamily="18" charset="0"/>
              </a:rPr>
              <a:t> of the organism (</a:t>
            </a:r>
            <a:r>
              <a:rPr lang="en-US" b="1" dirty="0">
                <a:latin typeface="Times New Roman" panose="02020603050405020304" pitchFamily="18" charset="0"/>
                <a:cs typeface="Times New Roman" panose="02020603050405020304" pitchFamily="18" charset="0"/>
              </a:rPr>
              <a:t>Symbiotic</a:t>
            </a:r>
            <a:r>
              <a:rPr lang="en-US" dirty="0">
                <a:latin typeface="Times New Roman" panose="02020603050405020304" pitchFamily="18" charset="0"/>
                <a:cs typeface="Times New Roman" panose="02020603050405020304" pitchFamily="18" charset="0"/>
              </a:rPr>
              <a:t> relationship with the host ?). </a:t>
            </a:r>
          </a:p>
        </p:txBody>
      </p:sp>
      <p:cxnSp>
        <p:nvCxnSpPr>
          <p:cNvPr id="5" name="Straight Connector 4">
            <a:extLst>
              <a:ext uri="{FF2B5EF4-FFF2-40B4-BE49-F238E27FC236}">
                <a16:creationId xmlns:a16="http://schemas.microsoft.com/office/drawing/2014/main" id="{893AC7B5-B067-E749-BEC7-72D563DC4E17}"/>
              </a:ext>
            </a:extLst>
          </p:cNvPr>
          <p:cNvCxnSpPr>
            <a:cxnSpLocks/>
          </p:cNvCxnSpPr>
          <p:nvPr/>
        </p:nvCxnSpPr>
        <p:spPr>
          <a:xfrm>
            <a:off x="1092605" y="1159571"/>
            <a:ext cx="985961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Rectangle 5">
            <a:extLst>
              <a:ext uri="{FF2B5EF4-FFF2-40B4-BE49-F238E27FC236}">
                <a16:creationId xmlns:a16="http://schemas.microsoft.com/office/drawing/2014/main" id="{9EA6F7D5-7AAF-8248-BD04-DA1044A78E57}"/>
              </a:ext>
            </a:extLst>
          </p:cNvPr>
          <p:cNvSpPr/>
          <p:nvPr/>
        </p:nvSpPr>
        <p:spPr>
          <a:xfrm>
            <a:off x="1090532" y="636351"/>
            <a:ext cx="1511952"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Plasmid </a:t>
            </a:r>
          </a:p>
        </p:txBody>
      </p:sp>
      <p:sp>
        <p:nvSpPr>
          <p:cNvPr id="2" name="TextBox 1">
            <a:extLst>
              <a:ext uri="{FF2B5EF4-FFF2-40B4-BE49-F238E27FC236}">
                <a16:creationId xmlns:a16="http://schemas.microsoft.com/office/drawing/2014/main" id="{AF48A31C-FCE9-C246-A5D9-7B0B31ACA33B}"/>
              </a:ext>
            </a:extLst>
          </p:cNvPr>
          <p:cNvSpPr txBox="1"/>
          <p:nvPr/>
        </p:nvSpPr>
        <p:spPr>
          <a:xfrm>
            <a:off x="7265772" y="6596390"/>
            <a:ext cx="4674678"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Figure 2.</a:t>
            </a:r>
            <a:r>
              <a:rPr lang="en-US" sz="1100" dirty="0">
                <a:latin typeface="Times New Roman" panose="02020603050405020304" pitchFamily="18" charset="0"/>
                <a:cs typeface="Times New Roman" panose="02020603050405020304" pitchFamily="18" charset="0"/>
              </a:rPr>
              <a:t> Illustration of a bacterium showing chromosomal DNA and plasmids</a:t>
            </a:r>
          </a:p>
        </p:txBody>
      </p:sp>
      <p:pic>
        <p:nvPicPr>
          <p:cNvPr id="9" name="Picture 8">
            <a:extLst>
              <a:ext uri="{FF2B5EF4-FFF2-40B4-BE49-F238E27FC236}">
                <a16:creationId xmlns:a16="http://schemas.microsoft.com/office/drawing/2014/main" id="{6C7C585A-03E6-E747-AF1A-EC38D35745C2}"/>
              </a:ext>
            </a:extLst>
          </p:cNvPr>
          <p:cNvPicPr>
            <a:picLocks noChangeAspect="1"/>
          </p:cNvPicPr>
          <p:nvPr/>
        </p:nvPicPr>
        <p:blipFill>
          <a:blip r:embed="rId3"/>
          <a:stretch>
            <a:fillRect/>
          </a:stretch>
        </p:blipFill>
        <p:spPr>
          <a:xfrm>
            <a:off x="8229600" y="4213134"/>
            <a:ext cx="3142170" cy="2476889"/>
          </a:xfrm>
          <a:prstGeom prst="rect">
            <a:avLst/>
          </a:prstGeom>
        </p:spPr>
      </p:pic>
    </p:spTree>
    <p:extLst>
      <p:ext uri="{BB962C8B-B14F-4D97-AF65-F5344CB8AC3E}">
        <p14:creationId xmlns:p14="http://schemas.microsoft.com/office/powerpoint/2010/main" val="45266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83EDF4-9F54-0741-802F-72D518BBD15E}"/>
              </a:ext>
            </a:extLst>
          </p:cNvPr>
          <p:cNvSpPr/>
          <p:nvPr/>
        </p:nvSpPr>
        <p:spPr>
          <a:xfrm>
            <a:off x="1092605" y="1159571"/>
            <a:ext cx="10701830" cy="4197559"/>
          </a:xfrm>
          <a:prstGeom prst="rect">
            <a:avLst/>
          </a:prstGeom>
        </p:spPr>
        <p:txBody>
          <a:bodyPr wrap="square">
            <a:spAutoFit/>
          </a:bodyPr>
          <a:lstStyle/>
          <a:p>
            <a:pPr marL="285750" indent="-285750">
              <a:lnSpc>
                <a:spcPct val="150000"/>
              </a:lnSpc>
              <a:buClr>
                <a:schemeClr val="bg1">
                  <a:lumMod val="50000"/>
                </a:schemeClr>
              </a:buClr>
              <a:buFont typeface="Wingdings" pitchFamily="2" charset="2"/>
              <a:buChar char="q"/>
            </a:pPr>
            <a:r>
              <a:rPr lang="en-US" b="1" dirty="0">
                <a:latin typeface="Times New Roman" panose="02020603050405020304" pitchFamily="18" charset="0"/>
                <a:cs typeface="Times New Roman" panose="02020603050405020304" pitchFamily="18" charset="0"/>
              </a:rPr>
              <a:t>Plasmids classes:</a:t>
            </a:r>
            <a:endParaRPr lang="en-US" dirty="0">
              <a:latin typeface="Times New Roman" panose="02020603050405020304" pitchFamily="18" charset="0"/>
              <a:cs typeface="Times New Roman" panose="02020603050405020304" pitchFamily="18" charset="0"/>
            </a:endParaRPr>
          </a:p>
          <a:p>
            <a:pPr marL="400050" indent="-400050">
              <a:lnSpc>
                <a:spcPct val="150000"/>
              </a:lnSpc>
              <a:buClr>
                <a:schemeClr val="bg1">
                  <a:lumMod val="50000"/>
                </a:schemeClr>
              </a:buClr>
              <a:buFont typeface="+mj-lt"/>
              <a:buAutoNum type="romanUcPeriod"/>
            </a:pPr>
            <a:r>
              <a:rPr lang="en-US" dirty="0">
                <a:solidFill>
                  <a:schemeClr val="accent1">
                    <a:lumMod val="75000"/>
                  </a:schemeClr>
                </a:solidFill>
                <a:latin typeface="Times New Roman" panose="02020603050405020304" pitchFamily="18" charset="0"/>
                <a:cs typeface="Times New Roman" panose="02020603050405020304" pitchFamily="18" charset="0"/>
              </a:rPr>
              <a:t>Virulence</a:t>
            </a:r>
            <a:r>
              <a:rPr lang="en-US" dirty="0">
                <a:latin typeface="Times New Roman" panose="02020603050405020304" pitchFamily="18" charset="0"/>
                <a:cs typeface="Times New Roman" panose="02020603050405020304" pitchFamily="18" charset="0"/>
              </a:rPr>
              <a:t> plasmids encoding </a:t>
            </a:r>
            <a:r>
              <a:rPr lang="en-US" u="sng" dirty="0">
                <a:latin typeface="Times New Roman" panose="02020603050405020304" pitchFamily="18" charset="0"/>
                <a:cs typeface="Times New Roman" panose="02020603050405020304" pitchFamily="18" charset="0"/>
              </a:rPr>
              <a:t>toxin</a:t>
            </a:r>
            <a:r>
              <a:rPr lang="en-US" dirty="0">
                <a:latin typeface="Times New Roman" panose="02020603050405020304" pitchFamily="18" charset="0"/>
                <a:cs typeface="Times New Roman" panose="02020603050405020304" pitchFamily="18" charset="0"/>
              </a:rPr>
              <a:t> genes.</a:t>
            </a:r>
          </a:p>
          <a:p>
            <a:pPr marL="400050" indent="-400050">
              <a:lnSpc>
                <a:spcPct val="150000"/>
              </a:lnSpc>
              <a:buClr>
                <a:schemeClr val="bg1">
                  <a:lumMod val="50000"/>
                </a:schemeClr>
              </a:buClr>
              <a:buSzPct val="100000"/>
              <a:buFont typeface="+mj-lt"/>
              <a:buAutoNum type="romanUcPeriod"/>
            </a:pPr>
            <a:r>
              <a:rPr lang="en-US" dirty="0">
                <a:solidFill>
                  <a:schemeClr val="accent1">
                    <a:lumMod val="75000"/>
                  </a:schemeClr>
                </a:solidFill>
                <a:latin typeface="Times New Roman" panose="02020603050405020304" pitchFamily="18" charset="0"/>
                <a:cs typeface="Times New Roman" panose="02020603050405020304" pitchFamily="18" charset="0"/>
              </a:rPr>
              <a:t>Drug-resistance </a:t>
            </a:r>
            <a:r>
              <a:rPr lang="en-US" dirty="0">
                <a:latin typeface="Times New Roman" panose="02020603050405020304" pitchFamily="18" charset="0"/>
                <a:cs typeface="Times New Roman" panose="02020603050405020304" pitchFamily="18" charset="0"/>
              </a:rPr>
              <a:t>plasmids that confer </a:t>
            </a:r>
            <a:r>
              <a:rPr lang="en-US" u="sng" dirty="0">
                <a:latin typeface="Times New Roman" panose="02020603050405020304" pitchFamily="18" charset="0"/>
                <a:cs typeface="Times New Roman" panose="02020603050405020304" pitchFamily="18" charset="0"/>
              </a:rPr>
              <a:t>resistance</a:t>
            </a:r>
            <a:r>
              <a:rPr lang="en-US" dirty="0">
                <a:latin typeface="Times New Roman" panose="02020603050405020304" pitchFamily="18" charset="0"/>
                <a:cs typeface="Times New Roman" panose="02020603050405020304" pitchFamily="18" charset="0"/>
              </a:rPr>
              <a:t> to antibiotics.</a:t>
            </a:r>
          </a:p>
          <a:p>
            <a:pPr marL="400050" indent="-400050">
              <a:lnSpc>
                <a:spcPct val="150000"/>
              </a:lnSpc>
              <a:buClr>
                <a:schemeClr val="bg1">
                  <a:lumMod val="50000"/>
                </a:schemeClr>
              </a:buClr>
              <a:buFont typeface="+mj-lt"/>
              <a:buAutoNum type="romanUcPeriod"/>
            </a:pPr>
            <a:r>
              <a:rPr lang="en-US" dirty="0">
                <a:latin typeface="Times New Roman" panose="02020603050405020304" pitchFamily="18" charset="0"/>
                <a:cs typeface="Times New Roman" panose="02020603050405020304" pitchFamily="18" charset="0"/>
              </a:rPr>
              <a:t>Plasmids encode </a:t>
            </a:r>
            <a:r>
              <a:rPr lang="en-US" dirty="0">
                <a:solidFill>
                  <a:schemeClr val="accent1">
                    <a:lumMod val="75000"/>
                  </a:schemeClr>
                </a:solidFill>
                <a:latin typeface="Times New Roman" panose="02020603050405020304" pitchFamily="18" charset="0"/>
                <a:cs typeface="Times New Roman" panose="02020603050405020304" pitchFamily="18" charset="0"/>
              </a:rPr>
              <a:t>genes</a:t>
            </a:r>
            <a:r>
              <a:rPr lang="en-US" dirty="0">
                <a:latin typeface="Times New Roman" panose="02020603050405020304" pitchFamily="18" charset="0"/>
                <a:cs typeface="Times New Roman" panose="02020603050405020304" pitchFamily="18" charset="0"/>
              </a:rPr>
              <a:t> required for bacterial </a:t>
            </a:r>
            <a:r>
              <a:rPr lang="en-US" u="sng" dirty="0">
                <a:latin typeface="Times New Roman" panose="02020603050405020304" pitchFamily="18" charset="0"/>
                <a:cs typeface="Times New Roman" panose="02020603050405020304" pitchFamily="18" charset="0"/>
              </a:rPr>
              <a:t>conjugation</a:t>
            </a:r>
            <a:r>
              <a:rPr lang="en-US" dirty="0">
                <a:latin typeface="Times New Roman" panose="02020603050405020304" pitchFamily="18" charset="0"/>
                <a:cs typeface="Times New Roman" panose="02020603050405020304" pitchFamily="18" charset="0"/>
              </a:rPr>
              <a:t>. </a:t>
            </a:r>
          </a:p>
          <a:p>
            <a:pPr lvl="1">
              <a:lnSpc>
                <a:spcPct val="150000"/>
              </a:lnSpc>
              <a:buClr>
                <a:schemeClr val="bg1">
                  <a:lumMod val="50000"/>
                </a:schemeClr>
              </a:buClr>
            </a:pPr>
            <a:endParaRPr lang="en-US" b="1" dirty="0">
              <a:latin typeface="Times New Roman" panose="02020603050405020304" pitchFamily="18" charset="0"/>
              <a:cs typeface="Times New Roman" panose="02020603050405020304" pitchFamily="18" charset="0"/>
            </a:endParaRPr>
          </a:p>
          <a:p>
            <a:pPr marL="285750" indent="-285750">
              <a:lnSpc>
                <a:spcPct val="150000"/>
              </a:lnSpc>
              <a:buClr>
                <a:schemeClr val="bg1">
                  <a:lumMod val="50000"/>
                </a:schemeClr>
              </a:buClr>
              <a:buFont typeface="Wingdings" pitchFamily="2" charset="2"/>
              <a:buChar char="q"/>
            </a:pPr>
            <a:r>
              <a:rPr lang="en-US" b="1" dirty="0">
                <a:latin typeface="Times New Roman" panose="02020603050405020304" pitchFamily="18" charset="0"/>
                <a:cs typeface="Times New Roman" panose="02020603050405020304" pitchFamily="18" charset="0"/>
              </a:rPr>
              <a:t>Plasmids applications:</a:t>
            </a:r>
          </a:p>
          <a:p>
            <a:pPr marL="400050" indent="-400050">
              <a:lnSpc>
                <a:spcPct val="150000"/>
              </a:lnSpc>
              <a:buClr>
                <a:schemeClr val="bg1">
                  <a:lumMod val="50000"/>
                </a:schemeClr>
              </a:buClr>
              <a:buFont typeface="+mj-lt"/>
              <a:buAutoNum type="romanLcPeriod"/>
            </a:pPr>
            <a:r>
              <a:rPr lang="en-US" b="1" dirty="0">
                <a:solidFill>
                  <a:schemeClr val="accent1">
                    <a:lumMod val="50000"/>
                  </a:schemeClr>
                </a:solidFill>
                <a:latin typeface="Times New Roman" panose="02020603050405020304" pitchFamily="18" charset="0"/>
                <a:cs typeface="Times New Roman" panose="02020603050405020304" pitchFamily="18" charset="0"/>
              </a:rPr>
              <a:t>Molecular cloning</a:t>
            </a:r>
          </a:p>
          <a:p>
            <a:pPr marL="400050" indent="-400050">
              <a:lnSpc>
                <a:spcPct val="150000"/>
              </a:lnSpc>
              <a:buClr>
                <a:schemeClr val="bg1">
                  <a:lumMod val="50000"/>
                </a:schemeClr>
              </a:buClr>
              <a:buFont typeface="+mj-lt"/>
              <a:buAutoNum type="romanLcPeriod"/>
            </a:pPr>
            <a:r>
              <a:rPr lang="en-US" dirty="0">
                <a:solidFill>
                  <a:schemeClr val="accent1">
                    <a:lumMod val="50000"/>
                  </a:schemeClr>
                </a:solidFill>
                <a:latin typeface="Times New Roman" panose="02020603050405020304" pitchFamily="18" charset="0"/>
                <a:cs typeface="Times New Roman" panose="02020603050405020304" pitchFamily="18" charset="0"/>
              </a:rPr>
              <a:t>Gene therapy</a:t>
            </a:r>
          </a:p>
          <a:p>
            <a:pPr marL="400050" indent="-400050">
              <a:lnSpc>
                <a:spcPct val="150000"/>
              </a:lnSpc>
              <a:buClr>
                <a:schemeClr val="bg1">
                  <a:lumMod val="50000"/>
                </a:schemeClr>
              </a:buClr>
              <a:buFont typeface="+mj-lt"/>
              <a:buAutoNum type="romanLcPeriod"/>
            </a:pPr>
            <a:r>
              <a:rPr lang="en-US" dirty="0">
                <a:solidFill>
                  <a:schemeClr val="accent1">
                    <a:lumMod val="50000"/>
                  </a:schemeClr>
                </a:solidFill>
                <a:latin typeface="Times New Roman" panose="02020603050405020304" pitchFamily="18" charset="0"/>
                <a:cs typeface="Times New Roman" panose="02020603050405020304" pitchFamily="18" charset="0"/>
              </a:rPr>
              <a:t>Drug production</a:t>
            </a:r>
          </a:p>
          <a:p>
            <a:pPr marL="400050" indent="-400050">
              <a:lnSpc>
                <a:spcPct val="150000"/>
              </a:lnSpc>
              <a:buClr>
                <a:schemeClr val="bg1">
                  <a:lumMod val="50000"/>
                </a:schemeClr>
              </a:buClr>
              <a:buFont typeface="+mj-lt"/>
              <a:buAutoNum type="romanLcPeriod"/>
            </a:pPr>
            <a:r>
              <a:rPr lang="en-US" dirty="0">
                <a:solidFill>
                  <a:schemeClr val="accent1">
                    <a:lumMod val="50000"/>
                  </a:schemeClr>
                </a:solidFill>
                <a:latin typeface="Times New Roman" panose="02020603050405020304" pitchFamily="18" charset="0"/>
                <a:cs typeface="Times New Roman" panose="02020603050405020304" pitchFamily="18" charset="0"/>
              </a:rPr>
              <a:t>Making a large amount of proteins. </a:t>
            </a:r>
          </a:p>
        </p:txBody>
      </p:sp>
      <p:cxnSp>
        <p:nvCxnSpPr>
          <p:cNvPr id="7" name="Straight Connector 6">
            <a:extLst>
              <a:ext uri="{FF2B5EF4-FFF2-40B4-BE49-F238E27FC236}">
                <a16:creationId xmlns:a16="http://schemas.microsoft.com/office/drawing/2014/main" id="{456CEB71-C820-1F4E-BA98-C9F894E43382}"/>
              </a:ext>
            </a:extLst>
          </p:cNvPr>
          <p:cNvCxnSpPr>
            <a:cxnSpLocks/>
          </p:cNvCxnSpPr>
          <p:nvPr/>
        </p:nvCxnSpPr>
        <p:spPr>
          <a:xfrm>
            <a:off x="1092605" y="1159571"/>
            <a:ext cx="985961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Rectangle 7">
            <a:extLst>
              <a:ext uri="{FF2B5EF4-FFF2-40B4-BE49-F238E27FC236}">
                <a16:creationId xmlns:a16="http://schemas.microsoft.com/office/drawing/2014/main" id="{F1F15FF8-504A-4246-A3E4-6A77897C6693}"/>
              </a:ext>
            </a:extLst>
          </p:cNvPr>
          <p:cNvSpPr/>
          <p:nvPr/>
        </p:nvSpPr>
        <p:spPr>
          <a:xfrm>
            <a:off x="1092605" y="636351"/>
            <a:ext cx="2260554"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Plasmid cont.</a:t>
            </a:r>
          </a:p>
        </p:txBody>
      </p:sp>
      <p:pic>
        <p:nvPicPr>
          <p:cNvPr id="5" name="Picture 4">
            <a:extLst>
              <a:ext uri="{FF2B5EF4-FFF2-40B4-BE49-F238E27FC236}">
                <a16:creationId xmlns:a16="http://schemas.microsoft.com/office/drawing/2014/main" id="{21BAC85D-8461-1840-A503-F90DB6238888}"/>
              </a:ext>
            </a:extLst>
          </p:cNvPr>
          <p:cNvPicPr>
            <a:picLocks noChangeAspect="1"/>
          </p:cNvPicPr>
          <p:nvPr/>
        </p:nvPicPr>
        <p:blipFill rotWithShape="1">
          <a:blip r:embed="rId3"/>
          <a:srcRect l="4662" t="30014" r="3815" b="7680"/>
          <a:stretch/>
        </p:blipFill>
        <p:spPr>
          <a:xfrm>
            <a:off x="7603712" y="2438405"/>
            <a:ext cx="3654232" cy="3083168"/>
          </a:xfrm>
          <a:prstGeom prst="rect">
            <a:avLst/>
          </a:prstGeom>
        </p:spPr>
      </p:pic>
      <p:sp>
        <p:nvSpPr>
          <p:cNvPr id="9" name="TextBox 8">
            <a:extLst>
              <a:ext uri="{FF2B5EF4-FFF2-40B4-BE49-F238E27FC236}">
                <a16:creationId xmlns:a16="http://schemas.microsoft.com/office/drawing/2014/main" id="{6F50D43E-0051-6D41-A5E8-FE7E2B9C5B43}"/>
              </a:ext>
            </a:extLst>
          </p:cNvPr>
          <p:cNvSpPr txBox="1"/>
          <p:nvPr/>
        </p:nvSpPr>
        <p:spPr>
          <a:xfrm>
            <a:off x="7076658" y="5473166"/>
            <a:ext cx="4708340" cy="276999"/>
          </a:xfrm>
          <a:prstGeom prst="rect">
            <a:avLst/>
          </a:prstGeom>
          <a:noFill/>
        </p:spPr>
        <p:txBody>
          <a:bodyPr wrap="none" rtlCol="0">
            <a:spAutoFit/>
          </a:bodyPr>
          <a:lstStyle/>
          <a:p>
            <a:r>
              <a:rPr lang="en-US" sz="1200" b="1" dirty="0">
                <a:latin typeface="Times New Roman" panose="02020603050405020304" pitchFamily="18" charset="0"/>
                <a:cs typeface="Times New Roman" panose="02020603050405020304" pitchFamily="18" charset="0"/>
              </a:rPr>
              <a:t>Figure 3.</a:t>
            </a:r>
            <a:r>
              <a:rPr lang="en-US" sz="1200" dirty="0">
                <a:latin typeface="Times New Roman" panose="02020603050405020304" pitchFamily="18" charset="0"/>
                <a:cs typeface="Times New Roman" panose="02020603050405020304" pitchFamily="18" charset="0"/>
              </a:rPr>
              <a:t> Illustration of </a:t>
            </a:r>
            <a:r>
              <a:rPr lang="en-US" sz="1200" i="1" dirty="0">
                <a:latin typeface="Times New Roman" panose="02020603050405020304" pitchFamily="18" charset="0"/>
                <a:cs typeface="Times New Roman" panose="02020603050405020304" pitchFamily="18" charset="0"/>
              </a:rPr>
              <a:t>E.coli </a:t>
            </a:r>
            <a:r>
              <a:rPr lang="en-US" sz="1200" dirty="0">
                <a:latin typeface="Times New Roman" panose="02020603050405020304" pitchFamily="18" charset="0"/>
                <a:cs typeface="Times New Roman" panose="02020603050405020304" pitchFamily="18" charset="0"/>
              </a:rPr>
              <a:t>showing chromosomal DNA and plasmids</a:t>
            </a:r>
          </a:p>
        </p:txBody>
      </p:sp>
    </p:spTree>
    <p:extLst>
      <p:ext uri="{BB962C8B-B14F-4D97-AF65-F5344CB8AC3E}">
        <p14:creationId xmlns:p14="http://schemas.microsoft.com/office/powerpoint/2010/main" val="289760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C946B88-B170-AE4D-B432-8FC85EF3E099}"/>
              </a:ext>
            </a:extLst>
          </p:cNvPr>
          <p:cNvCxnSpPr>
            <a:cxnSpLocks/>
          </p:cNvCxnSpPr>
          <p:nvPr/>
        </p:nvCxnSpPr>
        <p:spPr>
          <a:xfrm>
            <a:off x="1092605" y="1159571"/>
            <a:ext cx="985961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a:extLst>
              <a:ext uri="{FF2B5EF4-FFF2-40B4-BE49-F238E27FC236}">
                <a16:creationId xmlns:a16="http://schemas.microsoft.com/office/drawing/2014/main" id="{35861A99-A30B-F64E-BB40-4270566EBED9}"/>
              </a:ext>
            </a:extLst>
          </p:cNvPr>
          <p:cNvSpPr/>
          <p:nvPr/>
        </p:nvSpPr>
        <p:spPr>
          <a:xfrm>
            <a:off x="1092605" y="636351"/>
            <a:ext cx="2260554"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Plasmid cont.</a:t>
            </a:r>
          </a:p>
        </p:txBody>
      </p:sp>
      <p:pic>
        <p:nvPicPr>
          <p:cNvPr id="7" name="Picture 6">
            <a:extLst>
              <a:ext uri="{FF2B5EF4-FFF2-40B4-BE49-F238E27FC236}">
                <a16:creationId xmlns:a16="http://schemas.microsoft.com/office/drawing/2014/main" id="{AFEA0518-50A7-F34E-ADE6-FF65C686DD27}"/>
              </a:ext>
            </a:extLst>
          </p:cNvPr>
          <p:cNvPicPr>
            <a:picLocks noChangeAspect="1"/>
          </p:cNvPicPr>
          <p:nvPr/>
        </p:nvPicPr>
        <p:blipFill>
          <a:blip r:embed="rId3"/>
          <a:srcRect/>
          <a:stretch/>
        </p:blipFill>
        <p:spPr>
          <a:xfrm>
            <a:off x="1094028" y="1272210"/>
            <a:ext cx="4552122" cy="3034748"/>
          </a:xfrm>
          <a:prstGeom prst="rect">
            <a:avLst/>
          </a:prstGeom>
        </p:spPr>
      </p:pic>
      <p:pic>
        <p:nvPicPr>
          <p:cNvPr id="9" name="Picture 8">
            <a:extLst>
              <a:ext uri="{FF2B5EF4-FFF2-40B4-BE49-F238E27FC236}">
                <a16:creationId xmlns:a16="http://schemas.microsoft.com/office/drawing/2014/main" id="{4EA9EFDF-D70B-EA45-B53A-96EE686E324F}"/>
              </a:ext>
            </a:extLst>
          </p:cNvPr>
          <p:cNvPicPr>
            <a:picLocks noChangeAspect="1"/>
          </p:cNvPicPr>
          <p:nvPr/>
        </p:nvPicPr>
        <p:blipFill>
          <a:blip r:embed="rId4"/>
          <a:stretch>
            <a:fillRect/>
          </a:stretch>
        </p:blipFill>
        <p:spPr>
          <a:xfrm>
            <a:off x="5778499" y="1272209"/>
            <a:ext cx="5462143" cy="4426219"/>
          </a:xfrm>
          <a:prstGeom prst="rect">
            <a:avLst/>
          </a:prstGeom>
        </p:spPr>
      </p:pic>
      <p:sp>
        <p:nvSpPr>
          <p:cNvPr id="2" name="TextBox 1">
            <a:extLst>
              <a:ext uri="{FF2B5EF4-FFF2-40B4-BE49-F238E27FC236}">
                <a16:creationId xmlns:a16="http://schemas.microsoft.com/office/drawing/2014/main" id="{78B54448-7C78-ED47-A9A3-7D9806B0DA89}"/>
              </a:ext>
            </a:extLst>
          </p:cNvPr>
          <p:cNvSpPr txBox="1"/>
          <p:nvPr/>
        </p:nvSpPr>
        <p:spPr>
          <a:xfrm>
            <a:off x="5778499" y="5698428"/>
            <a:ext cx="4600940"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Figure 6. </a:t>
            </a:r>
            <a:r>
              <a:rPr lang="en-US" sz="1100" dirty="0">
                <a:latin typeface="Times New Roman" panose="02020603050405020304" pitchFamily="18" charset="0"/>
                <a:cs typeface="Times New Roman" panose="02020603050405020304" pitchFamily="18" charset="0"/>
              </a:rPr>
              <a:t>Electron micrograph of an</a:t>
            </a:r>
            <a:r>
              <a:rPr lang="en-US" sz="1100" i="1" dirty="0">
                <a:latin typeface="Times New Roman" panose="02020603050405020304" pitchFamily="18" charset="0"/>
                <a:cs typeface="Times New Roman" panose="02020603050405020304" pitchFamily="18" charset="0"/>
              </a:rPr>
              <a:t> E. coli </a:t>
            </a:r>
            <a:r>
              <a:rPr lang="en-US" sz="1100" dirty="0">
                <a:latin typeface="Times New Roman" panose="02020603050405020304" pitchFamily="18" charset="0"/>
                <a:cs typeface="Times New Roman" panose="02020603050405020304" pitchFamily="18" charset="0"/>
              </a:rPr>
              <a:t>cell ruptured to release its DNA.  </a:t>
            </a:r>
          </a:p>
        </p:txBody>
      </p:sp>
      <p:sp>
        <p:nvSpPr>
          <p:cNvPr id="3" name="Rectangle 2">
            <a:extLst>
              <a:ext uri="{FF2B5EF4-FFF2-40B4-BE49-F238E27FC236}">
                <a16:creationId xmlns:a16="http://schemas.microsoft.com/office/drawing/2014/main" id="{1A81A2B3-1A58-8D4B-8BD1-A70B8FA2D996}"/>
              </a:ext>
            </a:extLst>
          </p:cNvPr>
          <p:cNvSpPr/>
          <p:nvPr/>
        </p:nvSpPr>
        <p:spPr>
          <a:xfrm>
            <a:off x="1092605" y="4306958"/>
            <a:ext cx="3693640" cy="261610"/>
          </a:xfrm>
          <a:prstGeom prst="rect">
            <a:avLst/>
          </a:prstGeom>
        </p:spPr>
        <p:txBody>
          <a:bodyPr wrap="none">
            <a:spAutoFit/>
          </a:bodyPr>
          <a:lstStyle/>
          <a:p>
            <a:r>
              <a:rPr lang="en-US" sz="1100" b="1" dirty="0">
                <a:latin typeface="Times New Roman" panose="02020603050405020304" pitchFamily="18" charset="0"/>
                <a:cs typeface="Times New Roman" panose="02020603050405020304" pitchFamily="18" charset="0"/>
              </a:rPr>
              <a:t>Figure 5. </a:t>
            </a:r>
            <a:r>
              <a:rPr lang="en-US" sz="1100" dirty="0">
                <a:latin typeface="Times New Roman" panose="02020603050405020304" pitchFamily="18" charset="0"/>
                <a:cs typeface="Times New Roman" panose="02020603050405020304" pitchFamily="18" charset="0"/>
              </a:rPr>
              <a:t>TEM picture of plasmid DNA molecules in solution</a:t>
            </a:r>
          </a:p>
        </p:txBody>
      </p:sp>
    </p:spTree>
    <p:extLst>
      <p:ext uri="{BB962C8B-B14F-4D97-AF65-F5344CB8AC3E}">
        <p14:creationId xmlns:p14="http://schemas.microsoft.com/office/powerpoint/2010/main" val="3214190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5DFD4-6859-D44D-92EA-7356E7595AD8}"/>
              </a:ext>
            </a:extLst>
          </p:cNvPr>
          <p:cNvSpPr/>
          <p:nvPr/>
        </p:nvSpPr>
        <p:spPr>
          <a:xfrm>
            <a:off x="1006108" y="1092698"/>
            <a:ext cx="10743281" cy="2951064"/>
          </a:xfrm>
          <a:prstGeom prst="rect">
            <a:avLst/>
          </a:prstGeom>
        </p:spPr>
        <p:txBody>
          <a:bodyPr wrap="square">
            <a:spAutoFit/>
          </a:bodyPr>
          <a:lstStyle/>
          <a:p>
            <a:pPr marL="285750" indent="-285750" algn="just">
              <a:lnSpc>
                <a:spcPct val="150000"/>
              </a:lnSpc>
              <a:buClr>
                <a:schemeClr val="bg1">
                  <a:lumMod val="50000"/>
                </a:schemeClr>
              </a:buClr>
              <a:buSzPct val="100000"/>
              <a:buFont typeface="Wingdings" pitchFamily="2" charset="2"/>
              <a:buChar char="§"/>
            </a:pPr>
            <a:r>
              <a:rPr lang="en-US" dirty="0">
                <a:latin typeface="Times New Roman" panose="02020603050405020304" pitchFamily="18" charset="0"/>
                <a:cs typeface="Times New Roman" panose="02020603050405020304" pitchFamily="18" charset="0"/>
              </a:rPr>
              <a:t>Plasmids are widely used as </a:t>
            </a:r>
            <a:r>
              <a:rPr lang="en-US" b="1" dirty="0">
                <a:latin typeface="Times New Roman" panose="02020603050405020304" pitchFamily="18" charset="0"/>
                <a:cs typeface="Times New Roman" panose="02020603050405020304" pitchFamily="18" charset="0"/>
              </a:rPr>
              <a:t>vectors</a:t>
            </a:r>
            <a:r>
              <a:rPr lang="en-US" dirty="0">
                <a:latin typeface="Times New Roman" panose="02020603050405020304" pitchFamily="18" charset="0"/>
                <a:cs typeface="Times New Roman" panose="02020603050405020304" pitchFamily="18" charset="0"/>
              </a:rPr>
              <a:t> in </a:t>
            </a:r>
            <a:r>
              <a:rPr lang="en-US" b="1" dirty="0">
                <a:solidFill>
                  <a:schemeClr val="tx2">
                    <a:lumMod val="75000"/>
                  </a:schemeClr>
                </a:solidFill>
                <a:latin typeface="Times New Roman" panose="02020603050405020304" pitchFamily="18" charset="0"/>
                <a:cs typeface="Times New Roman" panose="02020603050405020304" pitchFamily="18" charset="0"/>
              </a:rPr>
              <a:t>molecular cloning</a:t>
            </a:r>
            <a:r>
              <a:rPr lang="en-US" dirty="0">
                <a:latin typeface="Times New Roman" panose="02020603050405020304" pitchFamily="18" charset="0"/>
                <a:cs typeface="Times New Roman" panose="02020603050405020304" pitchFamily="18" charset="0"/>
              </a:rPr>
              <a:t>, serving to drive the replication of </a:t>
            </a:r>
            <a:r>
              <a:rPr lang="en-US" b="1" dirty="0">
                <a:latin typeface="Times New Roman" panose="02020603050405020304" pitchFamily="18" charset="0"/>
                <a:cs typeface="Times New Roman" panose="02020603050405020304" pitchFamily="18" charset="0"/>
              </a:rPr>
              <a:t>recombinant DNA </a:t>
            </a:r>
            <a:r>
              <a:rPr lang="en-US" dirty="0">
                <a:latin typeface="Times New Roman" panose="02020603050405020304" pitchFamily="18" charset="0"/>
                <a:cs typeface="Times New Roman" panose="02020603050405020304" pitchFamily="18" charset="0"/>
              </a:rPr>
              <a:t>sequences within host organisms (It is used to provide a “vehicle” in which </a:t>
            </a:r>
            <a:r>
              <a:rPr lang="en-US" u="sng" dirty="0">
                <a:latin typeface="Times New Roman" panose="02020603050405020304" pitchFamily="18" charset="0"/>
                <a:cs typeface="Times New Roman" panose="02020603050405020304" pitchFamily="18" charset="0"/>
              </a:rPr>
              <a:t>to insert a desired DNA fragment</a:t>
            </a:r>
            <a:r>
              <a:rPr lang="en-US" dirty="0">
                <a:latin typeface="Times New Roman" panose="02020603050405020304" pitchFamily="18" charset="0"/>
                <a:cs typeface="Times New Roman" panose="02020603050405020304" pitchFamily="18" charset="0"/>
              </a:rPr>
              <a:t>).</a:t>
            </a:r>
          </a:p>
          <a:p>
            <a:pPr marL="285750" indent="-285750" algn="just">
              <a:lnSpc>
                <a:spcPct val="150000"/>
              </a:lnSpc>
              <a:buClr>
                <a:schemeClr val="bg1">
                  <a:lumMod val="50000"/>
                </a:schemeClr>
              </a:buClr>
              <a:buSzPct val="100000"/>
              <a:buFont typeface="Wingdings" pitchFamily="2" charset="2"/>
              <a:buChar char="§"/>
            </a:pPr>
            <a:r>
              <a:rPr lang="en-US" b="1" dirty="0">
                <a:solidFill>
                  <a:srgbClr val="272833"/>
                </a:solidFill>
                <a:latin typeface="Times New Roman" panose="02020603050405020304" pitchFamily="18" charset="0"/>
                <a:cs typeface="Times New Roman" panose="02020603050405020304" pitchFamily="18" charset="0"/>
              </a:rPr>
              <a:t>Recombinant DNA, </a:t>
            </a:r>
            <a:r>
              <a:rPr lang="en-US" dirty="0">
                <a:solidFill>
                  <a:srgbClr val="272833"/>
                </a:solidFill>
                <a:latin typeface="Times New Roman" panose="02020603050405020304" pitchFamily="18" charset="0"/>
                <a:cs typeface="Times New Roman" panose="02020603050405020304" pitchFamily="18" charset="0"/>
              </a:rPr>
              <a:t>molecules of </a:t>
            </a:r>
            <a:r>
              <a:rPr lang="en-US" dirty="0">
                <a:solidFill>
                  <a:schemeClr val="tx2">
                    <a:lumMod val="75000"/>
                  </a:schemeClr>
                </a:solidFill>
                <a:latin typeface="Times New Roman" panose="02020603050405020304" pitchFamily="18" charset="0"/>
                <a:cs typeface="Times New Roman" panose="02020603050405020304" pitchFamily="18" charset="0"/>
              </a:rPr>
              <a:t>DNA</a:t>
            </a:r>
            <a:r>
              <a:rPr lang="en-US" dirty="0">
                <a:solidFill>
                  <a:srgbClr val="272833"/>
                </a:solidFill>
                <a:latin typeface="Times New Roman" panose="02020603050405020304" pitchFamily="18" charset="0"/>
                <a:cs typeface="Times New Roman" panose="02020603050405020304" pitchFamily="18" charset="0"/>
              </a:rPr>
              <a:t> from </a:t>
            </a:r>
            <a:r>
              <a:rPr lang="en-US" b="1" dirty="0">
                <a:solidFill>
                  <a:schemeClr val="tx2">
                    <a:lumMod val="75000"/>
                  </a:schemeClr>
                </a:solidFill>
                <a:latin typeface="Times New Roman" panose="02020603050405020304" pitchFamily="18" charset="0"/>
                <a:cs typeface="Times New Roman" panose="02020603050405020304" pitchFamily="18" charset="0"/>
              </a:rPr>
              <a:t>two different species </a:t>
            </a:r>
            <a:r>
              <a:rPr lang="en-US" dirty="0">
                <a:solidFill>
                  <a:schemeClr val="tx2">
                    <a:lumMod val="75000"/>
                  </a:schemeClr>
                </a:solidFill>
                <a:latin typeface="Times New Roman" panose="02020603050405020304" pitchFamily="18" charset="0"/>
                <a:cs typeface="Times New Roman" panose="02020603050405020304" pitchFamily="18" charset="0"/>
              </a:rPr>
              <a:t>(human/bacteria) </a:t>
            </a:r>
            <a:r>
              <a:rPr lang="en-US" dirty="0">
                <a:solidFill>
                  <a:srgbClr val="272833"/>
                </a:solidFill>
                <a:latin typeface="Times New Roman" panose="02020603050405020304" pitchFamily="18" charset="0"/>
                <a:cs typeface="Times New Roman" panose="02020603050405020304" pitchFamily="18" charset="0"/>
              </a:rPr>
              <a:t>that are inserted into a </a:t>
            </a:r>
            <a:r>
              <a:rPr lang="en-US" b="1" dirty="0">
                <a:solidFill>
                  <a:schemeClr val="tx2">
                    <a:lumMod val="75000"/>
                  </a:schemeClr>
                </a:solidFill>
                <a:latin typeface="Times New Roman" panose="02020603050405020304" pitchFamily="18" charset="0"/>
                <a:cs typeface="Times New Roman" panose="02020603050405020304" pitchFamily="18" charset="0"/>
              </a:rPr>
              <a:t>host organism </a:t>
            </a:r>
            <a:r>
              <a:rPr lang="en-US" dirty="0">
                <a:solidFill>
                  <a:srgbClr val="272833"/>
                </a:solidFill>
                <a:latin typeface="Times New Roman" panose="02020603050405020304" pitchFamily="18" charset="0"/>
                <a:cs typeface="Times New Roman" panose="02020603050405020304" pitchFamily="18" charset="0"/>
              </a:rPr>
              <a:t>(</a:t>
            </a:r>
            <a:r>
              <a:rPr lang="en-US" dirty="0">
                <a:solidFill>
                  <a:schemeClr val="tx2">
                    <a:lumMod val="75000"/>
                  </a:schemeClr>
                </a:solidFill>
                <a:latin typeface="Times New Roman" panose="02020603050405020304" pitchFamily="18" charset="0"/>
                <a:cs typeface="Times New Roman" panose="02020603050405020304" pitchFamily="18" charset="0"/>
              </a:rPr>
              <a:t>bacteria</a:t>
            </a:r>
            <a:r>
              <a:rPr lang="en-US" dirty="0">
                <a:solidFill>
                  <a:srgbClr val="272833"/>
                </a:solidFill>
                <a:latin typeface="Times New Roman" panose="02020603050405020304" pitchFamily="18" charset="0"/>
                <a:cs typeface="Times New Roman" panose="02020603050405020304" pitchFamily="18" charset="0"/>
              </a:rPr>
              <a:t>) to produce </a:t>
            </a:r>
            <a:r>
              <a:rPr lang="en-US" dirty="0">
                <a:solidFill>
                  <a:schemeClr val="tx2">
                    <a:lumMod val="75000"/>
                  </a:schemeClr>
                </a:solidFill>
                <a:latin typeface="Times New Roman" panose="02020603050405020304" pitchFamily="18" charset="0"/>
                <a:cs typeface="Times New Roman" panose="02020603050405020304" pitchFamily="18" charset="0"/>
              </a:rPr>
              <a:t>new</a:t>
            </a:r>
            <a:r>
              <a:rPr lang="en-US" dirty="0">
                <a:solidFill>
                  <a:srgbClr val="272833"/>
                </a:solidFill>
                <a:latin typeface="Times New Roman" panose="02020603050405020304" pitchFamily="18" charset="0"/>
                <a:cs typeface="Times New Roman" panose="02020603050405020304" pitchFamily="18" charset="0"/>
              </a:rPr>
              <a:t> genetic combinations (human insulin).</a:t>
            </a:r>
          </a:p>
          <a:p>
            <a:pPr marL="285750" indent="-285750" algn="just">
              <a:lnSpc>
                <a:spcPct val="150000"/>
              </a:lnSpc>
              <a:buClr>
                <a:schemeClr val="bg1">
                  <a:lumMod val="50000"/>
                </a:schemeClr>
              </a:buClr>
              <a:buSzPct val="100000"/>
              <a:buFont typeface="Wingdings" pitchFamily="2" charset="2"/>
              <a:buChar char="§"/>
            </a:pPr>
            <a:r>
              <a:rPr lang="en-US" dirty="0">
                <a:latin typeface="Times New Roman" panose="02020603050405020304" pitchFamily="18" charset="0"/>
                <a:cs typeface="Times New Roman" panose="02020603050405020304" pitchFamily="18" charset="0"/>
              </a:rPr>
              <a:t>In the laboratory, the modified plasmids (</a:t>
            </a:r>
            <a:r>
              <a:rPr lang="en-US" b="1" dirty="0">
                <a:latin typeface="Times New Roman" panose="02020603050405020304" pitchFamily="18" charset="0"/>
                <a:cs typeface="Times New Roman" panose="02020603050405020304" pitchFamily="18" charset="0"/>
              </a:rPr>
              <a:t>recombinant DNA</a:t>
            </a:r>
            <a:r>
              <a:rPr lang="en-US" dirty="0">
                <a:latin typeface="Times New Roman" panose="02020603050405020304" pitchFamily="18" charset="0"/>
                <a:cs typeface="Times New Roman" panose="02020603050405020304" pitchFamily="18" charset="0"/>
              </a:rPr>
              <a:t>) are usually reintroduced into a host cell for replication via process called </a:t>
            </a:r>
            <a:r>
              <a:rPr lang="en-US" b="1" i="1" dirty="0">
                <a:solidFill>
                  <a:schemeClr val="accent1">
                    <a:lumMod val="50000"/>
                  </a:schemeClr>
                </a:solidFill>
                <a:latin typeface="Times New Roman" panose="02020603050405020304" pitchFamily="18" charset="0"/>
                <a:cs typeface="Times New Roman" panose="02020603050405020304" pitchFamily="18" charset="0"/>
              </a:rPr>
              <a:t>transformation. </a:t>
            </a:r>
          </a:p>
        </p:txBody>
      </p:sp>
      <p:cxnSp>
        <p:nvCxnSpPr>
          <p:cNvPr id="5" name="Straight Connector 4">
            <a:extLst>
              <a:ext uri="{FF2B5EF4-FFF2-40B4-BE49-F238E27FC236}">
                <a16:creationId xmlns:a16="http://schemas.microsoft.com/office/drawing/2014/main" id="{E5F75A2B-807E-BB47-8C20-AD61E37F2BDE}"/>
              </a:ext>
            </a:extLst>
          </p:cNvPr>
          <p:cNvCxnSpPr>
            <a:cxnSpLocks/>
          </p:cNvCxnSpPr>
          <p:nvPr/>
        </p:nvCxnSpPr>
        <p:spPr>
          <a:xfrm>
            <a:off x="1092605" y="1159571"/>
            <a:ext cx="985961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Rectangle 5">
            <a:extLst>
              <a:ext uri="{FF2B5EF4-FFF2-40B4-BE49-F238E27FC236}">
                <a16:creationId xmlns:a16="http://schemas.microsoft.com/office/drawing/2014/main" id="{568AC5DD-91CF-AD44-8F14-3934A6C88D35}"/>
              </a:ext>
            </a:extLst>
          </p:cNvPr>
          <p:cNvSpPr/>
          <p:nvPr/>
        </p:nvSpPr>
        <p:spPr>
          <a:xfrm>
            <a:off x="1092605" y="636351"/>
            <a:ext cx="3145413"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Plasmid as a vector</a:t>
            </a:r>
          </a:p>
        </p:txBody>
      </p:sp>
      <p:sp>
        <p:nvSpPr>
          <p:cNvPr id="13" name="TextBox 12">
            <a:extLst>
              <a:ext uri="{FF2B5EF4-FFF2-40B4-BE49-F238E27FC236}">
                <a16:creationId xmlns:a16="http://schemas.microsoft.com/office/drawing/2014/main" id="{AE81FABD-8495-494B-9F83-872510F73326}"/>
              </a:ext>
            </a:extLst>
          </p:cNvPr>
          <p:cNvSpPr txBox="1"/>
          <p:nvPr/>
        </p:nvSpPr>
        <p:spPr>
          <a:xfrm>
            <a:off x="5638800" y="2975113"/>
            <a:ext cx="65" cy="276999"/>
          </a:xfrm>
          <a:prstGeom prst="rect">
            <a:avLst/>
          </a:prstGeom>
          <a:noFill/>
        </p:spPr>
        <p:txBody>
          <a:bodyPr wrap="none" lIns="0" tIns="0" rIns="0" bIns="0" rtlCol="0">
            <a:spAutoFit/>
          </a:bodyPr>
          <a:lstStyle/>
          <a:p>
            <a:endParaRPr lang="en-US" dirty="0"/>
          </a:p>
        </p:txBody>
      </p:sp>
      <p:grpSp>
        <p:nvGrpSpPr>
          <p:cNvPr id="2" name="Group 1">
            <a:extLst>
              <a:ext uri="{FF2B5EF4-FFF2-40B4-BE49-F238E27FC236}">
                <a16:creationId xmlns:a16="http://schemas.microsoft.com/office/drawing/2014/main" id="{CE563699-E50E-1149-A5A2-BADD6ED039A4}"/>
              </a:ext>
            </a:extLst>
          </p:cNvPr>
          <p:cNvGrpSpPr/>
          <p:nvPr/>
        </p:nvGrpSpPr>
        <p:grpSpPr>
          <a:xfrm>
            <a:off x="7041791" y="4480924"/>
            <a:ext cx="4549361" cy="2333090"/>
            <a:chOff x="7047305" y="4352075"/>
            <a:chExt cx="4549361" cy="2333090"/>
          </a:xfrm>
        </p:grpSpPr>
        <p:pic>
          <p:nvPicPr>
            <p:cNvPr id="10" name="Picture 9">
              <a:extLst>
                <a:ext uri="{FF2B5EF4-FFF2-40B4-BE49-F238E27FC236}">
                  <a16:creationId xmlns:a16="http://schemas.microsoft.com/office/drawing/2014/main" id="{9D839EAC-8A15-5246-8A58-E2997508585B}"/>
                </a:ext>
              </a:extLst>
            </p:cNvPr>
            <p:cNvPicPr>
              <a:picLocks noChangeAspect="1"/>
            </p:cNvPicPr>
            <p:nvPr/>
          </p:nvPicPr>
          <p:blipFill>
            <a:blip r:embed="rId3"/>
            <a:stretch>
              <a:fillRect/>
            </a:stretch>
          </p:blipFill>
          <p:spPr>
            <a:xfrm>
              <a:off x="7047305" y="4352075"/>
              <a:ext cx="4549361" cy="2255349"/>
            </a:xfrm>
            <a:prstGeom prst="rect">
              <a:avLst/>
            </a:prstGeom>
          </p:spPr>
        </p:pic>
        <p:sp>
          <p:nvSpPr>
            <p:cNvPr id="12" name="Rectangle 11">
              <a:extLst>
                <a:ext uri="{FF2B5EF4-FFF2-40B4-BE49-F238E27FC236}">
                  <a16:creationId xmlns:a16="http://schemas.microsoft.com/office/drawing/2014/main" id="{203D2154-38E0-B043-8AD9-E8F8D3C4B6E7}"/>
                </a:ext>
              </a:extLst>
            </p:cNvPr>
            <p:cNvSpPr/>
            <p:nvPr/>
          </p:nvSpPr>
          <p:spPr>
            <a:xfrm>
              <a:off x="8310299" y="6377388"/>
              <a:ext cx="2023374" cy="307777"/>
            </a:xfrm>
            <a:prstGeom prst="rect">
              <a:avLst/>
            </a:prstGeom>
          </p:spPr>
          <p:txBody>
            <a:bodyPr wrap="none">
              <a:spAutoFit/>
            </a:bodyPr>
            <a:lstStyle/>
            <a:p>
              <a:r>
                <a:rPr lang="en-US" sz="1400" b="1" dirty="0">
                  <a:latin typeface="Times New Roman" panose="02020603050405020304" pitchFamily="18" charset="0"/>
                  <a:cs typeface="Times New Roman" panose="02020603050405020304" pitchFamily="18" charset="0"/>
                </a:rPr>
                <a:t>Figure 8. </a:t>
              </a:r>
              <a:r>
                <a:rPr lang="en-US" sz="1400" dirty="0">
                  <a:latin typeface="Times New Roman" panose="02020603050405020304" pitchFamily="18" charset="0"/>
                  <a:cs typeface="Times New Roman" panose="02020603050405020304" pitchFamily="18" charset="0"/>
                </a:rPr>
                <a:t>Transformation</a:t>
              </a:r>
            </a:p>
          </p:txBody>
        </p:sp>
        <p:sp>
          <p:nvSpPr>
            <p:cNvPr id="14" name="TextBox 13">
              <a:extLst>
                <a:ext uri="{FF2B5EF4-FFF2-40B4-BE49-F238E27FC236}">
                  <a16:creationId xmlns:a16="http://schemas.microsoft.com/office/drawing/2014/main" id="{EFCFDCAD-676D-D845-B769-9A827CC5988B}"/>
                </a:ext>
              </a:extLst>
            </p:cNvPr>
            <p:cNvSpPr txBox="1"/>
            <p:nvPr/>
          </p:nvSpPr>
          <p:spPr>
            <a:xfrm>
              <a:off x="8158820" y="5393796"/>
              <a:ext cx="593126" cy="461665"/>
            </a:xfrm>
            <a:prstGeom prst="rect">
              <a:avLst/>
            </a:prstGeom>
            <a:noFill/>
          </p:spPr>
          <p:txBody>
            <a:bodyPr wrap="square" rtlCol="0">
              <a:spAutoFit/>
            </a:bodyPr>
            <a:lstStyle/>
            <a:p>
              <a:r>
                <a:rPr lang="en-US" sz="2400" b="1" dirty="0"/>
                <a:t>+</a:t>
              </a:r>
            </a:p>
          </p:txBody>
        </p:sp>
      </p:grpSp>
      <p:grpSp>
        <p:nvGrpSpPr>
          <p:cNvPr id="3" name="Group 2">
            <a:extLst>
              <a:ext uri="{FF2B5EF4-FFF2-40B4-BE49-F238E27FC236}">
                <a16:creationId xmlns:a16="http://schemas.microsoft.com/office/drawing/2014/main" id="{857333BF-FCD2-4B43-893E-D90CDD1AC168}"/>
              </a:ext>
            </a:extLst>
          </p:cNvPr>
          <p:cNvGrpSpPr/>
          <p:nvPr/>
        </p:nvGrpSpPr>
        <p:grpSpPr>
          <a:xfrm>
            <a:off x="1351906" y="3976697"/>
            <a:ext cx="3879639" cy="2881303"/>
            <a:chOff x="3374279" y="3974377"/>
            <a:chExt cx="3879639" cy="2881303"/>
          </a:xfrm>
        </p:grpSpPr>
        <p:pic>
          <p:nvPicPr>
            <p:cNvPr id="8" name="Picture 7">
              <a:extLst>
                <a:ext uri="{FF2B5EF4-FFF2-40B4-BE49-F238E27FC236}">
                  <a16:creationId xmlns:a16="http://schemas.microsoft.com/office/drawing/2014/main" id="{55438B56-0122-A04A-8AD2-5D94B584420C}"/>
                </a:ext>
              </a:extLst>
            </p:cNvPr>
            <p:cNvPicPr>
              <a:picLocks noChangeAspect="1"/>
            </p:cNvPicPr>
            <p:nvPr/>
          </p:nvPicPr>
          <p:blipFill>
            <a:blip r:embed="rId4"/>
            <a:srcRect/>
            <a:stretch/>
          </p:blipFill>
          <p:spPr>
            <a:xfrm>
              <a:off x="3374279" y="3974377"/>
              <a:ext cx="3879639" cy="2573526"/>
            </a:xfrm>
            <a:prstGeom prst="rect">
              <a:avLst/>
            </a:prstGeom>
          </p:spPr>
        </p:pic>
        <p:sp>
          <p:nvSpPr>
            <p:cNvPr id="11" name="Rectangle 10">
              <a:extLst>
                <a:ext uri="{FF2B5EF4-FFF2-40B4-BE49-F238E27FC236}">
                  <a16:creationId xmlns:a16="http://schemas.microsoft.com/office/drawing/2014/main" id="{CE74F810-41B8-6948-8D9F-8D34B7838220}"/>
                </a:ext>
              </a:extLst>
            </p:cNvPr>
            <p:cNvSpPr/>
            <p:nvPr/>
          </p:nvSpPr>
          <p:spPr>
            <a:xfrm>
              <a:off x="4160609" y="6547903"/>
              <a:ext cx="2306978" cy="307777"/>
            </a:xfrm>
            <a:prstGeom prst="rect">
              <a:avLst/>
            </a:prstGeom>
          </p:spPr>
          <p:txBody>
            <a:bodyPr wrap="none">
              <a:spAutoFit/>
            </a:bodyPr>
            <a:lstStyle/>
            <a:p>
              <a:r>
                <a:rPr lang="en-US" sz="1400" b="1" dirty="0">
                  <a:latin typeface="Times New Roman" panose="02020603050405020304" pitchFamily="18" charset="0"/>
                  <a:cs typeface="Times New Roman" panose="02020603050405020304" pitchFamily="18" charset="0"/>
                </a:rPr>
                <a:t>Figure 7. </a:t>
              </a:r>
              <a:r>
                <a:rPr lang="en-US" sz="1400" dirty="0">
                  <a:latin typeface="Times New Roman" panose="02020603050405020304" pitchFamily="18" charset="0"/>
                  <a:cs typeface="Times New Roman" panose="02020603050405020304" pitchFamily="18" charset="0"/>
                </a:rPr>
                <a:t>Recombinant DNA</a:t>
              </a:r>
            </a:p>
          </p:txBody>
        </p:sp>
        <p:sp>
          <p:nvSpPr>
            <p:cNvPr id="15" name="TextBox 14">
              <a:extLst>
                <a:ext uri="{FF2B5EF4-FFF2-40B4-BE49-F238E27FC236}">
                  <a16:creationId xmlns:a16="http://schemas.microsoft.com/office/drawing/2014/main" id="{B9F52128-BDC7-7649-BE4C-BBC97E10E5FE}"/>
                </a:ext>
              </a:extLst>
            </p:cNvPr>
            <p:cNvSpPr txBox="1"/>
            <p:nvPr/>
          </p:nvSpPr>
          <p:spPr>
            <a:xfrm>
              <a:off x="4619813" y="4414873"/>
              <a:ext cx="593126" cy="461665"/>
            </a:xfrm>
            <a:prstGeom prst="rect">
              <a:avLst/>
            </a:prstGeom>
            <a:noFill/>
          </p:spPr>
          <p:txBody>
            <a:bodyPr wrap="square" rtlCol="0">
              <a:spAutoFit/>
            </a:bodyPr>
            <a:lstStyle/>
            <a:p>
              <a:r>
                <a:rPr lang="en-US" sz="2400" b="1" dirty="0"/>
                <a:t>+</a:t>
              </a:r>
            </a:p>
          </p:txBody>
        </p:sp>
      </p:grpSp>
    </p:spTree>
    <p:extLst>
      <p:ext uri="{BB962C8B-B14F-4D97-AF65-F5344CB8AC3E}">
        <p14:creationId xmlns:p14="http://schemas.microsoft.com/office/powerpoint/2010/main" val="240322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9BD36E-6EFB-5641-B8D7-7DE8209C0EF9}"/>
              </a:ext>
            </a:extLst>
          </p:cNvPr>
          <p:cNvPicPr>
            <a:picLocks noChangeAspect="1"/>
          </p:cNvPicPr>
          <p:nvPr/>
        </p:nvPicPr>
        <p:blipFill rotWithShape="1">
          <a:blip r:embed="rId3"/>
          <a:srcRect l="21961" t="15123" r="27709"/>
          <a:stretch/>
        </p:blipFill>
        <p:spPr>
          <a:xfrm>
            <a:off x="3622430" y="1699846"/>
            <a:ext cx="3974123" cy="4496236"/>
          </a:xfrm>
          <a:prstGeom prst="rect">
            <a:avLst/>
          </a:prstGeom>
        </p:spPr>
      </p:pic>
      <p:sp>
        <p:nvSpPr>
          <p:cNvPr id="7" name="Rectangle 6">
            <a:extLst>
              <a:ext uri="{FF2B5EF4-FFF2-40B4-BE49-F238E27FC236}">
                <a16:creationId xmlns:a16="http://schemas.microsoft.com/office/drawing/2014/main" id="{D278182B-F97E-6242-86D9-807F0DDAD89D}"/>
              </a:ext>
            </a:extLst>
          </p:cNvPr>
          <p:cNvSpPr/>
          <p:nvPr/>
        </p:nvSpPr>
        <p:spPr>
          <a:xfrm>
            <a:off x="1087095" y="2068369"/>
            <a:ext cx="2858509" cy="120032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US" dirty="0">
                <a:latin typeface="Times New Roman" panose="02020603050405020304" pitchFamily="18" charset="0"/>
                <a:cs typeface="Times New Roman" panose="02020603050405020304" pitchFamily="18" charset="0"/>
              </a:rPr>
              <a:t>The </a:t>
            </a:r>
            <a:r>
              <a:rPr lang="en-US" b="1" dirty="0">
                <a:solidFill>
                  <a:schemeClr val="accent4">
                    <a:lumMod val="50000"/>
                  </a:schemeClr>
                </a:solidFill>
                <a:latin typeface="Times New Roman" panose="02020603050405020304" pitchFamily="18" charset="0"/>
                <a:cs typeface="Times New Roman" panose="02020603050405020304" pitchFamily="18" charset="0"/>
              </a:rPr>
              <a:t>Ori </a:t>
            </a:r>
            <a:r>
              <a:rPr lang="en-US" dirty="0">
                <a:latin typeface="Times New Roman" panose="02020603050405020304" pitchFamily="18" charset="0"/>
                <a:cs typeface="Times New Roman" panose="02020603050405020304" pitchFamily="18" charset="0"/>
              </a:rPr>
              <a:t>is a DNA sequence which allows initiation of replication of the plasmid by cellular enzymes. </a:t>
            </a:r>
          </a:p>
        </p:txBody>
      </p:sp>
      <p:sp>
        <p:nvSpPr>
          <p:cNvPr id="8" name="Rectangle 7">
            <a:extLst>
              <a:ext uri="{FF2B5EF4-FFF2-40B4-BE49-F238E27FC236}">
                <a16:creationId xmlns:a16="http://schemas.microsoft.com/office/drawing/2014/main" id="{C87D7522-A43A-344D-9198-2608CE1C6C43}"/>
              </a:ext>
            </a:extLst>
          </p:cNvPr>
          <p:cNvSpPr/>
          <p:nvPr/>
        </p:nvSpPr>
        <p:spPr>
          <a:xfrm>
            <a:off x="7324590" y="1050573"/>
            <a:ext cx="2858509" cy="175432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US" b="1" dirty="0">
                <a:solidFill>
                  <a:schemeClr val="accent4">
                    <a:lumMod val="50000"/>
                  </a:schemeClr>
                </a:solidFill>
                <a:latin typeface="Times New Roman" panose="02020603050405020304" pitchFamily="18" charset="0"/>
                <a:cs typeface="Times New Roman" panose="02020603050405020304" pitchFamily="18" charset="0"/>
              </a:rPr>
              <a:t>Cloning site </a:t>
            </a:r>
            <a:r>
              <a:rPr lang="en-US" dirty="0">
                <a:latin typeface="Times New Roman" panose="02020603050405020304" pitchFamily="18" charset="0"/>
                <a:cs typeface="Times New Roman" panose="02020603050405020304" pitchFamily="18" charset="0"/>
              </a:rPr>
              <a:t>is a short segment of DNA which contains several restriction sites allowing for the easy insertion of DNA (</a:t>
            </a:r>
            <a:r>
              <a:rPr lang="en-US" dirty="0">
                <a:solidFill>
                  <a:schemeClr val="accent2">
                    <a:lumMod val="50000"/>
                  </a:schemeClr>
                </a:solidFill>
                <a:latin typeface="Times New Roman" panose="02020603050405020304" pitchFamily="18" charset="0"/>
                <a:cs typeface="Times New Roman" panose="02020603050405020304" pitchFamily="18" charset="0"/>
              </a:rPr>
              <a:t>A place to insert foreign DNAs</a:t>
            </a:r>
            <a:r>
              <a:rPr lang="en-US" dirty="0">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F0BCDEFE-FD6B-F148-B71F-0363953A5382}"/>
              </a:ext>
            </a:extLst>
          </p:cNvPr>
          <p:cNvSpPr/>
          <p:nvPr/>
        </p:nvSpPr>
        <p:spPr>
          <a:xfrm>
            <a:off x="4053880" y="5757524"/>
            <a:ext cx="3612107" cy="92333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US" b="1" dirty="0">
                <a:solidFill>
                  <a:schemeClr val="accent4">
                    <a:lumMod val="50000"/>
                  </a:schemeClr>
                </a:solidFill>
                <a:latin typeface="Times New Roman" panose="02020603050405020304" pitchFamily="18" charset="0"/>
                <a:cs typeface="Times New Roman" panose="02020603050405020304" pitchFamily="18" charset="0"/>
              </a:rPr>
              <a:t>Antibiotic resistance gene </a:t>
            </a:r>
            <a:r>
              <a:rPr lang="en-US" dirty="0">
                <a:solidFill>
                  <a:schemeClr val="dk1"/>
                </a:solidFill>
                <a:latin typeface="Times New Roman" panose="02020603050405020304" pitchFamily="18" charset="0"/>
                <a:cs typeface="Times New Roman" panose="02020603050405020304" pitchFamily="18" charset="0"/>
              </a:rPr>
              <a:t>allows for selection of plasmid-containing bacteria. </a:t>
            </a:r>
            <a:r>
              <a:rPr lang="en-US" b="1" dirty="0">
                <a:solidFill>
                  <a:srgbClr val="C0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A2077863-E1E9-E947-888B-1538F658D652}"/>
              </a:ext>
            </a:extLst>
          </p:cNvPr>
          <p:cNvSpPr/>
          <p:nvPr/>
        </p:nvSpPr>
        <p:spPr>
          <a:xfrm>
            <a:off x="1410269" y="361666"/>
            <a:ext cx="9371462" cy="1566070"/>
          </a:xfrm>
          <a:prstGeom prst="rect">
            <a:avLst/>
          </a:prstGeom>
        </p:spPr>
        <p:txBody>
          <a:bodyPr wrap="square">
            <a:spAutoFit/>
          </a:bodyPr>
          <a:lstStyle/>
          <a:p>
            <a:pPr>
              <a:lnSpc>
                <a:spcPct val="150000"/>
              </a:lnSpc>
            </a:pPr>
            <a:r>
              <a:rPr lang="en-US" sz="1600" b="1" dirty="0">
                <a:solidFill>
                  <a:schemeClr val="tx1">
                    <a:lumMod val="75000"/>
                    <a:lumOff val="25000"/>
                  </a:schemeClr>
                </a:solidFill>
                <a:latin typeface="Times New Roman" panose="02020603050405020304" pitchFamily="18" charset="0"/>
                <a:cs typeface="Times New Roman" panose="02020603050405020304" pitchFamily="18" charset="0"/>
              </a:rPr>
              <a:t>Plasmid vectors should contain three important parts:</a:t>
            </a:r>
          </a:p>
          <a:p>
            <a:pPr marL="342900" indent="-342900">
              <a:lnSpc>
                <a:spcPct val="150000"/>
              </a:lnSpc>
              <a:buClr>
                <a:schemeClr val="bg2">
                  <a:lumMod val="75000"/>
                </a:schemeClr>
              </a:buClr>
              <a:buSzPct val="100000"/>
              <a:buFont typeface="+mj-lt"/>
              <a:buAutoNum type="arabicPeriod"/>
            </a:pPr>
            <a:r>
              <a:rPr lang="en-US" sz="1600" b="1" dirty="0">
                <a:solidFill>
                  <a:schemeClr val="accent4">
                    <a:lumMod val="50000"/>
                  </a:schemeClr>
                </a:solidFill>
                <a:latin typeface="Times New Roman" panose="02020603050405020304" pitchFamily="18" charset="0"/>
                <a:cs typeface="Times New Roman" panose="02020603050405020304" pitchFamily="18" charset="0"/>
              </a:rPr>
              <a:t>Origin of replication (Ori)</a:t>
            </a:r>
          </a:p>
          <a:p>
            <a:pPr marL="342900" indent="-342900">
              <a:lnSpc>
                <a:spcPct val="150000"/>
              </a:lnSpc>
              <a:buClr>
                <a:schemeClr val="bg2">
                  <a:lumMod val="75000"/>
                </a:schemeClr>
              </a:buClr>
              <a:buSzPct val="100000"/>
              <a:buFont typeface="+mj-lt"/>
              <a:buAutoNum type="arabicPeriod"/>
            </a:pPr>
            <a:r>
              <a:rPr lang="en-US" sz="1600" b="1" dirty="0">
                <a:solidFill>
                  <a:schemeClr val="accent4">
                    <a:lumMod val="50000"/>
                  </a:schemeClr>
                </a:solidFill>
                <a:latin typeface="Times New Roman" panose="02020603050405020304" pitchFamily="18" charset="0"/>
                <a:cs typeface="Times New Roman" panose="02020603050405020304" pitchFamily="18" charset="0"/>
              </a:rPr>
              <a:t>antibiotic resistance</a:t>
            </a:r>
          </a:p>
          <a:p>
            <a:pPr marL="342900" indent="-342900">
              <a:lnSpc>
                <a:spcPct val="150000"/>
              </a:lnSpc>
              <a:buClr>
                <a:schemeClr val="bg2">
                  <a:lumMod val="75000"/>
                </a:schemeClr>
              </a:buClr>
              <a:buSzPct val="100000"/>
              <a:buFont typeface="+mj-lt"/>
              <a:buAutoNum type="arabicPeriod"/>
            </a:pPr>
            <a:r>
              <a:rPr lang="en-US" sz="1600" b="1" dirty="0">
                <a:solidFill>
                  <a:schemeClr val="accent4">
                    <a:lumMod val="50000"/>
                  </a:schemeClr>
                </a:solidFill>
                <a:latin typeface="Times New Roman" panose="02020603050405020304" pitchFamily="18" charset="0"/>
                <a:cs typeface="Times New Roman" panose="02020603050405020304" pitchFamily="18" charset="0"/>
              </a:rPr>
              <a:t>gene cloning site</a:t>
            </a:r>
          </a:p>
        </p:txBody>
      </p:sp>
      <p:pic>
        <p:nvPicPr>
          <p:cNvPr id="11" name="Picture 10">
            <a:extLst>
              <a:ext uri="{FF2B5EF4-FFF2-40B4-BE49-F238E27FC236}">
                <a16:creationId xmlns:a16="http://schemas.microsoft.com/office/drawing/2014/main" id="{42D77C7F-C77E-7544-87BB-7032D09BEA77}"/>
              </a:ext>
            </a:extLst>
          </p:cNvPr>
          <p:cNvPicPr>
            <a:picLocks noChangeAspect="1"/>
          </p:cNvPicPr>
          <p:nvPr/>
        </p:nvPicPr>
        <p:blipFill>
          <a:blip r:embed="rId4"/>
          <a:stretch>
            <a:fillRect/>
          </a:stretch>
        </p:blipFill>
        <p:spPr>
          <a:xfrm>
            <a:off x="7888566" y="3144740"/>
            <a:ext cx="3840295" cy="3571049"/>
          </a:xfrm>
          <a:prstGeom prst="rect">
            <a:avLst/>
          </a:prstGeom>
        </p:spPr>
      </p:pic>
    </p:spTree>
    <p:extLst>
      <p:ext uri="{BB962C8B-B14F-4D97-AF65-F5344CB8AC3E}">
        <p14:creationId xmlns:p14="http://schemas.microsoft.com/office/powerpoint/2010/main" val="294684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EF2FC32-8F80-7745-9648-6EF972B0BF5E}"/>
              </a:ext>
            </a:extLst>
          </p:cNvPr>
          <p:cNvCxnSpPr>
            <a:cxnSpLocks/>
          </p:cNvCxnSpPr>
          <p:nvPr/>
        </p:nvCxnSpPr>
        <p:spPr>
          <a:xfrm>
            <a:off x="1092605" y="1159571"/>
            <a:ext cx="985961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Rectangle 5">
            <a:extLst>
              <a:ext uri="{FF2B5EF4-FFF2-40B4-BE49-F238E27FC236}">
                <a16:creationId xmlns:a16="http://schemas.microsoft.com/office/drawing/2014/main" id="{D9E6DEC4-68AC-C04A-B25E-4B62BED0D69E}"/>
              </a:ext>
            </a:extLst>
          </p:cNvPr>
          <p:cNvSpPr/>
          <p:nvPr/>
        </p:nvSpPr>
        <p:spPr>
          <a:xfrm>
            <a:off x="1092605" y="636351"/>
            <a:ext cx="5384807"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Plasmid isolation and purification</a:t>
            </a:r>
          </a:p>
        </p:txBody>
      </p:sp>
      <p:sp>
        <p:nvSpPr>
          <p:cNvPr id="7" name="Rectangle 6">
            <a:extLst>
              <a:ext uri="{FF2B5EF4-FFF2-40B4-BE49-F238E27FC236}">
                <a16:creationId xmlns:a16="http://schemas.microsoft.com/office/drawing/2014/main" id="{1291C586-E6DA-E84B-9001-BCFDE620DB94}"/>
              </a:ext>
            </a:extLst>
          </p:cNvPr>
          <p:cNvSpPr/>
          <p:nvPr/>
        </p:nvSpPr>
        <p:spPr>
          <a:xfrm>
            <a:off x="1092605" y="1159571"/>
            <a:ext cx="6096000" cy="2120965"/>
          </a:xfrm>
          <a:prstGeom prst="rect">
            <a:avLst/>
          </a:prstGeom>
        </p:spPr>
        <p:txBody>
          <a:bodyPr>
            <a:spAutoFit/>
          </a:bodyPr>
          <a:lstStyle/>
          <a:p>
            <a:pPr marL="285750" indent="-285750" algn="just">
              <a:lnSpc>
                <a:spcPct val="150000"/>
              </a:lnSpc>
              <a:buFont typeface="Wingdings" pitchFamily="2" charset="2"/>
              <a:buChar char="§"/>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Is an essential step for many molecular biology procedures.</a:t>
            </a:r>
          </a:p>
          <a:p>
            <a:pPr marL="285750" indent="-285750" algn="just">
              <a:lnSpc>
                <a:spcPct val="150000"/>
              </a:lnSpc>
              <a:buFont typeface="Wingdings" pitchFamily="2" charset="2"/>
              <a:buChar char="§"/>
            </a:pPr>
            <a:r>
              <a:rPr lang="en-US" dirty="0">
                <a:solidFill>
                  <a:schemeClr val="tx1">
                    <a:lumMod val="75000"/>
                    <a:lumOff val="25000"/>
                  </a:schemeClr>
                </a:solidFill>
                <a:latin typeface="Times New Roman" panose="02020603050405020304" pitchFamily="18" charset="0"/>
                <a:cs typeface="Times New Roman" panose="02020603050405020304" pitchFamily="18" charset="0"/>
              </a:rPr>
              <a:t>In general, plasmid purification involved </a:t>
            </a:r>
            <a:r>
              <a:rPr lang="en-US" u="sng" dirty="0">
                <a:solidFill>
                  <a:schemeClr val="tx1">
                    <a:lumMod val="75000"/>
                    <a:lumOff val="25000"/>
                  </a:schemeClr>
                </a:solidFill>
                <a:latin typeface="Times New Roman" panose="02020603050405020304" pitchFamily="18" charset="0"/>
                <a:cs typeface="Times New Roman" panose="02020603050405020304" pitchFamily="18" charset="0"/>
              </a:rPr>
              <a:t>three steps</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p>
          <a:p>
            <a:pPr algn="just">
              <a:lnSpc>
                <a:spcPct val="150000"/>
              </a:lnSpc>
            </a:pPr>
            <a:r>
              <a:rPr lang="en-US" dirty="0">
                <a:solidFill>
                  <a:schemeClr val="bg1">
                    <a:lumMod val="50000"/>
                  </a:schemeClr>
                </a:solidFill>
                <a:latin typeface="Times New Roman" panose="02020603050405020304" pitchFamily="18" charset="0"/>
                <a:cs typeface="Times New Roman" panose="02020603050405020304" pitchFamily="18" charset="0"/>
              </a:rPr>
              <a:t>1. </a:t>
            </a:r>
            <a:r>
              <a:rPr lang="en-US" b="1" dirty="0">
                <a:latin typeface="Times New Roman" panose="02020603050405020304" pitchFamily="18" charset="0"/>
                <a:cs typeface="Times New Roman" panose="02020603050405020304" pitchFamily="18" charset="0"/>
              </a:rPr>
              <a:t>Growth</a:t>
            </a:r>
            <a:r>
              <a:rPr lang="en-US" dirty="0">
                <a:latin typeface="Times New Roman" panose="02020603050405020304" pitchFamily="18" charset="0"/>
                <a:cs typeface="Times New Roman" panose="02020603050405020304" pitchFamily="18" charset="0"/>
              </a:rPr>
              <a:t> of the bacterial culture. </a:t>
            </a:r>
          </a:p>
          <a:p>
            <a:pPr algn="just">
              <a:lnSpc>
                <a:spcPct val="150000"/>
              </a:lnSpc>
            </a:pPr>
            <a:r>
              <a:rPr lang="en-US" sz="1700" dirty="0">
                <a:solidFill>
                  <a:schemeClr val="bg1">
                    <a:lumMod val="50000"/>
                  </a:schemeClr>
                </a:solidFill>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Harvesting</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lysis</a:t>
            </a:r>
            <a:r>
              <a:rPr lang="en-US" dirty="0">
                <a:latin typeface="Times New Roman" panose="02020603050405020304" pitchFamily="18" charset="0"/>
                <a:cs typeface="Times New Roman" panose="02020603050405020304" pitchFamily="18" charset="0"/>
              </a:rPr>
              <a:t> of bacteria.</a:t>
            </a:r>
          </a:p>
          <a:p>
            <a:pPr algn="just">
              <a:lnSpc>
                <a:spcPct val="150000"/>
              </a:lnSpc>
            </a:pPr>
            <a:r>
              <a:rPr lang="en-US" sz="1700" dirty="0">
                <a:solidFill>
                  <a:schemeClr val="bg1">
                    <a:lumMod val="50000"/>
                  </a:schemeClr>
                </a:solidFill>
                <a:latin typeface="Times New Roman" panose="02020603050405020304" pitchFamily="18" charset="0"/>
                <a:cs typeface="Times New Roman" panose="02020603050405020304" pitchFamily="18" charset="0"/>
              </a:rPr>
              <a:t>3. </a:t>
            </a:r>
            <a:r>
              <a:rPr lang="en-US" b="1" dirty="0">
                <a:latin typeface="Times New Roman" panose="02020603050405020304" pitchFamily="18" charset="0"/>
                <a:cs typeface="Times New Roman" panose="02020603050405020304" pitchFamily="18" charset="0"/>
              </a:rPr>
              <a:t>Purification</a:t>
            </a:r>
            <a:r>
              <a:rPr lang="en-US" dirty="0">
                <a:latin typeface="Times New Roman" panose="02020603050405020304" pitchFamily="18" charset="0"/>
                <a:cs typeface="Times New Roman" panose="02020603050405020304" pitchFamily="18" charset="0"/>
              </a:rPr>
              <a:t> of plasmid DNA. </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758079"/>
      </p:ext>
    </p:extLst>
  </p:cSld>
  <p:clrMapOvr>
    <a:masterClrMapping/>
  </p:clrMapOvr>
</p:sld>
</file>

<file path=ppt/theme/theme1.xml><?xml version="1.0" encoding="utf-8"?>
<a:theme xmlns:a="http://schemas.openxmlformats.org/drawingml/2006/main" name="Theme1">
  <a:themeElements>
    <a:clrScheme name="Custom 29">
      <a:dk1>
        <a:srgbClr val="000000"/>
      </a:dk1>
      <a:lt1>
        <a:srgbClr val="FFFFFF"/>
      </a:lt1>
      <a:dk2>
        <a:srgbClr val="2F2A5F"/>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5F1192E-1488-8E4D-ABC4-FA0285F00446}" vid="{4A15775F-AAA9-BE46-9677-B8CAAE32AF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0</TotalTime>
  <Words>1945</Words>
  <Application>Microsoft Office PowerPoint</Application>
  <PresentationFormat>Widescreen</PresentationFormat>
  <Paragraphs>164</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Gill Sans MT</vt:lpstr>
      <vt:lpstr>Google Sans</vt:lpstr>
      <vt:lpstr>Impact</vt:lpstr>
      <vt:lpstr>Times New Roman</vt:lpstr>
      <vt:lpstr>TimesNewRomanPS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emtenanmk@gmail.com</dc:creator>
  <cp:lastModifiedBy>Sabah Alzahrani</cp:lastModifiedBy>
  <cp:revision>117</cp:revision>
  <dcterms:created xsi:type="dcterms:W3CDTF">2019-12-30T19:31:34Z</dcterms:created>
  <dcterms:modified xsi:type="dcterms:W3CDTF">2023-08-30T09:53:25Z</dcterms:modified>
</cp:coreProperties>
</file>