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85" r:id="rId2"/>
    <p:sldId id="257" r:id="rId3"/>
    <p:sldId id="300" r:id="rId4"/>
    <p:sldId id="289" r:id="rId5"/>
    <p:sldId id="301" r:id="rId6"/>
    <p:sldId id="263" r:id="rId7"/>
    <p:sldId id="274" r:id="rId8"/>
    <p:sldId id="294" r:id="rId9"/>
    <p:sldId id="295" r:id="rId10"/>
    <p:sldId id="296" r:id="rId11"/>
    <p:sldId id="297" r:id="rId12"/>
    <p:sldId id="299" r:id="rId13"/>
    <p:sldId id="30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24" autoAdjust="0"/>
  </p:normalViewPr>
  <p:slideViewPr>
    <p:cSldViewPr>
      <p:cViewPr>
        <p:scale>
          <a:sx n="61" d="100"/>
          <a:sy n="61" d="100"/>
        </p:scale>
        <p:origin x="-1812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B8177D-7C3E-4D24-B0B1-E1F2F00AA821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517904-C68A-40F0-AA08-BA4AD7435CE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534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5053F5-B1A4-4B15-A3C2-BD57E0D9824D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AE3C9-80D6-42A6-B57E-81A2DF19EC4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1700808"/>
            <a:ext cx="75026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connective tissues</a:t>
            </a:r>
            <a:endParaRPr lang="ar-SA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55576" y="1628800"/>
            <a:ext cx="7848872" cy="1296144"/>
          </a:xfrm>
          <a:prstGeom prst="homePlat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Pentagon 5"/>
          <p:cNvSpPr/>
          <p:nvPr/>
        </p:nvSpPr>
        <p:spPr>
          <a:xfrm flipH="1">
            <a:off x="755576" y="4437112"/>
            <a:ext cx="4392488" cy="1008112"/>
          </a:xfrm>
          <a:prstGeom prst="homePlat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Prepared by : Reem Aldossari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548680"/>
            <a:ext cx="7776864" cy="55446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23528" y="1268761"/>
            <a:ext cx="82089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u="sng" dirty="0" smtClean="0">
                <a:solidFill>
                  <a:srgbClr val="FFFF00"/>
                </a:solidFill>
              </a:rPr>
              <a:t/>
            </a:r>
            <a:br>
              <a:rPr lang="en-US" sz="2800" u="sng" dirty="0" smtClean="0">
                <a:solidFill>
                  <a:srgbClr val="FFFF00"/>
                </a:solidFill>
              </a:rPr>
            </a:br>
            <a:r>
              <a:rPr lang="en-US" sz="2800" u="sng" dirty="0" smtClean="0">
                <a:solidFill>
                  <a:srgbClr val="FFFF00"/>
                </a:solidFill>
              </a:rPr>
              <a:t>There are two types of white blood cells: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1-The granulocytes: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Are the cells that contain the cytoplasm where the granules and take the nucleus where several forms seem divided by the diffraction deep so is also known as polymorphonulcear </a:t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algn="l" rtl="0"/>
            <a:endParaRPr lang="en-US" dirty="0" smtClean="0"/>
          </a:p>
          <a:p>
            <a:pPr rtl="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539552" y="3933056"/>
            <a:ext cx="78123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3399"/>
                </a:solidFill>
              </a:rPr>
              <a:t>There are three types of granulocytes:</a:t>
            </a:r>
          </a:p>
          <a:p>
            <a:pPr lvl="2" algn="l" rtl="0"/>
            <a:r>
              <a:rPr lang="en-US" sz="2800" b="1" dirty="0" smtClean="0"/>
              <a:t>1-neutrophilis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2-</a:t>
            </a:r>
            <a:r>
              <a:rPr lang="en-US" sz="2800" b="1" dirty="0" smtClean="0"/>
              <a:t>cosinophils or a cidophils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3- </a:t>
            </a:r>
            <a:r>
              <a:rPr lang="en-US" sz="2800" b="1" dirty="0" smtClean="0"/>
              <a:t>Basophilis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908720"/>
            <a:ext cx="8064896" cy="4944612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95536" y="1196752"/>
            <a:ext cx="77403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b="1" dirty="0" smtClean="0">
                <a:solidFill>
                  <a:srgbClr val="FF3399"/>
                </a:solidFill>
              </a:rPr>
              <a:t>2 – Tagranulocytes or non granular leucocytes 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That contain cytoplasm blisters is grainy and characterized into two types: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7030A0"/>
                </a:solidFill>
              </a:rPr>
              <a:t>1 - lymphocytes</a:t>
            </a: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2 – </a:t>
            </a:r>
            <a:r>
              <a:rPr lang="en-US" sz="2800" b="1" dirty="0" smtClean="0">
                <a:solidFill>
                  <a:srgbClr val="7030A0"/>
                </a:solidFill>
              </a:rPr>
              <a:t>monocytes or marcocytes</a:t>
            </a:r>
            <a:endParaRPr lang="en-US" sz="2800" dirty="0" smtClean="0"/>
          </a:p>
          <a:p>
            <a:pPr lvl="1" algn="l" rtl="0"/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87624" y="4509120"/>
            <a:ext cx="6768752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 smtClean="0"/>
              <a:t>Connective tissue (vascular tissue - blood withdrawn -)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1-The granulocytes:</a:t>
            </a:r>
            <a:r>
              <a:rPr lang="ar-SA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a-neutrophilis</a:t>
            </a:r>
            <a:r>
              <a:rPr lang="ar-SA" dirty="0" smtClean="0"/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cosinophils or a cidophils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b-</a:t>
            </a:r>
            <a:r>
              <a:rPr lang="ar-SA" b="1" dirty="0" smtClean="0"/>
              <a:t>)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b="1" dirty="0" smtClean="0"/>
              <a:t>-</a:t>
            </a:r>
            <a:endParaRPr lang="ar-SA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7030A0"/>
                </a:solidFill>
              </a:rPr>
              <a:t>2-Lymphocytes</a:t>
            </a:r>
            <a:endParaRPr lang="ar-SA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3-red blood cells </a:t>
            </a:r>
            <a:endParaRPr lang="ar-SA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195736" y="692696"/>
            <a:ext cx="5091113" cy="3672408"/>
            <a:chOff x="2051050" y="115888"/>
            <a:chExt cx="5091113" cy="457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6537"/>
            <a:stretch>
              <a:fillRect/>
            </a:stretch>
          </p:blipFill>
          <p:spPr bwMode="auto">
            <a:xfrm>
              <a:off x="2051050" y="115888"/>
              <a:ext cx="5091113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Line 3"/>
            <p:cNvSpPr>
              <a:spLocks noChangeShapeType="1"/>
            </p:cNvSpPr>
            <p:nvPr/>
          </p:nvSpPr>
          <p:spPr bwMode="auto">
            <a:xfrm flipV="1">
              <a:off x="3132138" y="333375"/>
              <a:ext cx="3311525" cy="19431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 flipH="1" flipV="1">
              <a:off x="5651500" y="2349500"/>
              <a:ext cx="792163" cy="4318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627313" y="21336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300788" y="25654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3132138" y="2276475"/>
              <a:ext cx="1295400" cy="1944688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 flipV="1">
              <a:off x="5078413" y="3141663"/>
              <a:ext cx="647700" cy="50323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5653088" y="35734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 flipV="1">
              <a:off x="4932363" y="3429000"/>
              <a:ext cx="793750" cy="2159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924300" y="42211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b="1">
                  <a:solidFill>
                    <a:srgbClr val="FF3300"/>
                  </a:solidFill>
                </a:rPr>
                <a:t>ب</a:t>
              </a:r>
              <a:endParaRPr lang="en-US" b="1" dirty="0">
                <a:solidFill>
                  <a:srgbClr val="FF3300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899592" y="404664"/>
            <a:ext cx="7488832" cy="410445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1259632" y="4581128"/>
            <a:ext cx="6840760" cy="19442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2204864"/>
            <a:ext cx="7776864" cy="19442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  <a:endParaRPr lang="ar-S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7236296" y="5517232"/>
            <a:ext cx="720080" cy="648072"/>
          </a:xfrm>
          <a:prstGeom prst="smileyFac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7544" y="1484784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3600" dirty="0" smtClean="0">
                <a:latin typeface="Tunga" pitchFamily="34" charset="0"/>
                <a:cs typeface="Tunga" pitchFamily="34" charset="0"/>
              </a:rPr>
              <a:t>Connective tissue is the most diverse of the four tissue types with a wide variety of Functions.</a:t>
            </a:r>
          </a:p>
          <a:p>
            <a:pPr algn="l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79712" y="548680"/>
            <a:ext cx="49687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u="sng" dirty="0" smtClean="0">
                <a:solidFill>
                  <a:srgbClr val="FF0000"/>
                </a:solidFill>
              </a:rPr>
              <a:t>The connective tissues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3356992"/>
            <a:ext cx="5422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00B050"/>
                </a:solidFill>
              </a:rPr>
              <a:t>Functions of connective tissue:</a:t>
            </a:r>
          </a:p>
        </p:txBody>
      </p:sp>
      <p:sp>
        <p:nvSpPr>
          <p:cNvPr id="7" name="Rectangle 6"/>
          <p:cNvSpPr/>
          <p:nvPr/>
        </p:nvSpPr>
        <p:spPr>
          <a:xfrm>
            <a:off x="935088" y="4293096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*</a:t>
            </a:r>
            <a:r>
              <a:rPr lang="en-US" sz="3200" dirty="0" smtClean="0">
                <a:latin typeface="Tunga" pitchFamily="34" charset="0"/>
                <a:cs typeface="Tunga" pitchFamily="34" charset="0"/>
              </a:rPr>
              <a:t>Protection of organs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*Providing structural framework for the body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*Connection of body tissues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*connects epithelial tissues to the muscle tissues</a:t>
            </a:r>
            <a:endParaRPr lang="en-US" sz="3200" dirty="0">
              <a:latin typeface="Tunga" pitchFamily="34" charset="0"/>
              <a:cs typeface="Tunga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19672" y="476672"/>
            <a:ext cx="5616624" cy="792088"/>
          </a:xfrm>
          <a:prstGeom prst="round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611560" y="1412776"/>
            <a:ext cx="7848872" cy="4896544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128" y="47667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matrix consist of </a:t>
            </a:r>
            <a:r>
              <a:rPr lang="en-US" alt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99792" y="1484784"/>
            <a:ext cx="3594197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Protein fibers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365939" y="-37347"/>
            <a:ext cx="518725" cy="5435196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683568" y="3068960"/>
            <a:ext cx="3168352" cy="6051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White( Collagen) fibers</a:t>
            </a:r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17" name="Rounded Rectangle 16"/>
          <p:cNvSpPr/>
          <p:nvPr/>
        </p:nvSpPr>
        <p:spPr>
          <a:xfrm>
            <a:off x="5364088" y="3068960"/>
            <a:ext cx="3191665" cy="5798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Yellow ( Elastic ) fibers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364088" y="3933056"/>
            <a:ext cx="3384376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as a single and branched).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83568" y="3861048"/>
            <a:ext cx="3024336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in bundles)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9712" y="332656"/>
            <a:ext cx="5090864" cy="9144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611560" y="5085184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3" indent="-342900" algn="l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* The matrix may be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solid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bone),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soft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 loose connective tissue), or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liquid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blood).</a:t>
            </a:r>
            <a:r>
              <a:rPr lang="en-US" altLang="en-US" sz="2800" dirty="0" smtClean="0">
                <a:latin typeface="Tunga" pitchFamily="34" charset="0"/>
                <a:cs typeface="Tung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55576" y="620688"/>
            <a:ext cx="7560840" cy="230425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87624" y="548680"/>
            <a:ext cx="7163180" cy="176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r>
              <a:rPr lang="en-GB" sz="3600" b="1" u="sng" dirty="0" smtClean="0">
                <a:solidFill>
                  <a:srgbClr val="FFFF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The fibres of areolar connective tissue</a:t>
            </a:r>
            <a:r>
              <a:rPr lang="en-GB" sz="3600" dirty="0" smtClean="0">
                <a:solidFill>
                  <a:srgbClr val="FFFF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:</a:t>
            </a:r>
            <a:endParaRPr lang="ar-SA" sz="3600" dirty="0" smtClean="0">
              <a:solidFill>
                <a:srgbClr val="FFFF00"/>
              </a:solidFill>
              <a:latin typeface="Tunga" pitchFamily="34" charset="0"/>
              <a:ea typeface="Times New Roman" pitchFamily="18" charset="0"/>
              <a:cs typeface="Vijaya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GB" sz="3600" dirty="0" smtClean="0">
              <a:solidFill>
                <a:srgbClr val="FF0000"/>
              </a:solidFill>
              <a:latin typeface="Vijaya" pitchFamily="34" charset="0"/>
              <a:ea typeface="Times New Roman" pitchFamily="18" charset="0"/>
              <a:cs typeface="Vijaya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GB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US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r>
              <a:rPr lang="en-GB" sz="105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331640" y="1124744"/>
            <a:ext cx="580471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Collagen (white) fibres</a:t>
            </a:r>
            <a:r>
              <a:rPr lang="en-GB" sz="2800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:</a:t>
            </a:r>
            <a:endParaRPr lang="en-US" sz="1000" dirty="0" smtClean="0">
              <a:latin typeface="Tunga" pitchFamily="34" charset="0"/>
              <a:cs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800" dirty="0" smtClean="0">
                <a:latin typeface="Tunga" pitchFamily="34" charset="0"/>
                <a:ea typeface="Times New Roman" pitchFamily="18" charset="0"/>
                <a:cs typeface="Tunga" pitchFamily="34" charset="0"/>
              </a:rPr>
              <a:t>Occur in bundles and unbranched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Elastic ( yellow) fibres </a:t>
            </a:r>
            <a:r>
              <a:rPr lang="ar-SA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en-US" sz="1200" dirty="0" smtClean="0">
              <a:latin typeface="Tunga" pitchFamily="34" charset="0"/>
              <a:cs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800" dirty="0" smtClean="0">
                <a:latin typeface="Tunga" pitchFamily="34" charset="0"/>
                <a:ea typeface="Times New Roman" pitchFamily="18" charset="0"/>
                <a:cs typeface="Tunga" pitchFamily="34" charset="0"/>
              </a:rPr>
              <a:t>Occur single and branched </a:t>
            </a:r>
            <a:endParaRPr lang="ar-SA" sz="2800" dirty="0" smtClean="0">
              <a:latin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dirty="0"/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068960"/>
            <a:ext cx="4732752" cy="3143248"/>
          </a:xfrm>
          <a:prstGeom prst="rect">
            <a:avLst/>
          </a:prstGeom>
          <a:noFill/>
          <a:ln w="508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 l="1563"/>
          <a:stretch>
            <a:fillRect/>
          </a:stretch>
        </p:blipFill>
        <p:spPr bwMode="auto">
          <a:xfrm>
            <a:off x="2915816" y="1412776"/>
            <a:ext cx="4355976" cy="334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500113" y="5229200"/>
            <a:ext cx="475284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Areolar Connective Tissue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430382" y="3356992"/>
            <a:ext cx="165564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white </a:t>
            </a:r>
            <a:r>
              <a:rPr lang="en-US" sz="2400" b="1" spc="50" dirty="0" smtClean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fiber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68058" y="1052736"/>
            <a:ext cx="189494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Yellow fibers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400958" y="1484784"/>
            <a:ext cx="1055417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matrix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059832" y="3645024"/>
            <a:ext cx="1216025" cy="2873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411760" y="1556792"/>
            <a:ext cx="10080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6876256" y="1700808"/>
            <a:ext cx="5762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9031E7-ACD0-459F-AA5D-DD563CC991C6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/>
          <p:cNvSpPr/>
          <p:nvPr/>
        </p:nvSpPr>
        <p:spPr>
          <a:xfrm>
            <a:off x="1835696" y="5085184"/>
            <a:ext cx="6192688" cy="1008112"/>
          </a:xfrm>
          <a:prstGeom prst="rect">
            <a:avLst/>
          </a:prstGeom>
          <a:solidFill>
            <a:schemeClr val="bg1">
              <a:lumMod val="8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683568" y="620688"/>
            <a:ext cx="7992888" cy="4392488"/>
          </a:xfrm>
          <a:prstGeom prst="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1700808"/>
            <a:ext cx="7200800" cy="4536504"/>
          </a:xfrm>
          <a:prstGeom prst="rect">
            <a:avLst/>
          </a:pr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27584" y="1567245"/>
            <a:ext cx="7858180" cy="227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2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Cartilage is studied as an example of skeletal connective tissue.</a:t>
            </a: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 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48" y="857232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UcPeriod"/>
              <a:tabLst>
                <a:tab pos="457200" algn="l"/>
              </a:tabLst>
            </a:pPr>
            <a:r>
              <a:rPr lang="en-GB" sz="3200" b="1" u="sng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Cartilage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2852936"/>
            <a:ext cx="7929618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*</a:t>
            </a:r>
            <a:r>
              <a:rPr lang="en-US" sz="2900" dirty="0" smtClean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It has 4 main functions, these are:</a:t>
            </a: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forms the majority of the temporary skeleton in the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mammalian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embryos until it is replaced by bone.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In adults, it supports the structure of the nasal septum, ear pinna, larynx, trachea and bronchi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covers the articular surfaces of movable joints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forms the epiphyseal plate.</a:t>
            </a:r>
            <a:endParaRPr lang="en-GB" sz="2900" dirty="0" smtClean="0">
              <a:latin typeface="Tunga" pitchFamily="34" charset="0"/>
              <a:ea typeface="Calibri" pitchFamily="34" charset="0"/>
              <a:cs typeface="Tung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619672" y="620688"/>
            <a:ext cx="5112568" cy="936104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2132856"/>
            <a:ext cx="7776864" cy="3888432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764704"/>
            <a:ext cx="792088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The hyaline cartilage: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4000" b="1" u="sng" dirty="0" smtClean="0">
              <a:solidFill>
                <a:srgbClr val="17365D"/>
              </a:solidFill>
              <a:latin typeface="Tunga" pitchFamily="34" charset="0"/>
              <a:cs typeface="Tunga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Trachea of the rabbit is studied as an example</a:t>
            </a: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2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called hyaline (hyalos = gloss) because of its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glossy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,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whitish blue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 appearance in the fresh state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The matrix is semi-solid and contains very delicate collagen fibers. The refractive index of the matrix is equivalent to that of its fibers, so it appears clear.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the most common form of cartilage.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051720" y="692696"/>
            <a:ext cx="4968552" cy="936104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60960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763688" y="5733256"/>
            <a:ext cx="6192838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 dirty="0" smtClean="0"/>
              <a:t>(</a:t>
            </a:r>
            <a:r>
              <a:rPr lang="en-US" sz="2400" b="1" dirty="0" smtClean="0"/>
              <a:t>Hyaline </a:t>
            </a:r>
            <a:r>
              <a:rPr lang="en-US" sz="2400" b="1" dirty="0"/>
              <a:t>Cartilage </a:t>
            </a:r>
            <a:r>
              <a:rPr lang="ar-SA" sz="2400" b="1" dirty="0"/>
              <a:t> </a:t>
            </a:r>
            <a:r>
              <a:rPr lang="ar-SA" sz="2400" b="1" dirty="0" smtClean="0"/>
              <a:t>)</a:t>
            </a:r>
            <a:r>
              <a:rPr lang="ar-SA" sz="2400" dirty="0" smtClean="0"/>
              <a:t>    </a:t>
            </a:r>
          </a:p>
          <a:p>
            <a:pPr algn="ctr">
              <a:spcBef>
                <a:spcPct val="50000"/>
              </a:spcBef>
            </a:pPr>
            <a:r>
              <a:rPr lang="ar-SA" dirty="0" smtClean="0"/>
              <a:t>   </a:t>
            </a:r>
            <a:r>
              <a:rPr lang="en-US" dirty="0" smtClean="0"/>
              <a:t>                           </a:t>
            </a:r>
            <a:r>
              <a:rPr lang="ar-SA" dirty="0" smtClean="0"/>
              <a:t> </a:t>
            </a:r>
            <a:endParaRPr lang="ar-SA" dirty="0"/>
          </a:p>
        </p:txBody>
      </p:sp>
      <p:cxnSp>
        <p:nvCxnSpPr>
          <p:cNvPr id="6" name="رابط كسهم مستقيم 20"/>
          <p:cNvCxnSpPr/>
          <p:nvPr/>
        </p:nvCxnSpPr>
        <p:spPr>
          <a:xfrm>
            <a:off x="3707904" y="1556792"/>
            <a:ext cx="1008062" cy="4319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26441" y="1196752"/>
            <a:ext cx="1340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1-Matrix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67744" y="2204864"/>
            <a:ext cx="1467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2- Lacuna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9672" y="2852936"/>
            <a:ext cx="19552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3- Chondrocytes</a:t>
            </a:r>
            <a:r>
              <a:rPr lang="ar-SA" sz="2000" dirty="0" smtClean="0">
                <a:solidFill>
                  <a:srgbClr val="FFFF00"/>
                </a:solidFill>
              </a:rPr>
              <a:t> </a:t>
            </a:r>
            <a:endParaRPr lang="ar-SA" sz="2000" dirty="0">
              <a:solidFill>
                <a:srgbClr val="FFFF00"/>
              </a:solidFill>
            </a:endParaRPr>
          </a:p>
        </p:txBody>
      </p:sp>
      <p:cxnSp>
        <p:nvCxnSpPr>
          <p:cNvPr id="10" name="رابط كسهم مستقيم 20"/>
          <p:cNvCxnSpPr/>
          <p:nvPr/>
        </p:nvCxnSpPr>
        <p:spPr>
          <a:xfrm>
            <a:off x="3707904" y="2492896"/>
            <a:ext cx="1368102" cy="4319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20"/>
          <p:cNvCxnSpPr/>
          <p:nvPr/>
        </p:nvCxnSpPr>
        <p:spPr>
          <a:xfrm>
            <a:off x="3563888" y="3212976"/>
            <a:ext cx="864046" cy="3599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827584" y="620688"/>
            <a:ext cx="7632848" cy="4968552"/>
          </a:xfrm>
          <a:prstGeom prst="rect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2843808" y="5733256"/>
            <a:ext cx="3672408" cy="72008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83568" y="1628800"/>
            <a:ext cx="7776864" cy="4320480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63688" y="620688"/>
            <a:ext cx="7758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4400" dirty="0" smtClean="0">
                <a:solidFill>
                  <a:srgbClr val="FF0000"/>
                </a:solidFill>
                <a:latin typeface="Tunga" pitchFamily="34" charset="0"/>
                <a:cs typeface="Tunga" pitchFamily="34" charset="0"/>
              </a:rPr>
              <a:t>The vascular Tissues</a:t>
            </a:r>
            <a:r>
              <a:rPr lang="en-US" sz="4000" dirty="0" smtClean="0">
                <a:latin typeface="Gabriola" pitchFamily="82" charset="0"/>
              </a:rPr>
              <a:t/>
            </a:r>
            <a:br>
              <a:rPr lang="en-US" sz="4000" dirty="0" smtClean="0">
                <a:latin typeface="Gabriola" pitchFamily="82" charset="0"/>
              </a:rPr>
            </a:br>
            <a:endParaRPr lang="ar-SA" sz="40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1556792"/>
            <a:ext cx="77048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Vascular tissues include blood and lymph tissue only.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The matrix is liquid .</a:t>
            </a:r>
          </a:p>
          <a:p>
            <a:pPr algn="l" rtl="0">
              <a:buFont typeface="Wingdings" pitchFamily="2" charset="2"/>
              <a:buChar char="v"/>
            </a:pPr>
            <a:endParaRPr lang="en-US" sz="3200" dirty="0" smtClean="0"/>
          </a:p>
          <a:p>
            <a:pPr lvl="1" algn="l" rtl="0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429000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b="1" dirty="0" smtClean="0">
                <a:solidFill>
                  <a:srgbClr val="00B050"/>
                </a:solidFill>
              </a:rPr>
              <a:t>The blood of man :</a:t>
            </a:r>
          </a:p>
          <a:p>
            <a:pPr lvl="2" algn="l" rtl="0"/>
            <a:r>
              <a:rPr lang="en-US" sz="2800" dirty="0" smtClean="0"/>
              <a:t>Mature red blood cells (</a:t>
            </a:r>
            <a:r>
              <a:rPr lang="en-US" sz="2800" dirty="0" smtClean="0">
                <a:solidFill>
                  <a:srgbClr val="FF3399"/>
                </a:solidFill>
              </a:rPr>
              <a:t>erythrocytes </a:t>
            </a:r>
            <a:r>
              <a:rPr lang="en-US" sz="2800" dirty="0" smtClean="0"/>
              <a:t>)round and lacking nuclei</a:t>
            </a:r>
            <a:br>
              <a:rPr lang="en-US" sz="2800" dirty="0" smtClean="0"/>
            </a:br>
            <a:r>
              <a:rPr lang="en-US" sz="2800" dirty="0" smtClean="0"/>
              <a:t>White blood cells</a:t>
            </a:r>
            <a:r>
              <a:rPr lang="en-US" sz="2800" dirty="0" smtClean="0">
                <a:solidFill>
                  <a:srgbClr val="FF3399"/>
                </a:solidFill>
              </a:rPr>
              <a:t>( leucocytes</a:t>
            </a:r>
            <a:r>
              <a:rPr lang="en-US" sz="2800" dirty="0" smtClean="0"/>
              <a:t>) larger and round nuclei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907704" y="620688"/>
            <a:ext cx="5112568" cy="79208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394</Words>
  <Application>Microsoft Office PowerPoint</Application>
  <PresentationFormat>عرض على الشاشة (3:4)‏</PresentationFormat>
  <Paragraphs>71</Paragraphs>
  <Slides>13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 103</dc:title>
  <dc:creator>Packard bell</dc:creator>
  <cp:lastModifiedBy>Amal Almuhanna</cp:lastModifiedBy>
  <cp:revision>143</cp:revision>
  <dcterms:created xsi:type="dcterms:W3CDTF">2012-08-30T16:39:08Z</dcterms:created>
  <dcterms:modified xsi:type="dcterms:W3CDTF">2013-03-24T09:32:09Z</dcterms:modified>
</cp:coreProperties>
</file>