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80" d="100"/>
          <a:sy n="80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FF600-6986-44FE-86BA-CEB0C46037F3}" type="datetimeFigureOut">
              <a:rPr lang="ar-SA" smtClean="0"/>
              <a:pPr/>
              <a:t>09/02/1431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459D0-5B7A-4AF7-825E-21AA38DB56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FF600-6986-44FE-86BA-CEB0C46037F3}" type="datetimeFigureOut">
              <a:rPr lang="ar-SA" smtClean="0"/>
              <a:pPr/>
              <a:t>09/02/1431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459D0-5B7A-4AF7-825E-21AA38DB56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FF600-6986-44FE-86BA-CEB0C46037F3}" type="datetimeFigureOut">
              <a:rPr lang="ar-SA" smtClean="0"/>
              <a:pPr/>
              <a:t>09/02/1431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459D0-5B7A-4AF7-825E-21AA38DB56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FF600-6986-44FE-86BA-CEB0C46037F3}" type="datetimeFigureOut">
              <a:rPr lang="ar-SA" smtClean="0"/>
              <a:pPr/>
              <a:t>09/02/1431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459D0-5B7A-4AF7-825E-21AA38DB56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FF600-6986-44FE-86BA-CEB0C46037F3}" type="datetimeFigureOut">
              <a:rPr lang="ar-SA" smtClean="0"/>
              <a:pPr/>
              <a:t>09/02/1431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459D0-5B7A-4AF7-825E-21AA38DB56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FF600-6986-44FE-86BA-CEB0C46037F3}" type="datetimeFigureOut">
              <a:rPr lang="ar-SA" smtClean="0"/>
              <a:pPr/>
              <a:t>09/02/1431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459D0-5B7A-4AF7-825E-21AA38DB56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FF600-6986-44FE-86BA-CEB0C46037F3}" type="datetimeFigureOut">
              <a:rPr lang="ar-SA" smtClean="0"/>
              <a:pPr/>
              <a:t>09/02/1431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459D0-5B7A-4AF7-825E-21AA38DB56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FF600-6986-44FE-86BA-CEB0C46037F3}" type="datetimeFigureOut">
              <a:rPr lang="ar-SA" smtClean="0"/>
              <a:pPr/>
              <a:t>09/02/1431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459D0-5B7A-4AF7-825E-21AA38DB56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FF600-6986-44FE-86BA-CEB0C46037F3}" type="datetimeFigureOut">
              <a:rPr lang="ar-SA" smtClean="0"/>
              <a:pPr/>
              <a:t>09/02/1431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459D0-5B7A-4AF7-825E-21AA38DB56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FF600-6986-44FE-86BA-CEB0C46037F3}" type="datetimeFigureOut">
              <a:rPr lang="ar-SA" smtClean="0"/>
              <a:pPr/>
              <a:t>09/02/1431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459D0-5B7A-4AF7-825E-21AA38DB56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FF600-6986-44FE-86BA-CEB0C46037F3}" type="datetimeFigureOut">
              <a:rPr lang="ar-SA" smtClean="0"/>
              <a:pPr/>
              <a:t>09/02/1431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D3459D0-5B7A-4AF7-825E-21AA38DB56E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33FF600-6986-44FE-86BA-CEB0C46037F3}" type="datetimeFigureOut">
              <a:rPr lang="ar-SA" smtClean="0"/>
              <a:pPr/>
              <a:t>09/02/1431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D3459D0-5B7A-4AF7-825E-21AA38DB56E0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altLang="zh-TW" sz="6000" dirty="0" smtClean="0"/>
              <a:t>Laboratory Quality Control</a:t>
            </a:r>
            <a:r>
              <a:rPr lang="en-US" altLang="zh-TW" sz="7200" dirty="0" smtClean="0"/>
              <a:t> 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 rtl="0"/>
            <a:r>
              <a:rPr lang="en-US" altLang="zh-TW" sz="2800" dirty="0" smtClean="0"/>
              <a:t>An Overview</a:t>
            </a:r>
            <a:endParaRPr lang="en-US" altLang="zh-TW" dirty="0" smtClean="0"/>
          </a:p>
          <a:p>
            <a:pPr algn="ctr" rtl="0"/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Systematic Errors</a:t>
            </a:r>
            <a:endParaRPr lang="ar-SA" dirty="0"/>
          </a:p>
        </p:txBody>
      </p:sp>
      <p:graphicFrame>
        <p:nvGraphicFramePr>
          <p:cNvPr id="21506" name="Object 2"/>
          <p:cNvGraphicFramePr>
            <a:graphicFrameLocks noChangeAspect="1"/>
          </p:cNvGraphicFramePr>
          <p:nvPr/>
        </p:nvGraphicFramePr>
        <p:xfrm>
          <a:off x="914400" y="1898650"/>
          <a:ext cx="9372600" cy="4959350"/>
        </p:xfrm>
        <a:graphic>
          <a:graphicData uri="http://schemas.openxmlformats.org/presentationml/2006/ole">
            <p:oleObj spid="_x0000_s21506" name="Document" r:id="rId3" imgW="7772400" imgH="411480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305800" cy="1143000"/>
          </a:xfrm>
        </p:spPr>
        <p:txBody>
          <a:bodyPr/>
          <a:lstStyle/>
          <a:p>
            <a:r>
              <a:rPr lang="en-US" altLang="zh-TW" u="sng" dirty="0" smtClean="0"/>
              <a:t>Definitions (1)</a:t>
            </a:r>
            <a:endParaRPr lang="ar-SA" u="sng" dirty="0"/>
          </a:p>
        </p:txBody>
      </p:sp>
      <p:sp>
        <p:nvSpPr>
          <p:cNvPr id="3" name="Rectangle 2"/>
          <p:cNvSpPr/>
          <p:nvPr/>
        </p:nvSpPr>
        <p:spPr>
          <a:xfrm>
            <a:off x="500034" y="1443841"/>
            <a:ext cx="8429684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>
              <a:spcBef>
                <a:spcPct val="50000"/>
              </a:spcBef>
              <a:buFont typeface="Wingdings" pitchFamily="2" charset="2"/>
              <a:buChar char="§"/>
            </a:pPr>
            <a:r>
              <a:rPr lang="en-US" altLang="zh-TW" sz="2600" b="1" dirty="0" smtClean="0">
                <a:solidFill>
                  <a:schemeClr val="tx2"/>
                </a:solidFill>
                <a:latin typeface="Times New Roman" pitchFamily="18" charset="0"/>
              </a:rPr>
              <a:t>Quality Control</a:t>
            </a:r>
            <a:r>
              <a:rPr lang="en-US" altLang="zh-TW" sz="2600" dirty="0" smtClean="0">
                <a:latin typeface="Times New Roman" pitchFamily="18" charset="0"/>
              </a:rPr>
              <a:t> - QC refers to the measures that must be included during each assay run to verify that the test is working properly.</a:t>
            </a:r>
          </a:p>
          <a:p>
            <a:pPr algn="just" rtl="0">
              <a:spcBef>
                <a:spcPct val="50000"/>
              </a:spcBef>
              <a:buFont typeface="Wingdings" pitchFamily="2" charset="2"/>
              <a:buChar char="§"/>
            </a:pPr>
            <a:r>
              <a:rPr lang="en-US" altLang="zh-TW" sz="2600" b="1" dirty="0" smtClean="0">
                <a:solidFill>
                  <a:schemeClr val="tx2"/>
                </a:solidFill>
                <a:latin typeface="Times New Roman" pitchFamily="18" charset="0"/>
              </a:rPr>
              <a:t>Quality Assurance</a:t>
            </a:r>
            <a:r>
              <a:rPr lang="en-US" altLang="zh-TW" sz="2600" dirty="0" smtClean="0">
                <a:latin typeface="Times New Roman" pitchFamily="18" charset="0"/>
              </a:rPr>
              <a:t> - QA is defined as the overall program that ensures that the final results reported by the laboratory are correct.</a:t>
            </a:r>
          </a:p>
          <a:p>
            <a:pPr algn="just" rtl="0">
              <a:spcBef>
                <a:spcPct val="50000"/>
              </a:spcBef>
            </a:pPr>
            <a:r>
              <a:rPr lang="en-US" altLang="zh-TW" sz="2600" dirty="0" smtClean="0">
                <a:latin typeface="Times New Roman" pitchFamily="18" charset="0"/>
              </a:rPr>
              <a:t>“The aim of quality control is simply to  ensure that the results generated by the test are correct. However, quality assurance is concerned with much more: that the right test is carried out on the right specimen, and that the right result and right interpretation is delivered to the right person at the right time”</a:t>
            </a:r>
            <a:endParaRPr lang="en-US" altLang="zh-TW" sz="2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305800" cy="1143000"/>
          </a:xfrm>
        </p:spPr>
        <p:txBody>
          <a:bodyPr/>
          <a:lstStyle/>
          <a:p>
            <a:r>
              <a:rPr lang="en-US" altLang="zh-TW" dirty="0" smtClean="0"/>
              <a:t>Definitions (2)</a:t>
            </a:r>
            <a:endParaRPr lang="ar-SA" dirty="0"/>
          </a:p>
        </p:txBody>
      </p:sp>
      <p:sp>
        <p:nvSpPr>
          <p:cNvPr id="3" name="Rectangle 2"/>
          <p:cNvSpPr/>
          <p:nvPr/>
        </p:nvSpPr>
        <p:spPr>
          <a:xfrm>
            <a:off x="642910" y="1357299"/>
            <a:ext cx="785818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/>
            <a:r>
              <a:rPr lang="en-US" altLang="zh-TW" sz="2800" b="1" dirty="0" smtClean="0">
                <a:solidFill>
                  <a:schemeClr val="tx2"/>
                </a:solidFill>
                <a:latin typeface="Times New Roman" pitchFamily="18" charset="0"/>
              </a:rPr>
              <a:t>Quality Assessment</a:t>
            </a:r>
            <a:r>
              <a:rPr lang="en-US" altLang="zh-TW" sz="2800" dirty="0" smtClean="0">
                <a:latin typeface="Times New Roman" pitchFamily="18" charset="0"/>
              </a:rPr>
              <a:t> - quality assessment (also known as proficiency testing) is a means to determine the quality of the results generated by the laboratory. Quality assessment is a challenge to the effectiveness of the QA and QC programs. </a:t>
            </a:r>
          </a:p>
          <a:p>
            <a:pPr algn="just" rtl="0"/>
            <a:endParaRPr lang="en-US" altLang="zh-TW" sz="2800" dirty="0" smtClean="0">
              <a:latin typeface="Times New Roman" pitchFamily="18" charset="0"/>
            </a:endParaRPr>
          </a:p>
          <a:p>
            <a:pPr algn="just" rtl="0"/>
            <a:r>
              <a:rPr lang="en-US" altLang="zh-TW" sz="2800" dirty="0" smtClean="0">
                <a:solidFill>
                  <a:schemeClr val="tx2"/>
                </a:solidFill>
                <a:latin typeface="Times New Roman" pitchFamily="18" charset="0"/>
              </a:rPr>
              <a:t>**</a:t>
            </a:r>
            <a:r>
              <a:rPr lang="en-US" altLang="zh-TW" sz="2800" dirty="0" smtClean="0">
                <a:latin typeface="Times New Roman" pitchFamily="18" charset="0"/>
              </a:rPr>
              <a:t>Quality Assessment may be external or internal, examples of external programs include NEQAS (national eternal quality assessment scheme), HKMTA, and Q-probes.</a:t>
            </a:r>
            <a:endParaRPr lang="en-US" altLang="zh-TW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305800" cy="714380"/>
          </a:xfrm>
        </p:spPr>
        <p:txBody>
          <a:bodyPr>
            <a:normAutofit/>
          </a:bodyPr>
          <a:lstStyle/>
          <a:p>
            <a:r>
              <a:rPr lang="en-US" altLang="zh-TW" sz="3600" b="1" dirty="0" smtClean="0">
                <a:latin typeface="Times New Roman" pitchFamily="18" charset="0"/>
                <a:cs typeface="Times New Roman" pitchFamily="18" charset="0"/>
              </a:rPr>
              <a:t>Variables that affect the quality of results</a:t>
            </a:r>
            <a:endParaRPr lang="ar-SA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57158" y="1071546"/>
            <a:ext cx="821537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1000" lvl="2" indent="284163" algn="just" rtl="0">
              <a:buSzPct val="60000"/>
              <a:buFont typeface="Wingdings" pitchFamily="2" charset="2"/>
              <a:buChar char="§"/>
              <a:tabLst>
                <a:tab pos="665163" algn="l"/>
              </a:tabLst>
            </a:pPr>
            <a:r>
              <a:rPr lang="en-US" altLang="zh-TW" sz="3200" dirty="0" smtClean="0">
                <a:latin typeface="Times New Roman" pitchFamily="18" charset="0"/>
              </a:rPr>
              <a:t>The educational background and   training of      the laboratory personnel</a:t>
            </a:r>
          </a:p>
          <a:p>
            <a:pPr marL="381000" lvl="2" indent="284163" algn="just" rtl="0">
              <a:buSzPct val="60000"/>
              <a:buFont typeface="Wingdings" pitchFamily="2" charset="2"/>
              <a:buChar char="§"/>
              <a:tabLst>
                <a:tab pos="665163" algn="l"/>
              </a:tabLst>
            </a:pPr>
            <a:r>
              <a:rPr lang="en-US" altLang="zh-TW" sz="3200" dirty="0" smtClean="0">
                <a:latin typeface="Times New Roman" pitchFamily="18" charset="0"/>
              </a:rPr>
              <a:t>The condition of the specimens</a:t>
            </a:r>
          </a:p>
          <a:p>
            <a:pPr marL="381000" lvl="2" indent="284163" algn="just" rtl="0">
              <a:buSzPct val="60000"/>
              <a:buFont typeface="Wingdings" pitchFamily="2" charset="2"/>
              <a:buChar char="§"/>
              <a:tabLst>
                <a:tab pos="665163" algn="l"/>
              </a:tabLst>
            </a:pPr>
            <a:r>
              <a:rPr lang="en-US" altLang="zh-TW" sz="3200" dirty="0" smtClean="0">
                <a:latin typeface="Times New Roman" pitchFamily="18" charset="0"/>
              </a:rPr>
              <a:t>The controls used in the test runs</a:t>
            </a:r>
          </a:p>
          <a:p>
            <a:pPr marL="381000" lvl="2" indent="284163" algn="just" rtl="0">
              <a:buSzPct val="60000"/>
              <a:buFont typeface="Wingdings" pitchFamily="2" charset="2"/>
              <a:buChar char="§"/>
              <a:tabLst>
                <a:tab pos="665163" algn="l"/>
              </a:tabLst>
            </a:pPr>
            <a:r>
              <a:rPr lang="en-US" altLang="zh-TW" sz="3200" dirty="0" smtClean="0">
                <a:latin typeface="Times New Roman" pitchFamily="18" charset="0"/>
              </a:rPr>
              <a:t>Reagents</a:t>
            </a:r>
          </a:p>
          <a:p>
            <a:pPr marL="381000" lvl="2" indent="284163" algn="just" rtl="0">
              <a:buSzPct val="60000"/>
              <a:buFont typeface="Wingdings" pitchFamily="2" charset="2"/>
              <a:buChar char="§"/>
              <a:tabLst>
                <a:tab pos="665163" algn="l"/>
              </a:tabLst>
            </a:pPr>
            <a:r>
              <a:rPr lang="en-US" altLang="zh-TW" sz="3200" dirty="0" smtClean="0">
                <a:latin typeface="Times New Roman" pitchFamily="18" charset="0"/>
              </a:rPr>
              <a:t>Equipment</a:t>
            </a:r>
          </a:p>
          <a:p>
            <a:pPr marL="381000" lvl="2" indent="284163" algn="just" rtl="0">
              <a:buSzPct val="60000"/>
              <a:buFont typeface="Wingdings" pitchFamily="2" charset="2"/>
              <a:buChar char="§"/>
              <a:tabLst>
                <a:tab pos="665163" algn="l"/>
              </a:tabLst>
            </a:pPr>
            <a:r>
              <a:rPr lang="en-US" altLang="zh-TW" sz="3200" dirty="0" smtClean="0">
                <a:latin typeface="Times New Roman" pitchFamily="18" charset="0"/>
              </a:rPr>
              <a:t>The interpretation of the results</a:t>
            </a:r>
          </a:p>
          <a:p>
            <a:pPr marL="381000" lvl="2" indent="284163" algn="just" rtl="0">
              <a:buSzPct val="60000"/>
              <a:buFont typeface="Wingdings" pitchFamily="2" charset="2"/>
              <a:buChar char="§"/>
              <a:tabLst>
                <a:tab pos="665163" algn="l"/>
              </a:tabLst>
            </a:pPr>
            <a:r>
              <a:rPr lang="en-US" altLang="zh-TW" sz="3200" dirty="0" smtClean="0">
                <a:latin typeface="Times New Roman" pitchFamily="18" charset="0"/>
              </a:rPr>
              <a:t>The transcription of results</a:t>
            </a:r>
          </a:p>
          <a:p>
            <a:pPr marL="381000" lvl="2" indent="284163" algn="just" rtl="0">
              <a:buSzPct val="60000"/>
              <a:buFont typeface="Wingdings" pitchFamily="2" charset="2"/>
              <a:buChar char="§"/>
              <a:tabLst>
                <a:tab pos="665163" algn="l"/>
              </a:tabLst>
            </a:pPr>
            <a:r>
              <a:rPr lang="en-US" altLang="zh-TW" sz="3200" dirty="0" smtClean="0">
                <a:latin typeface="Times New Roman" pitchFamily="18" charset="0"/>
              </a:rPr>
              <a:t>The reporting of results</a:t>
            </a:r>
            <a:endParaRPr lang="ar-SA" sz="3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305800" cy="571504"/>
          </a:xfrm>
        </p:spPr>
        <p:txBody>
          <a:bodyPr>
            <a:normAutofit fontScale="90000"/>
          </a:bodyPr>
          <a:lstStyle/>
          <a:p>
            <a:r>
              <a:rPr lang="en-US" altLang="zh-TW" sz="4000" b="1" dirty="0" smtClean="0">
                <a:latin typeface="Times New Roman" pitchFamily="18" charset="0"/>
                <a:cs typeface="Times New Roman" pitchFamily="18" charset="0"/>
              </a:rPr>
              <a:t>Errors in measurement</a:t>
            </a:r>
            <a:endParaRPr lang="ar-SA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57158" y="1458946"/>
            <a:ext cx="800105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>
              <a:buFont typeface="Wingdings" pitchFamily="2" charset="2"/>
              <a:buChar char="§"/>
            </a:pPr>
            <a:r>
              <a:rPr lang="en-US" altLang="zh-TW" sz="2800" b="1" dirty="0" smtClean="0">
                <a:solidFill>
                  <a:schemeClr val="tx2"/>
                </a:solidFill>
                <a:latin typeface="Times New Roman" pitchFamily="18" charset="0"/>
              </a:rPr>
              <a:t>True value</a:t>
            </a:r>
            <a:r>
              <a:rPr lang="en-US" altLang="zh-TW" sz="2800" dirty="0" smtClean="0">
                <a:latin typeface="Times New Roman" pitchFamily="18" charset="0"/>
              </a:rPr>
              <a:t> - this is an ideal concept which cannot be achieved.</a:t>
            </a:r>
          </a:p>
          <a:p>
            <a:pPr algn="just" rtl="0">
              <a:buFont typeface="Wingdings" pitchFamily="2" charset="2"/>
              <a:buChar char="§"/>
            </a:pPr>
            <a:endParaRPr lang="en-US" altLang="zh-TW" sz="2800" dirty="0" smtClean="0">
              <a:latin typeface="Times New Roman" pitchFamily="18" charset="0"/>
            </a:endParaRPr>
          </a:p>
          <a:p>
            <a:pPr algn="just" rtl="0">
              <a:buFont typeface="Wingdings" pitchFamily="2" charset="2"/>
              <a:buChar char="§"/>
            </a:pPr>
            <a:r>
              <a:rPr lang="en-US" altLang="zh-TW" sz="2800" b="1" dirty="0" smtClean="0">
                <a:solidFill>
                  <a:schemeClr val="tx2"/>
                </a:solidFill>
                <a:latin typeface="Times New Roman" pitchFamily="18" charset="0"/>
              </a:rPr>
              <a:t>Accepted true value</a:t>
            </a:r>
            <a:r>
              <a:rPr lang="en-US" altLang="zh-TW" sz="2800" b="1" dirty="0" smtClean="0">
                <a:latin typeface="Times New Roman" pitchFamily="18" charset="0"/>
              </a:rPr>
              <a:t> </a:t>
            </a:r>
            <a:r>
              <a:rPr lang="en-US" altLang="zh-TW" sz="2800" dirty="0" smtClean="0">
                <a:latin typeface="Times New Roman" pitchFamily="18" charset="0"/>
              </a:rPr>
              <a:t>- the value approximating the true value, the difference between the two values is negligible.</a:t>
            </a:r>
          </a:p>
          <a:p>
            <a:pPr algn="just" rtl="0">
              <a:buFont typeface="Wingdings" pitchFamily="2" charset="2"/>
              <a:buChar char="§"/>
            </a:pPr>
            <a:endParaRPr lang="en-US" altLang="zh-TW" sz="2800" dirty="0" smtClean="0">
              <a:latin typeface="Times New Roman" pitchFamily="18" charset="0"/>
            </a:endParaRPr>
          </a:p>
          <a:p>
            <a:pPr algn="just" rtl="0">
              <a:buFont typeface="Wingdings" pitchFamily="2" charset="2"/>
              <a:buChar char="§"/>
            </a:pPr>
            <a:r>
              <a:rPr lang="en-US" altLang="zh-TW" sz="2800" b="1" dirty="0" smtClean="0">
                <a:solidFill>
                  <a:schemeClr val="tx2"/>
                </a:solidFill>
                <a:latin typeface="Times New Roman" pitchFamily="18" charset="0"/>
              </a:rPr>
              <a:t>Error</a:t>
            </a:r>
            <a:r>
              <a:rPr lang="en-US" altLang="zh-TW" sz="2800" dirty="0" smtClean="0">
                <a:latin typeface="Times New Roman" pitchFamily="18" charset="0"/>
              </a:rPr>
              <a:t> - the discrepancy between the result of a measurement and the true (or accepted true value).</a:t>
            </a:r>
            <a:endParaRPr lang="en-US" altLang="zh-TW" sz="2800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305800" cy="642942"/>
          </a:xfrm>
        </p:spPr>
        <p:txBody>
          <a:bodyPr>
            <a:normAutofit fontScale="90000"/>
          </a:bodyPr>
          <a:lstStyle/>
          <a:p>
            <a:r>
              <a:rPr lang="en-US" altLang="zh-TW" sz="4000" b="1" dirty="0" smtClean="0">
                <a:latin typeface="Times New Roman" pitchFamily="18" charset="0"/>
                <a:cs typeface="Times New Roman" pitchFamily="18" charset="0"/>
              </a:rPr>
              <a:t>Sources of error</a:t>
            </a:r>
            <a:endParaRPr lang="ar-SA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57158" y="1142984"/>
            <a:ext cx="8286808" cy="51206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2" indent="-342900" algn="just" rtl="0">
              <a:spcBef>
                <a:spcPct val="40000"/>
              </a:spcBef>
              <a:buFont typeface="Wingdings" pitchFamily="2" charset="2"/>
              <a:buChar char="§"/>
            </a:pPr>
            <a:r>
              <a:rPr lang="en-US" altLang="zh-TW" sz="2400" dirty="0" smtClean="0">
                <a:solidFill>
                  <a:schemeClr val="tx2"/>
                </a:solidFill>
                <a:latin typeface="Times New Roman" pitchFamily="18" charset="0"/>
              </a:rPr>
              <a:t>Input data required</a:t>
            </a:r>
            <a:r>
              <a:rPr lang="en-US" altLang="zh-TW" sz="2400" dirty="0" smtClean="0">
                <a:latin typeface="Times New Roman" pitchFamily="18" charset="0"/>
              </a:rPr>
              <a:t> - such as standards used, calibration values, and values of physical constants.</a:t>
            </a:r>
          </a:p>
          <a:p>
            <a:pPr marL="571500" lvl="2" indent="-342900" algn="just" rtl="0">
              <a:spcBef>
                <a:spcPct val="40000"/>
              </a:spcBef>
              <a:buFont typeface="Wingdings" pitchFamily="2" charset="2"/>
              <a:buChar char="§"/>
            </a:pPr>
            <a:r>
              <a:rPr lang="en-US" altLang="zh-TW" sz="2400" dirty="0" smtClean="0">
                <a:solidFill>
                  <a:schemeClr val="tx2"/>
                </a:solidFill>
                <a:latin typeface="Times New Roman" pitchFamily="18" charset="0"/>
              </a:rPr>
              <a:t>Inherent characteristics of the quantity being measured</a:t>
            </a:r>
            <a:r>
              <a:rPr lang="en-US" altLang="zh-TW" sz="2400" dirty="0" smtClean="0">
                <a:latin typeface="Times New Roman" pitchFamily="18" charset="0"/>
              </a:rPr>
              <a:t> - e.g. CFT (complement fixation test) and HAI (</a:t>
            </a:r>
            <a:r>
              <a:rPr lang="en-US" altLang="zh-TW" sz="2400" dirty="0" err="1" smtClean="0">
                <a:latin typeface="Times New Roman" pitchFamily="18" charset="0"/>
              </a:rPr>
              <a:t>hemagglutinating</a:t>
            </a:r>
            <a:r>
              <a:rPr lang="en-US" altLang="zh-TW" sz="2400" dirty="0" smtClean="0">
                <a:latin typeface="Times New Roman" pitchFamily="18" charset="0"/>
              </a:rPr>
              <a:t> inhibiting) titer.</a:t>
            </a:r>
          </a:p>
          <a:p>
            <a:pPr marL="571500" lvl="2" indent="-342900" algn="just" rtl="0">
              <a:spcBef>
                <a:spcPct val="40000"/>
              </a:spcBef>
              <a:buFont typeface="Wingdings" pitchFamily="2" charset="2"/>
              <a:buChar char="§"/>
            </a:pPr>
            <a:r>
              <a:rPr lang="en-US" altLang="zh-TW" sz="2400" dirty="0" smtClean="0">
                <a:solidFill>
                  <a:schemeClr val="tx2"/>
                </a:solidFill>
                <a:latin typeface="Times New Roman" pitchFamily="18" charset="0"/>
              </a:rPr>
              <a:t>Instruments used</a:t>
            </a:r>
            <a:r>
              <a:rPr lang="en-US" altLang="zh-TW" sz="2400" dirty="0" smtClean="0">
                <a:latin typeface="Times New Roman" pitchFamily="18" charset="0"/>
              </a:rPr>
              <a:t> - accuracy, repeatability.</a:t>
            </a:r>
          </a:p>
          <a:p>
            <a:pPr marL="571500" lvl="2" indent="-342900" algn="just" rtl="0">
              <a:spcBef>
                <a:spcPct val="40000"/>
              </a:spcBef>
              <a:buFont typeface="Wingdings" pitchFamily="2" charset="2"/>
              <a:buChar char="§"/>
            </a:pPr>
            <a:r>
              <a:rPr lang="en-US" altLang="zh-TW" sz="2400" dirty="0" smtClean="0">
                <a:solidFill>
                  <a:schemeClr val="tx2"/>
                </a:solidFill>
                <a:latin typeface="Times New Roman" pitchFamily="18" charset="0"/>
              </a:rPr>
              <a:t>Observer fallibility</a:t>
            </a:r>
            <a:r>
              <a:rPr lang="en-US" altLang="zh-TW" sz="2400" dirty="0" smtClean="0">
                <a:latin typeface="Times New Roman" pitchFamily="18" charset="0"/>
              </a:rPr>
              <a:t> - reading errors, blunders, equipment selection, analysis and computation errors.</a:t>
            </a:r>
          </a:p>
          <a:p>
            <a:pPr marL="571500" lvl="2" indent="-342900" algn="just" rtl="0">
              <a:spcBef>
                <a:spcPct val="40000"/>
              </a:spcBef>
              <a:buFont typeface="Wingdings" pitchFamily="2" charset="2"/>
              <a:buChar char="§"/>
            </a:pPr>
            <a:r>
              <a:rPr lang="en-US" altLang="zh-TW" sz="2400" dirty="0" smtClean="0">
                <a:solidFill>
                  <a:schemeClr val="tx2"/>
                </a:solidFill>
                <a:latin typeface="Times New Roman" pitchFamily="18" charset="0"/>
              </a:rPr>
              <a:t>Environment</a:t>
            </a:r>
            <a:r>
              <a:rPr lang="en-US" altLang="zh-TW" sz="2400" dirty="0" smtClean="0">
                <a:latin typeface="Times New Roman" pitchFamily="18" charset="0"/>
              </a:rPr>
              <a:t> - any external influences affecting the measurement.</a:t>
            </a:r>
          </a:p>
          <a:p>
            <a:pPr marL="571500" lvl="2" indent="-342900" algn="just" rtl="0">
              <a:lnSpc>
                <a:spcPct val="80000"/>
              </a:lnSpc>
              <a:spcBef>
                <a:spcPct val="40000"/>
              </a:spcBef>
              <a:buFont typeface="Wingdings" pitchFamily="2" charset="2"/>
              <a:buChar char="§"/>
            </a:pPr>
            <a:r>
              <a:rPr lang="en-US" altLang="zh-TW" sz="2400" dirty="0" smtClean="0">
                <a:solidFill>
                  <a:schemeClr val="tx2"/>
                </a:solidFill>
                <a:latin typeface="Times New Roman" pitchFamily="18" charset="0"/>
              </a:rPr>
              <a:t>Theory assumed</a:t>
            </a:r>
            <a:r>
              <a:rPr lang="en-US" altLang="zh-TW" sz="2400" dirty="0" smtClean="0">
                <a:latin typeface="Times New Roman" pitchFamily="18" charset="0"/>
              </a:rPr>
              <a:t> - validity of mathematical methods and approximations.</a:t>
            </a:r>
            <a:r>
              <a:rPr lang="en-US" altLang="zh-TW" sz="2400" dirty="0" smtClean="0"/>
              <a:t> </a:t>
            </a:r>
            <a:endParaRPr lang="en-US" altLang="zh-TW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305800" cy="775542"/>
          </a:xfrm>
        </p:spPr>
        <p:txBody>
          <a:bodyPr>
            <a:normAutofit fontScale="90000"/>
          </a:bodyPr>
          <a:lstStyle/>
          <a:p>
            <a:r>
              <a:rPr lang="en-US" altLang="zh-TW" dirty="0" smtClean="0"/>
              <a:t>Random Error</a:t>
            </a:r>
            <a:endParaRPr lang="ar-SA" dirty="0"/>
          </a:p>
        </p:txBody>
      </p:sp>
      <p:sp>
        <p:nvSpPr>
          <p:cNvPr id="3" name="Rectangle 2"/>
          <p:cNvSpPr/>
          <p:nvPr/>
        </p:nvSpPr>
        <p:spPr>
          <a:xfrm>
            <a:off x="285720" y="862513"/>
            <a:ext cx="8572560" cy="51737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2" indent="-342900" algn="just" rtl="0">
              <a:spcBef>
                <a:spcPct val="35000"/>
              </a:spcBef>
              <a:buSzPct val="60000"/>
              <a:buFont typeface="Wingdings" pitchFamily="2" charset="2"/>
              <a:buChar char="§"/>
            </a:pPr>
            <a:r>
              <a:rPr lang="en-US" altLang="zh-TW" sz="2600" dirty="0" smtClean="0">
                <a:latin typeface="Times New Roman" pitchFamily="18" charset="0"/>
              </a:rPr>
              <a:t>An error which varies in an unpredictable manner, in magnitude and sign, when a large number of measurements of the same quantity are made under effectively identical conditions. </a:t>
            </a:r>
          </a:p>
          <a:p>
            <a:pPr marL="571500" lvl="2" indent="-342900" algn="just" rtl="0">
              <a:spcBef>
                <a:spcPct val="35000"/>
              </a:spcBef>
              <a:buSzPct val="60000"/>
              <a:buFont typeface="Wingdings" pitchFamily="2" charset="2"/>
              <a:buChar char="§"/>
            </a:pPr>
            <a:r>
              <a:rPr lang="en-US" altLang="zh-TW" sz="2600" dirty="0" smtClean="0">
                <a:latin typeface="Times New Roman" pitchFamily="18" charset="0"/>
              </a:rPr>
              <a:t>Random errors create a characteristic spread of results for any test method and cannot be accounted for by applying corrections. Random errors are difficult to eliminate but repetition reduces the influences of random errors. </a:t>
            </a:r>
          </a:p>
          <a:p>
            <a:pPr marL="571500" lvl="2" indent="-342900" algn="just" rtl="0">
              <a:spcBef>
                <a:spcPct val="35000"/>
              </a:spcBef>
              <a:buSzPct val="60000"/>
              <a:buFont typeface="Wingdings" pitchFamily="2" charset="2"/>
              <a:buChar char="§"/>
            </a:pPr>
            <a:r>
              <a:rPr lang="en-US" altLang="zh-TW" sz="2600" dirty="0" smtClean="0">
                <a:latin typeface="Times New Roman" pitchFamily="18" charset="0"/>
              </a:rPr>
              <a:t>Examples of random errors include errors in </a:t>
            </a:r>
            <a:r>
              <a:rPr lang="en-US" altLang="zh-TW" sz="2600" dirty="0" err="1" smtClean="0">
                <a:latin typeface="Times New Roman" pitchFamily="18" charset="0"/>
              </a:rPr>
              <a:t>pipetting</a:t>
            </a:r>
            <a:r>
              <a:rPr lang="en-US" altLang="zh-TW" sz="2600" dirty="0" smtClean="0">
                <a:latin typeface="Times New Roman" pitchFamily="18" charset="0"/>
              </a:rPr>
              <a:t> and changes in incubation period. Random errors can be minimized by training, supervision and adherence to standard operating procedures.</a:t>
            </a:r>
            <a:endParaRPr lang="en-US" altLang="zh-TW" sz="2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305800" cy="1071570"/>
          </a:xfrm>
        </p:spPr>
        <p:txBody>
          <a:bodyPr>
            <a:normAutofit/>
          </a:bodyPr>
          <a:lstStyle/>
          <a:p>
            <a:r>
              <a:rPr lang="en-US" altLang="zh-TW" dirty="0" smtClean="0"/>
              <a:t>Random Errors</a:t>
            </a:r>
            <a:endParaRPr lang="ar-SA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857224" y="1643050"/>
          <a:ext cx="9372600" cy="4960938"/>
        </p:xfrm>
        <a:graphic>
          <a:graphicData uri="http://schemas.openxmlformats.org/presentationml/2006/ole">
            <p:oleObj spid="_x0000_s1026" name="Document" r:id="rId3" imgW="7772400" imgH="411480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6786610" cy="857256"/>
          </a:xfrm>
        </p:spPr>
        <p:txBody>
          <a:bodyPr/>
          <a:lstStyle/>
          <a:p>
            <a:r>
              <a:rPr lang="en-US" altLang="zh-TW" dirty="0" smtClean="0"/>
              <a:t>Systematic Error</a:t>
            </a:r>
            <a:endParaRPr lang="ar-SA" dirty="0"/>
          </a:p>
        </p:txBody>
      </p:sp>
      <p:sp>
        <p:nvSpPr>
          <p:cNvPr id="3" name="Rectangle 2"/>
          <p:cNvSpPr/>
          <p:nvPr/>
        </p:nvSpPr>
        <p:spPr>
          <a:xfrm>
            <a:off x="857224" y="1571612"/>
            <a:ext cx="7429552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2" indent="-342900" algn="just" rtl="0">
              <a:spcBef>
                <a:spcPct val="50000"/>
              </a:spcBef>
              <a:buSzPct val="60000"/>
              <a:buFont typeface="Wingdings" pitchFamily="2" charset="2"/>
              <a:buChar char="§"/>
            </a:pPr>
            <a:r>
              <a:rPr lang="en-US" altLang="zh-TW" sz="2100" dirty="0" smtClean="0">
                <a:latin typeface="Times New Roman" pitchFamily="18" charset="0"/>
              </a:rPr>
              <a:t>An error which, in the course of a number of measurements of the same value of a given quantity, remains constant when measurements are made under the same conditions, or varies according to a definite law when conditions change. </a:t>
            </a:r>
          </a:p>
          <a:p>
            <a:pPr marL="571500" lvl="2" indent="-342900" algn="just" rtl="0">
              <a:spcBef>
                <a:spcPct val="50000"/>
              </a:spcBef>
              <a:buSzPct val="60000"/>
              <a:buFont typeface="Wingdings" pitchFamily="2" charset="2"/>
              <a:buChar char="§"/>
            </a:pPr>
            <a:r>
              <a:rPr lang="en-US" altLang="zh-TW" sz="2100" dirty="0" smtClean="0">
                <a:latin typeface="Times New Roman" pitchFamily="18" charset="0"/>
              </a:rPr>
              <a:t>Systematic errors create a characteristic bias in the test results and can be accounted for by applying a correction. </a:t>
            </a:r>
          </a:p>
          <a:p>
            <a:pPr marL="571500" lvl="2" indent="-342900" algn="just" rtl="0">
              <a:spcBef>
                <a:spcPct val="50000"/>
              </a:spcBef>
              <a:buSzPct val="60000"/>
              <a:buFont typeface="Wingdings" pitchFamily="2" charset="2"/>
              <a:buChar char="§"/>
            </a:pPr>
            <a:r>
              <a:rPr lang="en-US" altLang="zh-TW" sz="2100" dirty="0" smtClean="0">
                <a:latin typeface="Times New Roman" pitchFamily="18" charset="0"/>
              </a:rPr>
              <a:t>Systematic errors may be induced by factors such as variations in incubation temperature, blockage of plate washer, change in the reagent batch or modifications in testing method.</a:t>
            </a:r>
            <a:endParaRPr lang="en-US" altLang="zh-TW" sz="21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</TotalTime>
  <Words>574</Words>
  <Application>Microsoft Office PowerPoint</Application>
  <PresentationFormat>On-screen Show (4:3)</PresentationFormat>
  <Paragraphs>42</Paragraphs>
  <Slides>10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Flow</vt:lpstr>
      <vt:lpstr>Document</vt:lpstr>
      <vt:lpstr>Microsoft Word Document</vt:lpstr>
      <vt:lpstr>Laboratory Quality Control </vt:lpstr>
      <vt:lpstr>Definitions (1)</vt:lpstr>
      <vt:lpstr>Definitions (2)</vt:lpstr>
      <vt:lpstr>Variables that affect the quality of results</vt:lpstr>
      <vt:lpstr>Errors in measurement</vt:lpstr>
      <vt:lpstr>Sources of error</vt:lpstr>
      <vt:lpstr>Random Error</vt:lpstr>
      <vt:lpstr>Random Errors</vt:lpstr>
      <vt:lpstr>Systematic Error</vt:lpstr>
      <vt:lpstr>Systematic Errors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Laboratory Quality Control </dc:title>
  <dc:creator>ksu</dc:creator>
  <cp:lastModifiedBy>ksu</cp:lastModifiedBy>
  <cp:revision>3</cp:revision>
  <dcterms:created xsi:type="dcterms:W3CDTF">2010-01-20T08:40:20Z</dcterms:created>
  <dcterms:modified xsi:type="dcterms:W3CDTF">2010-01-24T06:15:25Z</dcterms:modified>
</cp:coreProperties>
</file>