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4" r:id="rId6"/>
    <p:sldId id="273" r:id="rId7"/>
    <p:sldId id="261" r:id="rId8"/>
    <p:sldId id="278" r:id="rId9"/>
    <p:sldId id="275" r:id="rId10"/>
    <p:sldId id="277" r:id="rId11"/>
    <p:sldId id="265" r:id="rId12"/>
    <p:sldId id="268" r:id="rId13"/>
    <p:sldId id="269" r:id="rId14"/>
    <p:sldId id="270" r:id="rId15"/>
    <p:sldId id="279" r:id="rId16"/>
    <p:sldId id="280" r:id="rId17"/>
    <p:sldId id="281" r:id="rId18"/>
  </p:sldIdLst>
  <p:sldSz cx="9144000" cy="6858000" type="screen4x3"/>
  <p:notesSz cx="6858000" cy="9144000"/>
  <p:defaultTextStyle>
    <a:defPPr>
      <a:defRPr lang="x-non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709" autoAdjust="0"/>
  </p:normalViewPr>
  <p:slideViewPr>
    <p:cSldViewPr>
      <p:cViewPr varScale="1">
        <p:scale>
          <a:sx n="31" d="100"/>
          <a:sy n="31" d="100"/>
        </p:scale>
        <p:origin x="-104" y="-1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24FB7-1803-4D13-A99E-06C03F9AD24E}" type="datetimeFigureOut">
              <a:rPr lang="x-none" smtClean="0"/>
              <a:pPr/>
              <a:t>2/2/13</a:t>
            </a:fld>
            <a:endParaRPr lang="x-non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DD2F71-B434-43EE-AAF8-8A7222B74036}" type="slidenum">
              <a:rPr lang="x-none" smtClean="0"/>
              <a:pPr/>
              <a:t>‹#›</a:t>
            </a:fld>
            <a:endParaRPr lang="x-non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28599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Laminar Flow Cabinets</a:t>
            </a:r>
            <a:endParaRPr lang="x-none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57166"/>
            <a:ext cx="7854696" cy="1752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cs typeface="Aharoni" pitchFamily="2" charset="-79"/>
              </a:rPr>
              <a:t>Sterile Products Lab</a:t>
            </a:r>
            <a:br>
              <a:rPr lang="en-US" sz="3200" b="1" dirty="0" smtClean="0">
                <a:cs typeface="Aharoni" pitchFamily="2" charset="-79"/>
              </a:rPr>
            </a:br>
            <a:r>
              <a:rPr lang="en-US" sz="3200" b="1" dirty="0" smtClean="0">
                <a:cs typeface="Aharoni" pitchFamily="2" charset="-79"/>
              </a:rPr>
              <a:t>PHT 434</a:t>
            </a:r>
            <a:endParaRPr lang="x-none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/>
          <a:lstStyle/>
          <a:p>
            <a:r>
              <a:rPr lang="en-US" dirty="0" smtClean="0"/>
              <a:t>BSCs class II Type B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86172" cy="4779668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</a:pPr>
            <a:r>
              <a:rPr lang="en-US" sz="1600" dirty="0" smtClean="0"/>
              <a:t>Two HEPA filters for supply and exhaust.</a:t>
            </a:r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Exhaust air must be discharged to </a:t>
            </a:r>
            <a:r>
              <a:rPr lang="en-US" sz="1600" u="sng" dirty="0" smtClean="0"/>
              <a:t>outdoors</a:t>
            </a:r>
            <a:r>
              <a:rPr lang="en-US" sz="1600" dirty="0" smtClean="0"/>
              <a:t> via a hard connection.</a:t>
            </a:r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HEPA filters are effective at trapping particulates (e.g. infectious agents) but do not capture volatile chemicals or gases.</a:t>
            </a:r>
          </a:p>
          <a:p>
            <a:pPr algn="l" rtl="0">
              <a:lnSpc>
                <a:spcPct val="170000"/>
              </a:lnSpc>
            </a:pPr>
            <a:r>
              <a:rPr lang="en-US" sz="1600" dirty="0" smtClean="0"/>
              <a:t>Uses: in volatile, toxic chemicals, but amounts must be limited.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1714488"/>
            <a:ext cx="48577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class III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3929090" cy="463679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Two HEPA filters for supply and exhaust.</a:t>
            </a:r>
          </a:p>
          <a:p>
            <a:pPr algn="l" rtl="0"/>
            <a:r>
              <a:rPr lang="en-US" dirty="0" smtClean="0"/>
              <a:t>Maximum protection for environment and worker</a:t>
            </a:r>
          </a:p>
          <a:p>
            <a:pPr algn="l" rtl="0"/>
            <a:r>
              <a:rPr lang="en-US" dirty="0" smtClean="0"/>
              <a:t>discharge to the outdoors </a:t>
            </a:r>
          </a:p>
          <a:p>
            <a:pPr algn="l" rtl="0"/>
            <a:r>
              <a:rPr lang="en-US" b="1" dirty="0" smtClean="0"/>
              <a:t>Uses</a:t>
            </a:r>
            <a:r>
              <a:rPr lang="en-US" dirty="0" smtClean="0"/>
              <a:t>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Working with highly infectious microbiological agents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conduction of hazardous operations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214422"/>
            <a:ext cx="471490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BSCs Surface Decontamination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77500" lnSpcReduction="20000"/>
          </a:bodyPr>
          <a:lstStyle/>
          <a:p>
            <a:pPr algn="just" rtl="0">
              <a:lnSpc>
                <a:spcPct val="170000"/>
              </a:lnSpc>
            </a:pPr>
            <a:r>
              <a:rPr lang="en-US" dirty="0" smtClean="0"/>
              <a:t>All containers and equipment should be surface decontaminated and removed from the cabinet when work is completed. 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At the end of the work day, the final surface decontamination of the cabinet should include a wipe-down of the work surface, the cabinet’s sides and back and the interior of the glass. 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If necessary, the cabinet should also be monitored for radioactivity and decontaminated when necessary.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Any splatter onto items within the cabinet, as well as the cabinet interior, should be immediately cleaned up with a towel dampened with an appropriate decontaminating solution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Gas Decontamination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The most common decontamination method uses: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Formaldehyde gas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Hydrogen peroxide vapor</a:t>
            </a:r>
          </a:p>
          <a:p>
            <a:pPr marL="850392" lvl="1" indent="-45720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Chlorine dioxide gas</a:t>
            </a:r>
            <a:endParaRPr lang="x-non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Ultraviolet Lamps in BSCs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If installed, UV lamps must be cleaned weekly to remove any dust and dirt that may block the germicidal effectiveness of the ultraviolet light.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 lamps should be checked weekly with a UV meter to ensure that the appropriate intensity of UV light is being emitted </a:t>
            </a:r>
            <a:endParaRPr lang="x-non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Benches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0">
              <a:lnSpc>
                <a:spcPct val="150000"/>
              </a:lnSpc>
            </a:pPr>
            <a:r>
              <a:rPr lang="en-US" dirty="0" smtClean="0"/>
              <a:t>Provide product protection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They can be used for certain clean activities, such as the dust-free assembly of sterile equipment (in hospital pharmacies for preparation of intravenous solutions).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These benches should never be used for the manipulation of potentially infectious or toxic materials.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Two types:</a:t>
            </a:r>
          </a:p>
          <a:p>
            <a:pPr marL="880110" lvl="1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Horizontal Laminar Flow</a:t>
            </a:r>
          </a:p>
          <a:p>
            <a:pPr marL="880110" lvl="1" indent="-514350" algn="just" rtl="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Vertical Laminar Flow</a:t>
            </a:r>
          </a:p>
          <a:p>
            <a:pPr marL="514350" indent="-514350" algn="just" rtl="0">
              <a:lnSpc>
                <a:spcPct val="150000"/>
              </a:lnSpc>
              <a:buFont typeface="+mj-lt"/>
              <a:buAutoNum type="arabicPeriod"/>
            </a:pPr>
            <a:endParaRPr lang="x-none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Horizontal Laminar Flow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00552" cy="470823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70000"/>
              </a:lnSpc>
            </a:pPr>
            <a:r>
              <a:rPr lang="en-US" dirty="0" smtClean="0"/>
              <a:t>Horizontal laminar flow “clean benches” are not BSCs.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These pieces of equipment discharge HEPA-filtered air from the back of the cabinet across the work surface and toward the user.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714488"/>
            <a:ext cx="421481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Vertical Laminar Flow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5143536" cy="4636792"/>
          </a:xfrm>
        </p:spPr>
        <p:txBody>
          <a:bodyPr>
            <a:normAutofit fontScale="70000" lnSpcReduction="20000"/>
          </a:bodyPr>
          <a:lstStyle/>
          <a:p>
            <a:pPr algn="just" rtl="0">
              <a:lnSpc>
                <a:spcPct val="170000"/>
              </a:lnSpc>
            </a:pPr>
            <a:r>
              <a:rPr lang="en-US" dirty="0" smtClean="0"/>
              <a:t>Vertical laminar flow clean benches also are not BSCs.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While these units generally have a sash, the air is usually discharged into the room under the sash, resulting in the same potential problems presented by the horizontal laminar flow clean benches. </a:t>
            </a:r>
          </a:p>
          <a:p>
            <a:pPr algn="just" rtl="0">
              <a:lnSpc>
                <a:spcPct val="170000"/>
              </a:lnSpc>
            </a:pPr>
            <a:r>
              <a:rPr lang="en-US" dirty="0" smtClean="0"/>
              <a:t>These benches should never be used for the manipulation of potentially infectious or toxic materials.</a:t>
            </a:r>
            <a:endParaRPr lang="x-non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643050"/>
            <a:ext cx="3438526" cy="5038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Definition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36792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60000"/>
              </a:lnSpc>
            </a:pPr>
            <a:r>
              <a:rPr lang="en-US" sz="2800" b="1" dirty="0" smtClean="0"/>
              <a:t>Laminar flow cabinets </a:t>
            </a:r>
            <a:r>
              <a:rPr lang="en-US" dirty="0" smtClean="0"/>
              <a:t>are a carefully enclosed bench designed to: </a:t>
            </a:r>
          </a:p>
          <a:p>
            <a:pPr lvl="1" algn="l" rtl="0">
              <a:lnSpc>
                <a:spcPct val="160000"/>
              </a:lnSpc>
            </a:pPr>
            <a:r>
              <a:rPr lang="en-US" dirty="0" smtClean="0"/>
              <a:t>Prevent contamination of biological samples, or any particle sensitive device.</a:t>
            </a:r>
          </a:p>
          <a:p>
            <a:pPr lvl="1" algn="l" rtl="0">
              <a:lnSpc>
                <a:spcPct val="160000"/>
              </a:lnSpc>
            </a:pPr>
            <a:r>
              <a:rPr lang="en-US" dirty="0" smtClean="0"/>
              <a:t>Protect the product, operator, and/or environment.</a:t>
            </a:r>
          </a:p>
          <a:p>
            <a:pPr algn="l" rtl="0">
              <a:lnSpc>
                <a:spcPct val="160000"/>
              </a:lnSpc>
            </a:pPr>
            <a:r>
              <a:rPr lang="en-US" sz="2800" b="1" dirty="0" smtClean="0"/>
              <a:t>Laminar flow: </a:t>
            </a:r>
            <a:r>
              <a:rPr lang="en-US" sz="2400" dirty="0" smtClean="0"/>
              <a:t>An airflow moving in a single direction and in parallel layers at constant velocity from the beginning to the end of a straight line vector.  </a:t>
            </a:r>
          </a:p>
          <a:p>
            <a:pPr algn="l" rtl="0">
              <a:lnSpc>
                <a:spcPct val="160000"/>
              </a:lnSpc>
            </a:pPr>
            <a:r>
              <a:rPr lang="en-US" sz="2800" b="1" dirty="0" smtClean="0"/>
              <a:t>HEPA filters: </a:t>
            </a:r>
            <a:r>
              <a:rPr lang="en-US" sz="2800" dirty="0" smtClean="0"/>
              <a:t>High Efficiency Particulate Air: remove at least 99.97% of airborne particles 0.3 µm in diameter. 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Laminar Flow Cabinets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Theory:</a:t>
            </a:r>
          </a:p>
          <a:p>
            <a:pPr lvl="1" algn="l" rtl="0"/>
            <a:r>
              <a:rPr lang="en-US" dirty="0" smtClean="0"/>
              <a:t>Unidirectional air moving at a fixed velocity along parallel lines (laminar flow) was demonstrated to reduce turbulence and aid in the capture and removal of airborne contaminants from the air stream.</a:t>
            </a:r>
          </a:p>
          <a:p>
            <a:pPr lvl="1" algn="l" rtl="0"/>
            <a:r>
              <a:rPr lang="en-US" dirty="0" smtClean="0"/>
              <a:t>Use of the HEPA filter provides a particulate-free work environment. </a:t>
            </a:r>
          </a:p>
          <a:p>
            <a:pPr algn="l" rtl="0"/>
            <a:r>
              <a:rPr lang="en-US" b="1" dirty="0" smtClean="0"/>
              <a:t>Mode of Action: </a:t>
            </a:r>
          </a:p>
          <a:p>
            <a:pPr lvl="1" algn="l" rtl="0"/>
            <a:r>
              <a:rPr lang="en-US" dirty="0" smtClean="0"/>
              <a:t>Air is drawn through a HEPA filter and blown in a very smooth, laminar flow towards the user. </a:t>
            </a:r>
          </a:p>
          <a:p>
            <a:pPr algn="l" rtl="0"/>
            <a:endParaRPr lang="x-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HEPA filters: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935480"/>
            <a:ext cx="4929222" cy="470823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Constructed of:</a:t>
            </a:r>
          </a:p>
          <a:p>
            <a:pPr lvl="1" algn="l" rtl="0"/>
            <a:r>
              <a:rPr lang="en-US" dirty="0" smtClean="0"/>
              <a:t>paper-thin sheets of borosilicate medium</a:t>
            </a:r>
          </a:p>
          <a:p>
            <a:pPr lvl="1" algn="l" rtl="0"/>
            <a:r>
              <a:rPr lang="en-US" dirty="0" smtClean="0"/>
              <a:t>pleated to increase surface area</a:t>
            </a:r>
          </a:p>
          <a:p>
            <a:pPr lvl="1" algn="l" rtl="0"/>
            <a:r>
              <a:rPr lang="en-US" dirty="0" smtClean="0"/>
              <a:t>affixed to a frame.</a:t>
            </a:r>
          </a:p>
          <a:p>
            <a:pPr algn="l" rtl="0"/>
            <a:r>
              <a:rPr lang="en-US" dirty="0" smtClean="0"/>
              <a:t>Aluminum separators are added to:</a:t>
            </a:r>
          </a:p>
          <a:p>
            <a:pPr lvl="1" algn="l" rtl="0"/>
            <a:r>
              <a:rPr lang="en-US" dirty="0" smtClean="0"/>
              <a:t>prevent pleats from collapsing in air stream</a:t>
            </a:r>
          </a:p>
          <a:p>
            <a:pPr lvl="1" algn="l" rtl="0"/>
            <a:r>
              <a:rPr lang="en-US" dirty="0" smtClean="0"/>
              <a:t>provide a path for airflow.</a:t>
            </a: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7880" y="928670"/>
            <a:ext cx="40005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Types of Laminar Flow Cabinets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b="1" dirty="0" smtClean="0"/>
              <a:t>A- Biological Safety Cabinets (BSCs):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 (</a:t>
            </a:r>
            <a:r>
              <a:rPr lang="en-US" b="1" dirty="0" smtClean="0"/>
              <a:t>Low risk operations</a:t>
            </a:r>
            <a:r>
              <a:rPr lang="en-US" dirty="0" smtClean="0"/>
              <a:t>)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II (</a:t>
            </a:r>
            <a:r>
              <a:rPr lang="en-US" b="1" dirty="0" smtClean="0"/>
              <a:t>Moderate risk operations</a:t>
            </a:r>
            <a:r>
              <a:rPr lang="en-US" dirty="0" smtClean="0"/>
              <a:t>)</a:t>
            </a:r>
          </a:p>
          <a:p>
            <a:pPr marL="1124712" lvl="2" indent="-457200" algn="l" rtl="0">
              <a:buFont typeface="+mj-lt"/>
              <a:buAutoNum type="alphaUcPeriod"/>
            </a:pPr>
            <a:r>
              <a:rPr lang="en-US" dirty="0" smtClean="0"/>
              <a:t>Type A</a:t>
            </a:r>
          </a:p>
          <a:p>
            <a:pPr marL="1124712" lvl="2" indent="-457200" algn="l" rtl="0">
              <a:buFont typeface="+mj-lt"/>
              <a:buAutoNum type="alphaUcPeriod"/>
            </a:pPr>
            <a:r>
              <a:rPr lang="en-US" dirty="0" smtClean="0"/>
              <a:t>Type B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Class III ((</a:t>
            </a:r>
            <a:r>
              <a:rPr lang="en-US" b="1" dirty="0" smtClean="0"/>
              <a:t>High risk operations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b="1" dirty="0" smtClean="0"/>
              <a:t>B- Clean Benches: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Horizontal Laminar Flow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Vertical Laminar Flow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72518" cy="1143000"/>
          </a:xfrm>
        </p:spPr>
        <p:txBody>
          <a:bodyPr>
            <a:normAutofit/>
          </a:bodyPr>
          <a:lstStyle/>
          <a:p>
            <a:pPr rtl="0"/>
            <a:r>
              <a:rPr lang="en-US" dirty="0" smtClean="0"/>
              <a:t>Biological Safety Cabinets (BSCs)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0">
              <a:lnSpc>
                <a:spcPct val="150000"/>
              </a:lnSpc>
            </a:pPr>
            <a:r>
              <a:rPr lang="en-US" b="1" dirty="0" smtClean="0"/>
              <a:t>BSCs</a:t>
            </a:r>
            <a:r>
              <a:rPr lang="en-US" dirty="0" smtClean="0"/>
              <a:t> are designed to provide </a:t>
            </a:r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personnel, </a:t>
            </a:r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environmental and </a:t>
            </a:r>
          </a:p>
          <a:p>
            <a:pPr lvl="1" algn="just" rtl="0">
              <a:lnSpc>
                <a:spcPct val="150000"/>
              </a:lnSpc>
            </a:pPr>
            <a:r>
              <a:rPr lang="en-US" dirty="0" smtClean="0"/>
              <a:t>product protection </a:t>
            </a:r>
          </a:p>
          <a:p>
            <a:pPr algn="just" rtl="0">
              <a:lnSpc>
                <a:spcPct val="150000"/>
              </a:lnSpc>
            </a:pPr>
            <a:r>
              <a:rPr lang="en-US" dirty="0" smtClean="0"/>
              <a:t>Most </a:t>
            </a:r>
            <a:r>
              <a:rPr lang="en-US" b="1" dirty="0" smtClean="0"/>
              <a:t>BSCs</a:t>
            </a:r>
            <a:r>
              <a:rPr lang="en-US" dirty="0" smtClean="0"/>
              <a:t> use high efficiency particulate air (HEPA) filters in the exhaust and supply systems. The exception is a Class I BSC which does not have HEPA filtered supply air.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dirty="0" smtClean="0"/>
              <a:t>BSCs class I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35480"/>
            <a:ext cx="4286280" cy="470823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Personnel &amp; Environmental protection. </a:t>
            </a:r>
          </a:p>
          <a:p>
            <a:pPr algn="l" rtl="0"/>
            <a:r>
              <a:rPr lang="en-US" dirty="0" smtClean="0"/>
              <a:t>No product protection.</a:t>
            </a:r>
          </a:p>
          <a:p>
            <a:pPr algn="l" rtl="0"/>
            <a:r>
              <a:rPr lang="en-US" dirty="0" smtClean="0"/>
              <a:t>It is like a fume hood, but has a HEPA filter in exhaust system to protect environment.</a:t>
            </a:r>
          </a:p>
          <a:p>
            <a:pPr algn="l" rtl="0"/>
            <a:r>
              <a:rPr lang="en-US" dirty="0" smtClean="0"/>
              <a:t>Uses:</a:t>
            </a:r>
          </a:p>
          <a:p>
            <a:pPr marL="484632" indent="-457200" algn="l" rtl="0">
              <a:buFont typeface="+mj-lt"/>
              <a:buAutoNum type="arabicPeriod"/>
            </a:pPr>
            <a:r>
              <a:rPr lang="en-US" dirty="0" smtClean="0"/>
              <a:t>enclose equipment, e.g.: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centrifuges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harvesting equipment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small </a:t>
            </a:r>
            <a:r>
              <a:rPr lang="en-US" dirty="0" err="1" smtClean="0"/>
              <a:t>fermenters</a:t>
            </a:r>
            <a:endParaRPr lang="en-US" dirty="0" smtClean="0"/>
          </a:p>
          <a:p>
            <a:pPr marL="484632" indent="-457200" algn="l" rtl="0">
              <a:buFont typeface="+mj-lt"/>
              <a:buAutoNum type="arabicPeriod"/>
            </a:pPr>
            <a:r>
              <a:rPr lang="en-US" dirty="0" smtClean="0"/>
              <a:t>procedures with potential to generate aerosols, e.g.: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animals cages dumping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culture aeration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tissue </a:t>
            </a:r>
            <a:r>
              <a:rPr lang="en-US" dirty="0" err="1" smtClean="0"/>
              <a:t>homogenation</a:t>
            </a:r>
            <a:r>
              <a:rPr lang="en-US" dirty="0" smtClean="0"/>
              <a:t>.</a:t>
            </a:r>
          </a:p>
          <a:p>
            <a:pPr algn="l"/>
            <a:endParaRPr lang="x-non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7610" y="857232"/>
            <a:ext cx="424815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BSCs class II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provide personnel, environmental and product protection </a:t>
            </a:r>
          </a:p>
          <a:p>
            <a:pPr algn="l" rtl="0"/>
            <a:r>
              <a:rPr lang="en-US" b="1" dirty="0" smtClean="0"/>
              <a:t>Uses: 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provide the microbe-free work environment necessary for cell culture propagation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formulation of nonvolatile </a:t>
            </a:r>
            <a:r>
              <a:rPr lang="en-US" dirty="0" err="1" smtClean="0"/>
              <a:t>antineoplastic</a:t>
            </a:r>
            <a:r>
              <a:rPr lang="en-US" dirty="0" smtClean="0"/>
              <a:t> or chemotherapeutic drugs</a:t>
            </a:r>
          </a:p>
          <a:p>
            <a:pPr marL="484632" indent="-457200" algn="l" rtl="0"/>
            <a:r>
              <a:rPr lang="en-US" b="1" dirty="0" smtClean="0"/>
              <a:t>Types: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Type A</a:t>
            </a:r>
          </a:p>
          <a:p>
            <a:pPr marL="850392" lvl="1" indent="-457200" algn="l" rtl="0">
              <a:buFont typeface="+mj-lt"/>
              <a:buAutoNum type="arabicPeriod"/>
            </a:pPr>
            <a:r>
              <a:rPr lang="en-US" dirty="0" smtClean="0"/>
              <a:t>Type B</a:t>
            </a:r>
            <a:endParaRPr lang="x-non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BSCs class II Type A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Exhaust air re-circulated to the </a:t>
            </a:r>
            <a:r>
              <a:rPr lang="en-US" u="sng" dirty="0" smtClean="0"/>
              <a:t>laboratory</a:t>
            </a:r>
            <a:r>
              <a:rPr lang="en-US" dirty="0" smtClean="0"/>
              <a:t>. </a:t>
            </a:r>
          </a:p>
          <a:p>
            <a:pPr algn="l" rtl="0"/>
            <a:r>
              <a:rPr lang="en-US" dirty="0" smtClean="0"/>
              <a:t>Not to be used for work involving volatile toxic chemicals </a:t>
            </a:r>
          </a:p>
          <a:p>
            <a:pPr algn="l" rtl="0"/>
            <a:endParaRPr lang="x-non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5" y="1714488"/>
            <a:ext cx="414340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333</TotalTime>
  <Words>860</Words>
  <Application>Microsoft Macintosh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Laminar Flow Cabinets</vt:lpstr>
      <vt:lpstr>Definition</vt:lpstr>
      <vt:lpstr>Laminar Flow Cabinets</vt:lpstr>
      <vt:lpstr>HEPA filters:</vt:lpstr>
      <vt:lpstr>Types of Laminar Flow Cabinets</vt:lpstr>
      <vt:lpstr>Biological Safety Cabinets (BSCs)</vt:lpstr>
      <vt:lpstr>BSCs class I</vt:lpstr>
      <vt:lpstr>BSCs class II</vt:lpstr>
      <vt:lpstr>BSCs class II Type A</vt:lpstr>
      <vt:lpstr>BSCs class II Type B</vt:lpstr>
      <vt:lpstr>BSCs class III</vt:lpstr>
      <vt:lpstr>BSCs Surface Decontamination</vt:lpstr>
      <vt:lpstr>BSCs Gas Decontamination</vt:lpstr>
      <vt:lpstr>Ultraviolet Lamps in BSCs</vt:lpstr>
      <vt:lpstr>Clean Benches</vt:lpstr>
      <vt:lpstr>Horizontal Laminar Flow</vt:lpstr>
      <vt:lpstr>Vertical Laminar Flow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ADEL ALHOWYAN</cp:lastModifiedBy>
  <cp:revision>42</cp:revision>
  <dcterms:created xsi:type="dcterms:W3CDTF">2008-03-30T06:01:11Z</dcterms:created>
  <dcterms:modified xsi:type="dcterms:W3CDTF">2013-02-02T12:02:45Z</dcterms:modified>
</cp:coreProperties>
</file>