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49"/>
  </p:notesMasterIdLst>
  <p:sldIdLst>
    <p:sldId id="256" r:id="rId2"/>
    <p:sldId id="319" r:id="rId3"/>
    <p:sldId id="259" r:id="rId4"/>
    <p:sldId id="260" r:id="rId5"/>
    <p:sldId id="262" r:id="rId6"/>
    <p:sldId id="318" r:id="rId7"/>
    <p:sldId id="317" r:id="rId8"/>
    <p:sldId id="264" r:id="rId9"/>
    <p:sldId id="265" r:id="rId10"/>
    <p:sldId id="267" r:id="rId11"/>
    <p:sldId id="269" r:id="rId12"/>
    <p:sldId id="270" r:id="rId13"/>
    <p:sldId id="271" r:id="rId14"/>
    <p:sldId id="321" r:id="rId15"/>
    <p:sldId id="274" r:id="rId16"/>
    <p:sldId id="275" r:id="rId17"/>
    <p:sldId id="276" r:id="rId18"/>
    <p:sldId id="277" r:id="rId19"/>
    <p:sldId id="278" r:id="rId20"/>
    <p:sldId id="280" r:id="rId21"/>
    <p:sldId id="281" r:id="rId22"/>
    <p:sldId id="283" r:id="rId23"/>
    <p:sldId id="282" r:id="rId24"/>
    <p:sldId id="285" r:id="rId25"/>
    <p:sldId id="287" r:id="rId26"/>
    <p:sldId id="284" r:id="rId27"/>
    <p:sldId id="288" r:id="rId28"/>
    <p:sldId id="289" r:id="rId29"/>
    <p:sldId id="322" r:id="rId30"/>
    <p:sldId id="291" r:id="rId31"/>
    <p:sldId id="292" r:id="rId32"/>
    <p:sldId id="293" r:id="rId33"/>
    <p:sldId id="294" r:id="rId34"/>
    <p:sldId id="296" r:id="rId35"/>
    <p:sldId id="324" r:id="rId36"/>
    <p:sldId id="297" r:id="rId37"/>
    <p:sldId id="298" r:id="rId38"/>
    <p:sldId id="299" r:id="rId39"/>
    <p:sldId id="300" r:id="rId40"/>
    <p:sldId id="301" r:id="rId41"/>
    <p:sldId id="325" r:id="rId42"/>
    <p:sldId id="303" r:id="rId43"/>
    <p:sldId id="305" r:id="rId44"/>
    <p:sldId id="308" r:id="rId45"/>
    <p:sldId id="309" r:id="rId46"/>
    <p:sldId id="315" r:id="rId47"/>
    <p:sldId id="316" r:id="rId4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42" autoAdjust="0"/>
    <p:restoredTop sz="94658" autoAdjust="0"/>
  </p:normalViewPr>
  <p:slideViewPr>
    <p:cSldViewPr>
      <p:cViewPr varScale="1">
        <p:scale>
          <a:sx n="74" d="100"/>
          <a:sy n="74" d="100"/>
        </p:scale>
        <p:origin x="-1050"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8234C46-670D-4FF3-B268-D4FB3596B571}" type="datetimeFigureOut">
              <a:rPr lang="en-US" smtClean="0"/>
              <a:pPr/>
              <a:t>5/29/2012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4CCE4E7-30E8-438F-ABEB-315951134C18}"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4CCE4E7-30E8-438F-ABEB-315951134C18}" type="slidenum">
              <a:rPr lang="en-US" smtClean="0"/>
              <a:pPr/>
              <a:t>8</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4CCE4E7-30E8-438F-ABEB-315951134C18}" type="slidenum">
              <a:rPr lang="en-US" smtClean="0"/>
              <a:pPr/>
              <a:t>21</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4CCE4E7-30E8-438F-ABEB-315951134C18}" type="slidenum">
              <a:rPr lang="en-US" smtClean="0"/>
              <a:pPr/>
              <a:t>33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1D8BD707-D9CF-40AE-B4C6-C98DA3205C09}" type="datetimeFigureOut">
              <a:rPr lang="en-US" smtClean="0"/>
              <a:pPr/>
              <a:t>5/29/2012</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B6F15528-21DE-4FAA-801E-634DDDAF4B2B}"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5/29/2012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B6F15528-21DE-4FAA-801E-634DDDAF4B2B}"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5/29/2012</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5/29/2012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B6F15528-21DE-4FAA-801E-634DDDAF4B2B}"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5/29/2012</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B6F15528-21DE-4FAA-801E-634DDDAF4B2B}"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1D8BD707-D9CF-40AE-B4C6-C98DA3205C09}" type="datetimeFigureOut">
              <a:rPr lang="en-US" smtClean="0"/>
              <a:pPr/>
              <a:t>5/29/2012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1D8BD707-D9CF-40AE-B4C6-C98DA3205C09}" type="datetimeFigureOut">
              <a:rPr lang="en-US" smtClean="0"/>
              <a:pPr/>
              <a:t>5/29/2012</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B6F15528-21DE-4FAA-801E-634DDDAF4B2B}"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8BD707-D9CF-40AE-B4C6-C98DA3205C09}" type="datetimeFigureOut">
              <a:rPr lang="en-US" smtClean="0"/>
              <a:pPr/>
              <a:t>5/29/2012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1D8BD707-D9CF-40AE-B4C6-C98DA3205C09}" type="datetimeFigureOut">
              <a:rPr lang="en-US" smtClean="0"/>
              <a:pPr/>
              <a:t>5/29/2012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B6F15528-21DE-4FAA-801E-634DDDAF4B2B}"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5/29/2012</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B6F15528-21DE-4FAA-801E-634DDDAF4B2B}"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1D8BD707-D9CF-40AE-B4C6-C98DA3205C09}" type="datetimeFigureOut">
              <a:rPr lang="en-US" smtClean="0"/>
              <a:pPr/>
              <a:t>5/29/2012</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1D8BD707-D9CF-40AE-B4C6-C98DA3205C09}" type="datetimeFigureOut">
              <a:rPr lang="en-US" smtClean="0"/>
              <a:pPr/>
              <a:t>5/29/2012</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B6F15528-21DE-4FAA-801E-634DDDAF4B2B}"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295400" y="3200400"/>
            <a:ext cx="6400800" cy="3505200"/>
          </a:xfrm>
        </p:spPr>
        <p:txBody>
          <a:bodyPr>
            <a:normAutofit/>
          </a:bodyPr>
          <a:lstStyle/>
          <a:p>
            <a:r>
              <a:rPr lang="en-US" dirty="0" smtClean="0">
                <a:latin typeface="Tw Cen MT Condensed" pitchFamily="34" charset="0"/>
              </a:rPr>
              <a:t>By</a:t>
            </a:r>
            <a:br>
              <a:rPr lang="en-US" dirty="0" smtClean="0">
                <a:latin typeface="Tw Cen MT Condensed" pitchFamily="34" charset="0"/>
              </a:rPr>
            </a:br>
            <a:r>
              <a:rPr lang="en-US" dirty="0" smtClean="0">
                <a:latin typeface="Tw Cen MT Condensed" pitchFamily="34" charset="0"/>
              </a:rPr>
              <a:t>Robert A. Strauss, DDS, MD </a:t>
            </a:r>
            <a:br>
              <a:rPr lang="en-US" dirty="0" smtClean="0">
                <a:latin typeface="Tw Cen MT Condensed" pitchFamily="34" charset="0"/>
              </a:rPr>
            </a:br>
            <a:r>
              <a:rPr lang="en-US" dirty="0" smtClean="0">
                <a:latin typeface="Tw Cen MT Condensed" pitchFamily="34" charset="0"/>
              </a:rPr>
              <a:t>Steven D. Fallon, DMD</a:t>
            </a:r>
          </a:p>
          <a:p>
            <a:endParaRPr lang="en-US" dirty="0" smtClean="0">
              <a:latin typeface="Tw Cen MT Condensed" pitchFamily="34" charset="0"/>
            </a:endParaRPr>
          </a:p>
          <a:p>
            <a:r>
              <a:rPr lang="en-US" dirty="0" smtClean="0">
                <a:latin typeface="Tw Cen MT Condensed" pitchFamily="34" charset="0"/>
              </a:rPr>
              <a:t>Presented By</a:t>
            </a:r>
            <a:br>
              <a:rPr lang="en-US" dirty="0" smtClean="0">
                <a:latin typeface="Tw Cen MT Condensed" pitchFamily="34" charset="0"/>
              </a:rPr>
            </a:br>
            <a:r>
              <a:rPr lang="en-US" dirty="0" smtClean="0">
                <a:latin typeface="Tw Cen MT Condensed" pitchFamily="34" charset="0"/>
              </a:rPr>
              <a:t>Hani S. Al-</a:t>
            </a:r>
            <a:r>
              <a:rPr lang="en-US" dirty="0" err="1" smtClean="0">
                <a:latin typeface="Tw Cen MT Condensed" pitchFamily="34" charset="0"/>
              </a:rPr>
              <a:t>Moharib</a:t>
            </a:r>
            <a:endParaRPr lang="en-US" dirty="0" smtClean="0">
              <a:latin typeface="Tw Cen MT Condensed" pitchFamily="34" charset="0"/>
            </a:endParaRPr>
          </a:p>
          <a:p>
            <a:endParaRPr lang="en-US" dirty="0" smtClean="0"/>
          </a:p>
          <a:p>
            <a:endParaRPr lang="en-US" dirty="0" smtClean="0"/>
          </a:p>
        </p:txBody>
      </p:sp>
      <p:sp>
        <p:nvSpPr>
          <p:cNvPr id="2" name="Title 1"/>
          <p:cNvSpPr>
            <a:spLocks noGrp="1"/>
          </p:cNvSpPr>
          <p:nvPr>
            <p:ph type="ctrTitle"/>
          </p:nvPr>
        </p:nvSpPr>
        <p:spPr>
          <a:xfrm>
            <a:off x="685800" y="533400"/>
            <a:ext cx="7772400" cy="1752600"/>
          </a:xfrm>
        </p:spPr>
        <p:txBody>
          <a:bodyPr>
            <a:normAutofit/>
          </a:bodyPr>
          <a:lstStyle/>
          <a:p>
            <a:r>
              <a:rPr sz="3900" b="1" smtClean="0">
                <a:latin typeface="Brush Script MT" pitchFamily="66" charset="0"/>
              </a:rPr>
              <a:t>Laser in Contemporary Maxillofacial Surgery</a:t>
            </a:r>
            <a:endParaRPr lang="en-US" sz="3900" b="1" dirty="0">
              <a:latin typeface="Brush Script MT" pitchFamily="66" charset="0"/>
            </a:endParaRPr>
          </a:p>
        </p:txBody>
      </p:sp>
      <p:pic>
        <p:nvPicPr>
          <p:cNvPr id="4" name="Picture 3" descr="ksuBlueLogo.jpg"/>
          <p:cNvPicPr>
            <a:picLocks noChangeAspect="1"/>
          </p:cNvPicPr>
          <p:nvPr/>
        </p:nvPicPr>
        <p:blipFill>
          <a:blip r:embed="rId2" cstate="print"/>
          <a:stretch>
            <a:fillRect/>
          </a:stretch>
        </p:blipFill>
        <p:spPr>
          <a:xfrm>
            <a:off x="228600" y="228600"/>
            <a:ext cx="1418844" cy="1418844"/>
          </a:xfrm>
          <a:prstGeom prst="rect">
            <a:avLst/>
          </a:prstGeom>
        </p:spPr>
      </p:pic>
      <p:sp>
        <p:nvSpPr>
          <p:cNvPr id="5" name="TextBox 4"/>
          <p:cNvSpPr txBox="1"/>
          <p:nvPr/>
        </p:nvSpPr>
        <p:spPr>
          <a:xfrm>
            <a:off x="5029200" y="5943600"/>
            <a:ext cx="3886200" cy="338554"/>
          </a:xfrm>
          <a:prstGeom prst="rect">
            <a:avLst/>
          </a:prstGeom>
          <a:noFill/>
        </p:spPr>
        <p:txBody>
          <a:bodyPr wrap="square" rtlCol="0">
            <a:spAutoFit/>
          </a:bodyPr>
          <a:lstStyle/>
          <a:p>
            <a:r>
              <a:rPr lang="en-US" sz="1600" b="1" cap="all" spc="250" dirty="0" smtClean="0">
                <a:solidFill>
                  <a:schemeClr val="tx2"/>
                </a:solidFill>
                <a:latin typeface="Tw Cen MT Condensed" pitchFamily="34" charset="0"/>
              </a:rPr>
              <a:t>Dent </a:t>
            </a:r>
            <a:r>
              <a:rPr lang="en-US" sz="1600" b="1" cap="all" spc="250" dirty="0" err="1" smtClean="0">
                <a:solidFill>
                  <a:schemeClr val="tx2"/>
                </a:solidFill>
                <a:latin typeface="Tw Cen MT Condensed" pitchFamily="34" charset="0"/>
              </a:rPr>
              <a:t>Clin</a:t>
            </a:r>
            <a:r>
              <a:rPr lang="en-US" sz="1600" b="1" cap="all" spc="250" dirty="0" smtClean="0">
                <a:solidFill>
                  <a:schemeClr val="tx2"/>
                </a:solidFill>
                <a:latin typeface="Tw Cen MT Condensed" pitchFamily="34" charset="0"/>
              </a:rPr>
              <a:t> N Am 48 (2004) 861–888</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Autofit/>
          </a:bodyPr>
          <a:lstStyle/>
          <a:p>
            <a:r>
              <a:rPr lang="en-US" sz="4100" dirty="0" err="1" smtClean="0">
                <a:latin typeface="Brush Script MT" pitchFamily="66" charset="0"/>
              </a:rPr>
              <a:t>Er:YAG</a:t>
            </a:r>
            <a:r>
              <a:rPr lang="en-US" sz="4100" dirty="0" smtClean="0">
                <a:latin typeface="Brush Script MT" pitchFamily="66" charset="0"/>
              </a:rPr>
              <a:t> (2940 nm)</a:t>
            </a:r>
            <a:endParaRPr lang="en-US" sz="4100" dirty="0">
              <a:latin typeface="Brush Script MT" pitchFamily="66" charset="0"/>
            </a:endParaRPr>
          </a:p>
        </p:txBody>
      </p:sp>
      <p:sp>
        <p:nvSpPr>
          <p:cNvPr id="3" name="Content Placeholder 2"/>
          <p:cNvSpPr>
            <a:spLocks noGrp="1"/>
          </p:cNvSpPr>
          <p:nvPr>
            <p:ph sz="quarter" idx="1"/>
          </p:nvPr>
        </p:nvSpPr>
        <p:spPr/>
        <p:txBody>
          <a:bodyPr>
            <a:noAutofit/>
          </a:bodyPr>
          <a:lstStyle/>
          <a:p>
            <a:pPr algn="justLow"/>
            <a:r>
              <a:rPr lang="en-US" dirty="0" err="1" smtClean="0">
                <a:latin typeface="Tw Cen MT Condensed" pitchFamily="34" charset="0"/>
              </a:rPr>
              <a:t>Er:YAG</a:t>
            </a:r>
            <a:r>
              <a:rPr lang="en-US" dirty="0" smtClean="0">
                <a:latin typeface="Tw Cen MT Condensed" pitchFamily="34" charset="0"/>
              </a:rPr>
              <a:t> laser is particularly attractive for use in dental implant surgery. Because:</a:t>
            </a:r>
          </a:p>
          <a:p>
            <a:pPr marL="514350" indent="-514350" algn="justLow">
              <a:buFont typeface="+mj-lt"/>
              <a:buAutoNum type="arabicPeriod"/>
            </a:pPr>
            <a:r>
              <a:rPr lang="en-US" dirty="0" smtClean="0">
                <a:latin typeface="Tw Cen MT Condensed" pitchFamily="34" charset="0"/>
              </a:rPr>
              <a:t>Beam is reflected by polished metal </a:t>
            </a:r>
            <a:r>
              <a:rPr lang="en-US" dirty="0" smtClean="0">
                <a:latin typeface="Tw Cen MT Condensed" pitchFamily="34" charset="0"/>
              </a:rPr>
              <a:t>surfaces</a:t>
            </a:r>
            <a:r>
              <a:rPr lang="en-US" dirty="0" smtClean="0">
                <a:latin typeface="Tw Cen MT Condensed" pitchFamily="34" charset="0"/>
              </a:rPr>
              <a:t>.</a:t>
            </a:r>
            <a:endParaRPr lang="en-US" dirty="0" smtClean="0">
              <a:latin typeface="Tw Cen MT Condensed" pitchFamily="34" charset="0"/>
            </a:endParaRPr>
          </a:p>
          <a:p>
            <a:pPr marL="514350" indent="-514350" algn="justLow">
              <a:buFont typeface="+mj-lt"/>
              <a:buAutoNum type="arabicPeriod"/>
            </a:pPr>
            <a:r>
              <a:rPr lang="en-US" dirty="0" smtClean="0">
                <a:latin typeface="Tw Cen MT Condensed" pitchFamily="34" charset="0"/>
              </a:rPr>
              <a:t>No adverse effects on titanium surfaces.</a:t>
            </a:r>
          </a:p>
          <a:p>
            <a:pPr algn="justLow"/>
            <a:r>
              <a:rPr lang="en-US" dirty="0" smtClean="0">
                <a:latin typeface="Tw Cen MT Condensed" pitchFamily="34" charset="0"/>
              </a:rPr>
              <a:t>Application of the </a:t>
            </a:r>
            <a:r>
              <a:rPr lang="en-US" dirty="0" err="1" smtClean="0">
                <a:latin typeface="Tw Cen MT Condensed" pitchFamily="34" charset="0"/>
              </a:rPr>
              <a:t>Er:YAG</a:t>
            </a:r>
            <a:r>
              <a:rPr lang="en-US" dirty="0" smtClean="0">
                <a:latin typeface="Tw Cen MT Condensed" pitchFamily="34" charset="0"/>
              </a:rPr>
              <a:t> laser in dental implant surgery has been advocated for:</a:t>
            </a:r>
          </a:p>
          <a:p>
            <a:pPr marL="514350" indent="-514350" algn="justLow">
              <a:buFont typeface="+mj-lt"/>
              <a:buAutoNum type="arabicPeriod"/>
            </a:pPr>
            <a:r>
              <a:rPr lang="en-US" dirty="0" smtClean="0">
                <a:latin typeface="Tw Cen MT Condensed" pitchFamily="34" charset="0"/>
              </a:rPr>
              <a:t>Preparation of hard tissue.</a:t>
            </a:r>
          </a:p>
          <a:p>
            <a:pPr marL="514350" indent="-514350" algn="justLow">
              <a:buFont typeface="+mj-lt"/>
              <a:buAutoNum type="arabicPeriod"/>
            </a:pPr>
            <a:r>
              <a:rPr lang="en-US" dirty="0" smtClean="0">
                <a:latin typeface="Tw Cen MT Condensed" pitchFamily="34" charset="0"/>
              </a:rPr>
              <a:t>Second-stage surgery.</a:t>
            </a:r>
          </a:p>
          <a:p>
            <a:pPr marL="514350" indent="-514350" algn="justLow">
              <a:buFont typeface="+mj-lt"/>
              <a:buAutoNum type="arabicPeriod"/>
            </a:pPr>
            <a:r>
              <a:rPr lang="en-US" dirty="0" smtClean="0">
                <a:latin typeface="Tw Cen MT Condensed" pitchFamily="34" charset="0"/>
              </a:rPr>
              <a:t>Revision of soft tissue.</a:t>
            </a:r>
          </a:p>
          <a:p>
            <a:pPr marL="514350" indent="-514350" algn="justLow">
              <a:buFont typeface="+mj-lt"/>
              <a:buAutoNum type="arabicPeriod"/>
            </a:pPr>
            <a:r>
              <a:rPr lang="en-US" dirty="0" smtClean="0">
                <a:latin typeface="Tw Cen MT Condensed" pitchFamily="34" charset="0"/>
              </a:rPr>
              <a:t>Treatment of </a:t>
            </a:r>
            <a:r>
              <a:rPr lang="en-US" dirty="0" err="1" smtClean="0">
                <a:latin typeface="Tw Cen MT Condensed" pitchFamily="34" charset="0"/>
              </a:rPr>
              <a:t>peri-implantitis</a:t>
            </a:r>
            <a:r>
              <a:rPr lang="en-US" dirty="0" smtClean="0">
                <a:latin typeface="Tw Cen MT Condensed" pitchFamily="34" charset="0"/>
              </a:rPr>
              <a:t>.</a:t>
            </a:r>
            <a:endParaRPr lang="en-US" dirty="0">
              <a:latin typeface="Tw Cen MT Condensed"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Autofit/>
          </a:bodyPr>
          <a:lstStyle/>
          <a:p>
            <a:r>
              <a:rPr lang="en-US" sz="4100" dirty="0" err="1" smtClean="0">
                <a:latin typeface="Brush Script MT" pitchFamily="66" charset="0"/>
              </a:rPr>
              <a:t>Ho:YAG</a:t>
            </a:r>
            <a:r>
              <a:rPr lang="en-US" sz="4100" dirty="0" smtClean="0">
                <a:latin typeface="Brush Script MT" pitchFamily="66" charset="0"/>
              </a:rPr>
              <a:t> (2100 nm)</a:t>
            </a:r>
            <a:endParaRPr lang="en-US" sz="4100" dirty="0">
              <a:latin typeface="Brush Script MT" pitchFamily="66" charset="0"/>
            </a:endParaRPr>
          </a:p>
        </p:txBody>
      </p:sp>
      <p:sp>
        <p:nvSpPr>
          <p:cNvPr id="3" name="Content Placeholder 2"/>
          <p:cNvSpPr>
            <a:spLocks noGrp="1"/>
          </p:cNvSpPr>
          <p:nvPr>
            <p:ph sz="quarter" idx="1"/>
          </p:nvPr>
        </p:nvSpPr>
        <p:spPr/>
        <p:txBody>
          <a:bodyPr>
            <a:normAutofit/>
          </a:bodyPr>
          <a:lstStyle/>
          <a:p>
            <a:pPr algn="just"/>
            <a:r>
              <a:rPr lang="en-US" dirty="0" smtClean="0">
                <a:latin typeface="Tw Cen MT Condensed" pitchFamily="34" charset="0"/>
              </a:rPr>
              <a:t>The </a:t>
            </a:r>
            <a:r>
              <a:rPr lang="en-US" dirty="0" err="1" smtClean="0">
                <a:latin typeface="Tw Cen MT Condensed" pitchFamily="34" charset="0"/>
              </a:rPr>
              <a:t>Ho:YAG</a:t>
            </a:r>
            <a:r>
              <a:rPr lang="en-US" dirty="0" smtClean="0">
                <a:latin typeface="Tw Cen MT Condensed" pitchFamily="34" charset="0"/>
              </a:rPr>
              <a:t> laser offers: </a:t>
            </a:r>
          </a:p>
          <a:p>
            <a:pPr marL="514350" indent="-514350" algn="just">
              <a:buFont typeface="+mj-lt"/>
              <a:buAutoNum type="arabicPeriod"/>
            </a:pPr>
            <a:r>
              <a:rPr lang="en-US" dirty="0" smtClean="0">
                <a:latin typeface="Tw Cen MT Condensed" pitchFamily="34" charset="0"/>
              </a:rPr>
              <a:t>Minimal lateral heat transfer and less peripheral tissue damage.</a:t>
            </a:r>
          </a:p>
          <a:p>
            <a:pPr marL="514350" indent="-514350" algn="just">
              <a:buFont typeface="+mj-lt"/>
              <a:buAutoNum type="arabicPeriod"/>
            </a:pPr>
            <a:r>
              <a:rPr lang="en-US" dirty="0" smtClean="0">
                <a:latin typeface="Tw Cen MT Condensed" pitchFamily="34" charset="0"/>
              </a:rPr>
              <a:t>Profound </a:t>
            </a:r>
            <a:r>
              <a:rPr lang="en-US" dirty="0" err="1" smtClean="0">
                <a:latin typeface="Tw Cen MT Condensed" pitchFamily="34" charset="0"/>
              </a:rPr>
              <a:t>hemostasis</a:t>
            </a:r>
            <a:r>
              <a:rPr lang="en-US" dirty="0" smtClean="0">
                <a:latin typeface="Tw Cen MT Condensed" pitchFamily="34" charset="0"/>
              </a:rPr>
              <a:t>.</a:t>
            </a:r>
          </a:p>
          <a:p>
            <a:pPr marL="514350" indent="-514350" algn="just">
              <a:buFont typeface="+mj-lt"/>
              <a:buAutoNum type="arabicPeriod"/>
            </a:pPr>
            <a:r>
              <a:rPr lang="en-US" dirty="0" smtClean="0">
                <a:latin typeface="Tw Cen MT Condensed" pitchFamily="34" charset="0"/>
              </a:rPr>
              <a:t>Precise cutting and controlled depth of penetration compared with surgical shavers and scalpels.</a:t>
            </a:r>
          </a:p>
          <a:p>
            <a:pPr marL="514350" indent="-514350" algn="just">
              <a:buFont typeface="+mj-lt"/>
              <a:buAutoNum type="arabicPeriod"/>
            </a:pPr>
            <a:r>
              <a:rPr lang="en-US" dirty="0" smtClean="0">
                <a:latin typeface="Tw Cen MT Condensed" pitchFamily="34" charset="0"/>
              </a:rPr>
              <a:t>Can be used easily through saline solution or lactated Ringer’s solution.</a:t>
            </a:r>
          </a:p>
          <a:p>
            <a:pPr marL="514350" indent="-514350" algn="just">
              <a:buFont typeface="+mj-lt"/>
              <a:buAutoNum type="arabicPeriod"/>
            </a:pPr>
            <a:endParaRPr lang="en-US" dirty="0" smtClean="0">
              <a:latin typeface="Tw Cen MT Condensed" pitchFamily="34" charset="0"/>
            </a:endParaRPr>
          </a:p>
          <a:p>
            <a:pPr marL="514350" indent="-514350" algn="just">
              <a:buNone/>
            </a:pPr>
            <a:r>
              <a:rPr lang="en-US" dirty="0" smtClean="0">
                <a:latin typeface="Tw Cen MT Condensed" pitchFamily="34" charset="0"/>
              </a:rPr>
              <a:t>All of these characteristics make the </a:t>
            </a:r>
            <a:r>
              <a:rPr lang="en-US" dirty="0" err="1" smtClean="0">
                <a:latin typeface="Tw Cen MT Condensed" pitchFamily="34" charset="0"/>
              </a:rPr>
              <a:t>Ho:YAG</a:t>
            </a:r>
            <a:r>
              <a:rPr lang="en-US" dirty="0" smtClean="0">
                <a:latin typeface="Tw Cen MT Condensed" pitchFamily="34" charset="0"/>
              </a:rPr>
              <a:t> laser the perfect instrument for TMJ arthroscopic procedures, such as </a:t>
            </a:r>
            <a:r>
              <a:rPr lang="en-US" dirty="0" err="1" smtClean="0">
                <a:latin typeface="Tw Cen MT Condensed" pitchFamily="34" charset="0"/>
              </a:rPr>
              <a:t>diskoplasty</a:t>
            </a:r>
            <a:r>
              <a:rPr lang="en-US" dirty="0" smtClean="0">
                <a:latin typeface="Tw Cen MT Condensed" pitchFamily="34" charset="0"/>
              </a:rPr>
              <a:t>, </a:t>
            </a:r>
            <a:r>
              <a:rPr lang="en-US" dirty="0" err="1" smtClean="0">
                <a:latin typeface="Tw Cen MT Condensed" pitchFamily="34" charset="0"/>
              </a:rPr>
              <a:t>diskectomy</a:t>
            </a:r>
            <a:r>
              <a:rPr lang="en-US" dirty="0" smtClean="0">
                <a:latin typeface="Tw Cen MT Condensed" pitchFamily="34" charset="0"/>
              </a:rPr>
              <a:t>, and </a:t>
            </a:r>
            <a:r>
              <a:rPr lang="en-US" dirty="0" err="1" smtClean="0">
                <a:latin typeface="Tw Cen MT Condensed" pitchFamily="34" charset="0"/>
              </a:rPr>
              <a:t>synovectomy</a:t>
            </a:r>
            <a:r>
              <a:rPr lang="en-US" dirty="0" smtClean="0">
                <a:latin typeface="Tw Cen MT Condensed" pitchFamily="34" charset="0"/>
              </a:rPr>
              <a:t>.</a:t>
            </a:r>
            <a:endParaRPr lang="en-US" dirty="0">
              <a:latin typeface="Tw Cen MT Condensed"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Autofit/>
          </a:bodyPr>
          <a:lstStyle/>
          <a:p>
            <a:r>
              <a:rPr lang="en-US" sz="4100" dirty="0" smtClean="0">
                <a:latin typeface="Brush Script MT" pitchFamily="66" charset="0"/>
              </a:rPr>
              <a:t>Argon Laser (514 nm)</a:t>
            </a:r>
            <a:endParaRPr lang="en-US" sz="4100" dirty="0">
              <a:latin typeface="Brush Script MT" pitchFamily="66" charset="0"/>
            </a:endParaRPr>
          </a:p>
        </p:txBody>
      </p:sp>
      <p:sp>
        <p:nvSpPr>
          <p:cNvPr id="3" name="Content Placeholder 2"/>
          <p:cNvSpPr>
            <a:spLocks noGrp="1"/>
          </p:cNvSpPr>
          <p:nvPr>
            <p:ph sz="quarter" idx="1"/>
          </p:nvPr>
        </p:nvSpPr>
        <p:spPr/>
        <p:txBody>
          <a:bodyPr>
            <a:normAutofit/>
          </a:bodyPr>
          <a:lstStyle/>
          <a:p>
            <a:pPr algn="justLow"/>
            <a:r>
              <a:rPr lang="en-US" dirty="0" smtClean="0">
                <a:latin typeface="Tw Cen MT Condensed" pitchFamily="34" charset="0"/>
              </a:rPr>
              <a:t>Argon laser is indicated for treatment of dermatologic, labial, and oral lesions with a large vascular component.</a:t>
            </a:r>
          </a:p>
          <a:p>
            <a:pPr algn="justLow">
              <a:buNone/>
            </a:pPr>
            <a:endParaRPr lang="en-US" dirty="0" smtClean="0">
              <a:latin typeface="Tw Cen MT Condensed" pitchFamily="34" charset="0"/>
            </a:endParaRPr>
          </a:p>
          <a:p>
            <a:pPr algn="justLow"/>
            <a:r>
              <a:rPr lang="en-US" dirty="0" smtClean="0">
                <a:latin typeface="Tw Cen MT Condensed" pitchFamily="34" charset="0"/>
              </a:rPr>
              <a:t>Argon laser is absorbed by pigment-containing tissues, including hemoglobin in erythrocytes, melanin in </a:t>
            </a:r>
            <a:r>
              <a:rPr lang="en-US" dirty="0" err="1" smtClean="0">
                <a:latin typeface="Tw Cen MT Condensed" pitchFamily="34" charset="0"/>
              </a:rPr>
              <a:t>melanocytes</a:t>
            </a:r>
            <a:r>
              <a:rPr lang="en-US" dirty="0" smtClean="0">
                <a:latin typeface="Tw Cen MT Condensed" pitchFamily="34" charset="0"/>
              </a:rPr>
              <a:t>, and other dark pigments.</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81000"/>
            <a:ext cx="8534400" cy="758952"/>
          </a:xfrm>
        </p:spPr>
        <p:txBody>
          <a:bodyPr>
            <a:noAutofit/>
          </a:bodyPr>
          <a:lstStyle/>
          <a:p>
            <a:r>
              <a:rPr lang="en-US" sz="4100" dirty="0" smtClean="0">
                <a:latin typeface="Brush Script MT" pitchFamily="66" charset="0"/>
              </a:rPr>
              <a:t>Semiconductor Diode Lasers (805-980 nm)</a:t>
            </a:r>
            <a:endParaRPr lang="en-US" sz="4100" dirty="0">
              <a:latin typeface="Brush Script MT" pitchFamily="66" charset="0"/>
            </a:endParaRPr>
          </a:p>
        </p:txBody>
      </p:sp>
      <p:sp>
        <p:nvSpPr>
          <p:cNvPr id="3" name="Content Placeholder 2"/>
          <p:cNvSpPr>
            <a:spLocks noGrp="1"/>
          </p:cNvSpPr>
          <p:nvPr>
            <p:ph sz="quarter" idx="1"/>
          </p:nvPr>
        </p:nvSpPr>
        <p:spPr/>
        <p:txBody>
          <a:bodyPr>
            <a:normAutofit/>
          </a:bodyPr>
          <a:lstStyle/>
          <a:p>
            <a:r>
              <a:rPr lang="en-US" dirty="0" smtClean="0">
                <a:latin typeface="Tw Cen MT Condensed" pitchFamily="34" charset="0"/>
              </a:rPr>
              <a:t>The optical penetration is less than that of the </a:t>
            </a:r>
            <a:r>
              <a:rPr lang="en-US" dirty="0" err="1" smtClean="0">
                <a:latin typeface="Tw Cen MT Condensed" pitchFamily="34" charset="0"/>
              </a:rPr>
              <a:t>Nd:YAG</a:t>
            </a:r>
            <a:r>
              <a:rPr lang="en-US" dirty="0" smtClean="0">
                <a:latin typeface="Tw Cen MT Condensed" pitchFamily="34" charset="0"/>
              </a:rPr>
              <a:t> laser; this is potentially beneficial for the treatment of superficial and interstitial lesions.</a:t>
            </a:r>
          </a:p>
          <a:p>
            <a:pPr>
              <a:buNone/>
            </a:pPr>
            <a:endParaRPr lang="en-US" dirty="0" smtClean="0">
              <a:latin typeface="Tw Cen MT Condensed" pitchFamily="34" charset="0"/>
            </a:endParaRPr>
          </a:p>
          <a:p>
            <a:pPr algn="justLow"/>
            <a:r>
              <a:rPr lang="en-US" dirty="0" err="1" smtClean="0">
                <a:latin typeface="Tw Cen MT Condensed" pitchFamily="34" charset="0"/>
              </a:rPr>
              <a:t>Romanos</a:t>
            </a:r>
            <a:r>
              <a:rPr lang="en-US" dirty="0" smtClean="0">
                <a:latin typeface="Tw Cen MT Condensed" pitchFamily="34" charset="0"/>
              </a:rPr>
              <a:t> and </a:t>
            </a:r>
            <a:r>
              <a:rPr lang="en-US" dirty="0" err="1" smtClean="0">
                <a:latin typeface="Tw Cen MT Condensed" pitchFamily="34" charset="0"/>
              </a:rPr>
              <a:t>Nentwig</a:t>
            </a:r>
            <a:r>
              <a:rPr lang="en-US" dirty="0" smtClean="0">
                <a:latin typeface="Tw Cen MT Condensed" pitchFamily="34" charset="0"/>
              </a:rPr>
              <a:t> et al., found that the incision margin using the diode laser is more precise compared with other systems, including the CO</a:t>
            </a:r>
            <a:r>
              <a:rPr lang="en-US" sz="2000" dirty="0" smtClean="0">
                <a:latin typeface="Tw Cen MT Condensed" pitchFamily="34" charset="0"/>
              </a:rPr>
              <a:t>2</a:t>
            </a:r>
            <a:r>
              <a:rPr lang="en-US" dirty="0" smtClean="0">
                <a:latin typeface="Tw Cen MT Condensed" pitchFamily="34" charset="0"/>
              </a:rPr>
              <a:t> and </a:t>
            </a:r>
            <a:r>
              <a:rPr lang="en-US" dirty="0" err="1" smtClean="0">
                <a:latin typeface="Tw Cen MT Condensed" pitchFamily="34" charset="0"/>
              </a:rPr>
              <a:t>Nd:YAG</a:t>
            </a:r>
            <a:r>
              <a:rPr lang="en-US" dirty="0" smtClean="0">
                <a:latin typeface="Tw Cen MT Condensed" pitchFamily="34" charset="0"/>
              </a:rPr>
              <a:t> lasers.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100" dirty="0" smtClean="0">
                <a:latin typeface="Brush Script MT" pitchFamily="66" charset="0"/>
              </a:rPr>
              <a:t>Principles of Laser Physics</a:t>
            </a:r>
            <a:endParaRPr lang="en-US" sz="4100" dirty="0">
              <a:latin typeface="Brush Script MT" pitchFamily="66" charset="0"/>
            </a:endParaRPr>
          </a:p>
        </p:txBody>
      </p:sp>
      <p:sp>
        <p:nvSpPr>
          <p:cNvPr id="3" name="Content Placeholder 2"/>
          <p:cNvSpPr>
            <a:spLocks noGrp="1"/>
          </p:cNvSpPr>
          <p:nvPr>
            <p:ph sz="quarter" idx="1"/>
          </p:nvPr>
        </p:nvSpPr>
        <p:spPr/>
        <p:txBody>
          <a:bodyPr>
            <a:normAutofit/>
          </a:bodyPr>
          <a:lstStyle/>
          <a:p>
            <a:pPr algn="justLow"/>
            <a:r>
              <a:rPr lang="en-US" dirty="0" smtClean="0">
                <a:latin typeface="Tw Cen MT Condensed" pitchFamily="34" charset="0"/>
              </a:rPr>
              <a:t>Lasers are totally absorbed by water within the first 0.1 mm of the tissue surface, causing, at 100C: </a:t>
            </a:r>
          </a:p>
          <a:p>
            <a:pPr marL="514350" indent="-514350" algn="justLow">
              <a:buFont typeface="+mj-lt"/>
              <a:buAutoNum type="arabicPeriod"/>
            </a:pPr>
            <a:r>
              <a:rPr lang="en-US" dirty="0" smtClean="0">
                <a:latin typeface="Tw Cen MT Condensed" pitchFamily="34" charset="0"/>
              </a:rPr>
              <a:t>Intracellular water to vaporize and expand.</a:t>
            </a:r>
          </a:p>
          <a:p>
            <a:pPr marL="514350" indent="-514350" algn="justLow">
              <a:buFont typeface="+mj-lt"/>
              <a:buAutoNum type="arabicPeriod"/>
            </a:pPr>
            <a:r>
              <a:rPr lang="en-US" dirty="0" smtClean="0">
                <a:latin typeface="Tw Cen MT Condensed" pitchFamily="34" charset="0"/>
              </a:rPr>
              <a:t>Leading to cellular rupture.</a:t>
            </a:r>
          </a:p>
          <a:p>
            <a:pPr marL="514350" indent="-514350" algn="justLow">
              <a:buFont typeface="+mj-lt"/>
              <a:buAutoNum type="arabicPeriod"/>
            </a:pPr>
            <a:r>
              <a:rPr lang="en-US" dirty="0" smtClean="0">
                <a:latin typeface="Tw Cen MT Condensed" pitchFamily="34" charset="0"/>
              </a:rPr>
              <a:t>Loss of 75% to 95% of the cell volume as steam.</a:t>
            </a:r>
          </a:p>
          <a:p>
            <a:pPr marL="514350" indent="-514350" algn="justLow">
              <a:buFont typeface="+mj-lt"/>
              <a:buAutoNum type="arabicPeriod"/>
            </a:pPr>
            <a:r>
              <a:rPr lang="en-US" dirty="0" smtClean="0">
                <a:latin typeface="Tw Cen MT Condensed" pitchFamily="34" charset="0"/>
              </a:rPr>
              <a:t>At higher temperatures, the residual organic matrix also vaporizes, resulting in total tissue ablation.</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100" dirty="0" smtClean="0">
                <a:latin typeface="Brush Script MT" pitchFamily="66" charset="0"/>
              </a:rPr>
              <a:t>Principles of Laser Physics</a:t>
            </a:r>
            <a:endParaRPr lang="en-US" sz="4100" dirty="0">
              <a:latin typeface="Brush Script MT" pitchFamily="66" charset="0"/>
            </a:endParaRPr>
          </a:p>
        </p:txBody>
      </p:sp>
      <p:sp>
        <p:nvSpPr>
          <p:cNvPr id="3" name="Content Placeholder 2"/>
          <p:cNvSpPr>
            <a:spLocks noGrp="1"/>
          </p:cNvSpPr>
          <p:nvPr>
            <p:ph sz="quarter" idx="1"/>
          </p:nvPr>
        </p:nvSpPr>
        <p:spPr/>
        <p:txBody>
          <a:bodyPr>
            <a:normAutofit/>
          </a:bodyPr>
          <a:lstStyle/>
          <a:p>
            <a:pPr algn="justLow"/>
            <a:r>
              <a:rPr lang="en-US" dirty="0" smtClean="0">
                <a:latin typeface="Tw Cen MT Condensed" pitchFamily="34" charset="0"/>
              </a:rPr>
              <a:t>Given enough time, heat begins to leak laterally by thermal conduction.</a:t>
            </a:r>
          </a:p>
          <a:p>
            <a:pPr algn="justLow"/>
            <a:r>
              <a:rPr lang="en-US" dirty="0" smtClean="0">
                <a:latin typeface="Tw Cen MT Condensed" pitchFamily="34" charset="0"/>
              </a:rPr>
              <a:t>This leads </a:t>
            </a:r>
            <a:r>
              <a:rPr lang="en-US" dirty="0" smtClean="0">
                <a:latin typeface="Tw Cen MT Condensed" pitchFamily="34" charset="0"/>
              </a:rPr>
              <a:t>to useful </a:t>
            </a:r>
            <a:r>
              <a:rPr lang="en-US" dirty="0" err="1" smtClean="0">
                <a:latin typeface="Tw Cen MT Condensed" pitchFamily="34" charset="0"/>
              </a:rPr>
              <a:t>hemostasis</a:t>
            </a:r>
            <a:r>
              <a:rPr lang="en-US" dirty="0" smtClean="0">
                <a:latin typeface="Tw Cen MT Condensed" pitchFamily="34" charset="0"/>
              </a:rPr>
              <a:t>, 500 µm of thermal damage in skin uniformly results in scarring.</a:t>
            </a:r>
          </a:p>
          <a:p>
            <a:r>
              <a:rPr lang="en-US" dirty="0" smtClean="0">
                <a:latin typeface="Tw Cen MT Condensed" pitchFamily="34" charset="0"/>
              </a:rPr>
              <a:t>Control of lateral thermal damage is paramount to the use of lasers in OMS.</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100" dirty="0" smtClean="0">
                <a:latin typeface="Brush Script MT" pitchFamily="66" charset="0"/>
              </a:rPr>
              <a:t>Principles of Laser Physics</a:t>
            </a:r>
            <a:endParaRPr lang="en-US" sz="4100" dirty="0">
              <a:latin typeface="Brush Script MT" pitchFamily="66" charset="0"/>
            </a:endParaRPr>
          </a:p>
        </p:txBody>
      </p:sp>
      <p:sp>
        <p:nvSpPr>
          <p:cNvPr id="3" name="Content Placeholder 2"/>
          <p:cNvSpPr>
            <a:spLocks noGrp="1"/>
          </p:cNvSpPr>
          <p:nvPr>
            <p:ph sz="quarter" idx="1"/>
          </p:nvPr>
        </p:nvSpPr>
        <p:spPr/>
        <p:txBody>
          <a:bodyPr>
            <a:normAutofit/>
          </a:bodyPr>
          <a:lstStyle/>
          <a:p>
            <a:pPr algn="justLow"/>
            <a:r>
              <a:rPr lang="en-US" dirty="0" smtClean="0">
                <a:latin typeface="Tw Cen MT Condensed" pitchFamily="34" charset="0"/>
              </a:rPr>
              <a:t>Three parameters controllable by the surgeon function to control the laser’s effect on tissues:</a:t>
            </a:r>
          </a:p>
          <a:p>
            <a:pPr marL="514350" indent="-514350" algn="justLow">
              <a:buFont typeface="+mj-lt"/>
              <a:buAutoNum type="arabicPeriod"/>
            </a:pPr>
            <a:r>
              <a:rPr lang="en-US" dirty="0" smtClean="0">
                <a:latin typeface="Tw Cen MT Condensed" pitchFamily="34" charset="0"/>
              </a:rPr>
              <a:t>Power.</a:t>
            </a:r>
          </a:p>
          <a:p>
            <a:pPr marL="514350" indent="-514350" algn="justLow">
              <a:buFont typeface="+mj-lt"/>
              <a:buAutoNum type="arabicPeriod"/>
            </a:pPr>
            <a:r>
              <a:rPr lang="en-US" dirty="0" smtClean="0">
                <a:latin typeface="Tw Cen MT Condensed" pitchFamily="34" charset="0"/>
              </a:rPr>
              <a:t>Time on target.</a:t>
            </a:r>
          </a:p>
          <a:p>
            <a:pPr marL="514350" indent="-514350" algn="justLow">
              <a:buFont typeface="+mj-lt"/>
              <a:buAutoNum type="arabicPeriod"/>
            </a:pPr>
            <a:r>
              <a:rPr lang="en-US" dirty="0" smtClean="0">
                <a:latin typeface="Tw Cen MT Condensed" pitchFamily="34" charset="0"/>
              </a:rPr>
              <a:t>Effective spot size of the beam.</a:t>
            </a:r>
          </a:p>
          <a:p>
            <a:pPr algn="justLow"/>
            <a:r>
              <a:rPr lang="en-US" dirty="0" smtClean="0">
                <a:latin typeface="Tw Cen MT Condensed" pitchFamily="34" charset="0"/>
              </a:rPr>
              <a:t>By adjusting these parameters, one can create a deep thin cut into tissue for incision or excision or a wide superficial surface vaporization for tissue ablation.</a:t>
            </a:r>
            <a:endParaRPr lang="en-US" dirty="0">
              <a:latin typeface="Tw Cen MT Condensed"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100" dirty="0" smtClean="0">
                <a:latin typeface="Brush Script MT" pitchFamily="66" charset="0"/>
              </a:rPr>
              <a:t>Advantages</a:t>
            </a:r>
            <a:endParaRPr lang="en-US" sz="4100" dirty="0">
              <a:latin typeface="Brush Script MT" pitchFamily="66" charset="0"/>
            </a:endParaRPr>
          </a:p>
        </p:txBody>
      </p:sp>
      <p:sp>
        <p:nvSpPr>
          <p:cNvPr id="3" name="Content Placeholder 2"/>
          <p:cNvSpPr>
            <a:spLocks noGrp="1"/>
          </p:cNvSpPr>
          <p:nvPr>
            <p:ph sz="quarter" idx="1"/>
          </p:nvPr>
        </p:nvSpPr>
        <p:spPr/>
        <p:txBody>
          <a:bodyPr>
            <a:normAutofit/>
          </a:bodyPr>
          <a:lstStyle/>
          <a:p>
            <a:pPr marL="514350" indent="-514350" algn="justLow">
              <a:buFont typeface="+mj-lt"/>
              <a:buAutoNum type="alphaUcPeriod"/>
            </a:pPr>
            <a:r>
              <a:rPr lang="en-US" dirty="0" smtClean="0">
                <a:latin typeface="Tw Cen MT Condensed" pitchFamily="34" charset="0"/>
              </a:rPr>
              <a:t>The </a:t>
            </a:r>
            <a:r>
              <a:rPr lang="en-US" dirty="0" err="1" smtClean="0">
                <a:latin typeface="Tw Cen MT Condensed" pitchFamily="34" charset="0"/>
              </a:rPr>
              <a:t>hemostatic</a:t>
            </a:r>
            <a:r>
              <a:rPr lang="en-US" dirty="0" smtClean="0">
                <a:latin typeface="Tw Cen MT Condensed" pitchFamily="34" charset="0"/>
              </a:rPr>
              <a:t> nature of the laser allows surgery to be performed more precisely and accurately because of increased visibility of the surgical site.</a:t>
            </a:r>
          </a:p>
          <a:p>
            <a:pPr marL="514350" indent="-514350" algn="justLow">
              <a:buFont typeface="+mj-lt"/>
              <a:buAutoNum type="alphaUcPeriod"/>
            </a:pPr>
            <a:endParaRPr lang="en-US" dirty="0" smtClean="0">
              <a:latin typeface="Tw Cen MT Condensed" pitchFamily="34" charset="0"/>
            </a:endParaRPr>
          </a:p>
          <a:p>
            <a:pPr marL="514350" indent="-514350" algn="justLow">
              <a:buFont typeface="+mj-lt"/>
              <a:buAutoNum type="alphaUcPeriod"/>
            </a:pPr>
            <a:r>
              <a:rPr lang="en-US" dirty="0" smtClean="0">
                <a:latin typeface="Tw Cen MT Condensed" pitchFamily="34" charset="0"/>
              </a:rPr>
              <a:t>Decreased swelling allows for increased safety when performing surgery within the airway.</a:t>
            </a:r>
            <a:endParaRPr lang="en-US" dirty="0">
              <a:latin typeface="Tw Cen MT Condensed"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100" dirty="0" smtClean="0">
                <a:latin typeface="Brush Script MT" pitchFamily="66" charset="0"/>
              </a:rPr>
              <a:t>Advantages</a:t>
            </a:r>
            <a:endParaRPr lang="en-US" sz="4100" dirty="0">
              <a:latin typeface="Brush Script MT" pitchFamily="66" charset="0"/>
            </a:endParaRPr>
          </a:p>
        </p:txBody>
      </p:sp>
      <p:sp>
        <p:nvSpPr>
          <p:cNvPr id="3" name="Content Placeholder 2"/>
          <p:cNvSpPr>
            <a:spLocks noGrp="1"/>
          </p:cNvSpPr>
          <p:nvPr>
            <p:ph sz="quarter" idx="1"/>
          </p:nvPr>
        </p:nvSpPr>
        <p:spPr/>
        <p:txBody>
          <a:bodyPr>
            <a:normAutofit/>
          </a:bodyPr>
          <a:lstStyle/>
          <a:p>
            <a:pPr marL="514350" indent="-514350">
              <a:buFont typeface="+mj-lt"/>
              <a:buAutoNum type="alphaUcPeriod" startAt="3"/>
            </a:pPr>
            <a:r>
              <a:rPr lang="en-US" dirty="0" smtClean="0">
                <a:latin typeface="Tw Cen MT Condensed" pitchFamily="34" charset="0"/>
              </a:rPr>
              <a:t>Tissue healing and scarring also are improved with the use of the laser due to a combination of:</a:t>
            </a:r>
            <a:br>
              <a:rPr lang="en-US" dirty="0" smtClean="0">
                <a:latin typeface="Tw Cen MT Condensed" pitchFamily="34" charset="0"/>
              </a:rPr>
            </a:br>
            <a:r>
              <a:rPr lang="en-US" dirty="0" smtClean="0">
                <a:latin typeface="Tw Cen MT Condensed" pitchFamily="34" charset="0"/>
              </a:rPr>
              <a:t>1- Decreased lateral tissue damage.</a:t>
            </a:r>
            <a:br>
              <a:rPr lang="en-US" dirty="0" smtClean="0">
                <a:latin typeface="Tw Cen MT Condensed" pitchFamily="34" charset="0"/>
              </a:rPr>
            </a:br>
            <a:r>
              <a:rPr lang="en-US" dirty="0" smtClean="0">
                <a:latin typeface="Tw Cen MT Condensed" pitchFamily="34" charset="0"/>
              </a:rPr>
              <a:t>2- Less traumatic surgery.</a:t>
            </a:r>
            <a:br>
              <a:rPr lang="en-US" dirty="0" smtClean="0">
                <a:latin typeface="Tw Cen MT Condensed" pitchFamily="34" charset="0"/>
              </a:rPr>
            </a:br>
            <a:r>
              <a:rPr lang="en-US" dirty="0" smtClean="0">
                <a:latin typeface="Tw Cen MT Condensed" pitchFamily="34" charset="0"/>
              </a:rPr>
              <a:t>3- Precise control of the depth of tissue damage.</a:t>
            </a:r>
            <a:br>
              <a:rPr lang="en-US" dirty="0" smtClean="0">
                <a:latin typeface="Tw Cen MT Condensed" pitchFamily="34" charset="0"/>
              </a:rPr>
            </a:br>
            <a:r>
              <a:rPr lang="en-US" dirty="0" smtClean="0">
                <a:latin typeface="Tw Cen MT Condensed" pitchFamily="34" charset="0"/>
              </a:rPr>
              <a:t>4- Fewer </a:t>
            </a:r>
            <a:r>
              <a:rPr lang="en-US" dirty="0" err="1" smtClean="0">
                <a:latin typeface="Tw Cen MT Condensed" pitchFamily="34" charset="0"/>
              </a:rPr>
              <a:t>myofibroblasts</a:t>
            </a:r>
            <a:r>
              <a:rPr lang="en-US" dirty="0" smtClean="0">
                <a:latin typeface="Tw Cen MT Condensed" pitchFamily="34" charset="0"/>
              </a:rPr>
              <a:t> in laser wounds compared with scalpel wounds.</a:t>
            </a:r>
          </a:p>
          <a:p>
            <a:pPr marL="514350" indent="-514350">
              <a:buFont typeface="+mj-lt"/>
              <a:buAutoNum type="alphaUcPeriod" startAt="3"/>
            </a:pPr>
            <a:r>
              <a:rPr lang="en-US" dirty="0" smtClean="0">
                <a:latin typeface="Tw Cen MT Condensed" pitchFamily="34" charset="0"/>
              </a:rPr>
              <a:t>Decreased postoperative pain often can be obtained with the use of lasers for surgery.</a:t>
            </a:r>
            <a:endParaRPr lang="en-US" dirty="0">
              <a:latin typeface="Tw Cen MT Condensed"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100" dirty="0" smtClean="0">
                <a:latin typeface="Brush Script MT" pitchFamily="66" charset="0"/>
              </a:rPr>
              <a:t>Disadvantages</a:t>
            </a:r>
            <a:endParaRPr lang="en-US" sz="4100" dirty="0">
              <a:latin typeface="Brush Script MT" pitchFamily="66" charset="0"/>
            </a:endParaRPr>
          </a:p>
        </p:txBody>
      </p:sp>
      <p:sp>
        <p:nvSpPr>
          <p:cNvPr id="3" name="Content Placeholder 2"/>
          <p:cNvSpPr>
            <a:spLocks noGrp="1"/>
          </p:cNvSpPr>
          <p:nvPr>
            <p:ph sz="quarter" idx="1"/>
          </p:nvPr>
        </p:nvSpPr>
        <p:spPr/>
        <p:txBody>
          <a:bodyPr/>
          <a:lstStyle/>
          <a:p>
            <a:pPr marL="514350" indent="-514350" algn="justLow">
              <a:buFont typeface="+mj-lt"/>
              <a:buAutoNum type="alphaUcPeriod"/>
            </a:pPr>
            <a:r>
              <a:rPr lang="en-US" dirty="0" smtClean="0">
                <a:latin typeface="Tw Cen MT Condensed" pitchFamily="34" charset="0"/>
              </a:rPr>
              <a:t>Lasers does not yet compare favorably with conventional techniques for osseous surgery (</a:t>
            </a:r>
            <a:r>
              <a:rPr lang="en-US" dirty="0" err="1" smtClean="0">
                <a:latin typeface="Tw Cen MT Condensed" pitchFamily="34" charset="0"/>
              </a:rPr>
              <a:t>eg</a:t>
            </a:r>
            <a:r>
              <a:rPr lang="en-US" dirty="0" smtClean="0">
                <a:latin typeface="Tw Cen MT Condensed" pitchFamily="34" charset="0"/>
              </a:rPr>
              <a:t>, extraction of impacted teeth and </a:t>
            </a:r>
            <a:r>
              <a:rPr lang="en-US" dirty="0" err="1" smtClean="0">
                <a:latin typeface="Tw Cen MT Condensed" pitchFamily="34" charset="0"/>
              </a:rPr>
              <a:t>osteotomies</a:t>
            </a:r>
            <a:r>
              <a:rPr lang="en-US" dirty="0" smtClean="0">
                <a:latin typeface="Tw Cen MT Condensed" pitchFamily="34" charset="0"/>
              </a:rPr>
              <a:t>).</a:t>
            </a:r>
          </a:p>
          <a:p>
            <a:pPr marL="514350" indent="-514350">
              <a:buFont typeface="+mj-lt"/>
              <a:buAutoNum type="alphaUcPeriod"/>
            </a:pPr>
            <a:r>
              <a:rPr lang="en-US" dirty="0" smtClean="0">
                <a:latin typeface="Tw Cen MT Condensed" pitchFamily="34" charset="0"/>
              </a:rPr>
              <a:t>Speed of healing usually is prolonged compared with other types of wounds due to:</a:t>
            </a:r>
            <a:br>
              <a:rPr lang="en-US" dirty="0" smtClean="0">
                <a:latin typeface="Tw Cen MT Condensed" pitchFamily="34" charset="0"/>
              </a:rPr>
            </a:br>
            <a:r>
              <a:rPr lang="en-US" dirty="0" smtClean="0">
                <a:latin typeface="Tw Cen MT Condensed" pitchFamily="34" charset="0"/>
              </a:rPr>
              <a:t>1- Sealing of blood vessels and </a:t>
            </a:r>
            <a:r>
              <a:rPr lang="en-US" dirty="0" err="1" smtClean="0">
                <a:latin typeface="Tw Cen MT Condensed" pitchFamily="34" charset="0"/>
              </a:rPr>
              <a:t>lymphatics</a:t>
            </a:r>
            <a:r>
              <a:rPr lang="en-US" dirty="0" smtClean="0">
                <a:latin typeface="Tw Cen MT Condensed" pitchFamily="34" charset="0"/>
              </a:rPr>
              <a:t>.</a:t>
            </a:r>
            <a:br>
              <a:rPr lang="en-US" dirty="0" smtClean="0">
                <a:latin typeface="Tw Cen MT Condensed" pitchFamily="34" charset="0"/>
              </a:rPr>
            </a:br>
            <a:r>
              <a:rPr lang="en-US" dirty="0" smtClean="0">
                <a:latin typeface="Tw Cen MT Condensed" pitchFamily="34" charset="0"/>
              </a:rPr>
              <a:t>2- The need for </a:t>
            </a:r>
            <a:r>
              <a:rPr lang="en-US" dirty="0" err="1" smtClean="0">
                <a:latin typeface="Tw Cen MT Condensed" pitchFamily="34" charset="0"/>
              </a:rPr>
              <a:t>neovascularization</a:t>
            </a:r>
            <a:r>
              <a:rPr lang="en-US" dirty="0" smtClean="0">
                <a:latin typeface="Tw Cen MT Condensed" pitchFamily="34" charset="0"/>
              </a:rPr>
              <a:t> for healing.</a:t>
            </a:r>
            <a:br>
              <a:rPr lang="en-US" dirty="0" smtClean="0">
                <a:latin typeface="Tw Cen MT Condensed" pitchFamily="34" charset="0"/>
              </a:rPr>
            </a:br>
            <a:r>
              <a:rPr lang="en-US" dirty="0" smtClean="0">
                <a:latin typeface="Tw Cen MT Condensed" pitchFamily="34" charset="0"/>
              </a:rPr>
              <a:t>- Typical intraoral healing takes 2 to 3 weeks for wounds that normally would take 7 to 10 days.</a:t>
            </a:r>
          </a:p>
          <a:p>
            <a:pPr marL="514350" indent="-514350">
              <a:buFont typeface="+mj-lt"/>
              <a:buAutoNum type="alphaUcPeriod"/>
            </a:pPr>
            <a:endParaRPr lang="en-US" dirty="0" smtClean="0"/>
          </a:p>
          <a:p>
            <a:pPr marL="514350" indent="-514350">
              <a:buNone/>
            </a:pP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100" dirty="0" smtClean="0">
                <a:latin typeface="Brush Script MT" pitchFamily="66" charset="0"/>
              </a:rPr>
              <a:t>Outline</a:t>
            </a:r>
            <a:endParaRPr lang="en-US" sz="4100" dirty="0">
              <a:latin typeface="Brush Script MT" pitchFamily="66" charset="0"/>
            </a:endParaRPr>
          </a:p>
        </p:txBody>
      </p:sp>
      <p:sp>
        <p:nvSpPr>
          <p:cNvPr id="3" name="Content Placeholder 2"/>
          <p:cNvSpPr>
            <a:spLocks noGrp="1"/>
          </p:cNvSpPr>
          <p:nvPr>
            <p:ph sz="quarter" idx="1"/>
          </p:nvPr>
        </p:nvSpPr>
        <p:spPr/>
        <p:txBody>
          <a:bodyPr/>
          <a:lstStyle/>
          <a:p>
            <a:pPr marL="514350" indent="-514350">
              <a:buFont typeface="+mj-lt"/>
              <a:buAutoNum type="arabicPeriod"/>
            </a:pPr>
            <a:r>
              <a:rPr lang="en-US" dirty="0" smtClean="0">
                <a:latin typeface="Tw Cen MT Condensed" pitchFamily="34" charset="0"/>
              </a:rPr>
              <a:t>Introduction.</a:t>
            </a:r>
          </a:p>
          <a:p>
            <a:pPr marL="514350" indent="-514350">
              <a:buFont typeface="+mj-lt"/>
              <a:buAutoNum type="arabicPeriod"/>
            </a:pPr>
            <a:r>
              <a:rPr lang="en-US" dirty="0" smtClean="0">
                <a:latin typeface="Tw Cen MT Condensed" pitchFamily="34" charset="0"/>
              </a:rPr>
              <a:t>Types and </a:t>
            </a:r>
            <a:r>
              <a:rPr lang="en-US" dirty="0" err="1" smtClean="0">
                <a:latin typeface="Tw Cen MT Condensed" pitchFamily="34" charset="0"/>
              </a:rPr>
              <a:t>Wavelenghts</a:t>
            </a:r>
            <a:r>
              <a:rPr lang="en-US" dirty="0" smtClean="0">
                <a:latin typeface="Tw Cen MT Condensed" pitchFamily="34" charset="0"/>
              </a:rPr>
              <a:t>.</a:t>
            </a:r>
          </a:p>
          <a:p>
            <a:pPr marL="514350" indent="-514350">
              <a:buFont typeface="+mj-lt"/>
              <a:buAutoNum type="arabicPeriod"/>
            </a:pPr>
            <a:r>
              <a:rPr lang="en-US" dirty="0" smtClean="0">
                <a:latin typeface="Tw Cen MT Condensed" pitchFamily="34" charset="0"/>
              </a:rPr>
              <a:t>Principles of Laser Physics.</a:t>
            </a:r>
          </a:p>
          <a:p>
            <a:pPr marL="514350" indent="-514350">
              <a:buFont typeface="+mj-lt"/>
              <a:buAutoNum type="arabicPeriod"/>
            </a:pPr>
            <a:r>
              <a:rPr lang="en-US" dirty="0" smtClean="0">
                <a:latin typeface="Tw Cen MT Condensed" pitchFamily="34" charset="0"/>
              </a:rPr>
              <a:t>Advantages and disadvantages.</a:t>
            </a:r>
          </a:p>
          <a:p>
            <a:pPr marL="514350" indent="-514350">
              <a:buFont typeface="+mj-lt"/>
              <a:buAutoNum type="arabicPeriod"/>
            </a:pPr>
            <a:r>
              <a:rPr lang="en-US" dirty="0" smtClean="0">
                <a:latin typeface="Tw Cen MT Condensed" pitchFamily="34" charset="0"/>
              </a:rPr>
              <a:t>Techniques for use in OMS.</a:t>
            </a:r>
          </a:p>
          <a:p>
            <a:pPr marL="514350" indent="-514350">
              <a:buFont typeface="+mj-lt"/>
              <a:buAutoNum type="arabicPeriod"/>
            </a:pP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100" dirty="0" smtClean="0">
                <a:latin typeface="Brush Script MT" pitchFamily="66" charset="0"/>
              </a:rPr>
              <a:t>Techniques for use in OMS</a:t>
            </a:r>
            <a:endParaRPr lang="en-US" sz="4100" dirty="0">
              <a:latin typeface="Brush Script MT" pitchFamily="66" charset="0"/>
            </a:endParaRPr>
          </a:p>
        </p:txBody>
      </p:sp>
      <p:sp>
        <p:nvSpPr>
          <p:cNvPr id="3" name="Content Placeholder 2"/>
          <p:cNvSpPr>
            <a:spLocks noGrp="1"/>
          </p:cNvSpPr>
          <p:nvPr>
            <p:ph sz="quarter" idx="1"/>
          </p:nvPr>
        </p:nvSpPr>
        <p:spPr/>
        <p:txBody>
          <a:bodyPr/>
          <a:lstStyle/>
          <a:p>
            <a:pPr algn="just"/>
            <a:r>
              <a:rPr lang="en-US" dirty="0" smtClean="0">
                <a:latin typeface="Tw Cen MT Condensed" pitchFamily="34" charset="0"/>
              </a:rPr>
              <a:t>There are basically three </a:t>
            </a:r>
            <a:r>
              <a:rPr lang="en-US" dirty="0" err="1" smtClean="0">
                <a:latin typeface="Tw Cen MT Condensed" pitchFamily="34" charset="0"/>
              </a:rPr>
              <a:t>photothermal</a:t>
            </a:r>
            <a:r>
              <a:rPr lang="en-US" dirty="0" smtClean="0">
                <a:latin typeface="Tw Cen MT Condensed" pitchFamily="34" charset="0"/>
              </a:rPr>
              <a:t> techniques for laser use on soft tissues within the oral cavity and on the face: </a:t>
            </a:r>
          </a:p>
          <a:p>
            <a:pPr marL="514350" indent="-514350" algn="just">
              <a:buFont typeface="+mj-lt"/>
              <a:buAutoNum type="arabicPeriod"/>
            </a:pPr>
            <a:r>
              <a:rPr lang="en-US" dirty="0" err="1" smtClean="0">
                <a:latin typeface="Tw Cen MT Condensed" pitchFamily="34" charset="0"/>
              </a:rPr>
              <a:t>Incisional</a:t>
            </a:r>
            <a:r>
              <a:rPr lang="en-US" dirty="0" smtClean="0">
                <a:latin typeface="Tw Cen MT Condensed" pitchFamily="34" charset="0"/>
              </a:rPr>
              <a:t> procedures.</a:t>
            </a:r>
          </a:p>
          <a:p>
            <a:pPr marL="514350" indent="-514350" algn="just">
              <a:buFont typeface="+mj-lt"/>
              <a:buAutoNum type="arabicPeriod"/>
            </a:pPr>
            <a:r>
              <a:rPr lang="en-US" dirty="0" smtClean="0">
                <a:latin typeface="Tw Cen MT Condensed" pitchFamily="34" charset="0"/>
              </a:rPr>
              <a:t>Vaporization procedures. </a:t>
            </a:r>
          </a:p>
          <a:p>
            <a:pPr marL="514350" indent="-514350" algn="just">
              <a:buFont typeface="+mj-lt"/>
              <a:buAutoNum type="arabicPeriod"/>
            </a:pPr>
            <a:r>
              <a:rPr lang="en-US" dirty="0" err="1" smtClean="0">
                <a:latin typeface="Tw Cen MT Condensed" pitchFamily="34" charset="0"/>
              </a:rPr>
              <a:t>Hemostasis</a:t>
            </a:r>
            <a:r>
              <a:rPr lang="en-US" dirty="0" smtClean="0">
                <a:latin typeface="Tw Cen MT Condensed" pitchFamily="34" charset="0"/>
              </a:rPr>
              <a:t>.</a:t>
            </a:r>
          </a:p>
          <a:p>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534400" cy="758952"/>
          </a:xfrm>
        </p:spPr>
        <p:txBody>
          <a:bodyPr>
            <a:noAutofit/>
          </a:bodyPr>
          <a:lstStyle/>
          <a:p>
            <a:r>
              <a:rPr lang="en-US" sz="3600" dirty="0" err="1" smtClean="0">
                <a:latin typeface="Brush Script MT" pitchFamily="66" charset="0"/>
              </a:rPr>
              <a:t>Incisional</a:t>
            </a:r>
            <a:r>
              <a:rPr lang="en-US" sz="3600" dirty="0" smtClean="0">
                <a:latin typeface="Brush Script MT" pitchFamily="66" charset="0"/>
              </a:rPr>
              <a:t> and </a:t>
            </a:r>
            <a:r>
              <a:rPr lang="en-US" sz="3600" dirty="0" err="1" smtClean="0">
                <a:latin typeface="Brush Script MT" pitchFamily="66" charset="0"/>
              </a:rPr>
              <a:t>excisional</a:t>
            </a:r>
            <a:r>
              <a:rPr lang="en-US" sz="3600" dirty="0" smtClean="0">
                <a:latin typeface="Brush Script MT" pitchFamily="66" charset="0"/>
              </a:rPr>
              <a:t> procedures using the CO</a:t>
            </a:r>
            <a:r>
              <a:rPr lang="en-US" sz="2800" dirty="0" smtClean="0">
                <a:latin typeface="Brush Script MT" pitchFamily="66" charset="0"/>
              </a:rPr>
              <a:t>2</a:t>
            </a:r>
            <a:r>
              <a:rPr lang="en-US" sz="3600" dirty="0" smtClean="0">
                <a:latin typeface="Brush Script MT" pitchFamily="66" charset="0"/>
              </a:rPr>
              <a:t> laser</a:t>
            </a:r>
            <a:endParaRPr lang="en-US" sz="3600" dirty="0">
              <a:latin typeface="Brush Script MT" pitchFamily="66" charset="0"/>
            </a:endParaRPr>
          </a:p>
        </p:txBody>
      </p:sp>
      <p:sp>
        <p:nvSpPr>
          <p:cNvPr id="3" name="Content Placeholder 2"/>
          <p:cNvSpPr>
            <a:spLocks noGrp="1"/>
          </p:cNvSpPr>
          <p:nvPr>
            <p:ph sz="quarter" idx="1"/>
          </p:nvPr>
        </p:nvSpPr>
        <p:spPr/>
        <p:txBody>
          <a:bodyPr>
            <a:normAutofit/>
          </a:bodyPr>
          <a:lstStyle/>
          <a:p>
            <a:pPr algn="just"/>
            <a:r>
              <a:rPr lang="en-US" dirty="0" smtClean="0">
                <a:latin typeface="Tw Cen MT Condensed" pitchFamily="34" charset="0"/>
              </a:rPr>
              <a:t>This technique allows the surgeon to perform almost any intraoral procedure that normally would be done with a scalpel, such as </a:t>
            </a:r>
            <a:r>
              <a:rPr lang="en-US" dirty="0" err="1" smtClean="0">
                <a:latin typeface="Tw Cen MT Condensed" pitchFamily="34" charset="0"/>
              </a:rPr>
              <a:t>incisional</a:t>
            </a:r>
            <a:r>
              <a:rPr lang="en-US" dirty="0" smtClean="0">
                <a:latin typeface="Tw Cen MT Condensed" pitchFamily="34" charset="0"/>
              </a:rPr>
              <a:t> or </a:t>
            </a:r>
            <a:r>
              <a:rPr lang="en-US" dirty="0" err="1" smtClean="0">
                <a:latin typeface="Tw Cen MT Condensed" pitchFamily="34" charset="0"/>
              </a:rPr>
              <a:t>excisional</a:t>
            </a:r>
            <a:r>
              <a:rPr lang="en-US" dirty="0" smtClean="0">
                <a:latin typeface="Tw Cen MT Condensed" pitchFamily="34" charset="0"/>
              </a:rPr>
              <a:t> biopsy, lesion removal, or incision for flap access.</a:t>
            </a:r>
          </a:p>
          <a:p>
            <a:pPr algn="just">
              <a:buNone/>
            </a:pPr>
            <a:endParaRPr lang="en-US" dirty="0" smtClean="0">
              <a:latin typeface="Tw Cen MT Condensed" pitchFamily="34" charset="0"/>
            </a:endParaRPr>
          </a:p>
          <a:p>
            <a:pPr algn="just"/>
            <a:r>
              <a:rPr lang="en-US" dirty="0" smtClean="0">
                <a:latin typeface="Tw Cen MT Condensed" pitchFamily="34" charset="0"/>
              </a:rPr>
              <a:t>this technique would require a fairly high-power density using a small spot size to create a deep but thin cut, as would be needed to make an incision.</a:t>
            </a:r>
            <a:endParaRPr lang="en-US" dirty="0">
              <a:latin typeface="Tw Cen MT Condensed"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fontScale="25000" lnSpcReduction="20000"/>
          </a:bodyPr>
          <a:lstStyle/>
          <a:p>
            <a:r>
              <a:rPr lang="en-US" sz="8000" dirty="0" smtClean="0">
                <a:latin typeface="Tw Cen MT Condensed" pitchFamily="34" charset="0"/>
              </a:rPr>
              <a:t>Typical lesions treated by excision and incision include the following:</a:t>
            </a:r>
          </a:p>
          <a:p>
            <a:pPr marL="514350" indent="-514350">
              <a:buFont typeface="+mj-lt"/>
              <a:buAutoNum type="arabicPeriod"/>
            </a:pPr>
            <a:r>
              <a:rPr lang="en-US" sz="8000" dirty="0" smtClean="0">
                <a:latin typeface="Tw Cen MT Condensed" pitchFamily="34" charset="0"/>
              </a:rPr>
              <a:t>Fibroma.</a:t>
            </a:r>
          </a:p>
          <a:p>
            <a:pPr marL="514350" indent="-514350">
              <a:buFont typeface="+mj-lt"/>
              <a:buAutoNum type="arabicPeriod"/>
            </a:pPr>
            <a:r>
              <a:rPr lang="en-US" sz="8000" dirty="0" err="1" smtClean="0">
                <a:latin typeface="Tw Cen MT Condensed" pitchFamily="34" charset="0"/>
              </a:rPr>
              <a:t>Mucocele</a:t>
            </a:r>
            <a:r>
              <a:rPr lang="en-US" sz="8000" dirty="0" smtClean="0">
                <a:latin typeface="Tw Cen MT Condensed" pitchFamily="34" charset="0"/>
              </a:rPr>
              <a:t>.</a:t>
            </a:r>
          </a:p>
          <a:p>
            <a:pPr marL="514350" indent="-514350">
              <a:buFont typeface="+mj-lt"/>
              <a:buAutoNum type="arabicPeriod"/>
            </a:pPr>
            <a:r>
              <a:rPr lang="en-US" sz="8000" dirty="0" err="1" smtClean="0">
                <a:latin typeface="Tw Cen MT Condensed" pitchFamily="34" charset="0"/>
              </a:rPr>
              <a:t>Papilloma</a:t>
            </a:r>
            <a:r>
              <a:rPr lang="en-US" sz="8000" dirty="0" smtClean="0">
                <a:latin typeface="Tw Cen MT Condensed" pitchFamily="34" charset="0"/>
              </a:rPr>
              <a:t>.</a:t>
            </a:r>
          </a:p>
          <a:p>
            <a:pPr marL="514350" indent="-514350">
              <a:buFont typeface="+mj-lt"/>
              <a:buAutoNum type="arabicPeriod"/>
            </a:pPr>
            <a:r>
              <a:rPr lang="en-US" sz="8000" dirty="0" smtClean="0">
                <a:latin typeface="Tw Cen MT Condensed" pitchFamily="34" charset="0"/>
              </a:rPr>
              <a:t>Gingival lesions.</a:t>
            </a:r>
          </a:p>
          <a:p>
            <a:pPr marL="514350" indent="-514350">
              <a:buFont typeface="+mj-lt"/>
              <a:buAutoNum type="arabicPeriod"/>
            </a:pPr>
            <a:r>
              <a:rPr lang="en-US" sz="8000" dirty="0" smtClean="0">
                <a:latin typeface="Tw Cen MT Condensed" pitchFamily="34" charset="0"/>
              </a:rPr>
              <a:t>Benign salivary gland lesions.</a:t>
            </a:r>
          </a:p>
          <a:p>
            <a:pPr marL="514350" indent="-514350">
              <a:buFont typeface="+mj-lt"/>
              <a:buAutoNum type="arabicPeriod"/>
            </a:pPr>
            <a:r>
              <a:rPr lang="en-US" sz="8000" dirty="0" smtClean="0">
                <a:latin typeface="Tw Cen MT Condensed" pitchFamily="34" charset="0"/>
              </a:rPr>
              <a:t>Salivary stones.</a:t>
            </a:r>
          </a:p>
          <a:p>
            <a:pPr marL="514350" indent="-514350">
              <a:buFont typeface="+mj-lt"/>
              <a:buAutoNum type="arabicPeriod"/>
            </a:pPr>
            <a:r>
              <a:rPr lang="en-US" sz="8000" dirty="0" smtClean="0">
                <a:latin typeface="Tw Cen MT Condensed" pitchFamily="34" charset="0"/>
              </a:rPr>
              <a:t>Malignancy removal.</a:t>
            </a:r>
          </a:p>
          <a:p>
            <a:pPr marL="514350" indent="-514350">
              <a:buFont typeface="+mj-lt"/>
              <a:buAutoNum type="arabicPeriod"/>
            </a:pPr>
            <a:r>
              <a:rPr lang="en-US" sz="8000" dirty="0" err="1" smtClean="0">
                <a:latin typeface="Tw Cen MT Condensed" pitchFamily="34" charset="0"/>
              </a:rPr>
              <a:t>Incisional</a:t>
            </a:r>
            <a:r>
              <a:rPr lang="en-US" sz="8000" dirty="0" smtClean="0">
                <a:latin typeface="Tw Cen MT Condensed" pitchFamily="34" charset="0"/>
              </a:rPr>
              <a:t> biopsy.</a:t>
            </a:r>
          </a:p>
          <a:p>
            <a:pPr marL="514350" indent="-514350">
              <a:buFont typeface="+mj-lt"/>
              <a:buAutoNum type="arabicPeriod"/>
            </a:pPr>
            <a:r>
              <a:rPr lang="en-US" sz="8000" dirty="0" err="1" smtClean="0">
                <a:latin typeface="Tw Cen MT Condensed" pitchFamily="34" charset="0"/>
              </a:rPr>
              <a:t>Excisional</a:t>
            </a:r>
            <a:r>
              <a:rPr lang="en-US" sz="8000" dirty="0" smtClean="0">
                <a:latin typeface="Tw Cen MT Condensed" pitchFamily="34" charset="0"/>
              </a:rPr>
              <a:t> biopsy.</a:t>
            </a:r>
          </a:p>
          <a:p>
            <a:pPr marL="514350" indent="-514350">
              <a:buFont typeface="+mj-lt"/>
              <a:buAutoNum type="arabicPeriod"/>
            </a:pPr>
            <a:r>
              <a:rPr lang="en-US" sz="8000" dirty="0" err="1" smtClean="0">
                <a:latin typeface="Tw Cen MT Condensed" pitchFamily="34" charset="0"/>
              </a:rPr>
              <a:t>Vestibuloplasty</a:t>
            </a:r>
            <a:r>
              <a:rPr lang="en-US" sz="8000" dirty="0" smtClean="0">
                <a:latin typeface="Tw Cen MT Condensed" pitchFamily="34" charset="0"/>
              </a:rPr>
              <a:t>.</a:t>
            </a:r>
          </a:p>
          <a:p>
            <a:pPr marL="514350" indent="-514350">
              <a:buFont typeface="+mj-lt"/>
              <a:buAutoNum type="arabicPeriod"/>
            </a:pPr>
            <a:r>
              <a:rPr lang="en-US" sz="8000" dirty="0" err="1" smtClean="0">
                <a:latin typeface="Tw Cen MT Condensed" pitchFamily="34" charset="0"/>
              </a:rPr>
              <a:t>Epulis</a:t>
            </a:r>
            <a:r>
              <a:rPr lang="en-US" sz="8000" dirty="0" smtClean="0">
                <a:latin typeface="Tw Cen MT Condensed" pitchFamily="34" charset="0"/>
              </a:rPr>
              <a:t> </a:t>
            </a:r>
            <a:r>
              <a:rPr lang="en-US" sz="8000" dirty="0" err="1" smtClean="0">
                <a:latin typeface="Tw Cen MT Condensed" pitchFamily="34" charset="0"/>
              </a:rPr>
              <a:t>fissurata</a:t>
            </a:r>
            <a:r>
              <a:rPr lang="en-US" sz="8000" dirty="0" smtClean="0">
                <a:latin typeface="Tw Cen MT Condensed" pitchFamily="34" charset="0"/>
              </a:rPr>
              <a:t>.</a:t>
            </a:r>
          </a:p>
          <a:p>
            <a:pPr marL="514350" indent="-514350">
              <a:buFont typeface="+mj-lt"/>
              <a:buAutoNum type="arabicPeriod"/>
            </a:pPr>
            <a:r>
              <a:rPr lang="en-US" sz="8000" dirty="0" err="1" smtClean="0">
                <a:latin typeface="Tw Cen MT Condensed" pitchFamily="34" charset="0"/>
              </a:rPr>
              <a:t>Hyperplastic</a:t>
            </a:r>
            <a:r>
              <a:rPr lang="en-US" sz="8000" dirty="0" smtClean="0">
                <a:latin typeface="Tw Cen MT Condensed" pitchFamily="34" charset="0"/>
              </a:rPr>
              <a:t> tissue excision.</a:t>
            </a:r>
          </a:p>
          <a:p>
            <a:pPr marL="514350" indent="-514350">
              <a:buFont typeface="+mj-lt"/>
              <a:buAutoNum type="arabicPeriod"/>
            </a:pPr>
            <a:r>
              <a:rPr lang="en-US" sz="8000" dirty="0" smtClean="0">
                <a:latin typeface="Tw Cen MT Condensed" pitchFamily="34" charset="0"/>
              </a:rPr>
              <a:t>Implant uncovering.</a:t>
            </a:r>
          </a:p>
          <a:p>
            <a:pPr marL="514350" indent="-514350">
              <a:buFont typeface="+mj-lt"/>
              <a:buAutoNum type="arabicPeriod"/>
            </a:pPr>
            <a:r>
              <a:rPr lang="en-US" sz="8000" dirty="0" err="1" smtClean="0">
                <a:latin typeface="Tw Cen MT Condensed" pitchFamily="34" charset="0"/>
              </a:rPr>
              <a:t>Peri-implantitis</a:t>
            </a:r>
            <a:r>
              <a:rPr lang="en-US" sz="8000" dirty="0" smtClean="0">
                <a:latin typeface="Tw Cen MT Condensed" pitchFamily="34" charset="0"/>
              </a:rPr>
              <a:t>.</a:t>
            </a:r>
          </a:p>
          <a:p>
            <a:pPr marL="514350" indent="-514350">
              <a:buFont typeface="+mj-lt"/>
              <a:buAutoNum type="arabicPeriod"/>
            </a:pPr>
            <a:r>
              <a:rPr lang="en-US" sz="8000" dirty="0" smtClean="0">
                <a:latin typeface="Tw Cen MT Condensed" pitchFamily="34" charset="0"/>
              </a:rPr>
              <a:t>Tongue lesions.</a:t>
            </a:r>
          </a:p>
          <a:p>
            <a:endParaRPr lang="en-US" dirty="0"/>
          </a:p>
        </p:txBody>
      </p:sp>
      <p:sp>
        <p:nvSpPr>
          <p:cNvPr id="5" name="Title 1"/>
          <p:cNvSpPr>
            <a:spLocks noGrp="1"/>
          </p:cNvSpPr>
          <p:nvPr>
            <p:ph type="title"/>
          </p:nvPr>
        </p:nvSpPr>
        <p:spPr/>
        <p:txBody>
          <a:bodyPr>
            <a:noAutofit/>
          </a:bodyPr>
          <a:lstStyle/>
          <a:p>
            <a:r>
              <a:rPr lang="en-US" sz="3600" dirty="0" err="1" smtClean="0">
                <a:latin typeface="Brush Script MT" pitchFamily="66" charset="0"/>
              </a:rPr>
              <a:t>Incisional</a:t>
            </a:r>
            <a:r>
              <a:rPr lang="en-US" sz="3600" dirty="0" smtClean="0">
                <a:latin typeface="Brush Script MT" pitchFamily="66" charset="0"/>
              </a:rPr>
              <a:t> and </a:t>
            </a:r>
            <a:r>
              <a:rPr lang="en-US" sz="3600" dirty="0" err="1" smtClean="0">
                <a:latin typeface="Brush Script MT" pitchFamily="66" charset="0"/>
              </a:rPr>
              <a:t>excisional</a:t>
            </a:r>
            <a:r>
              <a:rPr lang="en-US" sz="3600" dirty="0" smtClean="0">
                <a:latin typeface="Brush Script MT" pitchFamily="66" charset="0"/>
              </a:rPr>
              <a:t> procedures using the CO</a:t>
            </a:r>
            <a:r>
              <a:rPr lang="en-US" sz="2800" dirty="0" smtClean="0">
                <a:latin typeface="Brush Script MT" pitchFamily="66" charset="0"/>
              </a:rPr>
              <a:t>2</a:t>
            </a:r>
            <a:r>
              <a:rPr lang="en-US" sz="3600" dirty="0" smtClean="0">
                <a:latin typeface="Brush Script MT" pitchFamily="66" charset="0"/>
              </a:rPr>
              <a:t> laser</a:t>
            </a:r>
            <a:endParaRPr lang="en-US" sz="3600" dirty="0">
              <a:latin typeface="Brush Script MT" pitchFamily="66"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026" name="Picture 2"/>
          <p:cNvPicPr>
            <a:picLocks noGrp="1" noChangeAspect="1" noChangeArrowheads="1"/>
          </p:cNvPicPr>
          <p:nvPr>
            <p:ph sz="quarter" idx="1"/>
          </p:nvPr>
        </p:nvPicPr>
        <p:blipFill>
          <a:blip r:embed="rId2"/>
          <a:srcRect/>
          <a:stretch>
            <a:fillRect/>
          </a:stretch>
        </p:blipFill>
        <p:spPr bwMode="auto">
          <a:xfrm>
            <a:off x="1905000" y="304800"/>
            <a:ext cx="4630057" cy="4572000"/>
          </a:xfrm>
          <a:prstGeom prst="rect">
            <a:avLst/>
          </a:prstGeom>
          <a:noFill/>
          <a:ln w="9525">
            <a:noFill/>
            <a:miter lim="800000"/>
            <a:headEnd/>
            <a:tailEnd/>
          </a:ln>
          <a:effectLst/>
        </p:spPr>
      </p:pic>
      <p:sp>
        <p:nvSpPr>
          <p:cNvPr id="5" name="Rectangle 4"/>
          <p:cNvSpPr/>
          <p:nvPr/>
        </p:nvSpPr>
        <p:spPr>
          <a:xfrm>
            <a:off x="152400" y="5181600"/>
            <a:ext cx="8991600" cy="1261884"/>
          </a:xfrm>
          <a:prstGeom prst="rect">
            <a:avLst/>
          </a:prstGeom>
        </p:spPr>
        <p:txBody>
          <a:bodyPr wrap="square">
            <a:spAutoFit/>
          </a:bodyPr>
          <a:lstStyle/>
          <a:p>
            <a:r>
              <a:rPr lang="en-US" sz="1900" dirty="0" smtClean="0">
                <a:latin typeface="Tw Cen MT Condensed" pitchFamily="34" charset="0"/>
              </a:rPr>
              <a:t>basic technique for laser excision demonstrated in the removal of a </a:t>
            </a:r>
            <a:r>
              <a:rPr lang="en-US" sz="1900" dirty="0" err="1" smtClean="0">
                <a:latin typeface="Tw Cen MT Condensed" pitchFamily="34" charset="0"/>
              </a:rPr>
              <a:t>mucocele</a:t>
            </a:r>
            <a:r>
              <a:rPr lang="en-US" sz="1900" dirty="0" smtClean="0">
                <a:latin typeface="Tw Cen MT Condensed" pitchFamily="34" charset="0"/>
              </a:rPr>
              <a:t>.</a:t>
            </a:r>
            <a:br>
              <a:rPr lang="en-US" sz="1900" dirty="0" smtClean="0">
                <a:latin typeface="Tw Cen MT Condensed" pitchFamily="34" charset="0"/>
              </a:rPr>
            </a:br>
            <a:r>
              <a:rPr lang="en-US" sz="1900" dirty="0" smtClean="0">
                <a:latin typeface="Tw Cen MT Condensed" pitchFamily="34" charset="0"/>
              </a:rPr>
              <a:t>(A) Outlining specimen in a repeating pulse fashion. </a:t>
            </a:r>
            <a:br>
              <a:rPr lang="en-US" sz="1900" dirty="0" smtClean="0">
                <a:latin typeface="Tw Cen MT Condensed" pitchFamily="34" charset="0"/>
              </a:rPr>
            </a:br>
            <a:r>
              <a:rPr lang="en-US" sz="1900" dirty="0" smtClean="0">
                <a:latin typeface="Tw Cen MT Condensed" pitchFamily="34" charset="0"/>
              </a:rPr>
              <a:t>(B) Connecting outlined dots to create a vertical cut around lesion.</a:t>
            </a:r>
            <a:br>
              <a:rPr lang="en-US" sz="1900" dirty="0" smtClean="0">
                <a:latin typeface="Tw Cen MT Condensed" pitchFamily="34" charset="0"/>
              </a:rPr>
            </a:br>
            <a:r>
              <a:rPr lang="en-US" sz="1900" dirty="0" smtClean="0">
                <a:latin typeface="Tw Cen MT Condensed" pitchFamily="34" charset="0"/>
              </a:rPr>
              <a:t>(C) Undermining and removing the specimen.</a:t>
            </a:r>
            <a:endParaRPr lang="en-US" sz="1900" dirty="0">
              <a:latin typeface="Tw Cen MT Condensed"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676400"/>
            <a:ext cx="8534400" cy="758952"/>
          </a:xfrm>
        </p:spPr>
        <p:txBody>
          <a:bodyPr>
            <a:normAutofit/>
          </a:bodyPr>
          <a:lstStyle/>
          <a:p>
            <a:endParaRPr lang="en-US" dirty="0">
              <a:latin typeface="Brush Script MT" pitchFamily="66" charset="0"/>
            </a:endParaRPr>
          </a:p>
        </p:txBody>
      </p:sp>
      <p:pic>
        <p:nvPicPr>
          <p:cNvPr id="3074" name="Picture 2"/>
          <p:cNvPicPr>
            <a:picLocks noGrp="1" noChangeAspect="1" noChangeArrowheads="1"/>
          </p:cNvPicPr>
          <p:nvPr>
            <p:ph sz="quarter" idx="1"/>
          </p:nvPr>
        </p:nvPicPr>
        <p:blipFill>
          <a:blip r:embed="rId2"/>
          <a:srcRect/>
          <a:stretch>
            <a:fillRect/>
          </a:stretch>
        </p:blipFill>
        <p:spPr bwMode="auto">
          <a:xfrm>
            <a:off x="1299812" y="0"/>
            <a:ext cx="5873559" cy="5410200"/>
          </a:xfrm>
          <a:prstGeom prst="rect">
            <a:avLst/>
          </a:prstGeom>
          <a:noFill/>
          <a:ln w="9525">
            <a:noFill/>
            <a:miter lim="800000"/>
            <a:headEnd/>
            <a:tailEnd/>
          </a:ln>
          <a:effectLst/>
        </p:spPr>
      </p:pic>
      <p:sp>
        <p:nvSpPr>
          <p:cNvPr id="7" name="Rectangle 6"/>
          <p:cNvSpPr/>
          <p:nvPr/>
        </p:nvSpPr>
        <p:spPr>
          <a:xfrm>
            <a:off x="152400" y="5410200"/>
            <a:ext cx="8839200" cy="969496"/>
          </a:xfrm>
          <a:prstGeom prst="rect">
            <a:avLst/>
          </a:prstGeom>
        </p:spPr>
        <p:txBody>
          <a:bodyPr wrap="square">
            <a:spAutoFit/>
          </a:bodyPr>
          <a:lstStyle/>
          <a:p>
            <a:r>
              <a:rPr lang="en-US" sz="1900" dirty="0" smtClean="0">
                <a:latin typeface="Tw Cen MT Condensed" pitchFamily="34" charset="0"/>
              </a:rPr>
              <a:t>Excision of T1N0M0 carcinoma of lateral tongue. (A) Outline of lesion. (B) Undermining and excision of lesion. (C) Resultant defect with large margins left </a:t>
            </a:r>
            <a:r>
              <a:rPr lang="en-US" sz="1900" dirty="0" err="1" smtClean="0">
                <a:latin typeface="Tw Cen MT Condensed" pitchFamily="34" charset="0"/>
              </a:rPr>
              <a:t>unsutured</a:t>
            </a:r>
            <a:r>
              <a:rPr lang="en-US" sz="1900" dirty="0" smtClean="0">
                <a:latin typeface="Tw Cen MT Condensed" pitchFamily="34" charset="0"/>
              </a:rPr>
              <a:t>. (D) Two-year postoperative view displays excellent healing with minimal scarring and functional deficit.</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074" name="Picture 2"/>
          <p:cNvPicPr>
            <a:picLocks noGrp="1" noChangeAspect="1" noChangeArrowheads="1"/>
          </p:cNvPicPr>
          <p:nvPr>
            <p:ph sz="quarter" idx="1"/>
          </p:nvPr>
        </p:nvPicPr>
        <p:blipFill>
          <a:blip r:embed="rId2"/>
          <a:srcRect/>
          <a:stretch>
            <a:fillRect/>
          </a:stretch>
        </p:blipFill>
        <p:spPr bwMode="auto">
          <a:xfrm>
            <a:off x="0" y="762000"/>
            <a:ext cx="4749399" cy="2819400"/>
          </a:xfrm>
          <a:prstGeom prst="rect">
            <a:avLst/>
          </a:prstGeom>
          <a:noFill/>
          <a:ln w="9525">
            <a:noFill/>
            <a:miter lim="800000"/>
            <a:headEnd/>
            <a:tailEnd/>
          </a:ln>
          <a:effectLst/>
        </p:spPr>
      </p:pic>
      <p:pic>
        <p:nvPicPr>
          <p:cNvPr id="3075" name="Picture 3"/>
          <p:cNvPicPr>
            <a:picLocks noChangeAspect="1" noChangeArrowheads="1"/>
          </p:cNvPicPr>
          <p:nvPr/>
        </p:nvPicPr>
        <p:blipFill>
          <a:blip r:embed="rId3"/>
          <a:srcRect/>
          <a:stretch>
            <a:fillRect/>
          </a:stretch>
        </p:blipFill>
        <p:spPr bwMode="auto">
          <a:xfrm>
            <a:off x="4724400" y="762000"/>
            <a:ext cx="4323744" cy="2819400"/>
          </a:xfrm>
          <a:prstGeom prst="rect">
            <a:avLst/>
          </a:prstGeom>
          <a:noFill/>
          <a:ln w="9525">
            <a:noFill/>
            <a:miter lim="800000"/>
            <a:headEnd/>
            <a:tailEnd/>
          </a:ln>
          <a:effectLst/>
        </p:spPr>
      </p:pic>
      <p:sp>
        <p:nvSpPr>
          <p:cNvPr id="6" name="Rectangle 5"/>
          <p:cNvSpPr/>
          <p:nvPr/>
        </p:nvSpPr>
        <p:spPr>
          <a:xfrm>
            <a:off x="152400" y="3962400"/>
            <a:ext cx="8839200" cy="1261884"/>
          </a:xfrm>
          <a:prstGeom prst="rect">
            <a:avLst/>
          </a:prstGeom>
        </p:spPr>
        <p:txBody>
          <a:bodyPr wrap="square">
            <a:spAutoFit/>
          </a:bodyPr>
          <a:lstStyle/>
          <a:p>
            <a:r>
              <a:rPr lang="en-US" sz="1900" dirty="0" smtClean="0">
                <a:latin typeface="Tw Cen MT Condensed" pitchFamily="34" charset="0"/>
              </a:rPr>
              <a:t>Excision of tissue for second-stage implant surgery. </a:t>
            </a:r>
            <a:br>
              <a:rPr lang="en-US" sz="1900" dirty="0" smtClean="0">
                <a:latin typeface="Tw Cen MT Condensed" pitchFamily="34" charset="0"/>
              </a:rPr>
            </a:br>
            <a:r>
              <a:rPr lang="en-US" sz="1900" dirty="0" smtClean="0">
                <a:latin typeface="Tw Cen MT Condensed" pitchFamily="34" charset="0"/>
              </a:rPr>
              <a:t>(A) Note lateral </a:t>
            </a:r>
            <a:r>
              <a:rPr lang="en-US" sz="1900" dirty="0" err="1" smtClean="0">
                <a:latin typeface="Tw Cen MT Condensed" pitchFamily="34" charset="0"/>
              </a:rPr>
              <a:t>angulation</a:t>
            </a:r>
            <a:r>
              <a:rPr lang="en-US" sz="1900" dirty="0" smtClean="0">
                <a:latin typeface="Tw Cen MT Condensed" pitchFamily="34" charset="0"/>
              </a:rPr>
              <a:t> of laser for exposure to avoid direct contact with implant fixture. An attempt should be made to minimize removal of attached tissue. </a:t>
            </a:r>
            <a:br>
              <a:rPr lang="en-US" sz="1900" dirty="0" smtClean="0">
                <a:latin typeface="Tw Cen MT Condensed" pitchFamily="34" charset="0"/>
              </a:rPr>
            </a:br>
            <a:r>
              <a:rPr lang="en-US" sz="1900" dirty="0" smtClean="0">
                <a:latin typeface="Tw Cen MT Condensed" pitchFamily="34" charset="0"/>
              </a:rPr>
              <a:t>(B) Exposure of implant.</a:t>
            </a:r>
            <a:endParaRPr lang="en-US" sz="1900" dirty="0">
              <a:latin typeface="Tw Cen MT Condensed" pitchFamily="34"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100" dirty="0" smtClean="0">
                <a:latin typeface="Brush Script MT" pitchFamily="66" charset="0"/>
              </a:rPr>
              <a:t>Ablation and vaporization procedures</a:t>
            </a:r>
            <a:endParaRPr lang="en-US" sz="4100" dirty="0">
              <a:latin typeface="Brush Script MT" pitchFamily="66" charset="0"/>
            </a:endParaRPr>
          </a:p>
        </p:txBody>
      </p:sp>
      <p:sp>
        <p:nvSpPr>
          <p:cNvPr id="3" name="Content Placeholder 2"/>
          <p:cNvSpPr>
            <a:spLocks noGrp="1"/>
          </p:cNvSpPr>
          <p:nvPr>
            <p:ph sz="quarter" idx="1"/>
          </p:nvPr>
        </p:nvSpPr>
        <p:spPr/>
        <p:txBody>
          <a:bodyPr>
            <a:normAutofit/>
          </a:bodyPr>
          <a:lstStyle/>
          <a:p>
            <a:pPr algn="justLow"/>
            <a:r>
              <a:rPr lang="en-US" dirty="0" smtClean="0">
                <a:latin typeface="Tw Cen MT Condensed" pitchFamily="34" charset="0"/>
              </a:rPr>
              <a:t>Tissue ablation (also called vaporization) is used when the surgeon wishes to remove only the surface of the target or to perform a superficial removal of tissue. </a:t>
            </a:r>
          </a:p>
          <a:p>
            <a:pPr algn="justLow"/>
            <a:r>
              <a:rPr lang="en-US" dirty="0" smtClean="0">
                <a:latin typeface="Tw Cen MT Condensed" pitchFamily="34" charset="0"/>
              </a:rPr>
              <a:t>In these situations, the lesion usually is confined to the epithelium or to the epithelium and underlying superficial </a:t>
            </a:r>
            <a:r>
              <a:rPr lang="en-US" dirty="0" err="1" smtClean="0">
                <a:latin typeface="Tw Cen MT Condensed" pitchFamily="34" charset="0"/>
              </a:rPr>
              <a:t>submucosa</a:t>
            </a:r>
            <a:r>
              <a:rPr lang="en-US" dirty="0" smtClean="0">
                <a:latin typeface="Tw Cen MT Condensed" pitchFamily="34" charset="0"/>
              </a:rPr>
              <a:t>.</a:t>
            </a:r>
          </a:p>
          <a:p>
            <a:r>
              <a:rPr lang="en-US" dirty="0" smtClean="0">
                <a:latin typeface="Tw Cen MT Condensed" pitchFamily="34" charset="0"/>
              </a:rPr>
              <a:t>The </a:t>
            </a:r>
            <a:r>
              <a:rPr lang="en-US" dirty="0" smtClean="0">
                <a:latin typeface="Tw Cen MT Condensed" pitchFamily="34" charset="0"/>
              </a:rPr>
              <a:t>laser is defocused by pulling the laser back from the target and allowing the beam to widen to a spot size of 1.5 to 3 mm.</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Autofit/>
          </a:bodyPr>
          <a:lstStyle/>
          <a:p>
            <a:r>
              <a:rPr lang="en-US" sz="2600" dirty="0" smtClean="0">
                <a:latin typeface="Tw Cen MT Condensed" pitchFamily="34" charset="0"/>
              </a:rPr>
              <a:t>Typical lesions treated by vaporization include the following:</a:t>
            </a:r>
          </a:p>
          <a:p>
            <a:pPr marL="514350" indent="-514350">
              <a:buFont typeface="+mj-lt"/>
              <a:buAutoNum type="arabicPeriod"/>
            </a:pPr>
            <a:r>
              <a:rPr lang="en-US" sz="2600" dirty="0" smtClean="0">
                <a:latin typeface="Tw Cen MT Condensed" pitchFamily="34" charset="0"/>
              </a:rPr>
              <a:t>Leukoplakias.</a:t>
            </a:r>
          </a:p>
          <a:p>
            <a:pPr marL="514350" indent="-514350">
              <a:buFont typeface="+mj-lt"/>
              <a:buAutoNum type="arabicPeriod"/>
            </a:pPr>
            <a:r>
              <a:rPr lang="en-US" sz="2600" dirty="0" smtClean="0">
                <a:latin typeface="Tw Cen MT Condensed" pitchFamily="34" charset="0"/>
              </a:rPr>
              <a:t>Dysplasia.</a:t>
            </a:r>
          </a:p>
          <a:p>
            <a:pPr marL="514350" indent="-514350">
              <a:buFont typeface="+mj-lt"/>
              <a:buAutoNum type="arabicPeriod"/>
            </a:pPr>
            <a:r>
              <a:rPr lang="en-US" sz="2600" dirty="0" smtClean="0">
                <a:latin typeface="Tw Cen MT Condensed" pitchFamily="34" charset="0"/>
              </a:rPr>
              <a:t>Lichen </a:t>
            </a:r>
            <a:r>
              <a:rPr lang="en-US" sz="2600" dirty="0" err="1" smtClean="0">
                <a:latin typeface="Tw Cen MT Condensed" pitchFamily="34" charset="0"/>
              </a:rPr>
              <a:t>planus</a:t>
            </a:r>
            <a:r>
              <a:rPr lang="en-US" sz="2600" dirty="0" smtClean="0">
                <a:latin typeface="Tw Cen MT Condensed" pitchFamily="34" charset="0"/>
              </a:rPr>
              <a:t>.</a:t>
            </a:r>
          </a:p>
          <a:p>
            <a:pPr marL="514350" indent="-514350">
              <a:buFont typeface="+mj-lt"/>
              <a:buAutoNum type="arabicPeriod"/>
            </a:pPr>
            <a:r>
              <a:rPr lang="en-US" sz="2600" dirty="0" smtClean="0">
                <a:latin typeface="Tw Cen MT Condensed" pitchFamily="34" charset="0"/>
              </a:rPr>
              <a:t>Papillary hyperplasia.</a:t>
            </a:r>
          </a:p>
          <a:p>
            <a:pPr marL="514350" indent="-514350">
              <a:buFont typeface="+mj-lt"/>
              <a:buAutoNum type="arabicPeriod"/>
            </a:pPr>
            <a:r>
              <a:rPr lang="en-US" sz="2600" dirty="0" smtClean="0">
                <a:latin typeface="Tw Cen MT Condensed" pitchFamily="34" charset="0"/>
              </a:rPr>
              <a:t>Hyperkeratosis.</a:t>
            </a:r>
          </a:p>
          <a:p>
            <a:pPr marL="514350" indent="-514350">
              <a:buFont typeface="+mj-lt"/>
              <a:buAutoNum type="arabicPeriod"/>
            </a:pPr>
            <a:r>
              <a:rPr lang="en-US" sz="2600" dirty="0" smtClean="0">
                <a:latin typeface="Tw Cen MT Condensed" pitchFamily="34" charset="0"/>
              </a:rPr>
              <a:t>Oral </a:t>
            </a:r>
            <a:r>
              <a:rPr lang="en-US" sz="2600" dirty="0" err="1" smtClean="0">
                <a:latin typeface="Tw Cen MT Condensed" pitchFamily="34" charset="0"/>
              </a:rPr>
              <a:t>melanosis</a:t>
            </a:r>
            <a:r>
              <a:rPr lang="en-US" sz="2600" dirty="0" smtClean="0">
                <a:latin typeface="Tw Cen MT Condensed" pitchFamily="34" charset="0"/>
              </a:rPr>
              <a:t>.</a:t>
            </a:r>
          </a:p>
          <a:p>
            <a:pPr marL="514350" indent="-514350">
              <a:buFont typeface="+mj-lt"/>
              <a:buAutoNum type="arabicPeriod"/>
            </a:pPr>
            <a:r>
              <a:rPr lang="en-US" sz="2600" smtClean="0">
                <a:latin typeface="Tw Cen MT Condensed" pitchFamily="34" charset="0"/>
              </a:rPr>
              <a:t>Papillomatosis</a:t>
            </a:r>
            <a:r>
              <a:rPr lang="en-US" sz="2600" dirty="0" smtClean="0">
                <a:latin typeface="Tw Cen MT Condensed" pitchFamily="34" charset="0"/>
              </a:rPr>
              <a:t>.</a:t>
            </a:r>
          </a:p>
          <a:p>
            <a:pPr marL="514350" indent="-514350">
              <a:buFont typeface="+mj-lt"/>
              <a:buAutoNum type="arabicPeriod"/>
            </a:pPr>
            <a:r>
              <a:rPr lang="en-US" sz="2600" dirty="0" smtClean="0">
                <a:latin typeface="Tw Cen MT Condensed" pitchFamily="34" charset="0"/>
              </a:rPr>
              <a:t>Tissue hyperplasia</a:t>
            </a:r>
            <a:r>
              <a:rPr lang="en-US" sz="2600" dirty="0">
                <a:latin typeface="Tw Cen MT Condensed" pitchFamily="34" charset="0"/>
              </a:rPr>
              <a:t>.</a:t>
            </a:r>
            <a:endParaRPr lang="en-US" sz="2600" dirty="0" smtClean="0">
              <a:latin typeface="Tw Cen MT Condensed" pitchFamily="34" charset="0"/>
            </a:endParaRPr>
          </a:p>
        </p:txBody>
      </p:sp>
      <p:sp>
        <p:nvSpPr>
          <p:cNvPr id="4" name="Title 1"/>
          <p:cNvSpPr>
            <a:spLocks noGrp="1"/>
          </p:cNvSpPr>
          <p:nvPr>
            <p:ph type="title"/>
          </p:nvPr>
        </p:nvSpPr>
        <p:spPr/>
        <p:txBody>
          <a:bodyPr>
            <a:normAutofit/>
          </a:bodyPr>
          <a:lstStyle/>
          <a:p>
            <a:r>
              <a:rPr lang="en-US" sz="4100" dirty="0" smtClean="0">
                <a:latin typeface="Brush Script MT" pitchFamily="66" charset="0"/>
              </a:rPr>
              <a:t>Ablation and vaporization procedures</a:t>
            </a:r>
            <a:endParaRPr lang="en-US" sz="4100" dirty="0">
              <a:latin typeface="Brush Script MT" pitchFamily="66"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098" name="Picture 2"/>
          <p:cNvPicPr>
            <a:picLocks noGrp="1" noChangeAspect="1" noChangeArrowheads="1"/>
          </p:cNvPicPr>
          <p:nvPr>
            <p:ph sz="quarter" idx="1"/>
          </p:nvPr>
        </p:nvPicPr>
        <p:blipFill>
          <a:blip r:embed="rId2"/>
          <a:srcRect/>
          <a:stretch>
            <a:fillRect/>
          </a:stretch>
        </p:blipFill>
        <p:spPr bwMode="auto">
          <a:xfrm>
            <a:off x="457200" y="228600"/>
            <a:ext cx="3733800" cy="4059363"/>
          </a:xfrm>
          <a:prstGeom prst="rect">
            <a:avLst/>
          </a:prstGeom>
          <a:noFill/>
          <a:ln w="9525">
            <a:noFill/>
            <a:miter lim="800000"/>
            <a:headEnd/>
            <a:tailEnd/>
          </a:ln>
          <a:effectLst/>
        </p:spPr>
      </p:pic>
      <p:pic>
        <p:nvPicPr>
          <p:cNvPr id="4099" name="Picture 3"/>
          <p:cNvPicPr>
            <a:picLocks noChangeAspect="1" noChangeArrowheads="1"/>
          </p:cNvPicPr>
          <p:nvPr/>
        </p:nvPicPr>
        <p:blipFill>
          <a:blip r:embed="rId3"/>
          <a:srcRect/>
          <a:stretch>
            <a:fillRect/>
          </a:stretch>
        </p:blipFill>
        <p:spPr bwMode="auto">
          <a:xfrm>
            <a:off x="4953000" y="228600"/>
            <a:ext cx="3495675" cy="4095750"/>
          </a:xfrm>
          <a:prstGeom prst="rect">
            <a:avLst/>
          </a:prstGeom>
          <a:noFill/>
          <a:ln w="9525">
            <a:noFill/>
            <a:miter lim="800000"/>
            <a:headEnd/>
            <a:tailEnd/>
          </a:ln>
          <a:effectLst/>
        </p:spPr>
      </p:pic>
      <p:sp>
        <p:nvSpPr>
          <p:cNvPr id="8" name="Rectangle 7"/>
          <p:cNvSpPr/>
          <p:nvPr/>
        </p:nvSpPr>
        <p:spPr>
          <a:xfrm>
            <a:off x="152400" y="4876800"/>
            <a:ext cx="8839200" cy="384721"/>
          </a:xfrm>
          <a:prstGeom prst="rect">
            <a:avLst/>
          </a:prstGeom>
        </p:spPr>
        <p:txBody>
          <a:bodyPr wrap="square">
            <a:spAutoFit/>
          </a:bodyPr>
          <a:lstStyle/>
          <a:p>
            <a:r>
              <a:rPr lang="en-US" sz="1900" dirty="0" smtClean="0">
                <a:latin typeface="Tw Cen MT Condensed" pitchFamily="34" charset="0"/>
              </a:rPr>
              <a:t>Laser ablation of </a:t>
            </a:r>
            <a:r>
              <a:rPr lang="en-US" sz="1900" dirty="0" err="1" smtClean="0">
                <a:latin typeface="Tw Cen MT Condensed" pitchFamily="34" charset="0"/>
              </a:rPr>
              <a:t>leukoplakia</a:t>
            </a:r>
            <a:r>
              <a:rPr lang="en-US" sz="1900" dirty="0" smtClean="0">
                <a:latin typeface="Tw Cen MT Condensed" pitchFamily="34" charset="0"/>
              </a:rPr>
              <a:t> of </a:t>
            </a:r>
            <a:r>
              <a:rPr lang="en-US" sz="1900" dirty="0" err="1" smtClean="0">
                <a:latin typeface="Tw Cen MT Condensed" pitchFamily="34" charset="0"/>
              </a:rPr>
              <a:t>buccal</a:t>
            </a:r>
            <a:r>
              <a:rPr lang="en-US" sz="1900" dirty="0" smtClean="0">
                <a:latin typeface="Tw Cen MT Condensed" pitchFamily="34" charset="0"/>
              </a:rPr>
              <a:t> mucosa. (A) Diffuse </a:t>
            </a:r>
            <a:r>
              <a:rPr lang="en-US" sz="1900" dirty="0" err="1" smtClean="0">
                <a:latin typeface="Tw Cen MT Condensed" pitchFamily="34" charset="0"/>
              </a:rPr>
              <a:t>leukoplakia</a:t>
            </a:r>
            <a:r>
              <a:rPr lang="en-US" sz="1900" dirty="0" smtClean="0">
                <a:latin typeface="Tw Cen MT Condensed" pitchFamily="34" charset="0"/>
              </a:rPr>
              <a:t> of </a:t>
            </a:r>
            <a:r>
              <a:rPr lang="en-US" sz="1900" dirty="0" err="1" smtClean="0">
                <a:latin typeface="Tw Cen MT Condensed" pitchFamily="34" charset="0"/>
              </a:rPr>
              <a:t>buccal</a:t>
            </a:r>
            <a:r>
              <a:rPr lang="en-US" sz="1900" dirty="0" smtClean="0">
                <a:latin typeface="Tw Cen MT Condensed" pitchFamily="34" charset="0"/>
              </a:rPr>
              <a:t> mucosa. (B) Outline of lesion.</a:t>
            </a:r>
            <a:endParaRPr lang="en-US" sz="1900" dirty="0">
              <a:latin typeface="Tw Cen MT Condensed" pitchFamily="34"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100" name="Picture 4"/>
          <p:cNvPicPr>
            <a:picLocks noChangeAspect="1" noChangeArrowheads="1"/>
          </p:cNvPicPr>
          <p:nvPr/>
        </p:nvPicPr>
        <p:blipFill>
          <a:blip r:embed="rId2"/>
          <a:srcRect/>
          <a:stretch>
            <a:fillRect/>
          </a:stretch>
        </p:blipFill>
        <p:spPr bwMode="auto">
          <a:xfrm>
            <a:off x="838200" y="304800"/>
            <a:ext cx="3181350" cy="3810000"/>
          </a:xfrm>
          <a:prstGeom prst="rect">
            <a:avLst/>
          </a:prstGeom>
          <a:noFill/>
          <a:ln w="9525">
            <a:noFill/>
            <a:miter lim="800000"/>
            <a:headEnd/>
            <a:tailEnd/>
          </a:ln>
          <a:effectLst/>
        </p:spPr>
      </p:pic>
      <p:pic>
        <p:nvPicPr>
          <p:cNvPr id="4101" name="Picture 5"/>
          <p:cNvPicPr>
            <a:picLocks noChangeAspect="1" noChangeArrowheads="1"/>
          </p:cNvPicPr>
          <p:nvPr/>
        </p:nvPicPr>
        <p:blipFill>
          <a:blip r:embed="rId3"/>
          <a:srcRect/>
          <a:stretch>
            <a:fillRect/>
          </a:stretch>
        </p:blipFill>
        <p:spPr bwMode="auto">
          <a:xfrm>
            <a:off x="5029200" y="304800"/>
            <a:ext cx="3181350" cy="3790950"/>
          </a:xfrm>
          <a:prstGeom prst="rect">
            <a:avLst/>
          </a:prstGeom>
          <a:noFill/>
          <a:ln w="9525">
            <a:noFill/>
            <a:miter lim="800000"/>
            <a:headEnd/>
            <a:tailEnd/>
          </a:ln>
          <a:effectLst/>
        </p:spPr>
      </p:pic>
      <p:sp>
        <p:nvSpPr>
          <p:cNvPr id="8" name="Rectangle 7"/>
          <p:cNvSpPr/>
          <p:nvPr/>
        </p:nvSpPr>
        <p:spPr>
          <a:xfrm>
            <a:off x="152400" y="4419600"/>
            <a:ext cx="8839200" cy="384721"/>
          </a:xfrm>
          <a:prstGeom prst="rect">
            <a:avLst/>
          </a:prstGeom>
        </p:spPr>
        <p:txBody>
          <a:bodyPr wrap="square">
            <a:spAutoFit/>
          </a:bodyPr>
          <a:lstStyle/>
          <a:p>
            <a:r>
              <a:rPr lang="en-US" sz="1900" dirty="0" smtClean="0">
                <a:latin typeface="Tw Cen MT Condensed" pitchFamily="34" charset="0"/>
              </a:rPr>
              <a:t>(C) Ablation completed and char layer removed.  (D) Resultant tissue defect left </a:t>
            </a:r>
            <a:r>
              <a:rPr lang="en-US" sz="1900" dirty="0" err="1" smtClean="0">
                <a:latin typeface="Tw Cen MT Condensed" pitchFamily="34" charset="0"/>
              </a:rPr>
              <a:t>unsutured</a:t>
            </a:r>
            <a:r>
              <a:rPr lang="en-US" sz="1900" dirty="0" smtClean="0">
                <a:latin typeface="Tw Cen MT Condensed" pitchFamily="34" charset="0"/>
              </a:rPr>
              <a:t>.</a:t>
            </a:r>
            <a:endParaRPr lang="en-US" sz="1900" dirty="0">
              <a:latin typeface="Tw Cen MT Condensed" pitchFamily="34" charset="0"/>
            </a:endParaRPr>
          </a:p>
        </p:txBody>
      </p:sp>
      <p:sp>
        <p:nvSpPr>
          <p:cNvPr id="9" name="Content Placeholder 8"/>
          <p:cNvSpPr>
            <a:spLocks noGrp="1"/>
          </p:cNvSpPr>
          <p:nvPr>
            <p:ph sz="quarter" idx="1"/>
          </p:nvPr>
        </p:nvSpPr>
        <p:spPr/>
        <p:txBody>
          <a:bodyPr>
            <a:normAutofit/>
          </a:bodyPr>
          <a:lstStyle/>
          <a:p>
            <a:endParaRPr lang="en-US" sz="1900" dirty="0" err="1" smtClean="0">
              <a:latin typeface="Tw Cen MT Condensed"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100" dirty="0" smtClean="0">
                <a:latin typeface="Brush Script MT" pitchFamily="66" charset="0"/>
              </a:rPr>
              <a:t>Introduction</a:t>
            </a:r>
            <a:endParaRPr lang="en-US" sz="4100" dirty="0">
              <a:latin typeface="Brush Script MT" pitchFamily="66" charset="0"/>
            </a:endParaRPr>
          </a:p>
        </p:txBody>
      </p:sp>
      <p:sp>
        <p:nvSpPr>
          <p:cNvPr id="3" name="Content Placeholder 2"/>
          <p:cNvSpPr>
            <a:spLocks noGrp="1"/>
          </p:cNvSpPr>
          <p:nvPr>
            <p:ph sz="quarter" idx="1"/>
          </p:nvPr>
        </p:nvSpPr>
        <p:spPr/>
        <p:txBody>
          <a:bodyPr/>
          <a:lstStyle/>
          <a:p>
            <a:pPr algn="justLow"/>
            <a:r>
              <a:rPr lang="en-US" dirty="0" smtClean="0">
                <a:latin typeface="Tw Cen MT Condensed" pitchFamily="34" charset="0"/>
              </a:rPr>
              <a:t>Lasers are becoming the standard of care for many oral and maxillofacial procedures.</a:t>
            </a:r>
          </a:p>
          <a:p>
            <a:pPr>
              <a:buNone/>
            </a:pPr>
            <a:endParaRPr lang="en-US" dirty="0" smtClean="0">
              <a:latin typeface="Tw Cen MT Condensed" pitchFamily="34" charset="0"/>
            </a:endParaRPr>
          </a:p>
          <a:p>
            <a:pPr algn="justLow"/>
            <a:r>
              <a:rPr lang="en-US" dirty="0" smtClean="0">
                <a:latin typeface="Tw Cen MT Condensed" pitchFamily="34" charset="0"/>
              </a:rPr>
              <a:t>They are being introduced as an efficient instrument for a variety of new applications.</a:t>
            </a:r>
          </a:p>
          <a:p>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100" dirty="0" smtClean="0">
                <a:latin typeface="Brush Script MT" pitchFamily="66" charset="0"/>
              </a:rPr>
              <a:t>Ablation and vaporization procedures</a:t>
            </a:r>
            <a:endParaRPr lang="en-US" sz="4100" dirty="0">
              <a:latin typeface="Brush Script MT" pitchFamily="66" charset="0"/>
            </a:endParaRPr>
          </a:p>
        </p:txBody>
      </p:sp>
      <p:sp>
        <p:nvSpPr>
          <p:cNvPr id="3" name="Content Placeholder 2"/>
          <p:cNvSpPr>
            <a:spLocks noGrp="1"/>
          </p:cNvSpPr>
          <p:nvPr>
            <p:ph sz="quarter" idx="1"/>
          </p:nvPr>
        </p:nvSpPr>
        <p:spPr/>
        <p:txBody>
          <a:bodyPr>
            <a:normAutofit/>
          </a:bodyPr>
          <a:lstStyle/>
          <a:p>
            <a:pPr algn="justLow"/>
            <a:r>
              <a:rPr lang="en-US" sz="2600" dirty="0" smtClean="0">
                <a:latin typeface="Tw Cen MT Condensed" pitchFamily="34" charset="0"/>
              </a:rPr>
              <a:t>Many clinicians believe that the </a:t>
            </a:r>
            <a:r>
              <a:rPr lang="en-US" sz="2600" dirty="0" err="1" smtClean="0">
                <a:latin typeface="Tw Cen MT Condensed" pitchFamily="34" charset="0"/>
              </a:rPr>
              <a:t>hemostatic</a:t>
            </a:r>
            <a:r>
              <a:rPr lang="en-US" sz="2600" dirty="0" smtClean="0">
                <a:latin typeface="Tw Cen MT Condensed" pitchFamily="34" charset="0"/>
              </a:rPr>
              <a:t> effect of the laser results in decreased tendency for </a:t>
            </a:r>
            <a:r>
              <a:rPr lang="en-US" sz="2600" dirty="0" err="1" smtClean="0">
                <a:latin typeface="Tw Cen MT Condensed" pitchFamily="34" charset="0"/>
              </a:rPr>
              <a:t>hematogenous</a:t>
            </a:r>
            <a:r>
              <a:rPr lang="en-US" sz="2600" dirty="0" smtClean="0">
                <a:latin typeface="Tw Cen MT Condensed" pitchFamily="34" charset="0"/>
              </a:rPr>
              <a:t> or lymphatic seeding of the malignant cells.</a:t>
            </a:r>
            <a:endParaRPr lang="en-US" sz="2600" dirty="0">
              <a:latin typeface="Tw Cen MT Condensed" pitchFamily="34"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026" name="Picture 2"/>
          <p:cNvPicPr>
            <a:picLocks noGrp="1" noChangeAspect="1" noChangeArrowheads="1"/>
          </p:cNvPicPr>
          <p:nvPr>
            <p:ph sz="quarter" idx="1"/>
          </p:nvPr>
        </p:nvPicPr>
        <p:blipFill>
          <a:blip r:embed="rId2"/>
          <a:srcRect/>
          <a:stretch>
            <a:fillRect/>
          </a:stretch>
        </p:blipFill>
        <p:spPr bwMode="auto">
          <a:xfrm>
            <a:off x="228600" y="247650"/>
            <a:ext cx="4133850" cy="3105150"/>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a:srcRect/>
          <a:stretch>
            <a:fillRect/>
          </a:stretch>
        </p:blipFill>
        <p:spPr bwMode="auto">
          <a:xfrm>
            <a:off x="4800600" y="228600"/>
            <a:ext cx="4133850" cy="3105150"/>
          </a:xfrm>
          <a:prstGeom prst="rect">
            <a:avLst/>
          </a:prstGeom>
          <a:noFill/>
          <a:ln w="9525">
            <a:noFill/>
            <a:miter lim="800000"/>
            <a:headEnd/>
            <a:tailEnd/>
          </a:ln>
          <a:effectLst/>
        </p:spPr>
      </p:pic>
      <p:sp>
        <p:nvSpPr>
          <p:cNvPr id="6" name="Rectangle 5"/>
          <p:cNvSpPr/>
          <p:nvPr/>
        </p:nvSpPr>
        <p:spPr>
          <a:xfrm>
            <a:off x="152400" y="3810000"/>
            <a:ext cx="8839200" cy="677108"/>
          </a:xfrm>
          <a:prstGeom prst="rect">
            <a:avLst/>
          </a:prstGeom>
        </p:spPr>
        <p:txBody>
          <a:bodyPr wrap="square">
            <a:spAutoFit/>
          </a:bodyPr>
          <a:lstStyle/>
          <a:p>
            <a:r>
              <a:rPr lang="en-US" sz="1900" dirty="0" smtClean="0">
                <a:latin typeface="Tw Cen MT Condensed" pitchFamily="34" charset="0"/>
              </a:rPr>
              <a:t>Premalignant lesion of </a:t>
            </a:r>
            <a:r>
              <a:rPr lang="en-US" sz="1900" dirty="0" err="1" smtClean="0">
                <a:latin typeface="Tw Cen MT Condensed" pitchFamily="34" charset="0"/>
              </a:rPr>
              <a:t>mandibular</a:t>
            </a:r>
            <a:r>
              <a:rPr lang="en-US" sz="1900" dirty="0" smtClean="0">
                <a:latin typeface="Tw Cen MT Condensed" pitchFamily="34" charset="0"/>
              </a:rPr>
              <a:t> </a:t>
            </a:r>
            <a:r>
              <a:rPr lang="en-US" sz="1900" dirty="0" err="1" smtClean="0">
                <a:latin typeface="Tw Cen MT Condensed" pitchFamily="34" charset="0"/>
              </a:rPr>
              <a:t>gingiva</a:t>
            </a:r>
            <a:r>
              <a:rPr lang="en-US" sz="1900" dirty="0" smtClean="0">
                <a:latin typeface="Tw Cen MT Condensed" pitchFamily="34" charset="0"/>
              </a:rPr>
              <a:t>.  (A) Preoperative photograph shows extensive growth, making </a:t>
            </a:r>
            <a:r>
              <a:rPr lang="en-US" sz="1900" dirty="0" err="1" smtClean="0">
                <a:latin typeface="Tw Cen MT Condensed" pitchFamily="34" charset="0"/>
              </a:rPr>
              <a:t>excisional</a:t>
            </a:r>
            <a:r>
              <a:rPr lang="en-US" sz="1900" dirty="0" smtClean="0">
                <a:latin typeface="Tw Cen MT Condensed" pitchFamily="34" charset="0"/>
              </a:rPr>
              <a:t> procedure difficult. (B) Defocused ablation of gingival lesion with remaining char layer.</a:t>
            </a:r>
            <a:endParaRPr lang="en-US" sz="1900" dirty="0">
              <a:latin typeface="Tw Cen MT Condensed" pitchFamily="34"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100" dirty="0" smtClean="0">
                <a:latin typeface="Brush Script MT" pitchFamily="66" charset="0"/>
              </a:rPr>
              <a:t>Cosmetic Laser Surgery</a:t>
            </a:r>
            <a:endParaRPr lang="en-US" sz="4100" dirty="0">
              <a:latin typeface="Brush Script MT" pitchFamily="66" charset="0"/>
            </a:endParaRPr>
          </a:p>
        </p:txBody>
      </p:sp>
      <p:sp>
        <p:nvSpPr>
          <p:cNvPr id="3" name="Content Placeholder 2"/>
          <p:cNvSpPr>
            <a:spLocks noGrp="1"/>
          </p:cNvSpPr>
          <p:nvPr>
            <p:ph sz="quarter" idx="1"/>
          </p:nvPr>
        </p:nvSpPr>
        <p:spPr/>
        <p:txBody>
          <a:bodyPr>
            <a:normAutofit/>
          </a:bodyPr>
          <a:lstStyle/>
          <a:p>
            <a:r>
              <a:rPr lang="en-US" sz="2600" dirty="0" smtClean="0">
                <a:latin typeface="Tw Cen MT Condensed" pitchFamily="34" charset="0"/>
              </a:rPr>
              <a:t>A common procedure performed is cosmetic skin resurfacing. </a:t>
            </a:r>
          </a:p>
          <a:p>
            <a:r>
              <a:rPr lang="en-US" sz="2600" dirty="0" smtClean="0">
                <a:latin typeface="Tw Cen MT Condensed" pitchFamily="34" charset="0"/>
              </a:rPr>
              <a:t>This procedure treats facial lesions and skin wrinkles by:</a:t>
            </a:r>
          </a:p>
          <a:p>
            <a:pPr marL="514350" indent="-514350">
              <a:buFont typeface="+mj-lt"/>
              <a:buAutoNum type="arabicPeriod"/>
            </a:pPr>
            <a:r>
              <a:rPr lang="en-US" sz="2600" dirty="0" smtClean="0">
                <a:latin typeface="Tw Cen MT Condensed" pitchFamily="34" charset="0"/>
              </a:rPr>
              <a:t>Removing the surface layer of the epidermis and superficial papillary dermis.</a:t>
            </a:r>
          </a:p>
          <a:p>
            <a:pPr marL="514350" indent="-514350">
              <a:buFont typeface="+mj-lt"/>
              <a:buAutoNum type="arabicPeriod"/>
            </a:pPr>
            <a:r>
              <a:rPr lang="en-US" sz="2600" dirty="0" smtClean="0">
                <a:latin typeface="Tw Cen MT Condensed" pitchFamily="34" charset="0"/>
              </a:rPr>
              <a:t>Contracting the dermal collagen.</a:t>
            </a:r>
          </a:p>
          <a:p>
            <a:pPr marL="514350" indent="-514350">
              <a:buFont typeface="+mj-lt"/>
              <a:buAutoNum type="arabicPeriod"/>
            </a:pPr>
            <a:r>
              <a:rPr lang="en-US" sz="2600" dirty="0" smtClean="0">
                <a:latin typeface="Tw Cen MT Condensed" pitchFamily="34" charset="0"/>
              </a:rPr>
              <a:t>Allowing the skin to </a:t>
            </a:r>
            <a:r>
              <a:rPr lang="en-US" sz="2600" dirty="0" err="1" smtClean="0">
                <a:latin typeface="Tw Cen MT Condensed" pitchFamily="34" charset="0"/>
              </a:rPr>
              <a:t>reepithelialize</a:t>
            </a:r>
            <a:r>
              <a:rPr lang="en-US" sz="2600" dirty="0" smtClean="0">
                <a:latin typeface="Tw Cen MT Condensed" pitchFamily="34" charset="0"/>
              </a:rPr>
              <a:t> in a more uniform manner.</a:t>
            </a:r>
            <a:endParaRPr lang="en-US" sz="2600" dirty="0">
              <a:latin typeface="Tw Cen MT Condensed" pitchFamily="34"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2050" name="Picture 2"/>
          <p:cNvPicPr>
            <a:picLocks noGrp="1" noChangeAspect="1" noChangeArrowheads="1"/>
          </p:cNvPicPr>
          <p:nvPr>
            <p:ph sz="quarter" idx="1"/>
          </p:nvPr>
        </p:nvPicPr>
        <p:blipFill>
          <a:blip r:embed="rId3"/>
          <a:srcRect/>
          <a:stretch>
            <a:fillRect/>
          </a:stretch>
        </p:blipFill>
        <p:spPr bwMode="auto">
          <a:xfrm>
            <a:off x="0" y="0"/>
            <a:ext cx="3181350" cy="4257675"/>
          </a:xfrm>
          <a:prstGeom prst="rect">
            <a:avLst/>
          </a:prstGeom>
          <a:noFill/>
          <a:ln w="9525">
            <a:noFill/>
            <a:miter lim="800000"/>
            <a:headEnd/>
            <a:tailEnd/>
          </a:ln>
          <a:effectLst/>
        </p:spPr>
      </p:pic>
      <p:pic>
        <p:nvPicPr>
          <p:cNvPr id="2051" name="Picture 3"/>
          <p:cNvPicPr>
            <a:picLocks noChangeAspect="1" noChangeArrowheads="1"/>
          </p:cNvPicPr>
          <p:nvPr/>
        </p:nvPicPr>
        <p:blipFill>
          <a:blip r:embed="rId4"/>
          <a:srcRect/>
          <a:stretch>
            <a:fillRect/>
          </a:stretch>
        </p:blipFill>
        <p:spPr bwMode="auto">
          <a:xfrm>
            <a:off x="2964084" y="0"/>
            <a:ext cx="3417666" cy="4267200"/>
          </a:xfrm>
          <a:prstGeom prst="rect">
            <a:avLst/>
          </a:prstGeom>
          <a:noFill/>
          <a:ln w="9525">
            <a:noFill/>
            <a:miter lim="800000"/>
            <a:headEnd/>
            <a:tailEnd/>
          </a:ln>
          <a:effectLst/>
        </p:spPr>
      </p:pic>
      <p:pic>
        <p:nvPicPr>
          <p:cNvPr id="2052" name="Picture 4"/>
          <p:cNvPicPr>
            <a:picLocks noChangeAspect="1" noChangeArrowheads="1"/>
          </p:cNvPicPr>
          <p:nvPr/>
        </p:nvPicPr>
        <p:blipFill>
          <a:blip r:embed="rId5"/>
          <a:srcRect/>
          <a:stretch>
            <a:fillRect/>
          </a:stretch>
        </p:blipFill>
        <p:spPr bwMode="auto">
          <a:xfrm>
            <a:off x="5962650" y="0"/>
            <a:ext cx="3181350" cy="4257675"/>
          </a:xfrm>
          <a:prstGeom prst="rect">
            <a:avLst/>
          </a:prstGeom>
          <a:noFill/>
          <a:ln w="9525">
            <a:noFill/>
            <a:miter lim="800000"/>
            <a:headEnd/>
            <a:tailEnd/>
          </a:ln>
          <a:effectLst/>
        </p:spPr>
      </p:pic>
      <p:sp>
        <p:nvSpPr>
          <p:cNvPr id="7" name="Rectangle 6"/>
          <p:cNvSpPr/>
          <p:nvPr/>
        </p:nvSpPr>
        <p:spPr>
          <a:xfrm>
            <a:off x="152400" y="4495800"/>
            <a:ext cx="8839200" cy="677108"/>
          </a:xfrm>
          <a:prstGeom prst="rect">
            <a:avLst/>
          </a:prstGeom>
        </p:spPr>
        <p:txBody>
          <a:bodyPr wrap="square">
            <a:spAutoFit/>
          </a:bodyPr>
          <a:lstStyle/>
          <a:p>
            <a:r>
              <a:rPr lang="en-US" sz="1900" dirty="0" smtClean="0">
                <a:latin typeface="Tw Cen MT Condensed" pitchFamily="34" charset="0"/>
              </a:rPr>
              <a:t>Ablation of pigmented facial nevus. (A) Pigmented facial nevus on left brow. (B) Resultant char layer after ablation of pigmented lesion. (C) Removal of char layer shows lack of remaining pigment.</a:t>
            </a:r>
            <a:endParaRPr lang="en-US" sz="1900" dirty="0">
              <a:latin typeface="Tw Cen MT Condensed" pitchFamily="34"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100" dirty="0" smtClean="0">
                <a:latin typeface="Brush Script MT" pitchFamily="66" charset="0"/>
              </a:rPr>
              <a:t>Laser-assisted </a:t>
            </a:r>
            <a:r>
              <a:rPr lang="en-US" sz="4100" dirty="0" err="1" smtClean="0">
                <a:latin typeface="Brush Script MT" pitchFamily="66" charset="0"/>
              </a:rPr>
              <a:t>uvulopalatoplasty</a:t>
            </a:r>
            <a:endParaRPr lang="en-US" sz="4100" dirty="0">
              <a:latin typeface="Brush Script MT" pitchFamily="66" charset="0"/>
            </a:endParaRPr>
          </a:p>
        </p:txBody>
      </p:sp>
      <p:sp>
        <p:nvSpPr>
          <p:cNvPr id="3" name="Content Placeholder 2"/>
          <p:cNvSpPr>
            <a:spLocks noGrp="1"/>
          </p:cNvSpPr>
          <p:nvPr>
            <p:ph sz="quarter" idx="1"/>
          </p:nvPr>
        </p:nvSpPr>
        <p:spPr/>
        <p:txBody>
          <a:bodyPr>
            <a:normAutofit/>
          </a:bodyPr>
          <a:lstStyle/>
          <a:p>
            <a:pPr algn="justLow"/>
            <a:r>
              <a:rPr lang="en-US" sz="2600" dirty="0" smtClean="0">
                <a:latin typeface="Tw Cen MT Condensed" pitchFamily="34" charset="0"/>
              </a:rPr>
              <a:t>LAUP has become an attractive alternative to traditional scalpel </a:t>
            </a:r>
            <a:r>
              <a:rPr lang="en-US" sz="2600" dirty="0" err="1" smtClean="0">
                <a:latin typeface="Tw Cen MT Condensed" pitchFamily="34" charset="0"/>
              </a:rPr>
              <a:t>uvulopalatopharyngoplasty</a:t>
            </a:r>
            <a:r>
              <a:rPr lang="en-US" sz="2600" dirty="0" smtClean="0">
                <a:latin typeface="Tw Cen MT Condensed" pitchFamily="34" charset="0"/>
              </a:rPr>
              <a:t> (UPPP) for treatment of snoring and mild sleep-disordered breathing.</a:t>
            </a:r>
          </a:p>
          <a:p>
            <a:pPr algn="justLow"/>
            <a:r>
              <a:rPr lang="en-US" sz="2600" dirty="0" smtClean="0">
                <a:latin typeface="Tw Cen MT Condensed" pitchFamily="34" charset="0"/>
              </a:rPr>
              <a:t>The procedure is designed to enlarge the posterior airspace and reduce or eliminate pharyngeal obstruction during sleep.</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026" name="Picture 2"/>
          <p:cNvPicPr>
            <a:picLocks noGrp="1" noChangeAspect="1" noChangeArrowheads="1"/>
          </p:cNvPicPr>
          <p:nvPr>
            <p:ph sz="quarter" idx="1"/>
          </p:nvPr>
        </p:nvPicPr>
        <p:blipFill>
          <a:blip r:embed="rId2"/>
          <a:srcRect/>
          <a:stretch>
            <a:fillRect/>
          </a:stretch>
        </p:blipFill>
        <p:spPr bwMode="auto">
          <a:xfrm>
            <a:off x="2490332" y="0"/>
            <a:ext cx="4647519" cy="6858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100" dirty="0" smtClean="0">
                <a:latin typeface="Brush Script MT" pitchFamily="66" charset="0"/>
              </a:rPr>
              <a:t>Dental implants</a:t>
            </a:r>
            <a:endParaRPr lang="en-US" sz="4100" dirty="0">
              <a:latin typeface="Brush Script MT" pitchFamily="66" charset="0"/>
            </a:endParaRPr>
          </a:p>
        </p:txBody>
      </p:sp>
      <p:sp>
        <p:nvSpPr>
          <p:cNvPr id="3" name="Content Placeholder 2"/>
          <p:cNvSpPr>
            <a:spLocks noGrp="1"/>
          </p:cNvSpPr>
          <p:nvPr>
            <p:ph sz="quarter" idx="1"/>
          </p:nvPr>
        </p:nvSpPr>
        <p:spPr/>
        <p:txBody>
          <a:bodyPr>
            <a:normAutofit/>
          </a:bodyPr>
          <a:lstStyle/>
          <a:p>
            <a:r>
              <a:rPr lang="en-US" sz="2400" dirty="0" smtClean="0">
                <a:latin typeface="Tw Cen MT Condensed" pitchFamily="34" charset="0"/>
              </a:rPr>
              <a:t>Applications of the laser for implant surgery have focused primarily on:</a:t>
            </a:r>
          </a:p>
          <a:p>
            <a:pPr marL="514350" indent="-514350">
              <a:buFont typeface="+mj-lt"/>
              <a:buAutoNum type="arabicPeriod"/>
            </a:pPr>
            <a:r>
              <a:rPr lang="en-US" sz="2400" dirty="0" smtClean="0">
                <a:latin typeface="Tw Cen MT Condensed" pitchFamily="34" charset="0"/>
              </a:rPr>
              <a:t>Soft tissue revision.</a:t>
            </a:r>
          </a:p>
          <a:p>
            <a:pPr marL="514350" indent="-514350">
              <a:buFont typeface="+mj-lt"/>
              <a:buAutoNum type="arabicPeriod"/>
            </a:pPr>
            <a:r>
              <a:rPr lang="en-US" sz="2400" dirty="0" smtClean="0">
                <a:latin typeface="Tw Cen MT Condensed" pitchFamily="34" charset="0"/>
              </a:rPr>
              <a:t>Second-stage surgery.</a:t>
            </a:r>
          </a:p>
          <a:p>
            <a:pPr marL="514350" indent="-514350">
              <a:buFont typeface="+mj-lt"/>
              <a:buAutoNum type="arabicPeriod"/>
            </a:pPr>
            <a:r>
              <a:rPr lang="en-US" sz="2400" dirty="0" smtClean="0">
                <a:latin typeface="Tw Cen MT Condensed" pitchFamily="34" charset="0"/>
              </a:rPr>
              <a:t>Decontamination of implant surfaces.</a:t>
            </a:r>
          </a:p>
          <a:p>
            <a:pPr marL="514350" indent="-514350">
              <a:buFont typeface="+mj-lt"/>
              <a:buAutoNum type="arabicPeriod"/>
            </a:pPr>
            <a:r>
              <a:rPr lang="en-US" sz="2400" dirty="0" smtClean="0">
                <a:latin typeface="Tw Cen MT Condensed" pitchFamily="34" charset="0"/>
              </a:rPr>
              <a:t>Treatment of </a:t>
            </a:r>
            <a:r>
              <a:rPr lang="en-US" sz="2400" dirty="0" err="1" smtClean="0">
                <a:latin typeface="Tw Cen MT Condensed" pitchFamily="34" charset="0"/>
              </a:rPr>
              <a:t>peri-implantitis</a:t>
            </a:r>
            <a:r>
              <a:rPr lang="en-US" sz="2400" dirty="0" smtClean="0">
                <a:latin typeface="Tw Cen MT Condensed" pitchFamily="34" charset="0"/>
              </a:rPr>
              <a:t>.</a:t>
            </a:r>
            <a:endParaRPr lang="en-US" sz="2400" dirty="0">
              <a:latin typeface="Tw Cen MT Condensed" pitchFamily="34"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100" dirty="0" smtClean="0">
                <a:latin typeface="Brush Script MT" pitchFamily="66" charset="0"/>
              </a:rPr>
              <a:t>Dental implants</a:t>
            </a:r>
            <a:endParaRPr lang="en-US" sz="4100" dirty="0">
              <a:latin typeface="Brush Script MT" pitchFamily="66" charset="0"/>
            </a:endParaRPr>
          </a:p>
        </p:txBody>
      </p:sp>
      <p:sp>
        <p:nvSpPr>
          <p:cNvPr id="3" name="Content Placeholder 2"/>
          <p:cNvSpPr>
            <a:spLocks noGrp="1"/>
          </p:cNvSpPr>
          <p:nvPr>
            <p:ph sz="quarter" idx="1"/>
          </p:nvPr>
        </p:nvSpPr>
        <p:spPr/>
        <p:txBody>
          <a:bodyPr>
            <a:normAutofit/>
          </a:bodyPr>
          <a:lstStyle/>
          <a:p>
            <a:r>
              <a:rPr lang="en-US" sz="2400" dirty="0" smtClean="0">
                <a:latin typeface="Tw Cen MT Condensed" pitchFamily="34" charset="0"/>
              </a:rPr>
              <a:t>Properties of the laser offer significant advantages for soft tissue management surrounding dental implants, including:</a:t>
            </a:r>
          </a:p>
          <a:p>
            <a:pPr marL="514350" indent="-514350">
              <a:buFont typeface="+mj-lt"/>
              <a:buAutoNum type="arabicPeriod"/>
            </a:pPr>
            <a:r>
              <a:rPr lang="en-US" sz="2400" dirty="0" smtClean="0">
                <a:latin typeface="Tw Cen MT Condensed" pitchFamily="34" charset="0"/>
              </a:rPr>
              <a:t>Improved control of possible hemorrhage.</a:t>
            </a:r>
          </a:p>
          <a:p>
            <a:pPr marL="514350" indent="-514350">
              <a:buFont typeface="+mj-lt"/>
              <a:buAutoNum type="arabicPeriod"/>
            </a:pPr>
            <a:r>
              <a:rPr lang="en-US" sz="2400" dirty="0" smtClean="0">
                <a:latin typeface="Tw Cen MT Condensed" pitchFamily="34" charset="0"/>
              </a:rPr>
              <a:t>Less mechanical trauma to the soft and hard tissues.</a:t>
            </a:r>
          </a:p>
          <a:p>
            <a:pPr marL="514350" indent="-514350">
              <a:buFont typeface="+mj-lt"/>
              <a:buAutoNum type="arabicPeriod"/>
            </a:pPr>
            <a:r>
              <a:rPr lang="en-US" sz="2400" dirty="0" smtClean="0">
                <a:latin typeface="Tw Cen MT Condensed" pitchFamily="34" charset="0"/>
              </a:rPr>
              <a:t>Prevention of local infection.</a:t>
            </a:r>
          </a:p>
          <a:p>
            <a:pPr marL="514350" indent="-514350">
              <a:buFont typeface="+mj-lt"/>
              <a:buAutoNum type="arabicPeriod"/>
            </a:pPr>
            <a:r>
              <a:rPr lang="en-US" sz="2400" dirty="0" smtClean="0">
                <a:latin typeface="Tw Cen MT Condensed" pitchFamily="34" charset="0"/>
              </a:rPr>
              <a:t>Less postoperative inflammation and pain.</a:t>
            </a:r>
          </a:p>
          <a:p>
            <a:pPr marL="514350" indent="-514350">
              <a:buFont typeface="+mj-lt"/>
              <a:buAutoNum type="arabicPeriod"/>
            </a:pPr>
            <a:r>
              <a:rPr lang="en-US" sz="2400" dirty="0" smtClean="0">
                <a:latin typeface="Tw Cen MT Condensed" pitchFamily="34" charset="0"/>
              </a:rPr>
              <a:t>Improved healing.</a:t>
            </a:r>
          </a:p>
          <a:p>
            <a:pPr marL="514350" indent="-514350">
              <a:buFont typeface="+mj-lt"/>
              <a:buAutoNum type="arabicPeriod"/>
            </a:pPr>
            <a:r>
              <a:rPr lang="en-US" sz="2400" dirty="0" smtClean="0">
                <a:latin typeface="Tw Cen MT Condensed" pitchFamily="34" charset="0"/>
              </a:rPr>
              <a:t>Decreased risk of postoperative </a:t>
            </a:r>
            <a:r>
              <a:rPr lang="en-US" sz="2400" dirty="0" err="1" smtClean="0">
                <a:latin typeface="Tw Cen MT Condensed" pitchFamily="34" charset="0"/>
              </a:rPr>
              <a:t>bacteremia</a:t>
            </a:r>
            <a:r>
              <a:rPr lang="en-US" sz="2400" dirty="0" smtClean="0">
                <a:latin typeface="Tw Cen MT Condensed" pitchFamily="34" charset="0"/>
              </a:rPr>
              <a:t>.</a:t>
            </a:r>
            <a:endParaRPr lang="en-US" sz="2400" dirty="0">
              <a:latin typeface="Tw Cen MT Condensed" pitchFamily="34"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100" dirty="0" smtClean="0">
                <a:latin typeface="Brush Script MT" pitchFamily="66" charset="0"/>
              </a:rPr>
              <a:t>Dental implants</a:t>
            </a:r>
            <a:endParaRPr lang="en-US" sz="4100" dirty="0">
              <a:latin typeface="Brush Script MT" pitchFamily="66" charset="0"/>
            </a:endParaRPr>
          </a:p>
        </p:txBody>
      </p:sp>
      <p:sp>
        <p:nvSpPr>
          <p:cNvPr id="3" name="Content Placeholder 2"/>
          <p:cNvSpPr>
            <a:spLocks noGrp="1"/>
          </p:cNvSpPr>
          <p:nvPr>
            <p:ph sz="quarter" idx="1"/>
          </p:nvPr>
        </p:nvSpPr>
        <p:spPr/>
        <p:txBody>
          <a:bodyPr/>
          <a:lstStyle/>
          <a:p>
            <a:r>
              <a:rPr lang="en-US" sz="2400" dirty="0" smtClean="0">
                <a:latin typeface="Tw Cen MT Condensed" pitchFamily="34" charset="0"/>
              </a:rPr>
              <a:t>Concerns have been raised regarding the hazards of laser applications around implants. When using the laser, some of the energy may be absorbed or transferred to the implant, causing deleterious effects.</a:t>
            </a:r>
          </a:p>
          <a:p>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100" dirty="0" smtClean="0">
                <a:latin typeface="Brush Script MT" pitchFamily="66" charset="0"/>
              </a:rPr>
              <a:t>Dental implants</a:t>
            </a:r>
            <a:endParaRPr lang="en-US" sz="4100" dirty="0">
              <a:latin typeface="Brush Script MT" pitchFamily="66" charset="0"/>
            </a:endParaRPr>
          </a:p>
        </p:txBody>
      </p:sp>
      <p:sp>
        <p:nvSpPr>
          <p:cNvPr id="3" name="Content Placeholder 2"/>
          <p:cNvSpPr>
            <a:spLocks noGrp="1"/>
          </p:cNvSpPr>
          <p:nvPr>
            <p:ph sz="quarter" idx="1"/>
          </p:nvPr>
        </p:nvSpPr>
        <p:spPr/>
        <p:txBody>
          <a:bodyPr>
            <a:normAutofit/>
          </a:bodyPr>
          <a:lstStyle/>
          <a:p>
            <a:pPr algn="justLow"/>
            <a:r>
              <a:rPr lang="en-US" sz="2400" dirty="0" smtClean="0">
                <a:latin typeface="Tw Cen MT Condensed" pitchFamily="34" charset="0"/>
              </a:rPr>
              <a:t>Kreisler et al., assessed the effects on different implant surfaces of </a:t>
            </a:r>
            <a:r>
              <a:rPr lang="en-US" sz="2400" dirty="0" err="1" smtClean="0">
                <a:latin typeface="Tw Cen MT Condensed" pitchFamily="34" charset="0"/>
              </a:rPr>
              <a:t>Nd:YAG</a:t>
            </a:r>
            <a:r>
              <a:rPr lang="en-US" sz="2400" dirty="0" smtClean="0">
                <a:latin typeface="Tw Cen MT Condensed" pitchFamily="34" charset="0"/>
              </a:rPr>
              <a:t>, </a:t>
            </a:r>
            <a:r>
              <a:rPr lang="en-US" sz="2400" dirty="0" err="1" smtClean="0">
                <a:latin typeface="Tw Cen MT Condensed" pitchFamily="34" charset="0"/>
              </a:rPr>
              <a:t>Ho:YAG</a:t>
            </a:r>
            <a:r>
              <a:rPr lang="en-US" sz="2400" dirty="0" smtClean="0">
                <a:latin typeface="Tw Cen MT Condensed" pitchFamily="34" charset="0"/>
              </a:rPr>
              <a:t>, </a:t>
            </a:r>
            <a:r>
              <a:rPr lang="en-US" sz="2400" dirty="0" err="1" smtClean="0">
                <a:latin typeface="Tw Cen MT Condensed" pitchFamily="34" charset="0"/>
              </a:rPr>
              <a:t>Er:YAG</a:t>
            </a:r>
            <a:r>
              <a:rPr lang="en-US" sz="2400" dirty="0" smtClean="0">
                <a:latin typeface="Tw Cen MT Condensed" pitchFamily="34" charset="0"/>
              </a:rPr>
              <a:t>, and CO</a:t>
            </a:r>
            <a:r>
              <a:rPr lang="en-US" sz="1800" dirty="0" smtClean="0">
                <a:latin typeface="Tw Cen MT Condensed" pitchFamily="34" charset="0"/>
              </a:rPr>
              <a:t>2</a:t>
            </a:r>
            <a:r>
              <a:rPr lang="en-US" sz="2400" dirty="0" smtClean="0">
                <a:latin typeface="Tw Cen MT Condensed" pitchFamily="34" charset="0"/>
              </a:rPr>
              <a:t> lasers and concluded that the first two types should not be used for implant surgery because they harm the surface of all </a:t>
            </a:r>
            <a:r>
              <a:rPr lang="en-US" sz="2400" dirty="0" err="1" smtClean="0">
                <a:latin typeface="Tw Cen MT Condensed" pitchFamily="34" charset="0"/>
              </a:rPr>
              <a:t>endosseous</a:t>
            </a:r>
            <a:r>
              <a:rPr lang="en-US" sz="2400" dirty="0" smtClean="0">
                <a:latin typeface="Tw Cen MT Condensed" pitchFamily="34" charset="0"/>
              </a:rPr>
              <a:t> implants. The CO</a:t>
            </a:r>
            <a:r>
              <a:rPr lang="en-US" sz="1800" dirty="0" smtClean="0">
                <a:latin typeface="Tw Cen MT Condensed" pitchFamily="34" charset="0"/>
              </a:rPr>
              <a:t>2 </a:t>
            </a:r>
            <a:r>
              <a:rPr lang="en-US" sz="2400" dirty="0" smtClean="0">
                <a:latin typeface="Tw Cen MT Condensed" pitchFamily="34" charset="0"/>
              </a:rPr>
              <a:t>and </a:t>
            </a:r>
            <a:r>
              <a:rPr lang="en-US" sz="2400" dirty="0" err="1" smtClean="0">
                <a:latin typeface="Tw Cen MT Condensed" pitchFamily="34" charset="0"/>
              </a:rPr>
              <a:t>Er:YAG</a:t>
            </a:r>
            <a:r>
              <a:rPr lang="en-US" sz="2400" dirty="0" smtClean="0">
                <a:latin typeface="Tw Cen MT Condensed" pitchFamily="34" charset="0"/>
              </a:rPr>
              <a:t> lasers can be used only at low power because they can affect the implant surface.</a:t>
            </a:r>
            <a:endParaRPr lang="en-US" sz="2400" dirty="0">
              <a:latin typeface="Tw Cen MT Condensed"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100" dirty="0" smtClean="0">
                <a:latin typeface="Brush Script MT" pitchFamily="66" charset="0"/>
              </a:rPr>
              <a:t>Introduction</a:t>
            </a:r>
            <a:endParaRPr lang="en-US" sz="4100" dirty="0">
              <a:latin typeface="Brush Script MT" pitchFamily="66" charset="0"/>
            </a:endParaRPr>
          </a:p>
        </p:txBody>
      </p:sp>
      <p:sp>
        <p:nvSpPr>
          <p:cNvPr id="3" name="Content Placeholder 2"/>
          <p:cNvSpPr>
            <a:spLocks noGrp="1"/>
          </p:cNvSpPr>
          <p:nvPr>
            <p:ph sz="quarter" idx="1"/>
          </p:nvPr>
        </p:nvSpPr>
        <p:spPr/>
        <p:txBody>
          <a:bodyPr>
            <a:normAutofit/>
          </a:bodyPr>
          <a:lstStyle/>
          <a:p>
            <a:pPr algn="justLow"/>
            <a:r>
              <a:rPr lang="en-US" dirty="0" smtClean="0">
                <a:latin typeface="Tw Cen MT Condensed" pitchFamily="34" charset="0"/>
              </a:rPr>
              <a:t>Oral and maxillofacial surgery (OMS) has included the use of lasers since the mid-1960s.</a:t>
            </a:r>
          </a:p>
          <a:p>
            <a:endParaRPr lang="en-US" dirty="0" smtClean="0">
              <a:latin typeface="Tw Cen MT Condensed" pitchFamily="34" charset="0"/>
            </a:endParaRPr>
          </a:p>
          <a:p>
            <a:pPr algn="justLow"/>
            <a:r>
              <a:rPr lang="en-US" dirty="0" smtClean="0">
                <a:latin typeface="Tw Cen MT Condensed" pitchFamily="34" charset="0"/>
              </a:rPr>
              <a:t>Lasers are becoming increasingly popular due to the advent of office-based lasers, which are:</a:t>
            </a:r>
          </a:p>
          <a:p>
            <a:pPr marL="514350" indent="-514350" algn="justLow">
              <a:buFont typeface="+mj-lt"/>
              <a:buAutoNum type="arabicPeriod"/>
            </a:pPr>
            <a:r>
              <a:rPr lang="en-US" dirty="0" smtClean="0">
                <a:latin typeface="Tw Cen MT Condensed" pitchFamily="34" charset="0"/>
              </a:rPr>
              <a:t>Small.</a:t>
            </a:r>
          </a:p>
          <a:p>
            <a:pPr marL="514350" indent="-514350" algn="justLow">
              <a:buFont typeface="+mj-lt"/>
              <a:buAutoNum type="arabicPeriod"/>
            </a:pPr>
            <a:r>
              <a:rPr lang="en-US" dirty="0" smtClean="0">
                <a:latin typeface="Tw Cen MT Condensed" pitchFamily="34" charset="0"/>
              </a:rPr>
              <a:t>Portable.</a:t>
            </a:r>
          </a:p>
          <a:p>
            <a:pPr marL="514350" indent="-514350" algn="justLow">
              <a:buFont typeface="+mj-lt"/>
              <a:buAutoNum type="arabicPeriod"/>
            </a:pPr>
            <a:r>
              <a:rPr lang="en-US" dirty="0" smtClean="0">
                <a:latin typeface="Tw Cen MT Condensed" pitchFamily="34" charset="0"/>
              </a:rPr>
              <a:t>Easy to manipulate within the oral cavity.</a:t>
            </a:r>
            <a:endParaRPr lang="en-US" dirty="0">
              <a:latin typeface="Tw Cen MT Condensed" pitchFamily="34"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100" dirty="0" smtClean="0">
                <a:latin typeface="Brush Script MT" pitchFamily="66" charset="0"/>
              </a:rPr>
              <a:t>Dental implants</a:t>
            </a:r>
            <a:endParaRPr lang="en-US" sz="4100" dirty="0">
              <a:latin typeface="Brush Script MT" pitchFamily="66" charset="0"/>
            </a:endParaRPr>
          </a:p>
        </p:txBody>
      </p:sp>
      <p:sp>
        <p:nvSpPr>
          <p:cNvPr id="3" name="Content Placeholder 2"/>
          <p:cNvSpPr>
            <a:spLocks noGrp="1"/>
          </p:cNvSpPr>
          <p:nvPr>
            <p:ph sz="quarter" idx="1"/>
          </p:nvPr>
        </p:nvSpPr>
        <p:spPr/>
        <p:txBody>
          <a:bodyPr>
            <a:normAutofit/>
          </a:bodyPr>
          <a:lstStyle/>
          <a:p>
            <a:pPr algn="justLow"/>
            <a:r>
              <a:rPr lang="en-US" sz="2400" dirty="0" smtClean="0">
                <a:latin typeface="Tw Cen MT Condensed" pitchFamily="34" charset="0"/>
              </a:rPr>
              <a:t>Thermal damage also has been implicated in implant failures with adjunctive laser surgery. </a:t>
            </a:r>
          </a:p>
          <a:p>
            <a:pPr algn="justLow"/>
            <a:r>
              <a:rPr lang="en-US" sz="2400" dirty="0" smtClean="0">
                <a:latin typeface="Tw Cen MT Condensed" pitchFamily="34" charset="0"/>
              </a:rPr>
              <a:t>Temperature increases of 47ºC to 50ºC have been shown to induce tissue damage in the bone leading to necrosis and failed </a:t>
            </a:r>
            <a:r>
              <a:rPr lang="en-US" sz="2400" dirty="0" err="1" smtClean="0">
                <a:latin typeface="Tw Cen MT Condensed" pitchFamily="34" charset="0"/>
              </a:rPr>
              <a:t>osseointegration</a:t>
            </a:r>
            <a:r>
              <a:rPr lang="en-US" sz="2400" dirty="0" smtClean="0">
                <a:latin typeface="Tw Cen MT Condensed" pitchFamily="34" charset="0"/>
              </a:rPr>
              <a:t>.</a:t>
            </a:r>
            <a:endParaRPr lang="en-US" sz="2400" dirty="0">
              <a:latin typeface="Tw Cen MT Condensed" pitchFamily="34"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100" dirty="0" smtClean="0">
                <a:latin typeface="Brush Script MT" pitchFamily="66" charset="0"/>
              </a:rPr>
              <a:t>Dental implants</a:t>
            </a:r>
            <a:endParaRPr lang="en-US" sz="4100" dirty="0">
              <a:latin typeface="Brush Script MT" pitchFamily="66" charset="0"/>
            </a:endParaRPr>
          </a:p>
        </p:txBody>
      </p:sp>
      <p:sp>
        <p:nvSpPr>
          <p:cNvPr id="3" name="Content Placeholder 2"/>
          <p:cNvSpPr>
            <a:spLocks noGrp="1"/>
          </p:cNvSpPr>
          <p:nvPr>
            <p:ph sz="quarter" idx="1"/>
          </p:nvPr>
        </p:nvSpPr>
        <p:spPr/>
        <p:txBody>
          <a:bodyPr>
            <a:normAutofit/>
          </a:bodyPr>
          <a:lstStyle/>
          <a:p>
            <a:r>
              <a:rPr lang="en-US" sz="2400" dirty="0" smtClean="0">
                <a:latin typeface="Tw Cen MT Condensed" pitchFamily="34" charset="0"/>
              </a:rPr>
              <a:t>In second-stage implant surgery, bone often is found above the healing cap or at the implant margins. Traditionally, this tissue has been removed using a combination of rotary or manual instruments. </a:t>
            </a:r>
          </a:p>
          <a:p>
            <a:r>
              <a:rPr lang="en-US" sz="2400" dirty="0" smtClean="0">
                <a:latin typeface="Tw Cen MT Condensed" pitchFamily="34" charset="0"/>
              </a:rPr>
              <a:t>In either case, extreme caution must be used to prevent damage to the implant surface. This situation has led to the advent of lasers for implant </a:t>
            </a:r>
            <a:r>
              <a:rPr lang="en-US" sz="2400" dirty="0" err="1" smtClean="0">
                <a:latin typeface="Tw Cen MT Condensed" pitchFamily="34" charset="0"/>
              </a:rPr>
              <a:t>uncoverings</a:t>
            </a:r>
            <a:r>
              <a:rPr lang="en-US" sz="2400" dirty="0" smtClean="0">
                <a:latin typeface="Tw Cen MT Condensed" pitchFamily="34" charset="0"/>
              </a:rPr>
              <a:t>.</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100" dirty="0" smtClean="0">
                <a:latin typeface="Brush Script MT" pitchFamily="66" charset="0"/>
              </a:rPr>
              <a:t>Dental implants</a:t>
            </a:r>
            <a:endParaRPr lang="en-US" sz="4100" dirty="0">
              <a:latin typeface="Brush Script MT" pitchFamily="66" charset="0"/>
            </a:endParaRPr>
          </a:p>
        </p:txBody>
      </p:sp>
      <p:sp>
        <p:nvSpPr>
          <p:cNvPr id="3" name="Content Placeholder 2"/>
          <p:cNvSpPr>
            <a:spLocks noGrp="1"/>
          </p:cNvSpPr>
          <p:nvPr>
            <p:ph sz="quarter" idx="1"/>
          </p:nvPr>
        </p:nvSpPr>
        <p:spPr/>
        <p:txBody>
          <a:bodyPr/>
          <a:lstStyle/>
          <a:p>
            <a:pPr algn="justLow"/>
            <a:r>
              <a:rPr lang="en-US" sz="2400" dirty="0" err="1" smtClean="0">
                <a:latin typeface="Tw Cen MT Condensed" pitchFamily="34" charset="0"/>
              </a:rPr>
              <a:t>Peri</a:t>
            </a:r>
            <a:r>
              <a:rPr lang="en-US" sz="2400" dirty="0" smtClean="0">
                <a:latin typeface="Tw Cen MT Condensed" pitchFamily="34" charset="0"/>
              </a:rPr>
              <a:t>-implant infection results in inflammation of the surrounding soft tissues and can induce a breakdown of the implant-supporting bone.</a:t>
            </a:r>
          </a:p>
          <a:p>
            <a:pPr algn="justLow"/>
            <a:r>
              <a:rPr lang="en-US" sz="2400" dirty="0" smtClean="0">
                <a:latin typeface="Tw Cen MT Condensed" pitchFamily="34" charset="0"/>
              </a:rPr>
              <a:t>The </a:t>
            </a:r>
            <a:r>
              <a:rPr lang="en-US" sz="2400" dirty="0" smtClean="0">
                <a:latin typeface="Tw Cen MT Condensed" pitchFamily="34" charset="0"/>
              </a:rPr>
              <a:t>CO</a:t>
            </a:r>
            <a:r>
              <a:rPr lang="en-US" sz="1800" dirty="0" smtClean="0">
                <a:latin typeface="Tw Cen MT Condensed" pitchFamily="34" charset="0"/>
              </a:rPr>
              <a:t>2</a:t>
            </a:r>
            <a:r>
              <a:rPr lang="en-US" sz="2400" dirty="0" smtClean="0">
                <a:latin typeface="Tw Cen MT Condensed" pitchFamily="34" charset="0"/>
              </a:rPr>
              <a:t>, </a:t>
            </a:r>
            <a:r>
              <a:rPr lang="en-US" sz="2400" dirty="0" err="1" smtClean="0">
                <a:latin typeface="Tw Cen MT Condensed" pitchFamily="34" charset="0"/>
              </a:rPr>
              <a:t>Er:YAG</a:t>
            </a:r>
            <a:r>
              <a:rPr lang="en-US" sz="2400" dirty="0" smtClean="0">
                <a:latin typeface="Tw Cen MT Condensed" pitchFamily="34" charset="0"/>
              </a:rPr>
              <a:t>, and diode lasers have been shown to be safe and effective for treating </a:t>
            </a:r>
            <a:r>
              <a:rPr lang="en-US" sz="2400" dirty="0" err="1" smtClean="0">
                <a:latin typeface="Tw Cen MT Condensed" pitchFamily="34" charset="0"/>
              </a:rPr>
              <a:t>peri-implantitis</a:t>
            </a:r>
            <a:r>
              <a:rPr lang="en-US" sz="2400" dirty="0" smtClean="0">
                <a:latin typeface="Tw Cen MT Condensed" pitchFamily="34" charset="0"/>
              </a:rPr>
              <a:t>.</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100" dirty="0" err="1" smtClean="0">
                <a:latin typeface="Brush Script MT" pitchFamily="66" charset="0"/>
              </a:rPr>
              <a:t>Temporomandibular</a:t>
            </a:r>
            <a:r>
              <a:rPr lang="en-US" sz="4100" dirty="0" smtClean="0">
                <a:latin typeface="Brush Script MT" pitchFamily="66" charset="0"/>
              </a:rPr>
              <a:t> joint surgery</a:t>
            </a:r>
            <a:endParaRPr lang="en-US" sz="4100" dirty="0">
              <a:latin typeface="Brush Script MT" pitchFamily="66" charset="0"/>
            </a:endParaRPr>
          </a:p>
        </p:txBody>
      </p:sp>
      <p:sp>
        <p:nvSpPr>
          <p:cNvPr id="3" name="Content Placeholder 2"/>
          <p:cNvSpPr>
            <a:spLocks noGrp="1"/>
          </p:cNvSpPr>
          <p:nvPr>
            <p:ph sz="quarter" idx="1"/>
          </p:nvPr>
        </p:nvSpPr>
        <p:spPr/>
        <p:txBody>
          <a:bodyPr>
            <a:normAutofit/>
          </a:bodyPr>
          <a:lstStyle/>
          <a:p>
            <a:r>
              <a:rPr lang="en-US" sz="2400" dirty="0" smtClean="0">
                <a:latin typeface="Tw Cen MT Condensed" pitchFamily="34" charset="0"/>
              </a:rPr>
              <a:t>Arthroscopic surgery has become the primary treatment of choice for surgical internal derangements of the TMJ. Lasers have several advantages compared with conventional cutting instrumentation and techniques, such as:</a:t>
            </a:r>
          </a:p>
          <a:p>
            <a:pPr marL="457200" indent="-457200">
              <a:buFont typeface="+mj-lt"/>
              <a:buAutoNum type="arabicPeriod"/>
            </a:pPr>
            <a:r>
              <a:rPr lang="en-US" sz="2400" dirty="0" smtClean="0">
                <a:latin typeface="Tw Cen MT Condensed" pitchFamily="34" charset="0"/>
              </a:rPr>
              <a:t>Diseased tissues can be removed without mechanical contact.</a:t>
            </a:r>
          </a:p>
          <a:p>
            <a:pPr marL="457200" indent="-457200">
              <a:buFont typeface="+mj-lt"/>
              <a:buAutoNum type="arabicPeriod"/>
            </a:pPr>
            <a:r>
              <a:rPr lang="en-US" sz="2400" dirty="0" smtClean="0">
                <a:latin typeface="Tw Cen MT Condensed" pitchFamily="34" charset="0"/>
              </a:rPr>
              <a:t>Decreased trauma to the </a:t>
            </a:r>
            <a:r>
              <a:rPr lang="en-US" sz="2400" dirty="0" err="1" smtClean="0">
                <a:latin typeface="Tw Cen MT Condensed" pitchFamily="34" charset="0"/>
              </a:rPr>
              <a:t>articular</a:t>
            </a:r>
            <a:r>
              <a:rPr lang="en-US" sz="2400" dirty="0" smtClean="0">
                <a:latin typeface="Tw Cen MT Condensed" pitchFamily="34" charset="0"/>
              </a:rPr>
              <a:t> cartilage and synovial surfaces. </a:t>
            </a:r>
          </a:p>
          <a:p>
            <a:pPr marL="457200" indent="-457200">
              <a:buFont typeface="+mj-lt"/>
              <a:buAutoNum type="arabicPeriod"/>
            </a:pPr>
            <a:r>
              <a:rPr lang="en-US" sz="2400" dirty="0" err="1" smtClean="0">
                <a:latin typeface="Tw Cen MT Condensed" pitchFamily="34" charset="0"/>
              </a:rPr>
              <a:t>Hemostasis</a:t>
            </a:r>
            <a:r>
              <a:rPr lang="en-US" sz="2400" dirty="0" smtClean="0">
                <a:latin typeface="Tw Cen MT Condensed" pitchFamily="34" charset="0"/>
              </a:rPr>
              <a:t> within the joint without causing thermal damage.</a:t>
            </a:r>
          </a:p>
          <a:p>
            <a:pPr marL="457200" indent="-457200">
              <a:buFont typeface="+mj-lt"/>
              <a:buAutoNum type="arabicPeriod"/>
            </a:pPr>
            <a:r>
              <a:rPr lang="en-US" sz="2400" dirty="0" smtClean="0">
                <a:latin typeface="Tw Cen MT Condensed" pitchFamily="34" charset="0"/>
              </a:rPr>
              <a:t>Technical precision of laser surgery is far superior.</a:t>
            </a:r>
          </a:p>
          <a:p>
            <a:pPr marL="457200" indent="-457200">
              <a:buFont typeface="+mj-lt"/>
              <a:buAutoNum type="arabicPeriod"/>
            </a:pPr>
            <a:r>
              <a:rPr lang="en-US" sz="2400" dirty="0" smtClean="0">
                <a:latin typeface="Tw Cen MT Condensed" pitchFamily="34" charset="0"/>
              </a:rPr>
              <a:t>Eliminates the possibility of instrument breakage and retrieval.</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a:bodyPr>
          <a:lstStyle/>
          <a:p>
            <a:r>
              <a:rPr lang="en-US" sz="2400" dirty="0" smtClean="0">
                <a:latin typeface="Tw Cen MT Condensed" pitchFamily="34" charset="0"/>
              </a:rPr>
              <a:t>Using this technique, such procedures as:</a:t>
            </a:r>
          </a:p>
          <a:p>
            <a:pPr marL="514350" indent="-514350">
              <a:buFont typeface="+mj-lt"/>
              <a:buAutoNum type="arabicPeriod"/>
            </a:pPr>
            <a:r>
              <a:rPr lang="en-US" sz="2400" dirty="0" err="1" smtClean="0">
                <a:latin typeface="Tw Cen MT Condensed" pitchFamily="34" charset="0"/>
              </a:rPr>
              <a:t>Diskectomy</a:t>
            </a:r>
            <a:r>
              <a:rPr lang="en-US" sz="2400" dirty="0" smtClean="0">
                <a:latin typeface="Tw Cen MT Condensed" pitchFamily="34" charset="0"/>
              </a:rPr>
              <a:t>.</a:t>
            </a:r>
          </a:p>
          <a:p>
            <a:pPr marL="514350" indent="-514350">
              <a:buFont typeface="+mj-lt"/>
              <a:buAutoNum type="arabicPeriod"/>
            </a:pPr>
            <a:r>
              <a:rPr lang="en-US" sz="2400" dirty="0" err="1" smtClean="0">
                <a:latin typeface="Tw Cen MT Condensed" pitchFamily="34" charset="0"/>
              </a:rPr>
              <a:t>Diskoplasty</a:t>
            </a:r>
            <a:r>
              <a:rPr lang="en-US" sz="2400" dirty="0" smtClean="0">
                <a:latin typeface="Tw Cen MT Condensed" pitchFamily="34" charset="0"/>
              </a:rPr>
              <a:t>.</a:t>
            </a:r>
          </a:p>
          <a:p>
            <a:pPr marL="514350" indent="-514350">
              <a:buFont typeface="+mj-lt"/>
              <a:buAutoNum type="arabicPeriod"/>
            </a:pPr>
            <a:r>
              <a:rPr lang="en-US" sz="2400" dirty="0" err="1" smtClean="0">
                <a:latin typeface="Tw Cen MT Condensed" pitchFamily="34" charset="0"/>
              </a:rPr>
              <a:t>Synovectomy</a:t>
            </a:r>
            <a:r>
              <a:rPr lang="en-US" sz="2400" dirty="0" smtClean="0">
                <a:latin typeface="Tw Cen MT Condensed" pitchFamily="34" charset="0"/>
              </a:rPr>
              <a:t>.</a:t>
            </a:r>
          </a:p>
          <a:p>
            <a:pPr marL="514350" indent="-514350">
              <a:buFont typeface="+mj-lt"/>
              <a:buAutoNum type="arabicPeriod"/>
            </a:pPr>
            <a:r>
              <a:rPr lang="en-US" sz="2400" dirty="0" err="1" smtClean="0">
                <a:latin typeface="Tw Cen MT Condensed" pitchFamily="34" charset="0"/>
              </a:rPr>
              <a:t>Hemostasis</a:t>
            </a:r>
            <a:r>
              <a:rPr lang="en-US" sz="2400" dirty="0" smtClean="0">
                <a:latin typeface="Tw Cen MT Condensed" pitchFamily="34" charset="0"/>
              </a:rPr>
              <a:t>.</a:t>
            </a:r>
          </a:p>
          <a:p>
            <a:pPr marL="514350" indent="-514350">
              <a:buFont typeface="+mj-lt"/>
              <a:buAutoNum type="arabicPeriod"/>
            </a:pPr>
            <a:r>
              <a:rPr lang="en-US" sz="2400" dirty="0" smtClean="0">
                <a:latin typeface="Tw Cen MT Condensed" pitchFamily="34" charset="0"/>
              </a:rPr>
              <a:t>Posterior attachment contraction.</a:t>
            </a:r>
          </a:p>
          <a:p>
            <a:pPr marL="514350" indent="-514350">
              <a:buFont typeface="+mj-lt"/>
              <a:buAutoNum type="arabicPeriod"/>
            </a:pPr>
            <a:r>
              <a:rPr lang="en-US" sz="2400" dirty="0" err="1" smtClean="0">
                <a:latin typeface="Tw Cen MT Condensed" pitchFamily="34" charset="0"/>
              </a:rPr>
              <a:t>Eminectomy</a:t>
            </a:r>
            <a:r>
              <a:rPr lang="en-US" sz="2400" dirty="0" smtClean="0">
                <a:latin typeface="Tw Cen MT Condensed" pitchFamily="34" charset="0"/>
              </a:rPr>
              <a:t>.</a:t>
            </a:r>
          </a:p>
          <a:p>
            <a:pPr marL="514350" indent="-514350">
              <a:buFont typeface="+mj-lt"/>
              <a:buAutoNum type="arabicPeriod"/>
            </a:pPr>
            <a:r>
              <a:rPr lang="en-US" sz="2400" dirty="0" smtClean="0">
                <a:latin typeface="Tw Cen MT Condensed" pitchFamily="34" charset="0"/>
              </a:rPr>
              <a:t>Debridement of fibrous </a:t>
            </a:r>
            <a:r>
              <a:rPr lang="en-US" sz="2400" dirty="0" err="1" smtClean="0">
                <a:latin typeface="Tw Cen MT Condensed" pitchFamily="34" charset="0"/>
              </a:rPr>
              <a:t>ankylosis</a:t>
            </a:r>
            <a:r>
              <a:rPr lang="en-US" sz="2400" dirty="0" smtClean="0">
                <a:latin typeface="Tw Cen MT Condensed" pitchFamily="34" charset="0"/>
              </a:rPr>
              <a:t> </a:t>
            </a:r>
          </a:p>
          <a:p>
            <a:pPr marL="514350" indent="-514350">
              <a:buNone/>
            </a:pPr>
            <a:r>
              <a:rPr lang="en-US" sz="2400" dirty="0" smtClean="0">
                <a:latin typeface="Tw Cen MT Condensed" pitchFamily="34" charset="0"/>
              </a:rPr>
              <a:t>- All these can be performed on an outpatient basis through two incisions less than 2 mm each.</a:t>
            </a:r>
            <a:endParaRPr lang="en-US" sz="2400" dirty="0">
              <a:latin typeface="Tw Cen MT Condensed" pitchFamily="34" charset="0"/>
            </a:endParaRPr>
          </a:p>
        </p:txBody>
      </p:sp>
      <p:sp>
        <p:nvSpPr>
          <p:cNvPr id="4" name="Title 1"/>
          <p:cNvSpPr>
            <a:spLocks noGrp="1"/>
          </p:cNvSpPr>
          <p:nvPr>
            <p:ph type="title"/>
          </p:nvPr>
        </p:nvSpPr>
        <p:spPr/>
        <p:txBody>
          <a:bodyPr>
            <a:normAutofit/>
          </a:bodyPr>
          <a:lstStyle/>
          <a:p>
            <a:r>
              <a:rPr lang="en-US" sz="4100" dirty="0" err="1" smtClean="0">
                <a:latin typeface="Brush Script MT" pitchFamily="66" charset="0"/>
              </a:rPr>
              <a:t>Temporomandibular</a:t>
            </a:r>
            <a:r>
              <a:rPr lang="en-US" sz="4100" dirty="0" smtClean="0">
                <a:latin typeface="Brush Script MT" pitchFamily="66" charset="0"/>
              </a:rPr>
              <a:t> joint surgery</a:t>
            </a:r>
            <a:endParaRPr lang="en-US" sz="4100" dirty="0">
              <a:latin typeface="Brush Script MT" pitchFamily="66" charset="0"/>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026" name="Picture 2"/>
          <p:cNvPicPr>
            <a:picLocks noGrp="1" noChangeAspect="1" noChangeArrowheads="1"/>
          </p:cNvPicPr>
          <p:nvPr>
            <p:ph sz="quarter" idx="1"/>
          </p:nvPr>
        </p:nvPicPr>
        <p:blipFill>
          <a:blip r:embed="rId2"/>
          <a:srcRect/>
          <a:stretch>
            <a:fillRect/>
          </a:stretch>
        </p:blipFill>
        <p:spPr bwMode="auto">
          <a:xfrm>
            <a:off x="152399" y="-30823"/>
            <a:ext cx="8852570" cy="5669623"/>
          </a:xfrm>
          <a:prstGeom prst="rect">
            <a:avLst/>
          </a:prstGeom>
          <a:noFill/>
          <a:ln w="9525">
            <a:noFill/>
            <a:miter lim="800000"/>
            <a:headEnd/>
            <a:tailEnd/>
          </a:ln>
          <a:effectLst/>
        </p:spPr>
      </p:pic>
      <p:sp>
        <p:nvSpPr>
          <p:cNvPr id="5" name="Rectangle 4"/>
          <p:cNvSpPr/>
          <p:nvPr/>
        </p:nvSpPr>
        <p:spPr>
          <a:xfrm>
            <a:off x="304800" y="5715000"/>
            <a:ext cx="8839200" cy="677108"/>
          </a:xfrm>
          <a:prstGeom prst="rect">
            <a:avLst/>
          </a:prstGeom>
        </p:spPr>
        <p:txBody>
          <a:bodyPr wrap="square">
            <a:spAutoFit/>
          </a:bodyPr>
          <a:lstStyle/>
          <a:p>
            <a:r>
              <a:rPr lang="en-US" sz="1900" dirty="0" err="1" smtClean="0">
                <a:latin typeface="Tw Cen MT Condensed" pitchFamily="34" charset="0"/>
              </a:rPr>
              <a:t>Temporomandibular</a:t>
            </a:r>
            <a:r>
              <a:rPr lang="en-US" sz="1900" dirty="0" smtClean="0">
                <a:latin typeface="Tw Cen MT Condensed" pitchFamily="34" charset="0"/>
              </a:rPr>
              <a:t> joint arthroscopy using a </a:t>
            </a:r>
            <a:r>
              <a:rPr lang="en-US" sz="1900" dirty="0" err="1" smtClean="0">
                <a:latin typeface="Tw Cen MT Condensed" pitchFamily="34" charset="0"/>
              </a:rPr>
              <a:t>holmium:YAG</a:t>
            </a:r>
            <a:r>
              <a:rPr lang="en-US" sz="1900" dirty="0" smtClean="0">
                <a:latin typeface="Tw Cen MT Condensed" pitchFamily="34" charset="0"/>
              </a:rPr>
              <a:t> laser. Separate ports are required to provide the surgeon with visibility of the laser tip during use.</a:t>
            </a:r>
            <a:endParaRPr lang="en-US" sz="1900" dirty="0">
              <a:latin typeface="Tw Cen MT Condensed" pitchFamily="34" charset="0"/>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100" dirty="0" err="1" smtClean="0">
                <a:latin typeface="Brush Script MT" pitchFamily="66" charset="0"/>
              </a:rPr>
              <a:t>Summary</a:t>
            </a:r>
          </a:p>
        </p:txBody>
      </p:sp>
      <p:sp>
        <p:nvSpPr>
          <p:cNvPr id="3" name="Content Placeholder 2"/>
          <p:cNvSpPr>
            <a:spLocks noGrp="1"/>
          </p:cNvSpPr>
          <p:nvPr>
            <p:ph sz="quarter" idx="1"/>
          </p:nvPr>
        </p:nvSpPr>
        <p:spPr/>
        <p:txBody>
          <a:bodyPr>
            <a:normAutofit/>
          </a:bodyPr>
          <a:lstStyle/>
          <a:p>
            <a:pPr algn="just"/>
            <a:r>
              <a:rPr lang="en-US" sz="2400" dirty="0" smtClean="0">
                <a:latin typeface="Tw Cen MT Condensed" pitchFamily="34" charset="0"/>
              </a:rPr>
              <a:t>The incorporation of lasers OMS has led to exciting advances in surgical therapy and improved patient care.</a:t>
            </a:r>
          </a:p>
          <a:p>
            <a:pPr algn="just"/>
            <a:r>
              <a:rPr lang="en-US" sz="2400" dirty="0" smtClean="0">
                <a:latin typeface="Tw Cen MT Condensed" pitchFamily="34" charset="0"/>
              </a:rPr>
              <a:t>Advances in laser technology undoubtedly will yield new procedures and have a major role in the future of minimally invasive surgery.</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a:xfrm>
            <a:off x="304800" y="2743200"/>
            <a:ext cx="8503920" cy="4572000"/>
          </a:xfrm>
        </p:spPr>
        <p:txBody>
          <a:bodyPr>
            <a:normAutofit/>
          </a:bodyPr>
          <a:lstStyle/>
          <a:p>
            <a:pPr algn="ctr">
              <a:spcBef>
                <a:spcPct val="0"/>
              </a:spcBef>
              <a:buNone/>
            </a:pPr>
            <a:r>
              <a:rPr lang="en-US" sz="4100" dirty="0" err="1" smtClean="0">
                <a:solidFill>
                  <a:schemeClr val="accent3">
                    <a:shade val="75000"/>
                  </a:schemeClr>
                </a:solidFill>
                <a:latin typeface="Brush Script MT" pitchFamily="66" charset="0"/>
                <a:ea typeface="+mj-ea"/>
                <a:cs typeface="+mj-cs"/>
              </a:rPr>
              <a:t>Thank You</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100" dirty="0" smtClean="0">
                <a:latin typeface="Brush Script MT" pitchFamily="66" charset="0"/>
              </a:rPr>
              <a:t>Types and </a:t>
            </a:r>
            <a:r>
              <a:rPr lang="en-US" sz="4100" dirty="0" err="1" smtClean="0">
                <a:latin typeface="Brush Script MT" pitchFamily="66" charset="0"/>
              </a:rPr>
              <a:t>Wavelenghts</a:t>
            </a:r>
            <a:endParaRPr lang="en-US" sz="4100" dirty="0">
              <a:latin typeface="Brush Script MT" pitchFamily="66" charset="0"/>
            </a:endParaRPr>
          </a:p>
        </p:txBody>
      </p:sp>
      <p:sp>
        <p:nvSpPr>
          <p:cNvPr id="3" name="Content Placeholder 2"/>
          <p:cNvSpPr>
            <a:spLocks noGrp="1"/>
          </p:cNvSpPr>
          <p:nvPr>
            <p:ph sz="quarter" idx="1"/>
          </p:nvPr>
        </p:nvSpPr>
        <p:spPr/>
        <p:txBody>
          <a:bodyPr>
            <a:normAutofit fontScale="92500" lnSpcReduction="10000"/>
          </a:bodyPr>
          <a:lstStyle/>
          <a:p>
            <a:pPr algn="justLow"/>
            <a:r>
              <a:rPr lang="en-US" sz="2900" dirty="0" smtClean="0">
                <a:latin typeface="Tw Cen MT Condensed" pitchFamily="34" charset="0"/>
              </a:rPr>
              <a:t>There are many different laser wavelengths that have been used in OMS, Such as:</a:t>
            </a:r>
          </a:p>
          <a:p>
            <a:pPr marL="514350" indent="-514350" algn="justLow">
              <a:buFont typeface="+mj-lt"/>
              <a:buAutoNum type="arabicPeriod"/>
            </a:pPr>
            <a:r>
              <a:rPr lang="en-US" sz="2900" dirty="0" smtClean="0">
                <a:latin typeface="Tw Cen MT Condensed" pitchFamily="34" charset="0"/>
              </a:rPr>
              <a:t>CO</a:t>
            </a:r>
            <a:r>
              <a:rPr lang="en-US" sz="2200" dirty="0" smtClean="0">
                <a:latin typeface="Tw Cen MT Condensed" pitchFamily="34" charset="0"/>
              </a:rPr>
              <a:t>2</a:t>
            </a:r>
            <a:r>
              <a:rPr lang="en-US" sz="2900" dirty="0" smtClean="0">
                <a:latin typeface="Tw Cen MT Condensed" pitchFamily="34" charset="0"/>
              </a:rPr>
              <a:t> laser.</a:t>
            </a:r>
          </a:p>
          <a:p>
            <a:pPr marL="514350" indent="-514350" algn="justLow">
              <a:buFont typeface="+mj-lt"/>
              <a:buAutoNum type="arabicPeriod"/>
            </a:pPr>
            <a:r>
              <a:rPr lang="en-US" sz="2900" dirty="0" err="1" smtClean="0">
                <a:latin typeface="Tw Cen MT Condensed" pitchFamily="34" charset="0"/>
              </a:rPr>
              <a:t>Nd:YAG</a:t>
            </a:r>
            <a:r>
              <a:rPr lang="en-US" sz="2900" dirty="0" smtClean="0">
                <a:latin typeface="Tw Cen MT Condensed" pitchFamily="34" charset="0"/>
              </a:rPr>
              <a:t> laser.</a:t>
            </a:r>
          </a:p>
          <a:p>
            <a:pPr marL="514350" indent="-514350" algn="justLow">
              <a:buFont typeface="+mj-lt"/>
              <a:buAutoNum type="arabicPeriod"/>
            </a:pPr>
            <a:r>
              <a:rPr lang="en-US" sz="2900" dirty="0" err="1" smtClean="0">
                <a:latin typeface="Tw Cen MT Condensed" pitchFamily="34" charset="0"/>
              </a:rPr>
              <a:t>Er:YAG</a:t>
            </a:r>
            <a:r>
              <a:rPr lang="en-US" sz="2900" dirty="0" smtClean="0">
                <a:latin typeface="Tw Cen MT Condensed" pitchFamily="34" charset="0"/>
              </a:rPr>
              <a:t> laser.</a:t>
            </a:r>
          </a:p>
          <a:p>
            <a:pPr marL="514350" indent="-514350" algn="justLow">
              <a:buFont typeface="+mj-lt"/>
              <a:buAutoNum type="arabicPeriod"/>
            </a:pPr>
            <a:r>
              <a:rPr lang="en-US" sz="2900" dirty="0" err="1" smtClean="0">
                <a:latin typeface="Tw Cen MT Condensed" pitchFamily="34" charset="0"/>
              </a:rPr>
              <a:t>Ho:YAG</a:t>
            </a:r>
            <a:r>
              <a:rPr lang="en-US" sz="2900" dirty="0" smtClean="0">
                <a:latin typeface="Tw Cen MT Condensed" pitchFamily="34" charset="0"/>
              </a:rPr>
              <a:t> laser.</a:t>
            </a:r>
          </a:p>
          <a:p>
            <a:pPr marL="514350" indent="-514350" algn="justLow">
              <a:buFont typeface="+mj-lt"/>
              <a:buAutoNum type="arabicPeriod"/>
            </a:pPr>
            <a:r>
              <a:rPr lang="en-US" sz="2900" dirty="0" smtClean="0">
                <a:latin typeface="Tw Cen MT Condensed" pitchFamily="34" charset="0"/>
              </a:rPr>
              <a:t>Argon laser.</a:t>
            </a:r>
          </a:p>
          <a:p>
            <a:pPr marL="514350" indent="-514350" algn="justLow">
              <a:buFont typeface="+mj-lt"/>
              <a:buAutoNum type="arabicPeriod"/>
            </a:pPr>
            <a:r>
              <a:rPr lang="en-US" sz="2900" dirty="0" smtClean="0">
                <a:latin typeface="Tw Cen MT Condensed" pitchFamily="34" charset="0"/>
              </a:rPr>
              <a:t>Semiconductor diode lasers.</a:t>
            </a:r>
          </a:p>
          <a:p>
            <a:pPr marL="514350" indent="-514350" algn="justLow">
              <a:buNone/>
            </a:pPr>
            <a:endParaRPr lang="en-US" sz="2900" dirty="0" smtClean="0">
              <a:latin typeface="Tw Cen MT Condensed" pitchFamily="34" charset="0"/>
            </a:endParaRPr>
          </a:p>
          <a:p>
            <a:pPr marL="514350" indent="-514350" algn="justLow">
              <a:buNone/>
            </a:pPr>
            <a:r>
              <a:rPr lang="en-US" sz="2900" dirty="0" err="1" smtClean="0">
                <a:latin typeface="Tw Cen MT Condensed" pitchFamily="34" charset="0"/>
              </a:rPr>
              <a:t>Nd</a:t>
            </a:r>
            <a:r>
              <a:rPr lang="en-US" sz="2900" dirty="0" smtClean="0">
                <a:latin typeface="Tw Cen MT Condensed" pitchFamily="34" charset="0"/>
              </a:rPr>
              <a:t>: Neodymium, Y: Yttrium, A: Aluminum, G: Garnet, </a:t>
            </a:r>
            <a:r>
              <a:rPr lang="en-US" sz="2900" dirty="0" err="1" smtClean="0">
                <a:latin typeface="Tw Cen MT Condensed" pitchFamily="34" charset="0"/>
              </a:rPr>
              <a:t>Er</a:t>
            </a:r>
            <a:r>
              <a:rPr lang="en-US" sz="2900" dirty="0" smtClean="0">
                <a:latin typeface="Tw Cen MT Condensed" pitchFamily="34" charset="0"/>
              </a:rPr>
              <a:t>: Erbium, Ho: Holmium</a:t>
            </a:r>
          </a:p>
          <a:p>
            <a:pPr marL="514350" indent="-514350">
              <a:buFont typeface="+mj-lt"/>
              <a:buAutoNum type="arabicPeriod"/>
            </a:pPr>
            <a:endParaRPr lang="en-US" dirty="0" smtClean="0"/>
          </a:p>
          <a:p>
            <a:pPr marL="514350" indent="-514350">
              <a:buFont typeface="+mj-lt"/>
              <a:buAutoNum type="arabicPeriod"/>
            </a:pPr>
            <a:endParaRPr lang="en-US" dirty="0" smtClean="0"/>
          </a:p>
          <a:p>
            <a:pPr marL="514350" indent="-514350">
              <a:buFont typeface="+mj-lt"/>
              <a:buAutoNum type="arabicPeriod"/>
            </a:pPr>
            <a:endParaRPr lang="en-US"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rmAutofit fontScale="90000"/>
          </a:bodyPr>
          <a:lstStyle/>
          <a:p>
            <a:r>
              <a:rPr lang="en-US" sz="3700" dirty="0" smtClean="0"/>
              <a:t/>
            </a:r>
            <a:br>
              <a:rPr lang="en-US" sz="3700" dirty="0" smtClean="0"/>
            </a:br>
            <a:r>
              <a:rPr lang="en-US" sz="4600" dirty="0" smtClean="0">
                <a:latin typeface="Brush Script MT" pitchFamily="66" charset="0"/>
              </a:rPr>
              <a:t>CO</a:t>
            </a:r>
            <a:r>
              <a:rPr lang="en-US" sz="3100" dirty="0" smtClean="0">
                <a:latin typeface="Brush Script MT" pitchFamily="66" charset="0"/>
              </a:rPr>
              <a:t>2</a:t>
            </a:r>
            <a:r>
              <a:rPr lang="en-US" sz="4600" dirty="0" smtClean="0">
                <a:latin typeface="Brush Script MT" pitchFamily="66" charset="0"/>
              </a:rPr>
              <a:t> Laser (10,600 nm)</a:t>
            </a:r>
            <a:endParaRPr lang="en-US" sz="4600" dirty="0">
              <a:latin typeface="Brush Script MT" pitchFamily="66" charset="0"/>
            </a:endParaRPr>
          </a:p>
        </p:txBody>
      </p:sp>
      <p:sp>
        <p:nvSpPr>
          <p:cNvPr id="3" name="Content Placeholder 2"/>
          <p:cNvSpPr>
            <a:spLocks noGrp="1"/>
          </p:cNvSpPr>
          <p:nvPr>
            <p:ph sz="quarter" idx="1"/>
          </p:nvPr>
        </p:nvSpPr>
        <p:spPr/>
        <p:txBody>
          <a:bodyPr>
            <a:normAutofit/>
          </a:bodyPr>
          <a:lstStyle/>
          <a:p>
            <a:pPr algn="justLow"/>
            <a:r>
              <a:rPr lang="en-US" dirty="0" smtClean="0">
                <a:latin typeface="Tw Cen MT Condensed" pitchFamily="34" charset="0"/>
              </a:rPr>
              <a:t>CO</a:t>
            </a:r>
            <a:r>
              <a:rPr lang="en-US" sz="2000" dirty="0" smtClean="0">
                <a:latin typeface="Tw Cen MT Condensed" pitchFamily="34" charset="0"/>
              </a:rPr>
              <a:t>2</a:t>
            </a:r>
            <a:r>
              <a:rPr lang="en-US" dirty="0" smtClean="0">
                <a:latin typeface="Tw Cen MT Condensed" pitchFamily="34" charset="0"/>
              </a:rPr>
              <a:t> laser is one of the most widely employed lasers in OMS.</a:t>
            </a:r>
          </a:p>
          <a:p>
            <a:pPr algn="justLow"/>
            <a:r>
              <a:rPr lang="en-US" dirty="0" smtClean="0">
                <a:latin typeface="Tw Cen MT Condensed" pitchFamily="34" charset="0"/>
              </a:rPr>
              <a:t>CO</a:t>
            </a:r>
            <a:r>
              <a:rPr lang="en-US" sz="2000" dirty="0" smtClean="0">
                <a:latin typeface="Tw Cen MT Condensed" pitchFamily="34" charset="0"/>
              </a:rPr>
              <a:t>2</a:t>
            </a:r>
            <a:r>
              <a:rPr lang="en-US" dirty="0" smtClean="0">
                <a:latin typeface="Tw Cen MT Condensed" pitchFamily="34" charset="0"/>
              </a:rPr>
              <a:t> laser is ideal for most soft tissue surgeries because it has excellent affinity for water-based soft tissues.</a:t>
            </a:r>
          </a:p>
          <a:p>
            <a:pPr algn="justLow"/>
            <a:r>
              <a:rPr lang="en-US" dirty="0" smtClean="0">
                <a:latin typeface="Tw Cen MT Condensed" pitchFamily="34" charset="0"/>
              </a:rPr>
              <a:t>The absorbed energy causes:</a:t>
            </a:r>
          </a:p>
          <a:p>
            <a:pPr marL="514350" indent="-514350" algn="justLow">
              <a:buFont typeface="+mj-lt"/>
              <a:buAutoNum type="arabicPeriod"/>
            </a:pPr>
            <a:r>
              <a:rPr lang="en-US" dirty="0" smtClean="0">
                <a:latin typeface="Tw Cen MT Condensed" pitchFamily="34" charset="0"/>
              </a:rPr>
              <a:t>Vaporization of the intracellular and extracellular fluid. </a:t>
            </a:r>
          </a:p>
          <a:p>
            <a:pPr marL="514350" indent="-514350" algn="justLow">
              <a:buFont typeface="+mj-lt"/>
              <a:buAutoNum type="arabicPeriod"/>
            </a:pPr>
            <a:r>
              <a:rPr lang="en-US" dirty="0" smtClean="0">
                <a:latin typeface="Tw Cen MT Condensed" pitchFamily="34" charset="0"/>
              </a:rPr>
              <a:t>Blood vessels of approximately 500</a:t>
            </a:r>
            <a:r>
              <a:rPr lang="en-US" sz="2400" dirty="0" smtClean="0">
                <a:latin typeface="Tw Cen MT Condensed" pitchFamily="34" charset="0"/>
              </a:rPr>
              <a:t>µ </a:t>
            </a:r>
            <a:r>
              <a:rPr lang="en-US" dirty="0" smtClean="0">
                <a:latin typeface="Tw Cen MT Condensed" pitchFamily="34" charset="0"/>
              </a:rPr>
              <a:t>or less are sealed spontaneously.</a:t>
            </a:r>
            <a:endParaRPr lang="en-US" dirty="0">
              <a:latin typeface="Tw Cen MT Condensed"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Autofit/>
          </a:bodyPr>
          <a:lstStyle/>
          <a:p>
            <a:r>
              <a:rPr lang="en-US" sz="4100" dirty="0" err="1" smtClean="0">
                <a:latin typeface="Brush Script MT" pitchFamily="66" charset="0"/>
              </a:rPr>
              <a:t>Nd:YAG</a:t>
            </a:r>
            <a:r>
              <a:rPr lang="en-US" sz="4100" dirty="0" smtClean="0">
                <a:latin typeface="Brush Script MT" pitchFamily="66" charset="0"/>
              </a:rPr>
              <a:t> Laser (1064 nm)</a:t>
            </a:r>
            <a:endParaRPr lang="en-US" sz="4100" dirty="0">
              <a:latin typeface="Brush Script MT" pitchFamily="66" charset="0"/>
            </a:endParaRPr>
          </a:p>
        </p:txBody>
      </p:sp>
      <p:sp>
        <p:nvSpPr>
          <p:cNvPr id="3" name="Content Placeholder 2"/>
          <p:cNvSpPr>
            <a:spLocks noGrp="1"/>
          </p:cNvSpPr>
          <p:nvPr>
            <p:ph sz="quarter" idx="1"/>
          </p:nvPr>
        </p:nvSpPr>
        <p:spPr/>
        <p:txBody>
          <a:bodyPr>
            <a:normAutofit/>
          </a:bodyPr>
          <a:lstStyle/>
          <a:p>
            <a:pPr algn="justLow"/>
            <a:r>
              <a:rPr lang="en-US" dirty="0" smtClean="0">
                <a:latin typeface="Tw Cen MT Condensed" pitchFamily="34" charset="0"/>
              </a:rPr>
              <a:t>The </a:t>
            </a:r>
            <a:r>
              <a:rPr lang="en-US" dirty="0" err="1" smtClean="0">
                <a:latin typeface="Tw Cen MT Condensed" pitchFamily="34" charset="0"/>
              </a:rPr>
              <a:t>Nd:YAG</a:t>
            </a:r>
            <a:r>
              <a:rPr lang="en-US" dirty="0" smtClean="0">
                <a:latin typeface="Tw Cen MT Condensed" pitchFamily="34" charset="0"/>
              </a:rPr>
              <a:t> laser’s active medium is a crystal of yttrium, aluminum, and garnet doped with neodymium ions.</a:t>
            </a:r>
          </a:p>
          <a:p>
            <a:pPr algn="justLow">
              <a:buNone/>
            </a:pPr>
            <a:endParaRPr lang="en-US" dirty="0" smtClean="0">
              <a:latin typeface="Tw Cen MT Condensed" pitchFamily="34" charset="0"/>
            </a:endParaRPr>
          </a:p>
          <a:p>
            <a:pPr algn="justLow"/>
            <a:r>
              <a:rPr lang="en-US" dirty="0" err="1" smtClean="0">
                <a:latin typeface="Tw Cen MT Condensed" pitchFamily="34" charset="0"/>
              </a:rPr>
              <a:t>Nd:YAG</a:t>
            </a:r>
            <a:r>
              <a:rPr lang="en-US" dirty="0" smtClean="0">
                <a:latin typeface="Tw Cen MT Condensed" pitchFamily="34" charset="0"/>
              </a:rPr>
              <a:t> laser exhibits:</a:t>
            </a:r>
          </a:p>
          <a:p>
            <a:pPr marL="514350" indent="-514350" algn="justLow">
              <a:buFont typeface="+mj-lt"/>
              <a:buAutoNum type="arabicPeriod"/>
            </a:pPr>
            <a:r>
              <a:rPr lang="en-US" dirty="0" smtClean="0">
                <a:latin typeface="Tw Cen MT Condensed" pitchFamily="34" charset="0"/>
              </a:rPr>
              <a:t>Minimal surface tissue absorption.</a:t>
            </a:r>
          </a:p>
          <a:p>
            <a:pPr marL="514350" indent="-514350" algn="justLow">
              <a:buFont typeface="+mj-lt"/>
              <a:buAutoNum type="arabicPeriod"/>
            </a:pPr>
            <a:r>
              <a:rPr lang="en-US" dirty="0" smtClean="0">
                <a:latin typeface="Tw Cen MT Condensed" pitchFamily="34" charset="0"/>
              </a:rPr>
              <a:t>Maximal penetration</a:t>
            </a:r>
          </a:p>
          <a:p>
            <a:pPr marL="514350" indent="-514350" algn="justLow">
              <a:buNone/>
            </a:pPr>
            <a:r>
              <a:rPr lang="en-US" dirty="0" smtClean="0">
                <a:latin typeface="Tw Cen MT Condensed" pitchFamily="34" charset="0"/>
              </a:rPr>
              <a:t> This allows for coagulation of tissue in depth so that vessels 2 to 3mm in diameter can be ablated.</a:t>
            </a:r>
            <a:endParaRPr lang="en-US" dirty="0">
              <a:latin typeface="Tw Cen MT Condensed"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Autofit/>
          </a:bodyPr>
          <a:lstStyle/>
          <a:p>
            <a:r>
              <a:rPr lang="en-US" sz="4100" dirty="0" err="1" smtClean="0">
                <a:latin typeface="Brush Script MT" pitchFamily="66" charset="0"/>
              </a:rPr>
              <a:t>Nd:YAG</a:t>
            </a:r>
            <a:endParaRPr lang="en-US" sz="4100" dirty="0">
              <a:latin typeface="Brush Script MT" pitchFamily="66" charset="0"/>
            </a:endParaRPr>
          </a:p>
        </p:txBody>
      </p:sp>
      <p:sp>
        <p:nvSpPr>
          <p:cNvPr id="3" name="Content Placeholder 2"/>
          <p:cNvSpPr>
            <a:spLocks noGrp="1"/>
          </p:cNvSpPr>
          <p:nvPr>
            <p:ph sz="quarter" idx="1"/>
          </p:nvPr>
        </p:nvSpPr>
        <p:spPr/>
        <p:txBody>
          <a:bodyPr>
            <a:normAutofit/>
          </a:bodyPr>
          <a:lstStyle/>
          <a:p>
            <a:pPr algn="just"/>
            <a:r>
              <a:rPr lang="en-US" dirty="0" smtClean="0">
                <a:latin typeface="Tw Cen MT Condensed" pitchFamily="34" charset="0"/>
              </a:rPr>
              <a:t>Because the pulse duration is shorter than the time required to initiate a nerve action potential, </a:t>
            </a:r>
            <a:r>
              <a:rPr lang="en-US" dirty="0" err="1" smtClean="0">
                <a:latin typeface="Tw Cen MT Condensed" pitchFamily="34" charset="0"/>
              </a:rPr>
              <a:t>Romanos</a:t>
            </a:r>
            <a:r>
              <a:rPr lang="en-US" dirty="0" smtClean="0">
                <a:latin typeface="Tw Cen MT Condensed" pitchFamily="34" charset="0"/>
              </a:rPr>
              <a:t> et al., believed that most procedures could be performed without local anesthesia and minimal bleeding.</a:t>
            </a:r>
          </a:p>
          <a:p>
            <a:pPr algn="justLow">
              <a:buNone/>
            </a:pPr>
            <a:endParaRPr lang="en-US" dirty="0" smtClean="0">
              <a:latin typeface="Tw Cen MT Condensed" pitchFamily="34" charset="0"/>
            </a:endParaRPr>
          </a:p>
          <a:p>
            <a:pPr algn="justLow"/>
            <a:r>
              <a:rPr lang="en-US" dirty="0" smtClean="0">
                <a:latin typeface="Tw Cen MT Condensed" pitchFamily="34" charset="0"/>
              </a:rPr>
              <a:t>The </a:t>
            </a:r>
            <a:r>
              <a:rPr lang="en-US" dirty="0" err="1" smtClean="0">
                <a:latin typeface="Tw Cen MT Condensed" pitchFamily="34" charset="0"/>
              </a:rPr>
              <a:t>Nd:YAG</a:t>
            </a:r>
            <a:r>
              <a:rPr lang="en-US" dirty="0" smtClean="0">
                <a:latin typeface="Tw Cen MT Condensed" pitchFamily="34" charset="0"/>
              </a:rPr>
              <a:t> laser also is unique in that it can be used in a contact (excision) and a noncontact (coagulation) mode.</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Autofit/>
          </a:bodyPr>
          <a:lstStyle/>
          <a:p>
            <a:r>
              <a:rPr lang="en-US" sz="4100" dirty="0" err="1" smtClean="0">
                <a:latin typeface="Brush Script MT" pitchFamily="66" charset="0"/>
              </a:rPr>
              <a:t>Nd:YAG</a:t>
            </a:r>
            <a:endParaRPr lang="en-US" sz="4100" dirty="0">
              <a:latin typeface="Brush Script MT" pitchFamily="66" charset="0"/>
            </a:endParaRPr>
          </a:p>
        </p:txBody>
      </p:sp>
      <p:sp>
        <p:nvSpPr>
          <p:cNvPr id="3" name="Content Placeholder 2"/>
          <p:cNvSpPr>
            <a:spLocks noGrp="1"/>
          </p:cNvSpPr>
          <p:nvPr>
            <p:ph sz="quarter" idx="1"/>
          </p:nvPr>
        </p:nvSpPr>
        <p:spPr/>
        <p:txBody>
          <a:bodyPr>
            <a:normAutofit/>
          </a:bodyPr>
          <a:lstStyle/>
          <a:p>
            <a:pPr algn="justLow"/>
            <a:r>
              <a:rPr lang="en-US" dirty="0" smtClean="0">
                <a:latin typeface="Tw Cen MT Condensed" pitchFamily="34" charset="0"/>
              </a:rPr>
              <a:t>These properties have led to its use in a variety of maxillofacial procedures, including :</a:t>
            </a:r>
          </a:p>
          <a:p>
            <a:pPr marL="514350" indent="-514350" algn="justLow">
              <a:buFont typeface="+mj-lt"/>
              <a:buAutoNum type="arabicPeriod"/>
            </a:pPr>
            <a:r>
              <a:rPr lang="en-US" dirty="0" smtClean="0">
                <a:latin typeface="Tw Cen MT Condensed" pitchFamily="34" charset="0"/>
              </a:rPr>
              <a:t>Coagulation of </a:t>
            </a:r>
            <a:r>
              <a:rPr lang="en-US" dirty="0" err="1" smtClean="0">
                <a:latin typeface="Tw Cen MT Condensed" pitchFamily="34" charset="0"/>
              </a:rPr>
              <a:t>angiomatous</a:t>
            </a:r>
            <a:r>
              <a:rPr lang="en-US" dirty="0" smtClean="0">
                <a:latin typeface="Tw Cen MT Condensed" pitchFamily="34" charset="0"/>
              </a:rPr>
              <a:t> lesions.</a:t>
            </a:r>
          </a:p>
          <a:p>
            <a:pPr marL="514350" indent="-514350" algn="justLow">
              <a:buFont typeface="+mj-lt"/>
              <a:buAutoNum type="arabicPeriod"/>
            </a:pPr>
            <a:r>
              <a:rPr lang="en-US" dirty="0" err="1" smtClean="0">
                <a:latin typeface="Tw Cen MT Condensed" pitchFamily="34" charset="0"/>
              </a:rPr>
              <a:t>Hemostasis</a:t>
            </a:r>
            <a:r>
              <a:rPr lang="en-US" dirty="0" smtClean="0">
                <a:latin typeface="Tw Cen MT Condensed" pitchFamily="34" charset="0"/>
              </a:rPr>
              <a:t> in bleeding disorders. </a:t>
            </a:r>
          </a:p>
          <a:p>
            <a:pPr marL="514350" indent="-514350" algn="justLow">
              <a:buFont typeface="+mj-lt"/>
              <a:buAutoNum type="arabicPeriod"/>
            </a:pPr>
            <a:r>
              <a:rPr lang="en-US" dirty="0" smtClean="0">
                <a:latin typeface="Tw Cen MT Condensed" pitchFamily="34" charset="0"/>
              </a:rPr>
              <a:t>Arthroscopic surgery of the TMJ.</a:t>
            </a:r>
          </a:p>
          <a:p>
            <a:pPr marL="514350" indent="-514350" algn="justLow">
              <a:buFont typeface="+mj-lt"/>
              <a:buAutoNum type="arabicPeriod"/>
            </a:pPr>
            <a:r>
              <a:rPr lang="en-US" dirty="0" smtClean="0">
                <a:latin typeface="Tw Cen MT Condensed" pitchFamily="34" charset="0"/>
              </a:rPr>
              <a:t>Resections in vascular tissues.</a:t>
            </a:r>
          </a:p>
          <a:p>
            <a:pPr marL="514350" indent="-514350" algn="justLow">
              <a:buFont typeface="+mj-lt"/>
              <a:buAutoNum type="arabicPeriod"/>
            </a:pPr>
            <a:r>
              <a:rPr lang="en-US" dirty="0" smtClean="0">
                <a:latin typeface="Tw Cen MT Condensed" pitchFamily="34" charset="0"/>
              </a:rPr>
              <a:t>Palliation of advanced </a:t>
            </a:r>
            <a:r>
              <a:rPr lang="en-US" dirty="0" err="1" smtClean="0">
                <a:latin typeface="Tw Cen MT Condensed" pitchFamily="34" charset="0"/>
              </a:rPr>
              <a:t>neoplasms</a:t>
            </a:r>
            <a:r>
              <a:rPr lang="en-US" dirty="0" smtClean="0">
                <a:latin typeface="Tw Cen MT Condensed" pitchFamily="34" charset="0"/>
              </a:rPr>
              <a:t>.</a:t>
            </a:r>
            <a:endParaRPr lang="en-US" dirty="0">
              <a:latin typeface="Tw Cen MT Condensed" pitchFamily="34"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767</TotalTime>
  <Words>2048</Words>
  <Application>Microsoft Office PowerPoint</Application>
  <PresentationFormat>On-screen Show (4:3)</PresentationFormat>
  <Paragraphs>218</Paragraphs>
  <Slides>47</Slides>
  <Notes>3</Notes>
  <HiddenSlides>0</HiddenSlides>
  <MMClips>0</MMClips>
  <ScaleCrop>false</ScaleCrop>
  <HeadingPairs>
    <vt:vector size="4" baseType="variant">
      <vt:variant>
        <vt:lpstr>Theme</vt:lpstr>
      </vt:variant>
      <vt:variant>
        <vt:i4>1</vt:i4>
      </vt:variant>
      <vt:variant>
        <vt:lpstr>Slide Titles</vt:lpstr>
      </vt:variant>
      <vt:variant>
        <vt:i4>47</vt:i4>
      </vt:variant>
    </vt:vector>
  </HeadingPairs>
  <TitlesOfParts>
    <vt:vector size="48" baseType="lpstr">
      <vt:lpstr>Civic</vt:lpstr>
      <vt:lpstr>Laser in Contemporary Maxillofacial Surgery</vt:lpstr>
      <vt:lpstr>Outline</vt:lpstr>
      <vt:lpstr>Introduction</vt:lpstr>
      <vt:lpstr>Introduction</vt:lpstr>
      <vt:lpstr>Types and Wavelenghts</vt:lpstr>
      <vt:lpstr> CO2 Laser (10,600 nm)</vt:lpstr>
      <vt:lpstr>Nd:YAG Laser (1064 nm)</vt:lpstr>
      <vt:lpstr>Nd:YAG</vt:lpstr>
      <vt:lpstr>Nd:YAG</vt:lpstr>
      <vt:lpstr>Er:YAG (2940 nm)</vt:lpstr>
      <vt:lpstr>Ho:YAG (2100 nm)</vt:lpstr>
      <vt:lpstr>Argon Laser (514 nm)</vt:lpstr>
      <vt:lpstr>Semiconductor Diode Lasers (805-980 nm)</vt:lpstr>
      <vt:lpstr>Principles of Laser Physics</vt:lpstr>
      <vt:lpstr>Principles of Laser Physics</vt:lpstr>
      <vt:lpstr>Principles of Laser Physics</vt:lpstr>
      <vt:lpstr>Advantages</vt:lpstr>
      <vt:lpstr>Advantages</vt:lpstr>
      <vt:lpstr>Disadvantages</vt:lpstr>
      <vt:lpstr>Techniques for use in OMS</vt:lpstr>
      <vt:lpstr>Incisional and excisional procedures using the CO2 laser</vt:lpstr>
      <vt:lpstr>Incisional and excisional procedures using the CO2 laser</vt:lpstr>
      <vt:lpstr>Slide 23</vt:lpstr>
      <vt:lpstr>Slide 24</vt:lpstr>
      <vt:lpstr>Slide 25</vt:lpstr>
      <vt:lpstr>Ablation and vaporization procedures</vt:lpstr>
      <vt:lpstr>Ablation and vaporization procedures</vt:lpstr>
      <vt:lpstr>Slide 28</vt:lpstr>
      <vt:lpstr>Slide 29</vt:lpstr>
      <vt:lpstr>Ablation and vaporization procedures</vt:lpstr>
      <vt:lpstr>Slide 31</vt:lpstr>
      <vt:lpstr>Cosmetic Laser Surgery</vt:lpstr>
      <vt:lpstr>Slide 33</vt:lpstr>
      <vt:lpstr>Laser-assisted uvulopalatoplasty</vt:lpstr>
      <vt:lpstr>Slide 35</vt:lpstr>
      <vt:lpstr>Dental implants</vt:lpstr>
      <vt:lpstr>Dental implants</vt:lpstr>
      <vt:lpstr>Dental implants</vt:lpstr>
      <vt:lpstr>Dental implants</vt:lpstr>
      <vt:lpstr>Dental implants</vt:lpstr>
      <vt:lpstr>Dental implants</vt:lpstr>
      <vt:lpstr>Dental implants</vt:lpstr>
      <vt:lpstr>Temporomandibular joint surgery</vt:lpstr>
      <vt:lpstr>Temporomandibular joint surgery</vt:lpstr>
      <vt:lpstr>Slide 45</vt:lpstr>
      <vt:lpstr>Summary</vt:lpstr>
      <vt:lpstr>Slide 47</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Laser in Contemporary Maxillofacial Surgery</dc:title>
  <dc:creator/>
  <cp:lastModifiedBy>DarkNight</cp:lastModifiedBy>
  <cp:revision>125</cp:revision>
  <dcterms:created xsi:type="dcterms:W3CDTF">2006-08-16T00:00:00Z</dcterms:created>
  <dcterms:modified xsi:type="dcterms:W3CDTF">2012-05-28T22:10:17Z</dcterms:modified>
</cp:coreProperties>
</file>