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21.xml" ContentType="application/vnd.openxmlformats-officedocument.presentationml.slide+xml"/>
  <Override PartName="/ppt/slides/slide33.xml" ContentType="application/vnd.openxmlformats-officedocument.presentationml.slide+xml"/>
  <Override PartName="/ppt/slides/slide1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3.xml" ContentType="application/vnd.openxmlformats-officedocument.themeOverride+xml"/>
  <Override PartName="/ppt/theme/themeOverride2.xml" ContentType="application/vnd.openxmlformats-officedocument.themeOverride+xml"/>
  <Override PartName="/ppt/theme/themeOverride1.xml" ContentType="application/vnd.openxmlformats-officedocument.themeOverrid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54"/>
  </p:notesMasterIdLst>
  <p:sldIdLst>
    <p:sldId id="256" r:id="rId2"/>
    <p:sldId id="328" r:id="rId3"/>
    <p:sldId id="525" r:id="rId4"/>
    <p:sldId id="526" r:id="rId5"/>
    <p:sldId id="528" r:id="rId6"/>
    <p:sldId id="531" r:id="rId7"/>
    <p:sldId id="532" r:id="rId8"/>
    <p:sldId id="535" r:id="rId9"/>
    <p:sldId id="536" r:id="rId10"/>
    <p:sldId id="537" r:id="rId11"/>
    <p:sldId id="329" r:id="rId12"/>
    <p:sldId id="330" r:id="rId13"/>
    <p:sldId id="533" r:id="rId14"/>
    <p:sldId id="534" r:id="rId15"/>
    <p:sldId id="331" r:id="rId16"/>
    <p:sldId id="476" r:id="rId17"/>
    <p:sldId id="477" r:id="rId18"/>
    <p:sldId id="538" r:id="rId19"/>
    <p:sldId id="539" r:id="rId20"/>
    <p:sldId id="540" r:id="rId21"/>
    <p:sldId id="356" r:id="rId22"/>
    <p:sldId id="357" r:id="rId23"/>
    <p:sldId id="541" r:id="rId24"/>
    <p:sldId id="542" r:id="rId25"/>
    <p:sldId id="490" r:id="rId26"/>
    <p:sldId id="543" r:id="rId27"/>
    <p:sldId id="544" r:id="rId28"/>
    <p:sldId id="545" r:id="rId29"/>
    <p:sldId id="359" r:id="rId30"/>
    <p:sldId id="546" r:id="rId31"/>
    <p:sldId id="491" r:id="rId32"/>
    <p:sldId id="547" r:id="rId33"/>
    <p:sldId id="548" r:id="rId34"/>
    <p:sldId id="549" r:id="rId35"/>
    <p:sldId id="550" r:id="rId36"/>
    <p:sldId id="551" r:id="rId37"/>
    <p:sldId id="552" r:id="rId38"/>
    <p:sldId id="553" r:id="rId39"/>
    <p:sldId id="554" r:id="rId40"/>
    <p:sldId id="555" r:id="rId41"/>
    <p:sldId id="556" r:id="rId42"/>
    <p:sldId id="557" r:id="rId43"/>
    <p:sldId id="558" r:id="rId44"/>
    <p:sldId id="559" r:id="rId45"/>
    <p:sldId id="560" r:id="rId46"/>
    <p:sldId id="561" r:id="rId47"/>
    <p:sldId id="562" r:id="rId48"/>
    <p:sldId id="563" r:id="rId49"/>
    <p:sldId id="564" r:id="rId50"/>
    <p:sldId id="567" r:id="rId51"/>
    <p:sldId id="565" r:id="rId52"/>
    <p:sldId id="566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1398" autoAdjust="0"/>
  </p:normalViewPr>
  <p:slideViewPr>
    <p:cSldViewPr>
      <p:cViewPr>
        <p:scale>
          <a:sx n="60" d="100"/>
          <a:sy n="60" d="100"/>
        </p:scale>
        <p:origin x="-133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7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customXml" Target="../customXml/item3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031A16-239B-4849-B24B-DAA0A4AB28AD}" type="datetimeFigureOut">
              <a:rPr lang="en-US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42E7525-90E5-4EB0-9BD3-5A0B9BA70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6F279D8-9F52-4D04-B2D3-7C1159297A35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A5D9100-607B-4414-B08C-AC8A6654B3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2"/>
          </p:nvPr>
        </p:nvSpPr>
        <p:spPr>
          <a:xfrm>
            <a:off x="2743200" y="6408738"/>
            <a:ext cx="3987800" cy="365125"/>
          </a:xfrm>
        </p:spPr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BEFA6-3473-49BE-B06D-59E1CDA5E743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7FFAB-F8B4-4FE2-B93A-582ECD28E8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A5CE-9A9C-453F-AD4F-0DCB87A7037E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053D2-84F1-4A9F-AE0A-69089A3FE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AB445-54AF-43A9-9B2D-70F334373185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67AB1-B9C0-43B1-8AEF-C061641E9C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 typeface="Wingdings" pitchFamily="2" charset="2"/>
              <a:buChar char="§"/>
              <a:defRPr/>
            </a:lvl2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8F1C7C-1581-463F-A1D0-6A089569E09A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408738"/>
            <a:ext cx="2616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08C0F9-0AE4-4DAA-8E80-3CE31ECF9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1AD38B-A353-4E1A-AE83-101951E45F49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132E6A-0D0E-4D5A-87D1-3D804F079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A70170-2901-46A0-81FD-0481111EA148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964060-E9E3-421E-8C2C-F7AAE89F32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74035B5-10E0-424B-9D37-8F2296C769CC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FBDFA6-D3BC-4C95-A9E7-7FFFEC852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7DA743-7DFA-494C-AB8C-A9245816C8CB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259A2-0CE2-4EAC-9283-6760CD13D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3EBD5-7E7E-4D12-830C-12975FE6A101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BCF03-B859-4FC4-BE7F-2F50F3941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1BD340-25EA-48DA-B691-81A7CDC3B28F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30C0F9-6413-46C9-ADBE-BF6704A6E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2E8ADBA-A3BA-4A24-BCDD-2B9F1D0CE7CC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74B6F9B-9E0D-4646-9EE6-CAF07A72A0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1E45025-F3E9-4A78-8197-26DC59E838E1}" type="datetime1">
              <a:rPr lang="en-US" smtClean="0"/>
              <a:pPr>
                <a:defRPr/>
              </a:pPr>
              <a:t>4/21/2013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04800" y="6400800"/>
            <a:ext cx="6426200" cy="373063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accent3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1AF152D-24B4-4FF7-BAE7-29FDA63FFD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82" r:id="rId7"/>
    <p:sldLayoutId id="2147483692" r:id="rId8"/>
    <p:sldLayoutId id="2147483693" r:id="rId9"/>
    <p:sldLayoutId id="2147483683" r:id="rId10"/>
    <p:sldLayoutId id="2147483684" r:id="rId11"/>
    <p:sldLayoutId id="2147483685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Goudy Sans Medium"/>
              </a:rPr>
              <a:t/>
            </a:r>
            <a:br>
              <a:rPr lang="en-US" dirty="0" smtClean="0">
                <a:solidFill>
                  <a:srgbClr val="3380E6"/>
                </a:solidFill>
                <a:latin typeface="Goudy Sans Medium"/>
              </a:rPr>
            </a:br>
            <a:r>
              <a:rPr lang="en-US" dirty="0" smtClean="0">
                <a:solidFill>
                  <a:srgbClr val="3380E6"/>
                </a:solidFill>
                <a:latin typeface="Goudy Sans Medium"/>
              </a:rPr>
              <a:t>Windows Forms GUI: A Deeper Look </a:t>
            </a:r>
          </a:p>
        </p:txBody>
      </p:sp>
      <p:sp>
        <p:nvSpPr>
          <p:cNvPr id="10243" name="Subtitle 3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algn="l"/>
            <a:r>
              <a:rPr lang="en-US" dirty="0" smtClean="0"/>
              <a:t>Menus ,</a:t>
            </a:r>
            <a:r>
              <a:rPr lang="en-US" dirty="0" err="1" smtClean="0"/>
              <a:t>MonthCalender</a:t>
            </a:r>
            <a:r>
              <a:rPr lang="en-US" dirty="0" smtClean="0"/>
              <a:t>, </a:t>
            </a:r>
            <a:r>
              <a:rPr lang="en-US" dirty="0" err="1" smtClean="0"/>
              <a:t>DateTimePicker</a:t>
            </a:r>
            <a:r>
              <a:rPr lang="en-US" dirty="0" smtClean="0"/>
              <a:t>, MDI ,Tree View, List View,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667000"/>
            <a:ext cx="2895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Visible Property of the </a:t>
            </a:r>
            <a:r>
              <a:rPr lang="en-US" dirty="0" err="1" smtClean="0"/>
              <a:t>menuItem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4525962"/>
          </a:xfrm>
        </p:spPr>
        <p:txBody>
          <a:bodyPr/>
          <a:lstStyle/>
          <a:p>
            <a:pPr algn="just"/>
            <a:r>
              <a:rPr lang="en-US" sz="2000" dirty="0" smtClean="0"/>
              <a:t>You can hide or show your menu item using the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property “Visible”</a:t>
            </a:r>
          </a:p>
          <a:p>
            <a:pPr algn="just"/>
            <a:r>
              <a:rPr lang="en-US" sz="2000" dirty="0" smtClean="0"/>
              <a:t>In the following example, the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“Save As” we set the Visible property to false. When we run the program the “Save As”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is hidden:</a:t>
            </a:r>
            <a:endParaRPr lang="ar-SA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57600" y="3581400"/>
            <a:ext cx="2133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So the </a:t>
            </a:r>
            <a:r>
              <a:rPr lang="en-US" dirty="0" err="1" smtClean="0"/>
              <a:t>menuItem</a:t>
            </a:r>
            <a:r>
              <a:rPr lang="en-US" dirty="0" smtClean="0"/>
              <a:t>  “Save As” appears as follows</a:t>
            </a:r>
            <a:endParaRPr lang="ar-SA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457575" y="4495800"/>
            <a:ext cx="24860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62000" y="5410200"/>
            <a:ext cx="2514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5490" t="9375" r="72255" b="51042"/>
          <a:stretch>
            <a:fillRect/>
          </a:stretch>
        </p:blipFill>
        <p:spPr bwMode="auto">
          <a:xfrm>
            <a:off x="5943600" y="30480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00" dirty="0" smtClean="0"/>
              <a:t>Shortcut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3100" dirty="0" smtClean="0"/>
              <a:t>Keys in Menus</a:t>
            </a:r>
            <a:br>
              <a:rPr lang="en-US" sz="3100" dirty="0" smtClean="0"/>
            </a:br>
            <a:endParaRPr lang="en-US" sz="3100" dirty="0" smtClean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Shortcut Keys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All menu items can have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Alt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key shortcuts (also called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access shortcuts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or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hotkeys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),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They are accessed by pressing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Alt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and the underlined letter (for example,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Alt F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expands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menu).</a:t>
            </a:r>
          </a:p>
        </p:txBody>
      </p:sp>
      <p:sp>
        <p:nvSpPr>
          <p:cNvPr id="10342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Setting the Shortcut Key in Menus</a:t>
            </a:r>
          </a:p>
        </p:txBody>
      </p:sp>
      <p:sp>
        <p:nvSpPr>
          <p:cNvPr id="1044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r="13601" b="12618"/>
          <a:stretch>
            <a:fillRect/>
          </a:stretch>
        </p:blipFill>
        <p:spPr bwMode="auto">
          <a:xfrm>
            <a:off x="152400" y="2133601"/>
            <a:ext cx="2229394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2400" y="1295400"/>
            <a:ext cx="25146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1. Click on the menu you want to add shortcut key for (click on File)</a:t>
            </a:r>
            <a:br>
              <a:rPr lang="en-US" sz="1400" b="1" dirty="0" smtClean="0">
                <a:solidFill>
                  <a:schemeClr val="accent2"/>
                </a:solidFill>
              </a:rPr>
            </a:br>
            <a:endParaRPr lang="ar-SA" sz="1400" b="1" dirty="0">
              <a:solidFill>
                <a:schemeClr val="accent2"/>
              </a:solidFill>
            </a:endParaRPr>
          </a:p>
        </p:txBody>
      </p:sp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3429000"/>
            <a:ext cx="21621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2057400"/>
            <a:ext cx="268049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667000" y="1371600"/>
            <a:ext cx="3581400" cy="73866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</a:rPr>
              <a:t>2</a:t>
            </a:r>
            <a:r>
              <a:rPr lang="en-US" sz="1400" b="1" dirty="0" smtClean="0">
                <a:solidFill>
                  <a:schemeClr val="accent2"/>
                </a:solidFill>
              </a:rPr>
              <a:t>. Go to the </a:t>
            </a:r>
            <a:r>
              <a:rPr lang="en-US" sz="1400" b="1" dirty="0" err="1" smtClean="0">
                <a:solidFill>
                  <a:schemeClr val="accent2"/>
                </a:solidFill>
              </a:rPr>
              <a:t>ShortcutKeys</a:t>
            </a:r>
            <a:r>
              <a:rPr lang="en-US" sz="1400" b="1" dirty="0" smtClean="0">
                <a:solidFill>
                  <a:schemeClr val="accent2"/>
                </a:solidFill>
              </a:rPr>
              <a:t> property in the Property Window of the File </a:t>
            </a:r>
            <a:r>
              <a:rPr lang="en-US" sz="1400" b="1" dirty="0" err="1" smtClean="0">
                <a:solidFill>
                  <a:schemeClr val="accent2"/>
                </a:solidFill>
              </a:rPr>
              <a:t>MenuItem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257800" y="3810000"/>
            <a:ext cx="838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0" y="2057400"/>
            <a:ext cx="2819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3. Open the dropdown list and select the keys you want for example: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2"/>
                </a:solidFill>
              </a:rPr>
              <a:t>Select Alt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>
                <a:solidFill>
                  <a:schemeClr val="accent2"/>
                </a:solidFill>
              </a:rPr>
              <a:t>F</a:t>
            </a:r>
            <a:r>
              <a:rPr lang="en-US" sz="1400" b="1" dirty="0" smtClean="0">
                <a:solidFill>
                  <a:schemeClr val="accent2"/>
                </a:solidFill>
              </a:rPr>
              <a:t>rom the drop down list of Keys, </a:t>
            </a:r>
            <a:r>
              <a:rPr lang="en-US" sz="1400" b="1" dirty="0">
                <a:solidFill>
                  <a:schemeClr val="accent2"/>
                </a:solidFill>
              </a:rPr>
              <a:t>c</a:t>
            </a:r>
            <a:r>
              <a:rPr lang="en-US" sz="1400" b="1" dirty="0" smtClean="0">
                <a:solidFill>
                  <a:schemeClr val="accent2"/>
                </a:solidFill>
              </a:rPr>
              <a:t>hoose the letter F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3380E6"/>
                </a:solidFill>
                <a:latin typeface="Arial"/>
              </a:rPr>
              <a:t>Setting the Shortcut Key in Menus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you Run the program you can open the file menu by pressing Alt + F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9004" t="16667" r="71669" b="62500"/>
          <a:stretch>
            <a:fillRect/>
          </a:stretch>
        </p:blipFill>
        <p:spPr bwMode="auto">
          <a:xfrm>
            <a:off x="2286000" y="2743200"/>
            <a:ext cx="402336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Another Example on Adding a Shortcut Key on a second level menu item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b="31126"/>
          <a:stretch>
            <a:fillRect/>
          </a:stretch>
        </p:blipFill>
        <p:spPr bwMode="auto">
          <a:xfrm>
            <a:off x="228600" y="1752600"/>
            <a:ext cx="29146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1000" y="3810000"/>
            <a:ext cx="27432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1. Click on the New menu Item 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600200"/>
            <a:ext cx="2680494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76600" y="5029200"/>
            <a:ext cx="2895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2. Set the shortcut key property</a:t>
            </a:r>
          </a:p>
          <a:p>
            <a:r>
              <a:rPr lang="en-US" sz="1400" b="1" dirty="0" smtClean="0">
                <a:solidFill>
                  <a:schemeClr val="accent2"/>
                </a:solidFill>
              </a:rPr>
              <a:t>Ex: </a:t>
            </a:r>
            <a:r>
              <a:rPr lang="en-US" sz="1400" b="1" dirty="0" err="1" smtClean="0">
                <a:solidFill>
                  <a:schemeClr val="accent2"/>
                </a:solidFill>
              </a:rPr>
              <a:t>Alt+A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3276601"/>
            <a:ext cx="1600200" cy="76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1447800"/>
            <a:ext cx="2711421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248400" y="5105400"/>
            <a:ext cx="2895600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3. The </a:t>
            </a:r>
            <a:r>
              <a:rPr lang="en-US" sz="1400" b="1" dirty="0" err="1" smtClean="0">
                <a:solidFill>
                  <a:schemeClr val="accent2"/>
                </a:solidFill>
              </a:rPr>
              <a:t>shortcutKey</a:t>
            </a:r>
            <a:r>
              <a:rPr lang="en-US" sz="1400" b="1" dirty="0" smtClean="0">
                <a:solidFill>
                  <a:schemeClr val="accent2"/>
                </a:solidFill>
              </a:rPr>
              <a:t> is displayed.</a:t>
            </a:r>
          </a:p>
          <a:p>
            <a:endParaRPr lang="en-US" sz="1400" b="1" dirty="0" smtClean="0">
              <a:solidFill>
                <a:schemeClr val="accent2"/>
              </a:solidFill>
            </a:endParaRPr>
          </a:p>
          <a:p>
            <a:r>
              <a:rPr lang="en-US" sz="1400" b="1" dirty="0" smtClean="0">
                <a:solidFill>
                  <a:schemeClr val="accent2"/>
                </a:solidFill>
              </a:rPr>
              <a:t>4. When you Run you program, you can open the New menu by clicking </a:t>
            </a:r>
            <a:r>
              <a:rPr lang="en-US" sz="1400" b="1" dirty="0" err="1" smtClean="0">
                <a:solidFill>
                  <a:schemeClr val="accent2"/>
                </a:solidFill>
              </a:rPr>
              <a:t>Alt+A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b="16667"/>
          <a:stretch>
            <a:fillRect/>
          </a:stretch>
        </p:blipFill>
        <p:spPr bwMode="auto">
          <a:xfrm>
            <a:off x="6143625" y="2819400"/>
            <a:ext cx="29241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Some </a:t>
            </a:r>
            <a:r>
              <a:rPr lang="en-US" dirty="0" err="1" smtClean="0">
                <a:solidFill>
                  <a:srgbClr val="3380E6"/>
                </a:solidFill>
                <a:latin typeface="Arial"/>
              </a:rPr>
              <a:t>Shortcutkey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properties</a:t>
            </a:r>
          </a:p>
        </p:txBody>
      </p:sp>
      <p:sp>
        <p:nvSpPr>
          <p:cNvPr id="105475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You can hide the shortcut keys by setting property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ShowShortcutKeys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to </a:t>
            </a:r>
            <a:r>
              <a:rPr lang="en-US" sz="2400" dirty="0" smtClean="0">
                <a:solidFill>
                  <a:srgbClr val="000000"/>
                </a:solidFill>
                <a:latin typeface="Lucida Console" pitchFamily="49" charset="0"/>
              </a:rPr>
              <a:t>False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You can modify how the control keys are displayed in the menu item by modifying property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ShortcutKeyDisplayString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0547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cxnSp>
        <p:nvCxnSpPr>
          <p:cNvPr id="7" name="Straight Arrow Connector 6"/>
          <p:cNvCxnSpPr>
            <a:stCxn id="11" idx="3"/>
          </p:cNvCxnSpPr>
          <p:nvPr/>
        </p:nvCxnSpPr>
        <p:spPr>
          <a:xfrm>
            <a:off x="5715000" y="3690610"/>
            <a:ext cx="685800" cy="5003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13" idx="3"/>
          </p:cNvCxnSpPr>
          <p:nvPr/>
        </p:nvCxnSpPr>
        <p:spPr>
          <a:xfrm flipV="1">
            <a:off x="5638800" y="4343400"/>
            <a:ext cx="762000" cy="14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15" idx="3"/>
          </p:cNvCxnSpPr>
          <p:nvPr/>
        </p:nvCxnSpPr>
        <p:spPr>
          <a:xfrm flipV="1">
            <a:off x="5715000" y="4569026"/>
            <a:ext cx="685800" cy="537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19400" y="3429000"/>
            <a:ext cx="2895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/>
              <a:t>The </a:t>
            </a:r>
            <a:r>
              <a:rPr lang="en-US" sz="1400" dirty="0" err="1" smtClean="0"/>
              <a:t>shortcutkey</a:t>
            </a:r>
            <a:r>
              <a:rPr lang="en-US" sz="1400" dirty="0" smtClean="0"/>
              <a:t> string that appears in front of the </a:t>
            </a:r>
            <a:r>
              <a:rPr lang="en-US" sz="1400" dirty="0" err="1" smtClean="0"/>
              <a:t>menuItem</a:t>
            </a:r>
            <a:endParaRPr lang="ar-SA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276600" y="4191000"/>
            <a:ext cx="23622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/>
              <a:t>The </a:t>
            </a:r>
            <a:r>
              <a:rPr lang="en-US" sz="1400" dirty="0" err="1" smtClean="0"/>
              <a:t>shortcutkey</a:t>
            </a:r>
            <a:r>
              <a:rPr lang="en-US" sz="1400" dirty="0" smtClean="0"/>
              <a:t> property</a:t>
            </a:r>
            <a:endParaRPr lang="ar-SA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133600" y="4953000"/>
            <a:ext cx="35814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dirty="0" smtClean="0"/>
              <a:t>Control the appearance of the </a:t>
            </a:r>
            <a:r>
              <a:rPr lang="en-US" sz="1400" dirty="0" err="1" smtClean="0"/>
              <a:t>shortcutkey</a:t>
            </a:r>
            <a:endParaRPr lang="ar-SA" sz="14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l="5621" t="8696" r="7259" b="76087"/>
          <a:stretch>
            <a:fillRect/>
          </a:stretch>
        </p:blipFill>
        <p:spPr bwMode="auto">
          <a:xfrm>
            <a:off x="381000" y="3200400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1143000" y="3581400"/>
            <a:ext cx="4572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22" name="Straight Arrow Connector 21"/>
          <p:cNvCxnSpPr>
            <a:stCxn id="21" idx="3"/>
            <a:endCxn id="11" idx="1"/>
          </p:cNvCxnSpPr>
          <p:nvPr/>
        </p:nvCxnSpPr>
        <p:spPr>
          <a:xfrm flipV="1">
            <a:off x="1600200" y="3690610"/>
            <a:ext cx="1219200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1" descr="vbhtp5_14_WinFormsGUIimages_Page_4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BCF03-B859-4FC4-BE7F-2F50F3941C7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1" descr="vbhtp5_14_WinFormsGUIimages_Page_4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BCF03-B859-4FC4-BE7F-2F50F3941C7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2"/>
          </a:xfrm>
        </p:spPr>
        <p:txBody>
          <a:bodyPr/>
          <a:lstStyle/>
          <a:p>
            <a:pPr algn="just"/>
            <a:r>
              <a:rPr lang="en-US" sz="2400" dirty="0" smtClean="0"/>
              <a:t>You can link an event to a menu item so that when a user click on the name of the menu item an event happens.</a:t>
            </a:r>
          </a:p>
          <a:p>
            <a:pPr algn="just"/>
            <a:r>
              <a:rPr lang="en-US" sz="2400" dirty="0" smtClean="0"/>
              <a:t>Steps to add an event to existing menu item is as follows:</a:t>
            </a:r>
          </a:p>
          <a:p>
            <a:pPr marL="849313" lvl="1" indent="-457200" algn="just">
              <a:buFont typeface="+mj-lt"/>
              <a:buAutoNum type="arabicPeriod"/>
            </a:pPr>
            <a:r>
              <a:rPr lang="en-US" sz="2000" dirty="0" smtClean="0"/>
              <a:t>In the design view, double click on the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you want to add the event to, for example New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:</a:t>
            </a:r>
          </a:p>
          <a:p>
            <a:pPr marL="849313" lvl="1" indent="-457200" algn="just">
              <a:buFont typeface="+mj-lt"/>
              <a:buAutoNum type="arabicPeriod"/>
            </a:pPr>
            <a:endParaRPr lang="en-US" sz="2000" dirty="0" smtClean="0"/>
          </a:p>
          <a:p>
            <a:pPr algn="just"/>
            <a:endParaRPr lang="en-US" sz="2400" dirty="0" smtClean="0"/>
          </a:p>
          <a:p>
            <a:pPr algn="just"/>
            <a:endParaRPr lang="ar-SA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Adding events to menu items (1-3)</a:t>
            </a:r>
            <a:endParaRPr lang="ar-S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23913"/>
          <a:stretch>
            <a:fillRect/>
          </a:stretch>
        </p:blipFill>
        <p:spPr bwMode="auto">
          <a:xfrm>
            <a:off x="2971800" y="3733800"/>
            <a:ext cx="2438400" cy="239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00399" y="4343400"/>
            <a:ext cx="1066800" cy="180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7" name="TextBox 6"/>
          <p:cNvSpPr txBox="1"/>
          <p:nvPr/>
        </p:nvSpPr>
        <p:spPr>
          <a:xfrm>
            <a:off x="4419599" y="4267201"/>
            <a:ext cx="432000" cy="4327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</a:t>
            </a:r>
            <a:endParaRPr lang="ar-SA" sz="1400" b="1" dirty="0">
              <a:solidFill>
                <a:srgbClr val="FF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9313" lvl="1" indent="-457200" algn="just">
              <a:buSzPct val="68000"/>
              <a:buFont typeface="+mj-lt"/>
              <a:buAutoNum type="arabicPeriod" startAt="2"/>
            </a:pPr>
            <a:r>
              <a:rPr lang="en-US" sz="2000" dirty="0" smtClean="0"/>
              <a:t>This will direct you to the code view with an event that is linked to the New menu item as follows:</a:t>
            </a:r>
          </a:p>
          <a:p>
            <a:pPr marL="849313" lvl="1" indent="-457200" algn="just">
              <a:buSzPct val="68000"/>
              <a:buFont typeface="+mj-lt"/>
              <a:buAutoNum type="arabicPeriod" startAt="2"/>
            </a:pPr>
            <a:endParaRPr lang="en-US" sz="2000" dirty="0" smtClean="0"/>
          </a:p>
          <a:p>
            <a:pPr marL="849313" lvl="1" indent="-457200" algn="just">
              <a:buSzPct val="68000"/>
              <a:buFont typeface="+mj-lt"/>
              <a:buAutoNum type="arabicPeriod" startAt="2"/>
            </a:pPr>
            <a:endParaRPr lang="en-US" sz="2000" dirty="0" smtClean="0"/>
          </a:p>
          <a:p>
            <a:pPr marL="849313" lvl="1" indent="-457200" algn="just">
              <a:buSzPct val="68000"/>
              <a:buFont typeface="+mj-lt"/>
              <a:buAutoNum type="arabicPeriod" startAt="2"/>
            </a:pPr>
            <a:endParaRPr lang="en-US" sz="2000" dirty="0" smtClean="0"/>
          </a:p>
          <a:p>
            <a:pPr marL="849313" lvl="1" indent="-457200" algn="just">
              <a:buSzPct val="68000"/>
              <a:buFont typeface="+mj-lt"/>
              <a:buAutoNum type="arabicPeriod" startAt="2"/>
            </a:pPr>
            <a:endParaRPr lang="en-US" sz="2000" dirty="0" smtClean="0"/>
          </a:p>
          <a:p>
            <a:pPr marL="849313" lvl="1" indent="-457200" algn="just">
              <a:buSzPct val="68000"/>
              <a:buFont typeface="+mj-lt"/>
              <a:buAutoNum type="arabicPeriod" startAt="2"/>
            </a:pPr>
            <a:r>
              <a:rPr lang="en-US" sz="2000" dirty="0" smtClean="0"/>
              <a:t>Write any code you want inside the body of the New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sub procedure as follows:</a:t>
            </a:r>
          </a:p>
          <a:p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Adding events to menu items (2-3)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800" y="2362200"/>
            <a:ext cx="8534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/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err="1" smtClean="0">
                <a:latin typeface="Consolas"/>
              </a:rPr>
              <a:t>NewToolStripMenuItem_Click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err="1" smtClean="0">
                <a:latin typeface="Consolas"/>
              </a:rPr>
              <a:t>NewToolStripMenuItem.Click</a:t>
            </a:r>
            <a:endParaRPr lang="en-US" sz="1600" dirty="0" smtClean="0">
              <a:latin typeface="Consolas"/>
            </a:endParaRP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   End Sub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4191000"/>
            <a:ext cx="8763000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/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err="1" smtClean="0">
                <a:latin typeface="Consolas"/>
              </a:rPr>
              <a:t>NewToolStripMenuItem_Click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err="1" smtClean="0">
                <a:latin typeface="Consolas"/>
              </a:rPr>
              <a:t>NewToolStripMenuItem.Click</a:t>
            </a:r>
            <a:endParaRPr lang="en-US" sz="1600" dirty="0" smtClean="0">
              <a:latin typeface="Consolas"/>
            </a:endParaRPr>
          </a:p>
          <a:p>
            <a:endParaRPr lang="en-US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latin typeface="Consolas"/>
              </a:rPr>
              <a:t>Label1.Text = 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"Hello World"</a:t>
            </a:r>
          </a:p>
          <a:p>
            <a:r>
              <a:rPr lang="en-US" sz="1600" dirty="0" smtClean="0">
                <a:latin typeface="Consolas"/>
              </a:rPr>
              <a:t>Label1.BackColor = 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Color.Yellow</a:t>
            </a:r>
            <a:endParaRPr lang="en-US" sz="1600" dirty="0" smtClean="0">
              <a:solidFill>
                <a:srgbClr val="2B91AF"/>
              </a:solidFill>
              <a:latin typeface="Consolas"/>
            </a:endParaRPr>
          </a:p>
          <a:p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"Hello World :)")</a:t>
            </a:r>
            <a:endParaRPr lang="en-US" sz="1600" dirty="0" smtClean="0">
              <a:solidFill>
                <a:srgbClr val="2B91AF"/>
              </a:solidFill>
              <a:latin typeface="Consolas"/>
            </a:endParaRPr>
          </a:p>
          <a:p>
            <a:endParaRPr lang="en-US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1. What is the Menus?</a:t>
            </a:r>
          </a:p>
        </p:txBody>
      </p:sp>
      <p:sp>
        <p:nvSpPr>
          <p:cNvPr id="10240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" name="Picture 1" descr="vbhtp5_14_WinFormsGUIimages_Page_37.png"/>
          <p:cNvPicPr>
            <a:picLocks noGrp="1" noChangeAspect="1"/>
          </p:cNvPicPr>
          <p:nvPr isPhoto="1"/>
        </p:nvPicPr>
        <p:blipFill>
          <a:blip r:embed="rId2" cstate="print"/>
          <a:srcRect l="17500"/>
          <a:stretch>
            <a:fillRect/>
          </a:stretch>
        </p:blipFill>
        <p:spPr bwMode="auto">
          <a:xfrm>
            <a:off x="1600200" y="914400"/>
            <a:ext cx="75438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 flipH="1">
            <a:off x="1905000" y="1600200"/>
            <a:ext cx="8382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209800" y="1600200"/>
            <a:ext cx="5334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l="12518" t="21875" r="65227" b="37500"/>
          <a:stretch>
            <a:fillRect/>
          </a:stretch>
        </p:blipFill>
        <p:spPr bwMode="auto">
          <a:xfrm>
            <a:off x="5410200" y="2514600"/>
            <a:ext cx="2895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9313" lvl="1" indent="-457200" algn="just">
              <a:buSzPct val="68000"/>
              <a:buFont typeface="+mj-lt"/>
              <a:buAutoNum type="arabicPeriod" startAt="4"/>
            </a:pPr>
            <a:r>
              <a:rPr lang="en-US" sz="2000" dirty="0" smtClean="0"/>
              <a:t>Now when we run the program it look like this.</a:t>
            </a:r>
            <a:endParaRPr lang="ar-SA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Adding events to menu items (3-3)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5271" t="9375" r="72474" b="51042"/>
          <a:stretch>
            <a:fillRect/>
          </a:stretch>
        </p:blipFill>
        <p:spPr bwMode="auto">
          <a:xfrm>
            <a:off x="304800" y="25146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>
            <a:stCxn id="6146" idx="3"/>
            <a:endCxn id="6147" idx="1"/>
          </p:cNvCxnSpPr>
          <p:nvPr/>
        </p:nvCxnSpPr>
        <p:spPr>
          <a:xfrm>
            <a:off x="3200400" y="3962400"/>
            <a:ext cx="2209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52800" y="2819400"/>
            <a:ext cx="19050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After we click on the New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menuItem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the label will be changed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4114800"/>
            <a:ext cx="14668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Date and Time Controls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525962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In vb.net we have two controls to retrieve date and time information </a:t>
            </a:r>
            <a:r>
              <a:rPr lang="en-US" sz="3200" dirty="0" err="1" smtClean="0">
                <a:solidFill>
                  <a:srgbClr val="000000"/>
                </a:solidFill>
                <a:latin typeface="Lucida Console" pitchFamily="49" charset="0"/>
              </a:rPr>
              <a:t>MonthCalendar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</a:rPr>
              <a:t> and </a:t>
            </a:r>
            <a:r>
              <a:rPr lang="en-US" sz="3200" dirty="0" err="1" smtClean="0">
                <a:solidFill>
                  <a:srgbClr val="000000"/>
                </a:solidFill>
                <a:latin typeface="Lucida Console" pitchFamily="49" charset="0"/>
              </a:rPr>
              <a:t>DateTimePicker</a:t>
            </a:r>
            <a:r>
              <a:rPr lang="en-US" sz="3200" dirty="0" smtClean="0">
                <a:solidFill>
                  <a:srgbClr val="000000"/>
                </a:solidFill>
                <a:latin typeface="Lucida Console" pitchFamily="49" charset="0"/>
              </a:rPr>
              <a:t>.</a:t>
            </a:r>
          </a:p>
          <a:p>
            <a:pPr marL="849313" lvl="1" indent="-457200" algn="just">
              <a:lnSpc>
                <a:spcPct val="90000"/>
              </a:lnSpc>
              <a:buFont typeface="+mj-lt"/>
              <a:buAutoNum type="alphaUcPeriod"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</a:rPr>
              <a:t>MonthCalendar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</a:rPr>
              <a:t>control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displays a monthly calendar.</a:t>
            </a:r>
          </a:p>
          <a:p>
            <a:pPr marL="849313" lvl="1" indent="-457200" algn="just">
              <a:lnSpc>
                <a:spcPct val="90000"/>
              </a:lnSpc>
              <a:buFont typeface="+mj-lt"/>
              <a:buAutoNum type="alphaUcPeriod"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</a:rPr>
              <a:t>DateTimePicker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</a:rPr>
              <a:t>control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is similar to the </a:t>
            </a:r>
            <a:r>
              <a:rPr lang="en-US" sz="2800" dirty="0" err="1" smtClean="0">
                <a:solidFill>
                  <a:srgbClr val="000000"/>
                </a:solidFill>
                <a:latin typeface="Lucida Console" pitchFamily="49" charset="0"/>
              </a:rPr>
              <a:t>MonthCalendar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 control, but </a:t>
            </a:r>
            <a:r>
              <a:rPr lang="en-US" sz="2800" u="sng" dirty="0" smtClean="0">
                <a:solidFill>
                  <a:srgbClr val="000000"/>
                </a:solidFill>
                <a:latin typeface="Times New Roman" pitchFamily="18" charset="0"/>
              </a:rPr>
              <a:t>displays the calendar when the user clicks the control’s down arrow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4438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A. </a:t>
            </a:r>
            <a:r>
              <a:rPr lang="en-US" dirty="0" err="1" smtClean="0">
                <a:solidFill>
                  <a:srgbClr val="3380E6"/>
                </a:solidFill>
                <a:latin typeface="Lucida Console"/>
              </a:rPr>
              <a:t>MonthCalendar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Control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5259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A range of dates can be selected by clicking one date on the calendar, then holding the </a:t>
            </a:r>
            <a:r>
              <a:rPr lang="en-US" sz="2400" i="1" dirty="0" smtClean="0">
                <a:solidFill>
                  <a:srgbClr val="000000"/>
                </a:solidFill>
                <a:latin typeface="Times New Roman" pitchFamily="18" charset="0"/>
              </a:rPr>
              <a:t>Shift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key while clicking another date.</a:t>
            </a:r>
          </a:p>
        </p:txBody>
      </p:sp>
      <p:sp>
        <p:nvSpPr>
          <p:cNvPr id="14541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5" name="Picture 1" descr="vbhtp5_14_WinFormsGUIimages_Page_54.png"/>
          <p:cNvPicPr>
            <a:picLocks noGrp="1" noChangeAspect="1"/>
          </p:cNvPicPr>
          <p:nvPr isPhoto="1"/>
        </p:nvPicPr>
        <p:blipFill>
          <a:blip r:embed="rId2" cstate="print"/>
          <a:srcRect l="6667" t="6091" r="25000" b="40377"/>
          <a:stretch>
            <a:fillRect/>
          </a:stretch>
        </p:blipFill>
        <p:spPr bwMode="auto">
          <a:xfrm>
            <a:off x="1600200" y="2667000"/>
            <a:ext cx="6248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-76200" y="1481138"/>
            <a:ext cx="8991600" cy="4525962"/>
          </a:xfrm>
        </p:spPr>
        <p:txBody>
          <a:bodyPr/>
          <a:lstStyle/>
          <a:p>
            <a:pPr marL="566737" indent="-457200">
              <a:buFont typeface="+mj-lt"/>
              <a:buAutoNum type="arabicPeriod"/>
            </a:pPr>
            <a:r>
              <a:rPr lang="en-US" sz="2400" dirty="0" smtClean="0"/>
              <a:t>(</a:t>
            </a:r>
            <a:r>
              <a:rPr lang="en-US" sz="2400" b="1" dirty="0" smtClean="0"/>
              <a:t>Adding </a:t>
            </a:r>
            <a:r>
              <a:rPr lang="en-US" sz="2400" b="1" dirty="0" err="1" smtClean="0"/>
              <a:t>MonthCalender</a:t>
            </a:r>
            <a:r>
              <a:rPr lang="en-US" sz="2400" dirty="0" smtClean="0"/>
              <a:t>) Drag and drop </a:t>
            </a:r>
            <a:r>
              <a:rPr lang="en-US" sz="2400" dirty="0" err="1" smtClean="0"/>
              <a:t>MonthCalendar</a:t>
            </a:r>
            <a:r>
              <a:rPr lang="en-US" sz="2400" dirty="0" smtClean="0"/>
              <a:t> control from the toolbox menu as follows:</a:t>
            </a:r>
          </a:p>
          <a:p>
            <a:pPr marL="566737" indent="-457200">
              <a:buFont typeface="+mj-lt"/>
              <a:buAutoNum type="arabicPeriod"/>
            </a:pPr>
            <a:endParaRPr lang="en-US" sz="2400" dirty="0" smtClean="0"/>
          </a:p>
          <a:p>
            <a:pPr marL="566737" indent="-457200">
              <a:buNone/>
            </a:pPr>
            <a:endParaRPr lang="en-US" sz="2400" dirty="0" smtClean="0"/>
          </a:p>
          <a:p>
            <a:endParaRPr lang="ar-SA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</a:t>
            </a:r>
            <a:r>
              <a:rPr lang="en-US" dirty="0" err="1" smtClean="0"/>
              <a:t>MonthCalender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25" y="2286000"/>
            <a:ext cx="2924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743200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>
            <a:stCxn id="7170" idx="3"/>
            <a:endCxn id="7172" idx="1"/>
          </p:cNvCxnSpPr>
          <p:nvPr/>
        </p:nvCxnSpPr>
        <p:spPr>
          <a:xfrm flipV="1">
            <a:off x="3810000" y="4076700"/>
            <a:ext cx="14478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2"/>
          </a:xfrm>
        </p:spPr>
        <p:txBody>
          <a:bodyPr/>
          <a:lstStyle/>
          <a:p>
            <a:pPr marL="623887" indent="-514350" algn="just">
              <a:buFont typeface="+mj-lt"/>
              <a:buAutoNum type="arabicPeriod" startAt="2"/>
            </a:pPr>
            <a:r>
              <a:rPr lang="en-US" sz="2400" b="1" dirty="0" smtClean="0"/>
              <a:t>(Modifying </a:t>
            </a:r>
            <a:r>
              <a:rPr lang="en-US" sz="2400" b="1" dirty="0" err="1" smtClean="0"/>
              <a:t>MonthCalendar</a:t>
            </a:r>
            <a:r>
              <a:rPr lang="en-US" sz="2400" b="1" dirty="0" smtClean="0"/>
              <a:t> Properties) </a:t>
            </a:r>
            <a:r>
              <a:rPr lang="en-US" sz="2400" dirty="0" smtClean="0"/>
              <a:t>by clicking on the </a:t>
            </a:r>
            <a:r>
              <a:rPr lang="en-US" sz="2400" dirty="0" err="1" smtClean="0"/>
              <a:t>monthCalendar</a:t>
            </a:r>
            <a:r>
              <a:rPr lang="en-US" sz="2400" dirty="0" smtClean="0"/>
              <a:t> on the design view all of its properties will be shown in the properties window as follows:</a:t>
            </a:r>
            <a:endParaRPr lang="ar-SA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Example: </a:t>
            </a:r>
            <a:r>
              <a:rPr lang="en-US" dirty="0" err="1" smtClean="0"/>
              <a:t>MonthCalender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 b="13617"/>
          <a:stretch>
            <a:fillRect/>
          </a:stretch>
        </p:blipFill>
        <p:spPr bwMode="auto">
          <a:xfrm>
            <a:off x="4267200" y="2286000"/>
            <a:ext cx="28956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1" descr="vbhtp5_14_WinFormsGUIimages_Page_5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80E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A. </a:t>
            </a:r>
            <a:r>
              <a:rPr kumimoji="0" lang="en-US" sz="36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80E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Lucida Console"/>
                <a:ea typeface="+mj-ea"/>
                <a:cs typeface="+mj-cs"/>
              </a:rPr>
              <a:t>MonthCalendar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80E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Control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BCF03-B859-4FC4-BE7F-2F50F3941C7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2"/>
          </a:xfrm>
        </p:spPr>
        <p:txBody>
          <a:bodyPr/>
          <a:lstStyle/>
          <a:p>
            <a:pPr marL="623887" indent="-514350" algn="just">
              <a:buFont typeface="+mj-lt"/>
              <a:buAutoNum type="arabicPeriod" startAt="3"/>
            </a:pPr>
            <a:r>
              <a:rPr lang="en-US" sz="2000" b="1" dirty="0" smtClean="0"/>
              <a:t>(Adding event to </a:t>
            </a:r>
            <a:r>
              <a:rPr lang="en-US" sz="2000" b="1" dirty="0" err="1" smtClean="0"/>
              <a:t>MonthCalendar</a:t>
            </a:r>
            <a:r>
              <a:rPr lang="en-US" sz="2000" b="1" dirty="0" smtClean="0"/>
              <a:t>) </a:t>
            </a:r>
            <a:r>
              <a:rPr lang="en-US" sz="2000" dirty="0" smtClean="0"/>
              <a:t>The default event for this control is </a:t>
            </a:r>
            <a:r>
              <a:rPr lang="en-US" sz="2000" b="1" dirty="0" err="1" smtClean="0"/>
              <a:t>DateChanged</a:t>
            </a:r>
            <a:r>
              <a:rPr lang="en-US" sz="2000" dirty="0" smtClean="0"/>
              <a:t>, which occurs when a new date is selected.</a:t>
            </a:r>
          </a:p>
          <a:p>
            <a:pPr marL="623887" indent="-514350" algn="just">
              <a:buFont typeface="+mj-lt"/>
              <a:buAutoNum type="arabicPeriod" startAt="4"/>
            </a:pPr>
            <a:r>
              <a:rPr lang="en-US" sz="2000" b="1" dirty="0" smtClean="0"/>
              <a:t>(Adding event to </a:t>
            </a:r>
            <a:r>
              <a:rPr lang="en-US" sz="2000" b="1" dirty="0" err="1" smtClean="0"/>
              <a:t>MonthCalendar</a:t>
            </a:r>
            <a:r>
              <a:rPr lang="en-US" sz="2000" b="1" dirty="0" smtClean="0"/>
              <a:t>) </a:t>
            </a:r>
            <a:r>
              <a:rPr lang="en-US" sz="2000" dirty="0" smtClean="0"/>
              <a:t>To add </a:t>
            </a:r>
            <a:r>
              <a:rPr lang="en-US" sz="2000" dirty="0" err="1" smtClean="0"/>
              <a:t>DateChanged</a:t>
            </a:r>
            <a:r>
              <a:rPr lang="en-US" sz="2000" dirty="0" smtClean="0"/>
              <a:t> to the month calendar, double click on the </a:t>
            </a:r>
            <a:r>
              <a:rPr lang="en-US" sz="2000" dirty="0" err="1" smtClean="0"/>
              <a:t>monthCalendar</a:t>
            </a:r>
            <a:r>
              <a:rPr lang="en-US" sz="2000" dirty="0" smtClean="0"/>
              <a:t> in the design view:</a:t>
            </a:r>
          </a:p>
          <a:p>
            <a:pPr marL="623887" indent="-514350" algn="just">
              <a:buFont typeface="+mj-lt"/>
              <a:buAutoNum type="arabicPeriod" startAt="4"/>
            </a:pPr>
            <a:endParaRPr lang="ar-SA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Example: </a:t>
            </a:r>
            <a:r>
              <a:rPr lang="en-US" dirty="0" err="1" smtClean="0"/>
              <a:t>MonthCalender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24200" y="3352800"/>
            <a:ext cx="5867400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MonthCalendar1_DateChanged(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e 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Windows.Forms.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DateRangeEventArgs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MonthCalendar1.DateChanged</a:t>
            </a: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124200"/>
            <a:ext cx="239921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6200" y="5334000"/>
            <a:ext cx="3962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AutoNum type="arabicPeriod"/>
            </a:pPr>
            <a:r>
              <a:rPr lang="en-US" sz="1400" b="1" dirty="0" smtClean="0">
                <a:solidFill>
                  <a:schemeClr val="accent2"/>
                </a:solidFill>
              </a:rPr>
              <a:t>Double click on</a:t>
            </a:r>
          </a:p>
          <a:p>
            <a:pPr marL="342900" indent="-342900"/>
            <a:r>
              <a:rPr lang="en-US" sz="1400" b="1" dirty="0" smtClean="0">
                <a:solidFill>
                  <a:schemeClr val="accent2"/>
                </a:solidFill>
              </a:rPr>
              <a:t> the </a:t>
            </a:r>
            <a:r>
              <a:rPr lang="en-US" sz="1400" b="1" dirty="0" err="1" smtClean="0">
                <a:solidFill>
                  <a:schemeClr val="accent2"/>
                </a:solidFill>
              </a:rPr>
              <a:t>MonthCalendar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5105400"/>
            <a:ext cx="441960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</a:rPr>
              <a:t>2. This code will be displayed in the code view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6737" indent="-457200">
              <a:buFont typeface="+mj-lt"/>
              <a:buAutoNum type="arabicPeriod" startAt="5"/>
            </a:pPr>
            <a:r>
              <a:rPr lang="en-US" sz="2000" b="1" dirty="0" smtClean="0"/>
              <a:t>(Adding event to </a:t>
            </a:r>
            <a:r>
              <a:rPr lang="en-US" sz="2000" b="1" dirty="0" err="1" smtClean="0"/>
              <a:t>MonthCalendar</a:t>
            </a:r>
            <a:r>
              <a:rPr lang="en-US" sz="2000" b="1" dirty="0" smtClean="0"/>
              <a:t>) </a:t>
            </a:r>
            <a:r>
              <a:rPr lang="en-US" sz="2000" dirty="0" smtClean="0"/>
              <a:t>Write the code you want inside the sub procedure event of the </a:t>
            </a:r>
            <a:r>
              <a:rPr lang="en-US" sz="2000" dirty="0" err="1" smtClean="0"/>
              <a:t>monthCalendar</a:t>
            </a:r>
            <a:r>
              <a:rPr lang="en-US" sz="2000" dirty="0" smtClean="0"/>
              <a:t>:</a:t>
            </a:r>
          </a:p>
          <a:p>
            <a:pPr marL="566737" indent="-457200">
              <a:buFont typeface="+mj-lt"/>
              <a:buAutoNum type="arabicPeriod" startAt="5"/>
            </a:pPr>
            <a:r>
              <a:rPr lang="en-US" sz="2000" dirty="0" smtClean="0"/>
              <a:t>For example the following code will display the date that is selected by the user:</a:t>
            </a:r>
            <a:endParaRPr lang="ar-SA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</a:t>
            </a:r>
            <a:r>
              <a:rPr lang="en-US" dirty="0" err="1" smtClean="0"/>
              <a:t>MonthCalender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47800" y="2895600"/>
            <a:ext cx="5867400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MonthCalendar1_DateChanged(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e 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Windows.Forms.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DateRangeEventArgs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MonthCalendar1.DateChanged</a:t>
            </a:r>
          </a:p>
          <a:p>
            <a:endParaRPr lang="en-US" sz="1600" dirty="0" smtClean="0">
              <a:latin typeface="Consolas"/>
            </a:endParaRPr>
          </a:p>
          <a:p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"You selected the date " &amp; MonthCalendar1.SelectionRange.Start)</a:t>
            </a:r>
            <a:endParaRPr lang="en-US" sz="1600" dirty="0" smtClean="0">
              <a:latin typeface="Consolas"/>
            </a:endParaRP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6737" indent="-457200">
              <a:buFont typeface="+mj-lt"/>
              <a:buAutoNum type="arabicPeriod" startAt="5"/>
            </a:pPr>
            <a:r>
              <a:rPr lang="en-US" sz="2000" b="1" dirty="0" smtClean="0"/>
              <a:t>(Adding event to </a:t>
            </a:r>
            <a:r>
              <a:rPr lang="en-US" sz="2000" b="1" dirty="0" err="1" smtClean="0"/>
              <a:t>MonthCalendar</a:t>
            </a:r>
            <a:r>
              <a:rPr lang="en-US" sz="2000" b="1" dirty="0" smtClean="0"/>
              <a:t>) </a:t>
            </a:r>
            <a:r>
              <a:rPr lang="en-US" sz="2000" dirty="0" smtClean="0"/>
              <a:t>When we run this code: </a:t>
            </a:r>
            <a:endParaRPr lang="ar-SA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</a:t>
            </a:r>
            <a:r>
              <a:rPr lang="en-US" dirty="0" err="1" smtClean="0"/>
              <a:t>MonthCalender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057400"/>
            <a:ext cx="4495800" cy="22467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400" dirty="0" smtClean="0">
                <a:latin typeface="Consolas"/>
              </a:rPr>
              <a:t>MonthCalendar1_DateChanged(</a:t>
            </a:r>
            <a:r>
              <a:rPr lang="en-US" sz="14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4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400" dirty="0" smtClean="0">
                <a:latin typeface="Consolas"/>
              </a:rPr>
              <a:t>sender</a:t>
            </a:r>
            <a:r>
              <a:rPr lang="en-US" sz="14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400" dirty="0" err="1" smtClean="0">
                <a:latin typeface="Consolas"/>
              </a:rPr>
              <a:t>System.</a:t>
            </a:r>
            <a:r>
              <a:rPr lang="en-US" sz="14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4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4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400" dirty="0" smtClean="0">
                <a:solidFill>
                  <a:srgbClr val="0000FF"/>
                </a:solidFill>
                <a:latin typeface="Consolas"/>
              </a:rPr>
              <a:t> e As </a:t>
            </a:r>
            <a:r>
              <a:rPr lang="en-US" sz="1400" dirty="0" err="1" smtClean="0">
                <a:latin typeface="Consolas"/>
              </a:rPr>
              <a:t>System.</a:t>
            </a:r>
            <a:r>
              <a:rPr lang="en-US" sz="1400" dirty="0" err="1" smtClean="0">
                <a:solidFill>
                  <a:srgbClr val="0000FF"/>
                </a:solidFill>
                <a:latin typeface="Consolas"/>
              </a:rPr>
              <a:t>Windows.Forms.</a:t>
            </a:r>
            <a:r>
              <a:rPr lang="en-US" sz="1400" dirty="0" err="1" smtClean="0">
                <a:solidFill>
                  <a:srgbClr val="2B91AF"/>
                </a:solidFill>
                <a:latin typeface="Consolas"/>
              </a:rPr>
              <a:t>DateRangeEventArgs</a:t>
            </a:r>
            <a:r>
              <a:rPr lang="en-US" sz="14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4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400" dirty="0" smtClean="0">
                <a:latin typeface="Consolas"/>
              </a:rPr>
              <a:t>MonthCalendar1.DateChanged</a:t>
            </a:r>
          </a:p>
          <a:p>
            <a:endParaRPr lang="en-US" sz="1400" dirty="0" smtClean="0">
              <a:latin typeface="Consolas"/>
            </a:endParaRPr>
          </a:p>
          <a:p>
            <a:r>
              <a:rPr lang="en-US" sz="14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4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400" dirty="0" smtClean="0">
                <a:solidFill>
                  <a:srgbClr val="A31515"/>
                </a:solidFill>
                <a:latin typeface="Consolas"/>
              </a:rPr>
              <a:t>"You selected the date " &amp; MonthCalendar1.SelectionRange.Start)</a:t>
            </a:r>
            <a:endParaRPr lang="en-US" sz="1400" dirty="0" smtClean="0">
              <a:latin typeface="Consolas"/>
            </a:endParaRPr>
          </a:p>
          <a:p>
            <a:endParaRPr lang="ar-SA" sz="14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400" dirty="0" smtClean="0">
                <a:solidFill>
                  <a:srgbClr val="0000FF"/>
                </a:solidFill>
                <a:latin typeface="Consolas"/>
              </a:rPr>
              <a:t>End Sub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133600"/>
            <a:ext cx="24574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>
            <a:stCxn id="5" idx="3"/>
            <a:endCxn id="9218" idx="1"/>
          </p:cNvCxnSpPr>
          <p:nvPr/>
        </p:nvCxnSpPr>
        <p:spPr>
          <a:xfrm flipV="1">
            <a:off x="4495800" y="3162300"/>
            <a:ext cx="16002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9218" idx="2"/>
            <a:endCxn id="9219" idx="0"/>
          </p:cNvCxnSpPr>
          <p:nvPr/>
        </p:nvCxnSpPr>
        <p:spPr>
          <a:xfrm>
            <a:off x="7324725" y="4191000"/>
            <a:ext cx="0" cy="38100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9825" y="4572000"/>
            <a:ext cx="22383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953000" y="2743200"/>
            <a:ext cx="1143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</a:t>
            </a:r>
            <a:endParaRPr lang="ar-SA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14800" y="4724400"/>
            <a:ext cx="2133600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After clicking on a date, the following message box will appear with the selected date</a:t>
            </a:r>
            <a:endParaRPr lang="ar-SA" sz="1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858000" y="3200400"/>
            <a:ext cx="304800" cy="216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C0F9-0AE4-4DAA-8E80-3CE31ECF9EA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B.  </a:t>
            </a:r>
            <a:r>
              <a:rPr lang="en-US" dirty="0" err="1" smtClean="0">
                <a:solidFill>
                  <a:srgbClr val="3380E6"/>
                </a:solidFill>
                <a:latin typeface="Lucida Console"/>
              </a:rPr>
              <a:t>DateTimePicker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Control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60438"/>
            <a:ext cx="8382000" cy="45259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err="1" smtClean="0">
                <a:solidFill>
                  <a:srgbClr val="000000"/>
                </a:solidFill>
                <a:latin typeface="Lucida Console" pitchFamily="49" charset="0"/>
              </a:rPr>
              <a:t>DateTimePicker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can be used to retrieve date and time information from the user.</a:t>
            </a:r>
          </a:p>
          <a:p>
            <a:pPr marL="849313" lvl="1" indent="-457200">
              <a:lnSpc>
                <a:spcPct val="90000"/>
              </a:lnSpc>
              <a:buFont typeface="+mj-lt"/>
              <a:buAutoNum type="arabicPeriod"/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(Adding </a:t>
            </a:r>
            <a:r>
              <a:rPr lang="en-US" b="1" dirty="0" err="1" smtClean="0">
                <a:solidFill>
                  <a:srgbClr val="000000"/>
                </a:solidFill>
                <a:latin typeface="Times New Roman" pitchFamily="18" charset="0"/>
              </a:rPr>
              <a:t>DateTimePicker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):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add a date time picker double click on it from the toolbox menu then it will appear on the form in the design view:</a:t>
            </a:r>
          </a:p>
        </p:txBody>
      </p:sp>
      <p:sp>
        <p:nvSpPr>
          <p:cNvPr id="1484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b="18750"/>
          <a:stretch>
            <a:fillRect/>
          </a:stretch>
        </p:blipFill>
        <p:spPr bwMode="auto">
          <a:xfrm>
            <a:off x="1066800" y="2819400"/>
            <a:ext cx="29241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971800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>
            <a:stCxn id="10242" idx="3"/>
            <a:endCxn id="10243" idx="1"/>
          </p:cNvCxnSpPr>
          <p:nvPr/>
        </p:nvCxnSpPr>
        <p:spPr>
          <a:xfrm>
            <a:off x="3990975" y="4305300"/>
            <a:ext cx="172402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286000"/>
            <a:ext cx="31908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How to add Menu to your program? (1-2)</a:t>
            </a:r>
            <a:endParaRPr lang="ar-SA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2924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4800" y="1981200"/>
            <a:ext cx="2667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895600" y="2743200"/>
            <a:ext cx="2514600" cy="30480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76600" y="1524000"/>
            <a:ext cx="20574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r>
              <a:rPr lang="en-US" dirty="0" smtClean="0">
                <a:solidFill>
                  <a:schemeClr val="accent2"/>
                </a:solidFill>
              </a:rPr>
              <a:t>Drag and drop </a:t>
            </a:r>
            <a:r>
              <a:rPr lang="en-US" dirty="0" err="1" smtClean="0">
                <a:solidFill>
                  <a:schemeClr val="accent2"/>
                </a:solidFill>
              </a:rPr>
              <a:t>MenuStrip</a:t>
            </a:r>
            <a:r>
              <a:rPr lang="en-US" dirty="0" smtClean="0">
                <a:solidFill>
                  <a:schemeClr val="accent2"/>
                </a:solidFill>
              </a:rPr>
              <a:t> in your form or double click on </a:t>
            </a:r>
            <a:r>
              <a:rPr lang="en-US" dirty="0" err="1" smtClean="0">
                <a:solidFill>
                  <a:schemeClr val="accent2"/>
                </a:solidFill>
              </a:rPr>
              <a:t>MenuStrip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B.  </a:t>
            </a:r>
            <a:r>
              <a:rPr lang="en-US" dirty="0" err="1" smtClean="0">
                <a:solidFill>
                  <a:srgbClr val="3380E6"/>
                </a:solidFill>
                <a:latin typeface="Lucida Console"/>
              </a:rPr>
              <a:t>DateTimePicker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Control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95400"/>
            <a:ext cx="8229600" cy="4525962"/>
          </a:xfrm>
        </p:spPr>
        <p:txBody>
          <a:bodyPr>
            <a:normAutofit/>
          </a:bodyPr>
          <a:lstStyle/>
          <a:p>
            <a:pPr marL="849313" lvl="1" indent="-457200" algn="just">
              <a:lnSpc>
                <a:spcPct val="90000"/>
              </a:lnSpc>
              <a:buFont typeface="+mj-lt"/>
              <a:buAutoNum type="arabicPeriod" startAt="2"/>
            </a:pP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(Modifying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DateTimePicker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properties)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by clicking on the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itchFamily="18" charset="0"/>
              </a:rPr>
              <a:t>DateTimePicker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on the design view, all of its properties will be shown in the properties window as follows:</a:t>
            </a:r>
          </a:p>
        </p:txBody>
      </p:sp>
      <p:sp>
        <p:nvSpPr>
          <p:cNvPr id="1484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b="13617"/>
          <a:stretch>
            <a:fillRect/>
          </a:stretch>
        </p:blipFill>
        <p:spPr bwMode="auto">
          <a:xfrm>
            <a:off x="5410200" y="2381250"/>
            <a:ext cx="28956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971800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>
            <a:stCxn id="7" idx="3"/>
            <a:endCxn id="11266" idx="1"/>
          </p:cNvCxnSpPr>
          <p:nvPr/>
        </p:nvCxnSpPr>
        <p:spPr>
          <a:xfrm>
            <a:off x="3695700" y="4305300"/>
            <a:ext cx="17145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1" descr="vbhtp5_14_WinFormsGUIimages_Page_56.png"/>
          <p:cNvPicPr>
            <a:picLocks noGrp="1" noChangeAspect="1"/>
          </p:cNvPicPr>
          <p:nvPr isPhoto="1"/>
        </p:nvPicPr>
        <p:blipFill>
          <a:blip r:embed="rId2" cstate="print"/>
          <a:srcRect l="6667" t="7463" r="25000" b="29397"/>
          <a:stretch>
            <a:fillRect/>
          </a:stretch>
        </p:blipFill>
        <p:spPr bwMode="auto">
          <a:xfrm>
            <a:off x="1447800" y="304800"/>
            <a:ext cx="6248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4" name="Picture 1" descr="vbhtp5_14_WinFormsGUIimages_Page_57.png"/>
          <p:cNvPicPr>
            <a:picLocks noGrp="1" noChangeAspect="1"/>
          </p:cNvPicPr>
          <p:nvPr isPhoto="1"/>
        </p:nvPicPr>
        <p:blipFill>
          <a:blip r:embed="rId3" cstate="print"/>
          <a:srcRect l="6667" t="23338" r="25000" b="30769"/>
          <a:stretch>
            <a:fillRect/>
          </a:stretch>
        </p:blipFill>
        <p:spPr bwMode="auto">
          <a:xfrm>
            <a:off x="1447800" y="3733800"/>
            <a:ext cx="6248400" cy="254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BCF03-B859-4FC4-BE7F-2F50F3941C7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B.  </a:t>
            </a:r>
            <a:r>
              <a:rPr lang="en-US" dirty="0" err="1" smtClean="0">
                <a:solidFill>
                  <a:srgbClr val="3380E6"/>
                </a:solidFill>
                <a:latin typeface="Lucida Console"/>
              </a:rPr>
              <a:t>DateTimePicker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Control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524000"/>
            <a:ext cx="8229600" cy="4525962"/>
          </a:xfrm>
        </p:spPr>
        <p:txBody>
          <a:bodyPr>
            <a:normAutofit/>
          </a:bodyPr>
          <a:lstStyle/>
          <a:p>
            <a:pPr marL="849313" lvl="1" indent="-457200" algn="just">
              <a:lnSpc>
                <a:spcPct val="90000"/>
              </a:lnSpc>
              <a:buFont typeface="+mj-lt"/>
              <a:buAutoNum type="arabicPeriod" startAt="3"/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(Adding Event to the </a:t>
            </a:r>
            <a:r>
              <a:rPr lang="en-US" b="1" dirty="0" err="1" smtClean="0">
                <a:solidFill>
                  <a:srgbClr val="000000"/>
                </a:solidFill>
                <a:latin typeface="Times New Roman" pitchFamily="18" charset="0"/>
              </a:rPr>
              <a:t>DateTimePicker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 Control)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default event to 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dateTimePicker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can be added by double clicking on it in the design view.  This will display the following code (The default event is 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ValueChanged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occurs when a new date is selected.) :</a:t>
            </a:r>
          </a:p>
        </p:txBody>
      </p:sp>
      <p:sp>
        <p:nvSpPr>
          <p:cNvPr id="1484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3429000"/>
            <a:ext cx="2857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962400" y="3505200"/>
            <a:ext cx="5105400" cy="16004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DateTimePicker1_ValueChanged(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latin typeface="Consolas"/>
              </a:rPr>
              <a:t> sender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DateTimePicker1.ValueChanged</a:t>
            </a: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  <a:endParaRPr lang="en-US" dirty="0" smtClean="0">
              <a:solidFill>
                <a:srgbClr val="0000FF"/>
              </a:solidFill>
              <a:latin typeface="Consolas"/>
            </a:endParaRPr>
          </a:p>
        </p:txBody>
      </p:sp>
      <p:cxnSp>
        <p:nvCxnSpPr>
          <p:cNvPr id="11" name="Straight Arrow Connector 10"/>
          <p:cNvCxnSpPr>
            <a:stCxn id="7" idx="3"/>
          </p:cNvCxnSpPr>
          <p:nvPr/>
        </p:nvCxnSpPr>
        <p:spPr>
          <a:xfrm flipV="1">
            <a:off x="3200400" y="4724400"/>
            <a:ext cx="7620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Arial"/>
              </a:rPr>
              <a:t>B.  </a:t>
            </a:r>
            <a:r>
              <a:rPr lang="en-US" dirty="0" err="1" smtClean="0">
                <a:solidFill>
                  <a:srgbClr val="3380E6"/>
                </a:solidFill>
                <a:latin typeface="Lucida Console"/>
              </a:rPr>
              <a:t>DateTimePicker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Control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524000"/>
            <a:ext cx="8229600" cy="4525962"/>
          </a:xfrm>
        </p:spPr>
        <p:txBody>
          <a:bodyPr>
            <a:normAutofit/>
          </a:bodyPr>
          <a:lstStyle/>
          <a:p>
            <a:pPr marL="849313" lvl="1" indent="-457200" algn="just">
              <a:lnSpc>
                <a:spcPct val="90000"/>
              </a:lnSpc>
              <a:buFont typeface="+mj-lt"/>
              <a:buAutoNum type="arabicPeriod" startAt="4"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(Adding Event to the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</a:rPr>
              <a:t>DateTimePicker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Control)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Add the code you want inside the event, For example:</a:t>
            </a:r>
          </a:p>
        </p:txBody>
      </p:sp>
      <p:sp>
        <p:nvSpPr>
          <p:cNvPr id="1484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" y="2667000"/>
            <a:ext cx="8610600" cy="28007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DateTimePicker1_ValueChanged(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latin typeface="Consolas"/>
              </a:rPr>
              <a:t> sender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DateTimePicker1.ValueChanged</a:t>
            </a:r>
          </a:p>
          <a:p>
            <a:endParaRPr lang="en-US" sz="1600" dirty="0" smtClean="0">
              <a:latin typeface="Consolas"/>
            </a:endParaRPr>
          </a:p>
          <a:p>
            <a:r>
              <a:rPr lang="en-US" sz="1600" dirty="0" smtClean="0">
                <a:latin typeface="Consolas"/>
              </a:rPr>
              <a:t> 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"You selected the date: " </a:t>
            </a:r>
            <a:r>
              <a:rPr lang="en-US" sz="1600" dirty="0" smtClean="0">
                <a:latin typeface="Consolas"/>
              </a:rPr>
              <a:t>&amp; DateTimePicker1.Value.ToString())</a:t>
            </a:r>
          </a:p>
          <a:p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        </a:t>
            </a:r>
          </a:p>
          <a:p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"You selected the Time of the day: </a:t>
            </a:r>
            <a:r>
              <a:rPr lang="en-US" sz="1600" dirty="0" smtClean="0">
                <a:latin typeface="Consolas"/>
              </a:rPr>
              <a:t>" &amp; DateTimePicker1.Value.TimeOfDay.ToString())</a:t>
            </a:r>
          </a:p>
          <a:p>
            <a:r>
              <a:rPr lang="ar-SA" sz="1600" dirty="0" smtClean="0">
                <a:solidFill>
                  <a:srgbClr val="A31515"/>
                </a:solidFill>
                <a:latin typeface="Consolas"/>
              </a:rPr>
              <a:t> </a:t>
            </a:r>
            <a:endParaRPr lang="en-US" sz="1600" dirty="0" smtClean="0">
              <a:latin typeface="Consolas"/>
            </a:endParaRP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  <a:endParaRPr lang="en-US" dirty="0" smtClean="0">
              <a:solidFill>
                <a:srgbClr val="0000FF"/>
              </a:solidFill>
              <a:latin typeface="Consola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3380E6"/>
                </a:solidFill>
                <a:latin typeface="Arial"/>
              </a:rPr>
              <a:t>B.  </a:t>
            </a:r>
            <a:r>
              <a:rPr lang="en-US" dirty="0" err="1" smtClean="0">
                <a:solidFill>
                  <a:srgbClr val="3380E6"/>
                </a:solidFill>
                <a:latin typeface="Lucida Console"/>
              </a:rPr>
              <a:t>DateTimePicker</a:t>
            </a:r>
            <a:r>
              <a:rPr lang="en-US" dirty="0" smtClean="0">
                <a:solidFill>
                  <a:srgbClr val="3380E6"/>
                </a:solidFill>
                <a:latin typeface="Arial"/>
              </a:rPr>
              <a:t> Control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Output of the </a:t>
            </a:r>
            <a:r>
              <a:rPr lang="en-US" dirty="0" err="1" smtClean="0"/>
              <a:t>DateTimePicker</a:t>
            </a:r>
            <a:r>
              <a:rPr lang="en-US" dirty="0" smtClean="0"/>
              <a:t> Example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51038"/>
            <a:ext cx="8229600" cy="4525962"/>
          </a:xfrm>
        </p:spPr>
        <p:txBody>
          <a:bodyPr/>
          <a:lstStyle/>
          <a:p>
            <a:r>
              <a:rPr lang="en-US" sz="2400" dirty="0" smtClean="0"/>
              <a:t>When you select the date 10, April, 2012 the event occur</a:t>
            </a:r>
            <a:endParaRPr lang="ar-SA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cxnSp>
        <p:nvCxnSpPr>
          <p:cNvPr id="5" name="Straight Arrow Connector 4"/>
          <p:cNvCxnSpPr>
            <a:stCxn id="8" idx="3"/>
            <a:endCxn id="6" idx="1"/>
          </p:cNvCxnSpPr>
          <p:nvPr/>
        </p:nvCxnSpPr>
        <p:spPr>
          <a:xfrm flipV="1">
            <a:off x="3657600" y="3381375"/>
            <a:ext cx="1600200" cy="90487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647950"/>
            <a:ext cx="28384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248150"/>
            <a:ext cx="27336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 l="12518" t="22917" r="68155" b="48958"/>
          <a:stretch>
            <a:fillRect/>
          </a:stretch>
        </p:blipFill>
        <p:spPr bwMode="auto">
          <a:xfrm>
            <a:off x="1143000" y="3257550"/>
            <a:ext cx="2514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stCxn id="8" idx="3"/>
          </p:cNvCxnSpPr>
          <p:nvPr/>
        </p:nvCxnSpPr>
        <p:spPr>
          <a:xfrm>
            <a:off x="3657600" y="4286250"/>
            <a:ext cx="1676400" cy="771524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View Control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234112" cy="418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/>
          <p:nvPr/>
        </p:nvCxnSpPr>
        <p:spPr>
          <a:xfrm rot="5400000">
            <a:off x="5981700" y="1562100"/>
            <a:ext cx="12954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 flipV="1">
            <a:off x="4343400" y="1295400"/>
            <a:ext cx="26670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3505200" y="1295400"/>
            <a:ext cx="35052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2743200" y="1295400"/>
            <a:ext cx="42672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086600" y="914400"/>
            <a:ext cx="1752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Columns</a:t>
            </a:r>
            <a:endParaRPr lang="ar-SA" b="1" dirty="0">
              <a:solidFill>
                <a:schemeClr val="accent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67400" y="2590800"/>
            <a:ext cx="533400" cy="152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TextBox 17"/>
          <p:cNvSpPr txBox="1"/>
          <p:nvPr/>
        </p:nvSpPr>
        <p:spPr>
          <a:xfrm>
            <a:off x="8077200" y="2831068"/>
            <a:ext cx="1066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Items</a:t>
            </a:r>
            <a:endParaRPr lang="ar-SA" b="1" dirty="0">
              <a:solidFill>
                <a:schemeClr val="accent2"/>
              </a:solidFill>
            </a:endParaRPr>
          </a:p>
        </p:txBody>
      </p:sp>
      <p:cxnSp>
        <p:nvCxnSpPr>
          <p:cNvPr id="24" name="Straight Connector 23"/>
          <p:cNvCxnSpPr>
            <a:endCxn id="18" idx="1"/>
          </p:cNvCxnSpPr>
          <p:nvPr/>
        </p:nvCxnSpPr>
        <p:spPr>
          <a:xfrm rot="10800000" flipH="1" flipV="1">
            <a:off x="6400800" y="3015734"/>
            <a:ext cx="16764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5410200" y="2743200"/>
            <a:ext cx="990600" cy="53340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Rounded Rectangle 29"/>
          <p:cNvSpPr/>
          <p:nvPr/>
        </p:nvSpPr>
        <p:spPr>
          <a:xfrm>
            <a:off x="3810000" y="2743200"/>
            <a:ext cx="990600" cy="533400"/>
          </a:xfrm>
          <a:prstGeom prst="roundRect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Rounded Rectangle 30"/>
          <p:cNvSpPr/>
          <p:nvPr/>
        </p:nvSpPr>
        <p:spPr>
          <a:xfrm>
            <a:off x="2819400" y="2743200"/>
            <a:ext cx="990600" cy="533400"/>
          </a:xfrm>
          <a:prstGeom prst="roundRect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Rounded Rectangle 31"/>
          <p:cNvSpPr/>
          <p:nvPr/>
        </p:nvSpPr>
        <p:spPr>
          <a:xfrm>
            <a:off x="1828800" y="2743200"/>
            <a:ext cx="990600" cy="533400"/>
          </a:xfrm>
          <a:prstGeom prst="roundRect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33" name="Straight Arrow Connector 32"/>
          <p:cNvCxnSpPr>
            <a:stCxn id="36" idx="0"/>
            <a:endCxn id="32" idx="2"/>
          </p:cNvCxnSpPr>
          <p:nvPr/>
        </p:nvCxnSpPr>
        <p:spPr>
          <a:xfrm rot="16200000" flipV="1">
            <a:off x="2038350" y="3562350"/>
            <a:ext cx="2514600" cy="194310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581400" y="5791200"/>
            <a:ext cx="1371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chemeClr val="accent3"/>
                </a:solidFill>
              </a:rPr>
              <a:t>SubItems</a:t>
            </a:r>
            <a:endParaRPr lang="ar-SA" b="1" dirty="0">
              <a:solidFill>
                <a:schemeClr val="accent3"/>
              </a:solidFill>
            </a:endParaRPr>
          </a:p>
        </p:txBody>
      </p:sp>
      <p:cxnSp>
        <p:nvCxnSpPr>
          <p:cNvPr id="37" name="Straight Arrow Connector 36"/>
          <p:cNvCxnSpPr>
            <a:stCxn id="36" idx="0"/>
            <a:endCxn id="31" idx="2"/>
          </p:cNvCxnSpPr>
          <p:nvPr/>
        </p:nvCxnSpPr>
        <p:spPr>
          <a:xfrm rot="16200000" flipV="1">
            <a:off x="2533650" y="4057650"/>
            <a:ext cx="2514600" cy="95250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6" idx="0"/>
            <a:endCxn id="30" idx="2"/>
          </p:cNvCxnSpPr>
          <p:nvPr/>
        </p:nvCxnSpPr>
        <p:spPr>
          <a:xfrm rot="5400000" flipH="1" flipV="1">
            <a:off x="3028950" y="4514850"/>
            <a:ext cx="2514600" cy="3810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>
            <a:off x="1295400" y="2438400"/>
            <a:ext cx="5257800" cy="289560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6" name="TextBox 45"/>
          <p:cNvSpPr txBox="1"/>
          <p:nvPr/>
        </p:nvSpPr>
        <p:spPr>
          <a:xfrm>
            <a:off x="0" y="4191000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ListView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038600" y="2590800"/>
            <a:ext cx="533400" cy="152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8" name="Rectangle 47"/>
          <p:cNvSpPr/>
          <p:nvPr/>
        </p:nvSpPr>
        <p:spPr>
          <a:xfrm>
            <a:off x="3200400" y="2590800"/>
            <a:ext cx="533400" cy="152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9" name="Rectangle 48"/>
          <p:cNvSpPr/>
          <p:nvPr/>
        </p:nvSpPr>
        <p:spPr>
          <a:xfrm>
            <a:off x="2362200" y="2590800"/>
            <a:ext cx="533400" cy="152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0" name="Straight Connector 49"/>
          <p:cNvCxnSpPr>
            <a:endCxn id="46" idx="3"/>
          </p:cNvCxnSpPr>
          <p:nvPr/>
        </p:nvCxnSpPr>
        <p:spPr>
          <a:xfrm flipV="1">
            <a:off x="990600" y="4375666"/>
            <a:ext cx="3048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Adding the </a:t>
            </a:r>
            <a:r>
              <a:rPr lang="en-US" dirty="0" err="1" smtClean="0"/>
              <a:t>listView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2924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286000"/>
            <a:ext cx="2190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>
            <a:stCxn id="2050" idx="3"/>
            <a:endCxn id="2051" idx="1"/>
          </p:cNvCxnSpPr>
          <p:nvPr/>
        </p:nvCxnSpPr>
        <p:spPr>
          <a:xfrm flipV="1">
            <a:off x="3457575" y="3409950"/>
            <a:ext cx="218122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2. Adding Columns to </a:t>
            </a:r>
            <a:r>
              <a:rPr lang="en-US" dirty="0" err="1" smtClean="0"/>
              <a:t>listView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962400" y="6477000"/>
            <a:ext cx="4343400" cy="296863"/>
          </a:xfrm>
        </p:spPr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2190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1752600" y="1828800"/>
            <a:ext cx="2286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33594" t="15625" r="24219" b="46875"/>
          <a:stretch>
            <a:fillRect/>
          </a:stretch>
        </p:blipFill>
        <p:spPr bwMode="auto">
          <a:xfrm>
            <a:off x="3200400" y="10668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>
            <a:stCxn id="3074" idx="3"/>
            <a:endCxn id="3075" idx="1"/>
          </p:cNvCxnSpPr>
          <p:nvPr/>
        </p:nvCxnSpPr>
        <p:spPr>
          <a:xfrm flipV="1">
            <a:off x="2571750" y="2286000"/>
            <a:ext cx="62865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4648200" y="2057400"/>
            <a:ext cx="8382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5" name="Shape 14"/>
          <p:cNvCxnSpPr>
            <a:stCxn id="3075" idx="3"/>
          </p:cNvCxnSpPr>
          <p:nvPr/>
        </p:nvCxnSpPr>
        <p:spPr>
          <a:xfrm>
            <a:off x="6858000" y="2286000"/>
            <a:ext cx="914400" cy="1447800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3488" y="3733800"/>
            <a:ext cx="3871912" cy="26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ounded Rectangle 21"/>
          <p:cNvSpPr/>
          <p:nvPr/>
        </p:nvSpPr>
        <p:spPr>
          <a:xfrm>
            <a:off x="5181600" y="5715000"/>
            <a:ext cx="7620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657600"/>
            <a:ext cx="3733800" cy="26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ounded Rectangle 23"/>
          <p:cNvSpPr/>
          <p:nvPr/>
        </p:nvSpPr>
        <p:spPr>
          <a:xfrm>
            <a:off x="2209800" y="5486400"/>
            <a:ext cx="15240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cxnSp>
        <p:nvCxnSpPr>
          <p:cNvPr id="25" name="Straight Arrow Connector 24"/>
          <p:cNvCxnSpPr>
            <a:stCxn id="3076" idx="1"/>
            <a:endCxn id="3077" idx="3"/>
          </p:cNvCxnSpPr>
          <p:nvPr/>
        </p:nvCxnSpPr>
        <p:spPr>
          <a:xfrm rot="10800000">
            <a:off x="3962400" y="5037182"/>
            <a:ext cx="1081088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2590800" y="6019800"/>
            <a:ext cx="6096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3. Adding Items to the </a:t>
            </a:r>
            <a:r>
              <a:rPr lang="en-US" dirty="0" err="1" smtClean="0"/>
              <a:t>ListView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2190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1752600" y="1828800"/>
            <a:ext cx="2286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33594" t="15625" r="24219" b="46875"/>
          <a:stretch>
            <a:fillRect/>
          </a:stretch>
        </p:blipFill>
        <p:spPr bwMode="auto">
          <a:xfrm>
            <a:off x="3200400" y="10668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>
            <a:stCxn id="5" idx="3"/>
            <a:endCxn id="7" idx="1"/>
          </p:cNvCxnSpPr>
          <p:nvPr/>
        </p:nvCxnSpPr>
        <p:spPr>
          <a:xfrm flipV="1">
            <a:off x="2571750" y="2286000"/>
            <a:ext cx="62865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48200" y="1905000"/>
            <a:ext cx="8382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0" name="Shape 9"/>
          <p:cNvCxnSpPr>
            <a:stCxn id="7" idx="3"/>
          </p:cNvCxnSpPr>
          <p:nvPr/>
        </p:nvCxnSpPr>
        <p:spPr>
          <a:xfrm>
            <a:off x="6858000" y="2286000"/>
            <a:ext cx="914400" cy="1447800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3088" y="3733800"/>
            <a:ext cx="3490912" cy="235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 rot="10800000">
            <a:off x="4572000" y="4876800"/>
            <a:ext cx="1081088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3733800"/>
            <a:ext cx="3581400" cy="241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ounded Rectangle 13"/>
          <p:cNvSpPr/>
          <p:nvPr/>
        </p:nvSpPr>
        <p:spPr>
          <a:xfrm>
            <a:off x="2895600" y="4876800"/>
            <a:ext cx="14478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Rounded Rectangle 14"/>
          <p:cNvSpPr/>
          <p:nvPr/>
        </p:nvSpPr>
        <p:spPr>
          <a:xfrm>
            <a:off x="5791200" y="5562600"/>
            <a:ext cx="6858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Rounded Rectangle 15"/>
          <p:cNvSpPr/>
          <p:nvPr/>
        </p:nvSpPr>
        <p:spPr>
          <a:xfrm>
            <a:off x="3200400" y="5867400"/>
            <a:ext cx="6096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2190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4. Adding </a:t>
            </a:r>
            <a:r>
              <a:rPr lang="en-US" dirty="0" err="1" smtClean="0"/>
              <a:t>SubItem</a:t>
            </a:r>
            <a:r>
              <a:rPr lang="en-US" dirty="0" smtClean="0"/>
              <a:t> to an Item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752600" y="1828800"/>
            <a:ext cx="2286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33594" t="15625" r="24219" b="46875"/>
          <a:stretch>
            <a:fillRect/>
          </a:stretch>
        </p:blipFill>
        <p:spPr bwMode="auto">
          <a:xfrm>
            <a:off x="3200400" y="10668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>
            <a:endCxn id="7" idx="1"/>
          </p:cNvCxnSpPr>
          <p:nvPr/>
        </p:nvCxnSpPr>
        <p:spPr>
          <a:xfrm flipV="1">
            <a:off x="2571750" y="2286000"/>
            <a:ext cx="62865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48200" y="1905000"/>
            <a:ext cx="8382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10" name="Shape 9"/>
          <p:cNvCxnSpPr>
            <a:stCxn id="7" idx="3"/>
          </p:cNvCxnSpPr>
          <p:nvPr/>
        </p:nvCxnSpPr>
        <p:spPr>
          <a:xfrm>
            <a:off x="6858000" y="2286000"/>
            <a:ext cx="914400" cy="1371600"/>
          </a:xfrm>
          <a:prstGeom prst="bentConnector2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181600" y="4038600"/>
            <a:ext cx="16002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657600"/>
            <a:ext cx="3795712" cy="255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ounded Rectangle 15"/>
          <p:cNvSpPr/>
          <p:nvPr/>
        </p:nvSpPr>
        <p:spPr>
          <a:xfrm>
            <a:off x="5181600" y="4114800"/>
            <a:ext cx="16002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Rounded Rectangle 16"/>
          <p:cNvSpPr/>
          <p:nvPr/>
        </p:nvSpPr>
        <p:spPr>
          <a:xfrm>
            <a:off x="7162800" y="5181600"/>
            <a:ext cx="15240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657600"/>
            <a:ext cx="3810000" cy="256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Straight Arrow Connector 18"/>
          <p:cNvCxnSpPr>
            <a:stCxn id="5123" idx="1"/>
            <a:endCxn id="5124" idx="3"/>
          </p:cNvCxnSpPr>
          <p:nvPr/>
        </p:nvCxnSpPr>
        <p:spPr>
          <a:xfrm rot="10800000" flipV="1">
            <a:off x="4343400" y="4940141"/>
            <a:ext cx="7620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685800" y="5638800"/>
            <a:ext cx="6858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Rounded Rectangle 22"/>
          <p:cNvSpPr/>
          <p:nvPr/>
        </p:nvSpPr>
        <p:spPr>
          <a:xfrm>
            <a:off x="2590800" y="5181600"/>
            <a:ext cx="16002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Rounded Rectangle 23"/>
          <p:cNvSpPr/>
          <p:nvPr/>
        </p:nvSpPr>
        <p:spPr>
          <a:xfrm>
            <a:off x="2819400" y="5867400"/>
            <a:ext cx="685800" cy="1524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How to add Menu to your program? (2-2)</a:t>
            </a:r>
            <a:endParaRPr lang="ar-SA" sz="28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 b="10568"/>
          <a:stretch>
            <a:fillRect/>
          </a:stretch>
        </p:blipFill>
        <p:spPr bwMode="auto">
          <a:xfrm>
            <a:off x="1246886" y="1230574"/>
            <a:ext cx="2867914" cy="242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76200" y="1688068"/>
            <a:ext cx="205740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/>
            <a:r>
              <a:rPr lang="en-US" sz="1600" dirty="0" smtClean="0">
                <a:solidFill>
                  <a:schemeClr val="accent2"/>
                </a:solidFill>
              </a:rPr>
              <a:t>1. Click here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295400" y="1893626"/>
            <a:ext cx="3048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4196" name="Picture 4"/>
          <p:cNvPicPr>
            <a:picLocks noChangeAspect="1" noChangeArrowheads="1"/>
          </p:cNvPicPr>
          <p:nvPr/>
        </p:nvPicPr>
        <p:blipFill>
          <a:blip r:embed="rId3" cstate="print"/>
          <a:srcRect b="12618"/>
          <a:stretch>
            <a:fillRect/>
          </a:stretch>
        </p:blipFill>
        <p:spPr bwMode="auto">
          <a:xfrm>
            <a:off x="6093146" y="1219200"/>
            <a:ext cx="2822254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4114800" y="1600200"/>
            <a:ext cx="1752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>
                <a:solidFill>
                  <a:schemeClr val="accent2"/>
                </a:solidFill>
              </a:rPr>
              <a:t>2. Type the name of the menu you want  then press Enter </a:t>
            </a:r>
            <a:endParaRPr lang="ar-SA" sz="1600" dirty="0">
              <a:solidFill>
                <a:schemeClr val="accent2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5791200" y="1905000"/>
            <a:ext cx="533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4" cstate="print"/>
          <a:srcRect b="12618"/>
          <a:stretch>
            <a:fillRect/>
          </a:stretch>
        </p:blipFill>
        <p:spPr bwMode="auto">
          <a:xfrm>
            <a:off x="1219200" y="3810000"/>
            <a:ext cx="2895600" cy="239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>
          <a:xfrm>
            <a:off x="0" y="4267200"/>
            <a:ext cx="175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sz="1600" dirty="0" smtClean="0">
                <a:solidFill>
                  <a:schemeClr val="accent2"/>
                </a:solidFill>
              </a:rPr>
              <a:t>3. It will </a:t>
            </a:r>
          </a:p>
          <a:p>
            <a:pPr marL="342900" indent="-342900"/>
            <a:r>
              <a:rPr lang="en-US" sz="1600" dirty="0" smtClean="0">
                <a:solidFill>
                  <a:schemeClr val="accent2"/>
                </a:solidFill>
              </a:rPr>
              <a:t>look like this</a:t>
            </a:r>
            <a:endParaRPr lang="ar-SA" sz="1600" dirty="0">
              <a:solidFill>
                <a:schemeClr val="accent2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914400" y="4495800"/>
            <a:ext cx="3048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2700" y="3943350"/>
            <a:ext cx="24765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4267200" y="4324350"/>
            <a:ext cx="1905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dirty="0" smtClean="0">
                <a:solidFill>
                  <a:schemeClr val="accent2"/>
                </a:solidFill>
              </a:rPr>
              <a:t>4. If you run the program it will look like this</a:t>
            </a:r>
            <a:endParaRPr lang="ar-SA" sz="1600" dirty="0">
              <a:solidFill>
                <a:schemeClr val="accent2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5791200" y="4572000"/>
            <a:ext cx="533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Example of List View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2"/>
          </a:xfrm>
        </p:spPr>
        <p:txBody>
          <a:bodyPr/>
          <a:lstStyle/>
          <a:p>
            <a:r>
              <a:rPr lang="en-US" sz="2400" dirty="0" smtClean="0"/>
              <a:t>In the following form (Form1) </a:t>
            </a:r>
            <a:r>
              <a:rPr lang="en-US" sz="2400" dirty="0" err="1" smtClean="0"/>
              <a:t>theList</a:t>
            </a:r>
            <a:r>
              <a:rPr lang="en-US" sz="2400" dirty="0" smtClean="0"/>
              <a:t> View with: </a:t>
            </a:r>
          </a:p>
          <a:p>
            <a:pPr marL="879475" lvl="1" indent="-514350">
              <a:buFont typeface="+mj-lt"/>
              <a:buAutoNum type="arabicPeriod"/>
            </a:pPr>
            <a:r>
              <a:rPr lang="en-US" dirty="0" smtClean="0"/>
              <a:t>Two columns (Name – Size)</a:t>
            </a:r>
          </a:p>
          <a:p>
            <a:pPr marL="879475" lvl="1" indent="-514350">
              <a:buFont typeface="+mj-lt"/>
              <a:buAutoNum type="arabicPeriod"/>
            </a:pPr>
            <a:r>
              <a:rPr lang="en-US" dirty="0" smtClean="0"/>
              <a:t>One Item (Document.docx)</a:t>
            </a:r>
          </a:p>
          <a:p>
            <a:pPr marL="879475" lvl="1" indent="-514350">
              <a:buFont typeface="+mj-lt"/>
              <a:buAutoNum type="arabicPeriod"/>
            </a:pPr>
            <a:r>
              <a:rPr lang="en-US" dirty="0" smtClean="0"/>
              <a:t>One </a:t>
            </a:r>
            <a:r>
              <a:rPr lang="en-US" dirty="0" err="1" smtClean="0"/>
              <a:t>SubItem</a:t>
            </a:r>
            <a:r>
              <a:rPr lang="en-US" dirty="0" smtClean="0"/>
              <a:t> for Document.docx item (10 kb)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124200"/>
            <a:ext cx="3167062" cy="2615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5. Changing the view of the list 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34375" t="16667" r="21094" b="47916"/>
          <a:stretch>
            <a:fillRect/>
          </a:stretch>
        </p:blipFill>
        <p:spPr bwMode="auto">
          <a:xfrm>
            <a:off x="2286000" y="2057400"/>
            <a:ext cx="510988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4343400" y="2819400"/>
            <a:ext cx="1524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5562600" y="3886200"/>
            <a:ext cx="1764000" cy="111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ounded Rectangle 7"/>
          <p:cNvSpPr/>
          <p:nvPr/>
        </p:nvSpPr>
        <p:spPr>
          <a:xfrm>
            <a:off x="4495800" y="3886200"/>
            <a:ext cx="457200" cy="2286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5. Examples of the different views of the list 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1914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3400" y="3124200"/>
            <a:ext cx="15240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Large Icon</a:t>
            </a:r>
            <a:endParaRPr lang="ar-S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1447800"/>
            <a:ext cx="1914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648075" y="3124200"/>
            <a:ext cx="15240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Details</a:t>
            </a:r>
            <a:endParaRPr lang="ar-SA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447800"/>
            <a:ext cx="1914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6553200" y="3200400"/>
            <a:ext cx="15240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Small Icon</a:t>
            </a:r>
            <a:endParaRPr lang="ar-SA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3733800"/>
            <a:ext cx="1914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057400" y="5334000"/>
            <a:ext cx="15240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List</a:t>
            </a:r>
            <a:endParaRPr lang="ar-SA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5875" y="3733800"/>
            <a:ext cx="1914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105400" y="5410200"/>
            <a:ext cx="15240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Tile</a:t>
            </a:r>
            <a:endParaRPr lang="ar-SA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Adding Event to the </a:t>
            </a:r>
            <a:r>
              <a:rPr lang="en-US" dirty="0" err="1" smtClean="0"/>
              <a:t>ListView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2400" dirty="0" smtClean="0"/>
              <a:t>The default event to the list view is </a:t>
            </a:r>
            <a:r>
              <a:rPr lang="en-US" sz="2400" b="1" dirty="0" err="1" smtClean="0">
                <a:solidFill>
                  <a:srgbClr val="0000FF"/>
                </a:solidFill>
                <a:latin typeface="Consolas"/>
              </a:rPr>
              <a:t>SelectedIndexChanged</a:t>
            </a:r>
            <a:r>
              <a:rPr lang="en-US" sz="2400" dirty="0" smtClean="0">
                <a:latin typeface="Consolas"/>
              </a:rPr>
              <a:t> which is triggered when the user change his selection of the item.</a:t>
            </a:r>
            <a:endParaRPr lang="ar-SA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86200" y="3276600"/>
            <a:ext cx="50292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ListView1_SelectedIndexChanged</a:t>
            </a:r>
          </a:p>
          <a:p>
            <a:r>
              <a:rPr lang="en-US" sz="1600" dirty="0" smtClean="0">
                <a:latin typeface="Consolas"/>
              </a:rPr>
              <a:t>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</a:p>
          <a:p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ListView1.SelectedIndexChanged</a:t>
            </a:r>
          </a:p>
          <a:p>
            <a:endParaRPr lang="en-US" sz="1600" dirty="0" smtClean="0">
              <a:latin typeface="Consolas"/>
            </a:endParaRPr>
          </a:p>
          <a:p>
            <a:r>
              <a:rPr lang="en-US" sz="1600" dirty="0" smtClean="0">
                <a:solidFill>
                  <a:srgbClr val="00B050"/>
                </a:solidFill>
                <a:latin typeface="Consolas"/>
              </a:rPr>
              <a:t>‘ Write your Code here</a:t>
            </a: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  <a:endParaRPr lang="ar-SA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895600"/>
            <a:ext cx="2190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>
            <a:stCxn id="6" idx="3"/>
          </p:cNvCxnSpPr>
          <p:nvPr/>
        </p:nvCxnSpPr>
        <p:spPr>
          <a:xfrm>
            <a:off x="2952750" y="4019550"/>
            <a:ext cx="9525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143000" y="3581400"/>
            <a:ext cx="1295400" cy="1066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Double Click here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839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6. </a:t>
            </a:r>
            <a:r>
              <a:rPr lang="en-US" sz="3100" dirty="0" smtClean="0"/>
              <a:t>Example on adding Event to the </a:t>
            </a:r>
            <a:r>
              <a:rPr lang="en-US" sz="3100" dirty="0" err="1" smtClean="0"/>
              <a:t>ListView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86200" y="1676400"/>
            <a:ext cx="50292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ListView1_SelectedIndexChanged</a:t>
            </a:r>
          </a:p>
          <a:p>
            <a:r>
              <a:rPr lang="en-US" sz="1600" dirty="0" smtClean="0">
                <a:latin typeface="Consolas"/>
              </a:rPr>
              <a:t>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</a:p>
          <a:p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ListView1.SelectedIndexChanged</a:t>
            </a:r>
          </a:p>
          <a:p>
            <a:endParaRPr lang="en-US" sz="1600" dirty="0" smtClean="0">
              <a:latin typeface="Consolas"/>
            </a:endParaRPr>
          </a:p>
          <a:p>
            <a:r>
              <a:rPr lang="en-US" sz="1600" dirty="0" smtClean="0">
                <a:latin typeface="Consolas"/>
              </a:rPr>
              <a:t> 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"You Selected an item")</a:t>
            </a: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  <a:endParaRPr lang="ar-SA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95400"/>
            <a:ext cx="2190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Arrow Connector 6"/>
          <p:cNvCxnSpPr>
            <a:stCxn id="6" idx="3"/>
          </p:cNvCxnSpPr>
          <p:nvPr/>
        </p:nvCxnSpPr>
        <p:spPr>
          <a:xfrm>
            <a:off x="2952750" y="2419350"/>
            <a:ext cx="9525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143000" y="1981200"/>
            <a:ext cx="1295400" cy="1066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Double Click here</a:t>
            </a:r>
            <a:endParaRPr lang="ar-SA" dirty="0">
              <a:solidFill>
                <a:schemeClr val="accent2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4495800"/>
            <a:ext cx="1590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419600"/>
            <a:ext cx="19145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hape 11"/>
          <p:cNvCxnSpPr>
            <a:stCxn id="5" idx="2"/>
            <a:endCxn id="11" idx="3"/>
          </p:cNvCxnSpPr>
          <p:nvPr/>
        </p:nvCxnSpPr>
        <p:spPr>
          <a:xfrm rot="16200000" flipH="1">
            <a:off x="6012626" y="4126676"/>
            <a:ext cx="1471672" cy="695325"/>
          </a:xfrm>
          <a:prstGeom prst="bentConnector4">
            <a:avLst>
              <a:gd name="adj1" fmla="val 23140"/>
              <a:gd name="adj2" fmla="val 204063"/>
            </a:avLst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1" idx="1"/>
            <a:endCxn id="9218" idx="3"/>
          </p:cNvCxnSpPr>
          <p:nvPr/>
        </p:nvCxnSpPr>
        <p:spPr>
          <a:xfrm rot="10800000">
            <a:off x="4257676" y="5210175"/>
            <a:ext cx="92392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848600" y="4191000"/>
            <a:ext cx="1295400" cy="1066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accent2"/>
                </a:solidFill>
              </a:rPr>
              <a:t>Run</a:t>
            </a:r>
            <a:endParaRPr lang="ar-SA" b="1" dirty="0">
              <a:solidFill>
                <a:schemeClr val="accent2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410200" y="4800600"/>
            <a:ext cx="533400" cy="3810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791200" y="4876800"/>
            <a:ext cx="1295400" cy="1066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600" b="1" dirty="0" smtClean="0">
                <a:solidFill>
                  <a:schemeClr val="accent2"/>
                </a:solidFill>
              </a:rPr>
              <a:t>Click on any item</a:t>
            </a:r>
            <a:endParaRPr lang="ar-SA" sz="1600" b="1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1026" name="Picture 2" descr="http://www.vbaccelerator.com/home/VB/Code/Controls/TreeView/TreeView_Shell_Sample/shellTreeVi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676400"/>
            <a:ext cx="3657600" cy="3571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3000" y="3200400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Nodes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6" name="Left Brace 5"/>
          <p:cNvSpPr/>
          <p:nvPr/>
        </p:nvSpPr>
        <p:spPr>
          <a:xfrm>
            <a:off x="1981200" y="2057400"/>
            <a:ext cx="655319" cy="266700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267200" y="2895600"/>
            <a:ext cx="2514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191000" y="2895600"/>
            <a:ext cx="2590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3810000" y="2743200"/>
            <a:ext cx="29718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58000" y="27432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Child Nodes</a:t>
            </a:r>
            <a:endParaRPr lang="ar-SA" dirty="0">
              <a:solidFill>
                <a:schemeClr val="accent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962400" y="2362200"/>
            <a:ext cx="3200400" cy="2286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4419600" y="2362200"/>
            <a:ext cx="2743200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4191000" y="2209800"/>
            <a:ext cx="2971800" cy="1524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62800" y="2209800"/>
            <a:ext cx="1600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Parent Nodes</a:t>
            </a:r>
            <a:endParaRPr lang="ar-SA" dirty="0">
              <a:solidFill>
                <a:srgbClr val="00B050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29241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flipV="1">
            <a:off x="3429000" y="3657600"/>
            <a:ext cx="218122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3400" y="5791200"/>
            <a:ext cx="27432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514600"/>
            <a:ext cx="23336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Nodes to the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l="22255" t="16666" r="49634" b="53125"/>
          <a:stretch>
            <a:fillRect/>
          </a:stretch>
        </p:blipFill>
        <p:spPr bwMode="auto">
          <a:xfrm>
            <a:off x="0" y="2209800"/>
            <a:ext cx="32004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295400" y="3048000"/>
            <a:ext cx="19050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200400" y="3200400"/>
            <a:ext cx="7620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828800"/>
            <a:ext cx="5091112" cy="3061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38250"/>
            <a:ext cx="72866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Root Node to the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43000" y="4876800"/>
            <a:ext cx="14478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6248400" y="2971800"/>
            <a:ext cx="16002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 8"/>
          <p:cNvSpPr/>
          <p:nvPr/>
        </p:nvSpPr>
        <p:spPr>
          <a:xfrm>
            <a:off x="6324600" y="5181600"/>
            <a:ext cx="7620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Rounded Rectangle 9"/>
          <p:cNvSpPr/>
          <p:nvPr/>
        </p:nvSpPr>
        <p:spPr>
          <a:xfrm>
            <a:off x="1676400" y="51816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1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086600" y="26670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2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553200" y="54864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3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71600" y="1828800"/>
            <a:ext cx="2286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38250"/>
            <a:ext cx="72866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Child Node to the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43000" y="4876800"/>
            <a:ext cx="14478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6248400" y="2971800"/>
            <a:ext cx="16002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Rectangle 8"/>
          <p:cNvSpPr/>
          <p:nvPr/>
        </p:nvSpPr>
        <p:spPr>
          <a:xfrm>
            <a:off x="6324600" y="5181600"/>
            <a:ext cx="7620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Rounded Rectangle 9"/>
          <p:cNvSpPr/>
          <p:nvPr/>
        </p:nvSpPr>
        <p:spPr>
          <a:xfrm>
            <a:off x="1676400" y="51816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1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086600" y="26670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2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553200" y="54864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3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0" y="1981200"/>
            <a:ext cx="5334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6" name="Picture 6"/>
          <p:cNvPicPr>
            <a:picLocks noChangeAspect="1" noChangeArrowheads="1"/>
          </p:cNvPicPr>
          <p:nvPr/>
        </p:nvPicPr>
        <p:blipFill>
          <a:blip r:embed="rId2" cstate="print"/>
          <a:srcRect l="25769" t="19792" r="51391" b="40625"/>
          <a:stretch>
            <a:fillRect/>
          </a:stretch>
        </p:blipFill>
        <p:spPr bwMode="auto">
          <a:xfrm>
            <a:off x="4038600" y="1828800"/>
            <a:ext cx="2971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 Types of Items 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3" cstate="print"/>
          <a:srcRect b="49383"/>
          <a:stretch>
            <a:fillRect/>
          </a:stretch>
        </p:blipFill>
        <p:spPr bwMode="auto">
          <a:xfrm>
            <a:off x="1524000" y="2438400"/>
            <a:ext cx="18859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flipH="1">
            <a:off x="2057400" y="2819400"/>
            <a:ext cx="2362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43000" y="1981200"/>
            <a:ext cx="320040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Look like this in the program</a:t>
            </a:r>
            <a:endParaRPr lang="ar-SA" sz="1600" b="1" dirty="0">
              <a:solidFill>
                <a:srgbClr val="FF0000"/>
              </a:solidFill>
            </a:endParaRPr>
          </a:p>
        </p:txBody>
      </p:sp>
      <p:pic>
        <p:nvPicPr>
          <p:cNvPr id="266244" name="Picture 4"/>
          <p:cNvPicPr>
            <a:picLocks noChangeAspect="1" noChangeArrowheads="1"/>
          </p:cNvPicPr>
          <p:nvPr/>
        </p:nvPicPr>
        <p:blipFill>
          <a:blip r:embed="rId4" cstate="print"/>
          <a:srcRect b="35294"/>
          <a:stretch>
            <a:fillRect/>
          </a:stretch>
        </p:blipFill>
        <p:spPr bwMode="auto">
          <a:xfrm>
            <a:off x="1502363" y="3429000"/>
            <a:ext cx="207903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flipH="1">
            <a:off x="2514600" y="2971800"/>
            <a:ext cx="1905000" cy="76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4495800"/>
            <a:ext cx="1885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Straight Arrow Connector 23"/>
          <p:cNvCxnSpPr/>
          <p:nvPr/>
        </p:nvCxnSpPr>
        <p:spPr>
          <a:xfrm flipH="1">
            <a:off x="2209800" y="3200400"/>
            <a:ext cx="2209800" cy="1676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TreeView</a:t>
            </a:r>
            <a:r>
              <a:rPr lang="en-US" dirty="0" smtClean="0"/>
              <a:t> After Adding Nodes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828800"/>
            <a:ext cx="3452813" cy="31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2866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Deleting Nodes from the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14800" y="2362200"/>
            <a:ext cx="30480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Rounded Rectangle 9"/>
          <p:cNvSpPr/>
          <p:nvPr/>
        </p:nvSpPr>
        <p:spPr>
          <a:xfrm>
            <a:off x="2057400" y="22098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1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657600" y="23622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2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553200" y="5486400"/>
            <a:ext cx="304800" cy="304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3</a:t>
            </a:r>
            <a:endParaRPr lang="ar-SA" sz="1400" b="1" dirty="0">
              <a:solidFill>
                <a:schemeClr val="accent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0" y="1981200"/>
            <a:ext cx="5334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Rectangle 13"/>
          <p:cNvSpPr/>
          <p:nvPr/>
        </p:nvSpPr>
        <p:spPr>
          <a:xfrm>
            <a:off x="6248400" y="5105400"/>
            <a:ext cx="838200" cy="304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Event to the </a:t>
            </a:r>
            <a:r>
              <a:rPr lang="en-US" dirty="0" err="1" smtClean="0"/>
              <a:t>TreeView</a:t>
            </a:r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23336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1371600" y="2209800"/>
            <a:ext cx="1295400" cy="106680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Double Click here</a:t>
            </a:r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86200" y="1676400"/>
            <a:ext cx="5029200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Private Sub </a:t>
            </a:r>
            <a:r>
              <a:rPr lang="en-US" sz="1600" dirty="0" smtClean="0">
                <a:latin typeface="Consolas"/>
              </a:rPr>
              <a:t>TreeView1_AfterSelect(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sender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Object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, 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ByVal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600" dirty="0" smtClean="0">
                <a:latin typeface="Consolas"/>
              </a:rPr>
              <a:t>e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 As </a:t>
            </a:r>
            <a:r>
              <a:rPr lang="en-US" sz="1600" dirty="0" err="1" smtClean="0">
                <a:latin typeface="Consolas"/>
              </a:rPr>
              <a:t>System</a:t>
            </a:r>
            <a:r>
              <a:rPr lang="en-US" sz="1600" dirty="0" err="1" smtClean="0">
                <a:solidFill>
                  <a:srgbClr val="0000FF"/>
                </a:solidFill>
                <a:latin typeface="Consolas"/>
              </a:rPr>
              <a:t>.Windows.Forms.</a:t>
            </a:r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TreeViewEventArgs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) </a:t>
            </a:r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Handles </a:t>
            </a:r>
            <a:r>
              <a:rPr lang="en-US" sz="1600" dirty="0" smtClean="0">
                <a:latin typeface="Consolas"/>
              </a:rPr>
              <a:t>TreeView1.AfterSelect</a:t>
            </a: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err="1" smtClean="0">
                <a:solidFill>
                  <a:srgbClr val="2B91AF"/>
                </a:solidFill>
                <a:latin typeface="Consolas"/>
              </a:rPr>
              <a:t>MessageBox.Show</a:t>
            </a:r>
            <a:r>
              <a:rPr lang="en-US" sz="1600" dirty="0" smtClean="0">
                <a:solidFill>
                  <a:srgbClr val="2B91AF"/>
                </a:solidFill>
                <a:latin typeface="Consolas"/>
              </a:rPr>
              <a:t>(</a:t>
            </a:r>
            <a:r>
              <a:rPr lang="en-US" sz="1600" dirty="0" smtClean="0">
                <a:solidFill>
                  <a:srgbClr val="A31515"/>
                </a:solidFill>
                <a:latin typeface="Consolas"/>
              </a:rPr>
              <a:t>"You Selected an item")</a:t>
            </a:r>
          </a:p>
          <a:p>
            <a:endParaRPr lang="ar-SA" sz="1600" dirty="0" smtClean="0">
              <a:solidFill>
                <a:srgbClr val="0000FF"/>
              </a:solidFill>
              <a:latin typeface="Consolas"/>
            </a:endParaRPr>
          </a:p>
          <a:p>
            <a:r>
              <a:rPr lang="en-US" sz="1600" dirty="0" smtClean="0">
                <a:solidFill>
                  <a:srgbClr val="0000FF"/>
                </a:solidFill>
                <a:latin typeface="Consolas"/>
              </a:rPr>
              <a:t>End Sub</a:t>
            </a:r>
            <a:endParaRPr lang="ar-SA" sz="16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952750" y="2419350"/>
            <a:ext cx="95250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hape 8"/>
          <p:cNvCxnSpPr>
            <a:stCxn id="7" idx="2"/>
            <a:endCxn id="66563" idx="0"/>
          </p:cNvCxnSpPr>
          <p:nvPr/>
        </p:nvCxnSpPr>
        <p:spPr>
          <a:xfrm rot="16200000" flipH="1">
            <a:off x="6188839" y="3950463"/>
            <a:ext cx="909697" cy="485775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648200"/>
            <a:ext cx="17335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199" y="4724400"/>
            <a:ext cx="1590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Straight Arrow Connector 12"/>
          <p:cNvCxnSpPr>
            <a:endCxn id="12" idx="3"/>
          </p:cNvCxnSpPr>
          <p:nvPr/>
        </p:nvCxnSpPr>
        <p:spPr>
          <a:xfrm rot="10800000">
            <a:off x="5095875" y="5438775"/>
            <a:ext cx="92392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6705600" y="3733800"/>
            <a:ext cx="1295400" cy="1066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>
                <a:solidFill>
                  <a:schemeClr val="accent2"/>
                </a:solidFill>
              </a:rPr>
              <a:t>Run</a:t>
            </a:r>
            <a:endParaRPr lang="ar-SA" b="1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4343400"/>
            <a:ext cx="2438400" cy="1323439"/>
          </a:xfrm>
          <a:prstGeom prst="rect">
            <a:avLst/>
          </a:prstGeom>
          <a:solidFill>
            <a:srgbClr val="FFFFCC"/>
          </a:solidFill>
        </p:spPr>
        <p:txBody>
          <a:bodyPr wrap="square" rtlCol="1">
            <a:spAutoFit/>
          </a:bodyPr>
          <a:lstStyle/>
          <a:p>
            <a:pPr algn="just"/>
            <a:r>
              <a:rPr lang="en-US" sz="1600" dirty="0" smtClean="0">
                <a:solidFill>
                  <a:schemeClr val="accent6"/>
                </a:solidFill>
              </a:rPr>
              <a:t>The default event of the </a:t>
            </a:r>
            <a:r>
              <a:rPr lang="en-US" sz="1600" dirty="0" err="1" smtClean="0">
                <a:solidFill>
                  <a:schemeClr val="accent6"/>
                </a:solidFill>
              </a:rPr>
              <a:t>TreeView</a:t>
            </a:r>
            <a:r>
              <a:rPr lang="en-US" sz="1600" dirty="0" smtClean="0">
                <a:solidFill>
                  <a:schemeClr val="accent6"/>
                </a:solidFill>
              </a:rPr>
              <a:t> is </a:t>
            </a:r>
            <a:r>
              <a:rPr lang="en-US" sz="1600" dirty="0" err="1" smtClean="0">
                <a:solidFill>
                  <a:schemeClr val="accent6"/>
                </a:solidFill>
              </a:rPr>
              <a:t>AfterSelect</a:t>
            </a:r>
            <a:r>
              <a:rPr lang="en-US" sz="1600" dirty="0" smtClean="0">
                <a:solidFill>
                  <a:schemeClr val="accent6"/>
                </a:solidFill>
              </a:rPr>
              <a:t> which is </a:t>
            </a:r>
            <a:r>
              <a:rPr lang="en-US" sz="1600" dirty="0" err="1" smtClean="0">
                <a:solidFill>
                  <a:schemeClr val="accent6"/>
                </a:solidFill>
              </a:rPr>
              <a:t>triggred</a:t>
            </a:r>
            <a:r>
              <a:rPr lang="en-US" sz="1600" dirty="0" smtClean="0">
                <a:solidFill>
                  <a:schemeClr val="accent6"/>
                </a:solidFill>
              </a:rPr>
              <a:t> when the user select a node from the tree.</a:t>
            </a:r>
            <a:endParaRPr lang="ar-SA" sz="1600" dirty="0">
              <a:solidFill>
                <a:schemeClr val="accent6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Adding a second level items to the </a:t>
            </a:r>
            <a:r>
              <a:rPr lang="en-US" sz="2800" dirty="0" err="1" smtClean="0"/>
              <a:t>MenuItem</a:t>
            </a:r>
            <a:endParaRPr lang="ar-SA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9600" y="4648200"/>
            <a:ext cx="26670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/>
            <a:r>
              <a:rPr lang="en-US" dirty="0" smtClean="0"/>
              <a:t>4. Your menu will then look like this:</a:t>
            </a:r>
          </a:p>
          <a:p>
            <a:endParaRPr lang="ar-SA" dirty="0">
              <a:solidFill>
                <a:schemeClr val="accent2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76400" y="838200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dirty="0" smtClean="0"/>
              <a:t>To create items in File menu that we created in slide#4,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1459468"/>
            <a:ext cx="3809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Click inside the </a:t>
            </a:r>
            <a:r>
              <a:rPr lang="en-US" b="1" dirty="0" smtClean="0"/>
              <a:t>Type Here</a:t>
            </a:r>
            <a:r>
              <a:rPr lang="en-US" dirty="0" smtClean="0"/>
              <a:t> box. </a:t>
            </a:r>
          </a:p>
        </p:txBody>
      </p:sp>
      <p:pic>
        <p:nvPicPr>
          <p:cNvPr id="269315" name="Picture 3"/>
          <p:cNvPicPr>
            <a:picLocks noChangeAspect="1" noChangeArrowheads="1"/>
          </p:cNvPicPr>
          <p:nvPr/>
        </p:nvPicPr>
        <p:blipFill>
          <a:blip r:embed="rId2" cstate="print"/>
          <a:srcRect b="31126"/>
          <a:stretch>
            <a:fillRect/>
          </a:stretch>
        </p:blipFill>
        <p:spPr bwMode="auto">
          <a:xfrm>
            <a:off x="457200" y="2057400"/>
            <a:ext cx="29146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4267200" y="137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/>
            <a:r>
              <a:rPr lang="en-US" dirty="0" smtClean="0"/>
              <a:t>2.   Enter the name of the item you want for example “</a:t>
            </a:r>
            <a:r>
              <a:rPr lang="en-US" b="1" dirty="0" smtClean="0"/>
              <a:t>New”</a:t>
            </a:r>
            <a:endParaRPr lang="en-US" dirty="0"/>
          </a:p>
        </p:txBody>
      </p:sp>
      <p:pic>
        <p:nvPicPr>
          <p:cNvPr id="269316" name="Picture 4"/>
          <p:cNvPicPr>
            <a:picLocks noChangeAspect="1" noChangeArrowheads="1"/>
          </p:cNvPicPr>
          <p:nvPr/>
        </p:nvPicPr>
        <p:blipFill>
          <a:blip r:embed="rId3" cstate="print"/>
          <a:srcRect b="31126"/>
          <a:stretch>
            <a:fillRect/>
          </a:stretch>
        </p:blipFill>
        <p:spPr bwMode="auto">
          <a:xfrm>
            <a:off x="4953000" y="1981200"/>
            <a:ext cx="29146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3048000" y="388620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dirty="0" smtClean="0"/>
              <a:t>3. Press the enter key </a:t>
            </a:r>
          </a:p>
        </p:txBody>
      </p:sp>
      <p:pic>
        <p:nvPicPr>
          <p:cNvPr id="269317" name="Picture 5"/>
          <p:cNvPicPr>
            <a:picLocks noChangeAspect="1" noChangeArrowheads="1"/>
          </p:cNvPicPr>
          <p:nvPr/>
        </p:nvPicPr>
        <p:blipFill>
          <a:blip r:embed="rId4" cstate="print"/>
          <a:srcRect b="31457"/>
          <a:stretch>
            <a:fillRect/>
          </a:stretch>
        </p:blipFill>
        <p:spPr bwMode="auto">
          <a:xfrm>
            <a:off x="3124200" y="4267200"/>
            <a:ext cx="2914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Different types of items in the second level items to the </a:t>
            </a:r>
            <a:r>
              <a:rPr lang="en-US" sz="2800" dirty="0" err="1" smtClean="0"/>
              <a:t>MenuItem</a:t>
            </a:r>
            <a:endParaRPr lang="ar-SA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2" cstate="print"/>
          <a:srcRect l="25769" t="19792" r="51391" b="40625"/>
          <a:stretch>
            <a:fillRect/>
          </a:stretch>
        </p:blipFill>
        <p:spPr bwMode="auto">
          <a:xfrm>
            <a:off x="5410200" y="1905000"/>
            <a:ext cx="2971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3" cstate="print"/>
          <a:srcRect l="9004" t="16667" r="71669" b="62500"/>
          <a:stretch>
            <a:fillRect/>
          </a:stretch>
        </p:blipFill>
        <p:spPr bwMode="auto">
          <a:xfrm>
            <a:off x="1447800" y="1219200"/>
            <a:ext cx="2079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4" cstate="print"/>
          <a:srcRect l="5490" t="9375" r="75769" b="69792"/>
          <a:stretch>
            <a:fillRect/>
          </a:stretch>
        </p:blipFill>
        <p:spPr bwMode="auto">
          <a:xfrm>
            <a:off x="1524000" y="2590800"/>
            <a:ext cx="2016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42" name="Picture 6"/>
          <p:cNvPicPr>
            <a:picLocks noChangeAspect="1" noChangeArrowheads="1"/>
          </p:cNvPicPr>
          <p:nvPr/>
        </p:nvPicPr>
        <p:blipFill>
          <a:blip r:embed="rId5" cstate="print"/>
          <a:srcRect l="10761" t="19792" r="69912" b="59375"/>
          <a:stretch>
            <a:fillRect/>
          </a:stretch>
        </p:blipFill>
        <p:spPr bwMode="auto">
          <a:xfrm>
            <a:off x="1524000" y="3962400"/>
            <a:ext cx="2079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43" name="Picture 7"/>
          <p:cNvPicPr>
            <a:picLocks noChangeAspect="1" noChangeArrowheads="1"/>
          </p:cNvPicPr>
          <p:nvPr/>
        </p:nvPicPr>
        <p:blipFill>
          <a:blip r:embed="rId6" cstate="print"/>
          <a:srcRect l="3733" t="6250" r="77526" b="72917"/>
          <a:stretch>
            <a:fillRect/>
          </a:stretch>
        </p:blipFill>
        <p:spPr bwMode="auto">
          <a:xfrm>
            <a:off x="1524000" y="5334000"/>
            <a:ext cx="2016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2362200" y="1752600"/>
            <a:ext cx="3733800" cy="1371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2895600" y="3124200"/>
            <a:ext cx="31242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514600" y="3581400"/>
            <a:ext cx="3581400" cy="990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667000" y="3810000"/>
            <a:ext cx="3429000" cy="2362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Enabled Property of the </a:t>
            </a:r>
            <a:r>
              <a:rPr lang="en-US" dirty="0" err="1" smtClean="0"/>
              <a:t>menuItem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4525962"/>
          </a:xfrm>
        </p:spPr>
        <p:txBody>
          <a:bodyPr/>
          <a:lstStyle/>
          <a:p>
            <a:pPr algn="just"/>
            <a:r>
              <a:rPr lang="en-US" sz="2000" dirty="0" smtClean="0"/>
              <a:t>You can disable any of the items of the menu items by changing the property “Enabled” to False</a:t>
            </a:r>
          </a:p>
          <a:p>
            <a:pPr algn="just"/>
            <a:r>
              <a:rPr lang="en-US" sz="2000" dirty="0" smtClean="0"/>
              <a:t>By changing the property </a:t>
            </a:r>
            <a:r>
              <a:rPr lang="en-US" sz="2000" b="1" dirty="0" smtClean="0"/>
              <a:t>Enabled</a:t>
            </a:r>
            <a:r>
              <a:rPr lang="en-US" sz="2000" dirty="0" smtClean="0"/>
              <a:t> to </a:t>
            </a:r>
            <a:r>
              <a:rPr lang="en-US" sz="2000" b="1" dirty="0" smtClean="0"/>
              <a:t>False</a:t>
            </a:r>
            <a:r>
              <a:rPr lang="en-US" sz="2000" dirty="0" smtClean="0"/>
              <a:t>, this prevents the user from clicking the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“Save As” as in the example below:</a:t>
            </a:r>
            <a:endParaRPr lang="ar-SA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667000"/>
            <a:ext cx="2924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13104" t="27084" r="64641" b="33333"/>
          <a:stretch>
            <a:fillRect/>
          </a:stretch>
        </p:blipFill>
        <p:spPr bwMode="auto">
          <a:xfrm>
            <a:off x="5943600" y="30480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stCxn id="3075" idx="3"/>
            <a:endCxn id="3076" idx="1"/>
          </p:cNvCxnSpPr>
          <p:nvPr/>
        </p:nvCxnSpPr>
        <p:spPr>
          <a:xfrm>
            <a:off x="3457575" y="4495800"/>
            <a:ext cx="24860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57600" y="3581400"/>
            <a:ext cx="2133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So the </a:t>
            </a:r>
            <a:r>
              <a:rPr lang="en-US" dirty="0" err="1" smtClean="0"/>
              <a:t>menuItem</a:t>
            </a:r>
            <a:r>
              <a:rPr lang="en-US" dirty="0" smtClean="0"/>
              <a:t>  “Save As” appears as follows</a:t>
            </a:r>
            <a:endParaRPr lang="ar-SA" dirty="0"/>
          </a:p>
        </p:txBody>
      </p:sp>
      <p:sp>
        <p:nvSpPr>
          <p:cNvPr id="13" name="Rectangle 12"/>
          <p:cNvSpPr/>
          <p:nvPr/>
        </p:nvSpPr>
        <p:spPr>
          <a:xfrm>
            <a:off x="762000" y="4800600"/>
            <a:ext cx="2514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ToolTipText</a:t>
            </a:r>
            <a:r>
              <a:rPr lang="en-US" dirty="0" smtClean="0"/>
              <a:t> Property of the </a:t>
            </a:r>
            <a:r>
              <a:rPr lang="en-US" dirty="0" err="1" smtClean="0"/>
              <a:t>menuItem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4525962"/>
          </a:xfrm>
        </p:spPr>
        <p:txBody>
          <a:bodyPr/>
          <a:lstStyle/>
          <a:p>
            <a:pPr algn="just"/>
            <a:r>
              <a:rPr lang="en-US" sz="2000" dirty="0" smtClean="0"/>
              <a:t>You can show a tool tip text for your menu item to explain its job.</a:t>
            </a:r>
          </a:p>
          <a:p>
            <a:pPr algn="just"/>
            <a:r>
              <a:rPr lang="en-US" sz="2000" dirty="0" smtClean="0"/>
              <a:t>In the following example, the </a:t>
            </a:r>
            <a:r>
              <a:rPr lang="en-US" sz="2000" dirty="0" err="1" smtClean="0"/>
              <a:t>menuItem</a:t>
            </a:r>
            <a:r>
              <a:rPr lang="en-US" sz="2000" dirty="0" smtClean="0"/>
              <a:t> “Save As” we set the </a:t>
            </a:r>
            <a:r>
              <a:rPr lang="en-US" sz="2000" dirty="0" err="1" smtClean="0"/>
              <a:t>ToolTipText</a:t>
            </a:r>
            <a:r>
              <a:rPr lang="en-US" sz="2000" dirty="0" smtClean="0"/>
              <a:t> property to the following text: “This item saves your file”</a:t>
            </a:r>
            <a:endParaRPr lang="ar-SA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1992-2011 by Pearson Education, Inc. All Rights Reserved. Edited By Maysoon AlDuwais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57600" y="3581400"/>
            <a:ext cx="2133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So the </a:t>
            </a:r>
            <a:r>
              <a:rPr lang="en-US" dirty="0" err="1" smtClean="0"/>
              <a:t>menuItem</a:t>
            </a:r>
            <a:r>
              <a:rPr lang="en-US" dirty="0" smtClean="0"/>
              <a:t>  “Save As” appears as follows</a:t>
            </a:r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9371" t="15625" r="68960" b="44792"/>
          <a:stretch>
            <a:fillRect/>
          </a:stretch>
        </p:blipFill>
        <p:spPr bwMode="auto">
          <a:xfrm>
            <a:off x="5791200" y="3505200"/>
            <a:ext cx="2819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3457575" y="4495800"/>
            <a:ext cx="24860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590800"/>
            <a:ext cx="2895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914400" y="5105400"/>
            <a:ext cx="2514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67AB1-B9C0-43B1-8AEF-C061641E9CA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30AFAA5D399E489E1819B440698DE2" ma:contentTypeVersion="0" ma:contentTypeDescription="Create a new document." ma:contentTypeScope="" ma:versionID="d2e5e4ccdb149d2076a9830fd3e7492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389DCA6-8979-486B-A80B-C4CFE68EF863}"/>
</file>

<file path=customXml/itemProps2.xml><?xml version="1.0" encoding="utf-8"?>
<ds:datastoreItem xmlns:ds="http://schemas.openxmlformats.org/officeDocument/2006/customXml" ds:itemID="{0CB672C4-07E3-4AD8-BD34-11C08EA86A28}"/>
</file>

<file path=customXml/itemProps3.xml><?xml version="1.0" encoding="utf-8"?>
<ds:datastoreItem xmlns:ds="http://schemas.openxmlformats.org/officeDocument/2006/customXml" ds:itemID="{2D4ED487-89F0-4942-88E2-351FECF90D02}"/>
</file>

<file path=docProps/app.xml><?xml version="1.0" encoding="utf-8"?>
<Properties xmlns="http://schemas.openxmlformats.org/officeDocument/2006/extended-properties" xmlns:vt="http://schemas.openxmlformats.org/officeDocument/2006/docPropsVTypes">
  <Template>DeitelPowerPointTemplate</Template>
  <TotalTime>4412</TotalTime>
  <Words>2513</Words>
  <Application>Microsoft Office PowerPoint</Application>
  <PresentationFormat>On-screen Show (4:3)</PresentationFormat>
  <Paragraphs>317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Concourse</vt:lpstr>
      <vt:lpstr> Windows Forms GUI: A Deeper Look </vt:lpstr>
      <vt:lpstr>1. What is the Menus?</vt:lpstr>
      <vt:lpstr>How to add Menu to your program? (1-2)</vt:lpstr>
      <vt:lpstr>How to add Menu to your program? (2-2)</vt:lpstr>
      <vt:lpstr>Different Types of Items </vt:lpstr>
      <vt:lpstr>Adding a second level items to the MenuItem</vt:lpstr>
      <vt:lpstr>Different types of items in the second level items to the MenuItem</vt:lpstr>
      <vt:lpstr>Enabled Property of the menuItem</vt:lpstr>
      <vt:lpstr>ToolTipText Property of the menuItem</vt:lpstr>
      <vt:lpstr>Visible Property of the menuItem</vt:lpstr>
      <vt:lpstr>Shortcut Keys in Menus </vt:lpstr>
      <vt:lpstr>Setting the Shortcut Key in Menus</vt:lpstr>
      <vt:lpstr>Setting the Shortcut Key in Menus</vt:lpstr>
      <vt:lpstr>Another Example on Adding a Shortcut Key on a second level menu item</vt:lpstr>
      <vt:lpstr>Some Shortcutkey properties</vt:lpstr>
      <vt:lpstr>Slide 16</vt:lpstr>
      <vt:lpstr>Slide 17</vt:lpstr>
      <vt:lpstr>Adding events to menu items (1-3)</vt:lpstr>
      <vt:lpstr>Adding events to menu items (2-3)</vt:lpstr>
      <vt:lpstr>Adding events to menu items (3-3)</vt:lpstr>
      <vt:lpstr>Date and Time Controls</vt:lpstr>
      <vt:lpstr>A. MonthCalendar Control</vt:lpstr>
      <vt:lpstr>Example: MonthCalender </vt:lpstr>
      <vt:lpstr>Example: MonthCalender </vt:lpstr>
      <vt:lpstr>Slide 25</vt:lpstr>
      <vt:lpstr>Example: MonthCalender </vt:lpstr>
      <vt:lpstr>Example: MonthCalender </vt:lpstr>
      <vt:lpstr>Example: MonthCalender </vt:lpstr>
      <vt:lpstr>B.  DateTimePicker Control</vt:lpstr>
      <vt:lpstr>B.  DateTimePicker Control</vt:lpstr>
      <vt:lpstr>Slide 31</vt:lpstr>
      <vt:lpstr>B.  DateTimePicker Control</vt:lpstr>
      <vt:lpstr>B.  DateTimePicker Control</vt:lpstr>
      <vt:lpstr>B.  DateTimePicker Control Output of the DateTimePicker Example</vt:lpstr>
      <vt:lpstr>List View Control</vt:lpstr>
      <vt:lpstr>1. Adding the listView</vt:lpstr>
      <vt:lpstr>2. Adding Columns to listView</vt:lpstr>
      <vt:lpstr>3. Adding Items to the ListView</vt:lpstr>
      <vt:lpstr>4. Adding SubItem to an Item</vt:lpstr>
      <vt:lpstr>Example of List View</vt:lpstr>
      <vt:lpstr>5. Changing the view of the list view</vt:lpstr>
      <vt:lpstr>5. Examples of the different views of the list view</vt:lpstr>
      <vt:lpstr>6. Adding Event to the ListView</vt:lpstr>
      <vt:lpstr>6. Example on adding Event to the ListView</vt:lpstr>
      <vt:lpstr>What is the TreeView</vt:lpstr>
      <vt:lpstr>Adding a TreeView</vt:lpstr>
      <vt:lpstr>Adding Nodes to the TreeView</vt:lpstr>
      <vt:lpstr>Adding Root Node to the TreeView</vt:lpstr>
      <vt:lpstr>Adding Child Node to the TreeView</vt:lpstr>
      <vt:lpstr>TreeView After Adding Nodes</vt:lpstr>
      <vt:lpstr>Deleting Nodes from the TreeView</vt:lpstr>
      <vt:lpstr>Adding Event to the TreeView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Windows Forms GUI: A Deeper Look</dc:title>
  <dc:creator>Windows User</dc:creator>
  <cp:lastModifiedBy>Maysoon</cp:lastModifiedBy>
  <cp:revision>43</cp:revision>
  <dcterms:created xsi:type="dcterms:W3CDTF">2010-03-16T20:24:15Z</dcterms:created>
  <dcterms:modified xsi:type="dcterms:W3CDTF">2013-04-21T16:05:53Z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0x0101005130AFAA5D399E489E1819B440698DE2</vt:lpwstr>
  </property>
</Properties>
</file>