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</p:sldMasterIdLst>
  <p:notesMasterIdLst>
    <p:notesMasterId r:id="rId43"/>
  </p:notesMasterIdLst>
  <p:sldIdLst>
    <p:sldId id="256" r:id="rId5"/>
    <p:sldId id="382" r:id="rId6"/>
    <p:sldId id="258" r:id="rId7"/>
    <p:sldId id="421" r:id="rId8"/>
    <p:sldId id="422" r:id="rId9"/>
    <p:sldId id="445" r:id="rId10"/>
    <p:sldId id="424" r:id="rId11"/>
    <p:sldId id="425" r:id="rId12"/>
    <p:sldId id="426" r:id="rId13"/>
    <p:sldId id="427" r:id="rId14"/>
    <p:sldId id="423" r:id="rId15"/>
    <p:sldId id="428" r:id="rId16"/>
    <p:sldId id="429" r:id="rId17"/>
    <p:sldId id="430" r:id="rId18"/>
    <p:sldId id="431" r:id="rId19"/>
    <p:sldId id="432" r:id="rId20"/>
    <p:sldId id="437" r:id="rId21"/>
    <p:sldId id="439" r:id="rId22"/>
    <p:sldId id="440" r:id="rId23"/>
    <p:sldId id="443" r:id="rId24"/>
    <p:sldId id="444" r:id="rId25"/>
    <p:sldId id="446" r:id="rId26"/>
    <p:sldId id="275" r:id="rId27"/>
    <p:sldId id="276" r:id="rId28"/>
    <p:sldId id="278" r:id="rId29"/>
    <p:sldId id="282" r:id="rId30"/>
    <p:sldId id="283" r:id="rId31"/>
    <p:sldId id="447" r:id="rId32"/>
    <p:sldId id="285" r:id="rId33"/>
    <p:sldId id="387" r:id="rId34"/>
    <p:sldId id="388" r:id="rId35"/>
    <p:sldId id="288" r:id="rId36"/>
    <p:sldId id="389" r:id="rId37"/>
    <p:sldId id="302" r:id="rId38"/>
    <p:sldId id="393" r:id="rId39"/>
    <p:sldId id="304" r:id="rId40"/>
    <p:sldId id="394" r:id="rId41"/>
    <p:sldId id="395" r:id="rId4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1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22C8945-B291-4F4C-9951-6A13DD5BF850}" type="datetimeFigureOut">
              <a:rPr lang="en-US"/>
              <a:pPr>
                <a:defRPr/>
              </a:pPr>
              <a:t>2/15/2013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D8E5FD9-DF23-4F97-9DF6-1EFD9EE8C6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Action Button: Forward or Next 10">
            <a:hlinkClick r:id="" action="ppaction://hlinkshowjump?jump=nextslide" highlightClick="1"/>
          </p:cNvPr>
          <p:cNvSpPr/>
          <p:nvPr/>
        </p:nvSpPr>
        <p:spPr>
          <a:xfrm>
            <a:off x="8686800" y="152400"/>
            <a:ext cx="304800" cy="304800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2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48FE91E8-5EDB-4337-BB95-E11ED2D331E1}" type="datetime1">
              <a:rPr lang="en-US" smtClean="0"/>
              <a:pPr>
                <a:defRPr/>
              </a:pPr>
              <a:t>2/15/2013</a:t>
            </a:fld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585AD0E-AFA4-4741-9059-97A4E34DDC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18"/>
          <p:cNvSpPr>
            <a:spLocks noGrp="1"/>
          </p:cNvSpPr>
          <p:nvPr>
            <p:ph type="ftr" sz="quarter" idx="12"/>
          </p:nvPr>
        </p:nvSpPr>
        <p:spPr>
          <a:xfrm>
            <a:off x="2743200" y="6408738"/>
            <a:ext cx="3987800" cy="365125"/>
          </a:xfrm>
        </p:spPr>
        <p:txBody>
          <a:bodyPr/>
          <a:lstStyle>
            <a:lvl1pPr>
              <a:defRPr smtClean="0"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© 1992-2011 by Pearson Education, Inc. All Rights Reserved.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A7A04-F683-4302-A69C-9266EAF78C0D}" type="datetime1">
              <a:rPr lang="en-US" smtClean="0"/>
              <a:pPr>
                <a:defRPr/>
              </a:pPr>
              <a:t>2/15/2013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E956E-8DF6-4733-B7FB-37C2A7C37E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A485D-7337-4D62-B235-F6B09BBD67CD}" type="datetime1">
              <a:rPr lang="en-US" smtClean="0"/>
              <a:pPr>
                <a:defRPr/>
              </a:pPr>
              <a:t>2/15/2013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BE23A9-0DFD-4DFC-B24A-EA5C62AF73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679BA5-73EC-4E29-8AD1-F3828FD7BC1A}" type="datetime1">
              <a:rPr lang="en-US" smtClean="0"/>
              <a:pPr>
                <a:defRPr/>
              </a:pPr>
              <a:t>2/15/2013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5FAE28-74AE-4538-B38C-C590345A48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Back or Previous 3">
            <a:hlinkClick r:id="" action="ppaction://hlinkshowjump?jump=previousslide" highlightClick="1"/>
          </p:cNvPr>
          <p:cNvSpPr/>
          <p:nvPr/>
        </p:nvSpPr>
        <p:spPr>
          <a:xfrm>
            <a:off x="8305800" y="152400"/>
            <a:ext cx="304800" cy="304800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8686800" y="152400"/>
            <a:ext cx="304800" cy="304800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Font typeface="Wingdings" pitchFamily="2" charset="2"/>
              <a:buChar char="§"/>
              <a:defRPr/>
            </a:lvl2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BA75237-CE70-4167-9483-D3D492C83D7F}" type="datetime1">
              <a:rPr lang="en-US" smtClean="0"/>
              <a:pPr>
                <a:defRPr/>
              </a:pPr>
              <a:t>2/15/2013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14800" y="6408738"/>
            <a:ext cx="2616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33562A3-E173-4B16-9F81-469EFF83F4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EC96B78-4EB2-4C86-AFD2-14B1971A16F0}" type="datetime1">
              <a:rPr lang="en-US" smtClean="0"/>
              <a:pPr>
                <a:defRPr/>
              </a:pPr>
              <a:t>2/15/2013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9EF3F10-A05F-4522-84D5-E946D31227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AC1E8A4-82F1-4A9B-8F01-24FE26837478}" type="datetime1">
              <a:rPr lang="en-US" smtClean="0"/>
              <a:pPr>
                <a:defRPr/>
              </a:pPr>
              <a:t>2/15/2013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376E3CF-E99C-4C20-A5D1-1AB83B7DD2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67F240F-746E-4832-BFC3-8FDB31CD148C}" type="datetime1">
              <a:rPr lang="en-US" smtClean="0"/>
              <a:pPr>
                <a:defRPr/>
              </a:pPr>
              <a:t>2/15/2013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AA0C38B-FA36-41F2-94E9-2CC7CC98D8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A2460F8-9A1D-42FA-ABDA-CA62E6001E53}" type="datetime1">
              <a:rPr lang="en-US" smtClean="0"/>
              <a:pPr>
                <a:defRPr/>
              </a:pPr>
              <a:t>2/15/2013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07EE0F5-696C-49D7-BC44-4C2EF76662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06BA6-2C2D-4E30-BC85-85889A1F0AF4}" type="datetime1">
              <a:rPr lang="en-US" smtClean="0"/>
              <a:pPr>
                <a:defRPr/>
              </a:pPr>
              <a:t>2/15/2013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A2514-0429-486E-9557-FF9D011711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1AA115F-D508-4FFB-B49F-0048692F529E}" type="datetime1">
              <a:rPr lang="en-US" smtClean="0"/>
              <a:pPr>
                <a:defRPr/>
              </a:pPr>
              <a:t>2/15/2013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8AF806A-665A-4775-8ED8-32147E5D92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0F07604-D734-4DE6-8351-0FEF5DEB2DDB}" type="datetime1">
              <a:rPr lang="en-US" smtClean="0"/>
              <a:pPr>
                <a:defRPr/>
              </a:pPr>
              <a:t>2/15/2013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79913" y="6408738"/>
            <a:ext cx="2351087" cy="365125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05122CA3-C877-47CE-8ECF-B895CDCA21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3A5552D2-7DD3-44B3-91E5-17F0E6743FC7}" type="datetime1">
              <a:rPr lang="en-US" smtClean="0"/>
              <a:pPr>
                <a:defRPr/>
              </a:pPr>
              <a:t>2/15/2013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962400" y="6408738"/>
            <a:ext cx="27686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0273B473-36BE-4B8E-86D5-497C4D50BB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Action Button: Back or Previous 10">
            <a:hlinkClick r:id="" action="ppaction://hlinkshowjump?jump=previousslide" highlightClick="1"/>
          </p:cNvPr>
          <p:cNvSpPr/>
          <p:nvPr/>
        </p:nvSpPr>
        <p:spPr>
          <a:xfrm>
            <a:off x="8305800" y="152400"/>
            <a:ext cx="304800" cy="304800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Action Button: Forward or Next 15">
            <a:hlinkClick r:id="" action="ppaction://hlinkshowjump?jump=nextslide" highlightClick="1"/>
          </p:cNvPr>
          <p:cNvSpPr/>
          <p:nvPr/>
        </p:nvSpPr>
        <p:spPr>
          <a:xfrm>
            <a:off x="8686800" y="152400"/>
            <a:ext cx="304800" cy="304800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82" r:id="rId7"/>
    <p:sldLayoutId id="2147483692" r:id="rId8"/>
    <p:sldLayoutId id="2147483693" r:id="rId9"/>
    <p:sldLayoutId id="2147483683" r:id="rId10"/>
    <p:sldLayoutId id="2147483684" r:id="rId11"/>
    <p:sldLayoutId id="2147483685" r:id="rId12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Goudy Sans Medium"/>
              </a:rPr>
              <a:t>Chapter 3: Introduction to Problem Solving and Control Statements </a:t>
            </a:r>
          </a:p>
        </p:txBody>
      </p:sp>
      <p:sp>
        <p:nvSpPr>
          <p:cNvPr id="10243" name="Subtitle 3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 algn="ctr"/>
            <a:r>
              <a:rPr lang="en-US" dirty="0" smtClean="0"/>
              <a:t>Visual Basic 2010 How to Program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585AD0E-AFA4-4741-9059-97A4E34DDC0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650" name="Picture 1" descr="vbhtp5_03imagesagain_Page_59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565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A2514-0429-486E-9557-FF9D011711CE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lvl="0"/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Example 1: </a:t>
            </a: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(</a:t>
            </a:r>
            <a:r>
              <a:rPr lang="en-US" sz="32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Output)</a:t>
            </a: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If...Then...End If  </a:t>
            </a:r>
            <a:endParaRPr kumimoji="0" lang="ar-SA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Decision Making: Equality and Relational Operators</a:t>
            </a:r>
          </a:p>
        </p:txBody>
      </p:sp>
      <p:sp>
        <p:nvSpPr>
          <p:cNvPr id="15155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8229600" cy="4525962"/>
          </a:xfrm>
        </p:spPr>
        <p:txBody>
          <a:bodyPr/>
          <a:lstStyle/>
          <a:p>
            <a:r>
              <a:rPr lang="en-US" sz="2400" b="1" i="1" dirty="0" smtClean="0">
                <a:solidFill>
                  <a:srgbClr val="000000"/>
                </a:solidFill>
                <a:latin typeface="AGaramond" pitchFamily="50" charset="0"/>
              </a:rPr>
              <a:t>Comparing Integers with the Equality and Relational Operators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Comparison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program uses six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statements to compare two numbers entered into a program by the user.</a:t>
            </a:r>
          </a:p>
          <a:p>
            <a:pPr lvl="1"/>
            <a:endParaRPr lang="en-US" sz="16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If the condition in any of these statements is true, the body associated with that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executes.</a:t>
            </a:r>
          </a:p>
          <a:p>
            <a:pPr lvl="1"/>
            <a:endParaRPr lang="en-US" sz="16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user enters these values, which are stored in variables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number1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number2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endParaRPr lang="en-US" sz="16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Then the comparisons are performed and the results are displayed in a multiline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TextBox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15155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9916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3380E6"/>
                </a:solidFill>
                <a:latin typeface="Arial"/>
              </a:rPr>
              <a:t>Decision Making: Equality and Relational Operators</a:t>
            </a:r>
          </a:p>
        </p:txBody>
      </p:sp>
      <p:sp>
        <p:nvSpPr>
          <p:cNvPr id="15667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Getting the Values Entered By the User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Lines 9–10 declare the variables that are used in the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compareButton_Click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event handler.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Lines 12–13 get the numbers that the user entered and assign the values to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Integer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variables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number1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number2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respectively.</a:t>
            </a:r>
          </a:p>
        </p:txBody>
      </p:sp>
      <p:sp>
        <p:nvSpPr>
          <p:cNvPr id="156676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3962400" y="6408738"/>
            <a:ext cx="4191000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3380E6"/>
                </a:solidFill>
                <a:latin typeface="Arial"/>
              </a:rPr>
              <a:t>Decision Making: Equality and Relational Operators</a:t>
            </a:r>
          </a:p>
        </p:txBody>
      </p:sp>
      <p:sp>
        <p:nvSpPr>
          <p:cNvPr id="15769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statement in lines 15–17 compares the values of the variables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number1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number2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for equality.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If the values are equal, the statement in line 16 outputs a string indicating that the two numbers are equal.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keyword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End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If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(line 17) end the body of the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statement.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Assignment and the equality operator both use the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=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symbol.</a:t>
            </a:r>
          </a:p>
          <a:p>
            <a:pPr lvl="2"/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</a:rPr>
              <a:t>Example: Using (=) symbol for different purposes:</a:t>
            </a:r>
          </a:p>
          <a:p>
            <a:pPr lvl="2">
              <a:buNone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		    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</a:rPr>
              <a:t>a. Assignment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			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</a:rPr>
              <a:t>b. Equality</a:t>
            </a:r>
          </a:p>
          <a:p>
            <a:pPr lvl="2"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5770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066800" y="4953000"/>
            <a:ext cx="2819400" cy="646331"/>
          </a:xfrm>
          <a:prstGeom prst="rect">
            <a:avLst/>
          </a:prstGeom>
          <a:solidFill>
            <a:srgbClr val="FFFF99"/>
          </a:solidFill>
          <a:ln>
            <a:solidFill>
              <a:schemeClr val="accent2"/>
            </a:solidFill>
          </a:ln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Dim</a:t>
            </a:r>
            <a:r>
              <a:rPr lang="en-US" dirty="0" smtClean="0"/>
              <a:t> </a:t>
            </a:r>
            <a:r>
              <a:rPr lang="en-US" b="1" dirty="0" smtClean="0"/>
              <a:t>number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0000FF"/>
                </a:solidFill>
              </a:rPr>
              <a:t>As Integer</a:t>
            </a:r>
          </a:p>
          <a:p>
            <a:r>
              <a:rPr lang="en-US" b="1" dirty="0" smtClean="0"/>
              <a:t>number </a:t>
            </a:r>
            <a:r>
              <a:rPr lang="en-US" b="1" dirty="0" smtClean="0">
                <a:solidFill>
                  <a:srgbClr val="FF0000"/>
                </a:solidFill>
              </a:rPr>
              <a:t>=</a:t>
            </a:r>
            <a:r>
              <a:rPr lang="en-US" b="1" dirty="0" smtClean="0"/>
              <a:t> 10</a:t>
            </a:r>
            <a:endParaRPr lang="ar-SA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181600" y="4876800"/>
            <a:ext cx="2895600" cy="923330"/>
          </a:xfrm>
          <a:prstGeom prst="rect">
            <a:avLst/>
          </a:prstGeom>
          <a:solidFill>
            <a:srgbClr val="FFFF99"/>
          </a:solidFill>
          <a:ln>
            <a:solidFill>
              <a:schemeClr val="accent2"/>
            </a:solidFill>
          </a:ln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If </a:t>
            </a:r>
            <a:r>
              <a:rPr lang="en-US" b="1" dirty="0" smtClean="0"/>
              <a:t>x </a:t>
            </a:r>
            <a:r>
              <a:rPr lang="en-US" b="1" dirty="0" smtClean="0">
                <a:solidFill>
                  <a:srgbClr val="FF0000"/>
                </a:solidFill>
              </a:rPr>
              <a:t>=</a:t>
            </a:r>
            <a:r>
              <a:rPr lang="en-US" b="1" dirty="0" smtClean="0"/>
              <a:t> z</a:t>
            </a:r>
            <a:r>
              <a:rPr lang="en-US" b="1" dirty="0" smtClean="0">
                <a:solidFill>
                  <a:srgbClr val="0000FF"/>
                </a:solidFill>
              </a:rPr>
              <a:t> Then</a:t>
            </a:r>
          </a:p>
          <a:p>
            <a:r>
              <a:rPr lang="en-US" b="1" dirty="0" smtClean="0"/>
              <a:t>TextBox1.Clear()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End if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3380E6"/>
                </a:solidFill>
                <a:latin typeface="Arial"/>
              </a:rPr>
              <a:t>Decision Making: Equality and Relational Operators</a:t>
            </a:r>
          </a:p>
        </p:txBody>
      </p:sp>
      <p:sp>
        <p:nvSpPr>
          <p:cNvPr id="15872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b="1" i="1" dirty="0" smtClean="0">
                <a:solidFill>
                  <a:srgbClr val="000000"/>
                </a:solidFill>
                <a:latin typeface="AGaramond" pitchFamily="50" charset="0"/>
              </a:rPr>
              <a:t>Displaying Text in a Multiline </a:t>
            </a:r>
            <a:r>
              <a:rPr lang="en-US" sz="2400" b="1" i="1" dirty="0" err="1" smtClean="0">
                <a:solidFill>
                  <a:srgbClr val="000000"/>
                </a:solidFill>
                <a:latin typeface="Lucida Console" pitchFamily="49" charset="0"/>
              </a:rPr>
              <a:t>TextBox</a:t>
            </a:r>
            <a:endParaRPr lang="en-US" sz="2400" b="1" i="1" dirty="0" smtClean="0">
              <a:solidFill>
                <a:srgbClr val="000000"/>
              </a:solidFill>
              <a:latin typeface="Lucida Console" pitchFamily="49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In this program, we display several lines of text in a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TextBox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To enable this functionality, we set the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TextBox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’s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MultiLine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property to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True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in the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Properties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window.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We also use the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TextBox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’s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Times New Roman" pitchFamily="18" charset="0"/>
              </a:rPr>
              <a:t>AppendText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 method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which enables us to add more text to what is already displayed in a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TextBox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5872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3380E6"/>
                </a:solidFill>
                <a:latin typeface="Arial"/>
              </a:rPr>
              <a:t>Decision Making: Equality and Relational Operators</a:t>
            </a:r>
          </a:p>
        </p:txBody>
      </p:sp>
      <p:sp>
        <p:nvSpPr>
          <p:cNvPr id="159747" name="Text Placeholder 2"/>
          <p:cNvSpPr>
            <a:spLocks noGrp="1"/>
          </p:cNvSpPr>
          <p:nvPr>
            <p:ph type="body" idx="1"/>
          </p:nvPr>
        </p:nvSpPr>
        <p:spPr>
          <a:xfrm>
            <a:off x="228600" y="1481138"/>
            <a:ext cx="8458200" cy="4525962"/>
          </a:xfrm>
        </p:spPr>
        <p:txBody>
          <a:bodyPr/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Sometimes you give a method values —known as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arguments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—that the method uses while performing its task.</a:t>
            </a:r>
          </a:p>
          <a:p>
            <a:pPr>
              <a:buNone/>
            </a:pPr>
            <a:endParaRPr lang="en-US" sz="16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In line 16 of Fig. 3.27, the expression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number1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&amp;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" = "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&amp;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number2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in parentheses is the argument to method </a:t>
            </a:r>
            <a:r>
              <a:rPr lang="en-US" sz="2000" dirty="0" err="1" smtClean="0">
                <a:solidFill>
                  <a:srgbClr val="000000"/>
                </a:solidFill>
                <a:latin typeface="Lucida Console" pitchFamily="49" charset="0"/>
              </a:rPr>
              <a:t>AppendText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line 16, if number1 = 333 and number2 =333, the argument of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AppendText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method evaluates as follows: </a:t>
            </a:r>
          </a:p>
          <a:p>
            <a:pPr lvl="1" algn="just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number1 &amp; number2 is converted to a string and concatenated with the string " = ”.</a:t>
            </a:r>
          </a:p>
          <a:p>
            <a:pPr algn="just"/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Then the resulting string "333 = 333" is appended to the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TextBox’s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Text property by method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AppendText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5974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3380E6"/>
                </a:solidFill>
                <a:latin typeface="Arial"/>
              </a:rPr>
              <a:t>Decision Making: Equality and Relational Operators</a:t>
            </a:r>
          </a:p>
        </p:txBody>
      </p:sp>
      <p:sp>
        <p:nvSpPr>
          <p:cNvPr id="160771" name="Text Placeholder 2"/>
          <p:cNvSpPr>
            <a:spLocks noGrp="1"/>
          </p:cNvSpPr>
          <p:nvPr>
            <p:ph type="body" idx="1"/>
          </p:nvPr>
        </p:nvSpPr>
        <p:spPr>
          <a:xfrm>
            <a:off x="228600" y="1189038"/>
            <a:ext cx="8458200" cy="4525962"/>
          </a:xfrm>
        </p:spPr>
        <p:txBody>
          <a:bodyPr/>
          <a:lstStyle/>
          <a:p>
            <a:pPr algn="just"/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In (lines 19–39), additional strings, including </a:t>
            </a:r>
            <a:r>
              <a:rPr lang="en-US" sz="2400" b="1" dirty="0" err="1" smtClean="0">
                <a:solidFill>
                  <a:srgbClr val="000000"/>
                </a:solidFill>
                <a:latin typeface="Times New Roman" pitchFamily="18" charset="0"/>
              </a:rPr>
              <a:t>vbCrLf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are appended by 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resultTextBox.AppendText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statements.</a:t>
            </a:r>
          </a:p>
          <a:p>
            <a:pPr algn="just"/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/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vbCrLf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is a predefined value, known as a constant, makes a new line. In other words, it has the same effect of the key </a:t>
            </a:r>
            <a:r>
              <a:rPr lang="en-US" sz="2400" b="1" i="1" dirty="0" smtClean="0">
                <a:solidFill>
                  <a:srgbClr val="000000"/>
                </a:solidFill>
                <a:latin typeface="Times New Roman" pitchFamily="18" charset="0"/>
              </a:rPr>
              <a:t>Enter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in the keyboard.</a:t>
            </a:r>
          </a:p>
          <a:p>
            <a:pPr algn="just"/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/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077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3380E6"/>
                </a:solidFill>
                <a:latin typeface="Arial"/>
              </a:rPr>
              <a:t>Decision Making: Equality and Relational Operators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-152400" y="914400"/>
            <a:ext cx="9448800" cy="51816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</a:rPr>
              <a:t>TextChanged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 event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is a 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TextBox</a:t>
            </a: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</a:rPr>
              <a:t>’s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default event that happens when you double click on the </a:t>
            </a: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</a:rPr>
              <a:t>textBox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Lines 43–47 and 50–54 show the 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TextChanged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event handlers for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number1TextBox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number2TextBox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These methods are called when the user types in the corresponding 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TextBox</a:t>
            </a: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</a:rPr>
              <a:t>es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There are two ways 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o clear the content of a 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TextBox</a:t>
            </a: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</a:rPr>
              <a:t>’s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Text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lnSpc>
                <a:spcPct val="90000"/>
              </a:lnSpc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849313" lvl="1" indent="-457200">
              <a:lnSpc>
                <a:spcPct val="90000"/>
              </a:lnSpc>
              <a:buFont typeface="+mj-lt"/>
              <a:buAutoNum type="arabicPeriod"/>
            </a:pP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Clear method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, which removes the text that is currently displayed in the </a:t>
            </a:r>
            <a:r>
              <a:rPr lang="en-US" sz="2000" dirty="0" err="1" smtClean="0">
                <a:solidFill>
                  <a:srgbClr val="000000"/>
                </a:solidFill>
                <a:latin typeface="Lucida Console" pitchFamily="49" charset="0"/>
              </a:rPr>
              <a:t>TextBox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 follows: </a:t>
            </a:r>
            <a:r>
              <a:rPr lang="en-US" sz="2000" dirty="0" err="1" smtClean="0">
                <a:solidFill>
                  <a:srgbClr val="000000"/>
                </a:solidFill>
                <a:latin typeface="Lucida Console" pitchFamily="49" charset="0"/>
              </a:rPr>
              <a:t>resultTextBox.Clear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().</a:t>
            </a:r>
          </a:p>
          <a:p>
            <a:pPr marL="849313" lvl="1" indent="-457200">
              <a:lnSpc>
                <a:spcPct val="90000"/>
              </a:lnSpc>
              <a:buFont typeface="+mj-lt"/>
              <a:buAutoNum type="arabicPeriod"/>
            </a:pPr>
            <a:endParaRPr lang="en-US" sz="2000" dirty="0" smtClean="0">
              <a:solidFill>
                <a:srgbClr val="000000"/>
              </a:solidFill>
              <a:latin typeface="Lucida Console" pitchFamily="49" charset="0"/>
            </a:endParaRPr>
          </a:p>
          <a:p>
            <a:pPr marL="849313" lvl="1" indent="-457200">
              <a:lnSpc>
                <a:spcPct val="90000"/>
              </a:lnSpc>
              <a:buFont typeface="+mj-lt"/>
              <a:buAutoNum type="arabicPeriod"/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You can also clear a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Label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’s or </a:t>
            </a:r>
            <a:r>
              <a:rPr lang="en-US" sz="2000" dirty="0" err="1" smtClean="0">
                <a:solidFill>
                  <a:srgbClr val="000000"/>
                </a:solidFill>
                <a:latin typeface="Lucida Console" pitchFamily="49" charset="0"/>
              </a:rPr>
              <a:t>TextBox</a:t>
            </a:r>
            <a:r>
              <a:rPr lang="en-US" sz="2000" dirty="0" err="1" smtClean="0">
                <a:solidFill>
                  <a:srgbClr val="000000"/>
                </a:solidFill>
                <a:latin typeface="Times New Roman" pitchFamily="18" charset="0"/>
              </a:rPr>
              <a:t>’s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Text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property by assigning it the value </a:t>
            </a:r>
            <a:r>
              <a:rPr lang="en-US" sz="2000" dirty="0" err="1" smtClean="0">
                <a:solidFill>
                  <a:srgbClr val="000000"/>
                </a:solidFill>
                <a:latin typeface="Lucida Console" pitchFamily="49" charset="0"/>
              </a:rPr>
              <a:t>String.Empty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follows: </a:t>
            </a:r>
            <a:r>
              <a:rPr lang="en-US" sz="2000" dirty="0" err="1" smtClean="0">
                <a:solidFill>
                  <a:srgbClr val="000000"/>
                </a:solidFill>
                <a:latin typeface="Lucida Console" pitchFamily="49" charset="0"/>
              </a:rPr>
              <a:t>resultTextBox.Text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= </a:t>
            </a:r>
            <a:r>
              <a:rPr lang="en-US" sz="2000" dirty="0" err="1" smtClean="0">
                <a:solidFill>
                  <a:srgbClr val="000000"/>
                </a:solidFill>
                <a:latin typeface="Lucida Console" pitchFamily="49" charset="0"/>
              </a:rPr>
              <a:t>String.Empty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.</a:t>
            </a: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6589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938" name="Picture 1" descr="vbhtp5_03imagesagain_Page_61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793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A2514-0429-486E-9557-FF9D011711CE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3380E6"/>
                </a:solidFill>
                <a:latin typeface="Arial"/>
              </a:rPr>
              <a:t>Decision Making: Equality and Relational Operators</a:t>
            </a:r>
          </a:p>
        </p:txBody>
      </p:sp>
      <p:sp>
        <p:nvSpPr>
          <p:cNvPr id="16896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066800"/>
            <a:ext cx="8686800" cy="4525962"/>
          </a:xfrm>
        </p:spPr>
        <p:txBody>
          <a:bodyPr/>
          <a:lstStyle/>
          <a:p>
            <a:r>
              <a:rPr lang="en-US" sz="2000" b="1" i="1" dirty="0" smtClean="0">
                <a:solidFill>
                  <a:srgbClr val="000000"/>
                </a:solidFill>
                <a:latin typeface="AGaramond" pitchFamily="50" charset="0"/>
              </a:rPr>
              <a:t>Entering the Code; Introducing the Parameter Info Window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Enter the code from Fig. 3.27 into the three event handlers to complete the application.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When you’re typing line 16, the IDE displays the </a:t>
            </a:r>
            <a:r>
              <a:rPr lang="en-US" b="1" i="1" dirty="0" smtClean="0">
                <a:solidFill>
                  <a:srgbClr val="3380E6"/>
                </a:solidFill>
                <a:latin typeface="Times New Roman" pitchFamily="18" charset="0"/>
              </a:rPr>
              <a:t>Parameter Info</a:t>
            </a:r>
            <a:r>
              <a:rPr lang="en-US" b="1" i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window  as you type the opening left parenthesis character,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(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after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resultTextBox.AppendText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16896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6" name="Picture 1" descr="vbhtp5_03imagesagain_Page_62.png"/>
          <p:cNvPicPr>
            <a:picLocks noGrp="1" noChangeAspect="1"/>
          </p:cNvPicPr>
          <p:nvPr isPhoto="1"/>
        </p:nvPicPr>
        <p:blipFill>
          <a:blip r:embed="rId2" cstate="print"/>
          <a:srcRect l="5000" t="8836" r="29167" b="43123"/>
          <a:stretch>
            <a:fillRect/>
          </a:stretch>
        </p:blipFill>
        <p:spPr bwMode="auto">
          <a:xfrm>
            <a:off x="1752600" y="3657600"/>
            <a:ext cx="60198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 descr="vbhtp5_04images_Page_03.png"/>
          <p:cNvPicPr>
            <a:picLocks noGrp="1" noChangeAspect="1"/>
          </p:cNvPicPr>
          <p:nvPr isPhoto="1"/>
        </p:nvPicPr>
        <p:blipFill>
          <a:blip r:embed="rId2" cstate="print"/>
          <a:srcRect l="20833" t="21190" r="14167" b="4690"/>
          <a:stretch>
            <a:fillRect/>
          </a:stretch>
        </p:blipFill>
        <p:spPr bwMode="auto">
          <a:xfrm>
            <a:off x="1524000" y="1143000"/>
            <a:ext cx="5943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A2514-0429-486E-9557-FF9D011711C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3.7  Decision Making: Equality and Relational Operators</a:t>
            </a:r>
          </a:p>
        </p:txBody>
      </p:sp>
      <p:sp>
        <p:nvSpPr>
          <p:cNvPr id="17203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smtClean="0">
                <a:solidFill>
                  <a:srgbClr val="000000"/>
                </a:solidFill>
                <a:latin typeface="AGaramond" pitchFamily="50" charset="0"/>
              </a:rPr>
              <a:t>Operator Precedence</a:t>
            </a:r>
          </a:p>
          <a:p>
            <a:pPr lvl="1"/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Figure 3.30 shows the precedence of the operators introduced in this chapter.</a:t>
            </a:r>
          </a:p>
          <a:p>
            <a:pPr lvl="1"/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The operators are displayed from top to bottom in decreasing order of precedence.</a:t>
            </a:r>
          </a:p>
        </p:txBody>
      </p:sp>
      <p:sp>
        <p:nvSpPr>
          <p:cNvPr id="17203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058" name="Picture 1" descr="vbhtp5_03imagesagain_Page_63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305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A2514-0429-486E-9557-FF9D011711CE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40300"/>
          </a:xfrm>
        </p:spPr>
        <p:txBody>
          <a:bodyPr/>
          <a:lstStyle/>
          <a:p>
            <a:pPr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If </a:t>
            </a:r>
            <a:r>
              <a:rPr lang="en-US" sz="2000" dirty="0" smtClean="0"/>
              <a:t>(x+y^2)-u &lt;&gt; z\4*3 </a:t>
            </a:r>
            <a:r>
              <a:rPr lang="en-US" sz="2000" dirty="0" smtClean="0">
                <a:solidFill>
                  <a:srgbClr val="0000FF"/>
                </a:solidFill>
              </a:rPr>
              <a:t>Then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What will be executed first?</a:t>
            </a:r>
            <a:endParaRPr lang="ar-SA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A2514-0429-486E-9557-FF9D011711CE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6" name="Left Brace 5"/>
          <p:cNvSpPr/>
          <p:nvPr/>
        </p:nvSpPr>
        <p:spPr>
          <a:xfrm rot="16200000">
            <a:off x="1485900" y="1409700"/>
            <a:ext cx="228600" cy="3048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Left Brace 6"/>
          <p:cNvSpPr/>
          <p:nvPr/>
        </p:nvSpPr>
        <p:spPr>
          <a:xfrm rot="16200000">
            <a:off x="1219200" y="1905000"/>
            <a:ext cx="228600" cy="533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TextBox 7"/>
          <p:cNvSpPr txBox="1"/>
          <p:nvPr/>
        </p:nvSpPr>
        <p:spPr>
          <a:xfrm>
            <a:off x="1447800" y="1676401"/>
            <a:ext cx="304800" cy="389513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1</a:t>
            </a:r>
            <a:endParaRPr lang="ar-SA" sz="1200" b="1" dirty="0">
              <a:solidFill>
                <a:srgbClr val="FF0000"/>
              </a:solidFill>
            </a:endParaRPr>
          </a:p>
        </p:txBody>
      </p:sp>
      <p:cxnSp>
        <p:nvCxnSpPr>
          <p:cNvPr id="10" name="Straight Connector 9"/>
          <p:cNvCxnSpPr>
            <a:endCxn id="7" idx="0"/>
          </p:cNvCxnSpPr>
          <p:nvPr/>
        </p:nvCxnSpPr>
        <p:spPr>
          <a:xfrm>
            <a:off x="1066800" y="1371600"/>
            <a:ext cx="0" cy="685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219200" y="2286000"/>
            <a:ext cx="304800" cy="389513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2</a:t>
            </a:r>
            <a:endParaRPr lang="ar-SA" sz="1200" b="1" dirty="0">
              <a:solidFill>
                <a:srgbClr val="FF0000"/>
              </a:solidFill>
            </a:endParaRPr>
          </a:p>
        </p:txBody>
      </p:sp>
      <p:sp>
        <p:nvSpPr>
          <p:cNvPr id="12" name="Left Brace 11"/>
          <p:cNvSpPr/>
          <p:nvPr/>
        </p:nvSpPr>
        <p:spPr>
          <a:xfrm rot="16200000">
            <a:off x="3200400" y="1295400"/>
            <a:ext cx="152400" cy="3048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TextBox 12"/>
          <p:cNvSpPr txBox="1"/>
          <p:nvPr/>
        </p:nvSpPr>
        <p:spPr>
          <a:xfrm>
            <a:off x="3124200" y="1524000"/>
            <a:ext cx="304800" cy="389513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3</a:t>
            </a:r>
            <a:endParaRPr lang="ar-SA" sz="1200" b="1" dirty="0">
              <a:solidFill>
                <a:srgbClr val="FF0000"/>
              </a:solidFill>
            </a:endParaRPr>
          </a:p>
        </p:txBody>
      </p:sp>
      <p:sp>
        <p:nvSpPr>
          <p:cNvPr id="14" name="Left Brace 13"/>
          <p:cNvSpPr/>
          <p:nvPr/>
        </p:nvSpPr>
        <p:spPr>
          <a:xfrm rot="16200000">
            <a:off x="2895600" y="1828800"/>
            <a:ext cx="304800" cy="4572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TextBox 14"/>
          <p:cNvSpPr txBox="1"/>
          <p:nvPr/>
        </p:nvSpPr>
        <p:spPr>
          <a:xfrm>
            <a:off x="2895600" y="2209800"/>
            <a:ext cx="304800" cy="389513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4</a:t>
            </a:r>
            <a:endParaRPr lang="ar-SA" sz="1200" b="1" dirty="0">
              <a:solidFill>
                <a:srgbClr val="FF0000"/>
              </a:solidFill>
            </a:endParaRPr>
          </a:p>
        </p:txBody>
      </p:sp>
      <p:cxnSp>
        <p:nvCxnSpPr>
          <p:cNvPr id="16" name="Straight Connector 15"/>
          <p:cNvCxnSpPr>
            <a:endCxn id="14" idx="0"/>
          </p:cNvCxnSpPr>
          <p:nvPr/>
        </p:nvCxnSpPr>
        <p:spPr>
          <a:xfrm>
            <a:off x="2819400" y="1371600"/>
            <a:ext cx="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Left Brace 18"/>
          <p:cNvSpPr/>
          <p:nvPr/>
        </p:nvSpPr>
        <p:spPr>
          <a:xfrm rot="16200000">
            <a:off x="1600200" y="2438400"/>
            <a:ext cx="304800" cy="7620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TextBox 19"/>
          <p:cNvSpPr txBox="1"/>
          <p:nvPr/>
        </p:nvSpPr>
        <p:spPr>
          <a:xfrm>
            <a:off x="1600200" y="2971800"/>
            <a:ext cx="304800" cy="389513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5</a:t>
            </a:r>
            <a:endParaRPr lang="ar-SA" sz="1200" b="1" dirty="0">
              <a:solidFill>
                <a:srgbClr val="FF0000"/>
              </a:solidFill>
            </a:endParaRPr>
          </a:p>
        </p:txBody>
      </p:sp>
      <p:cxnSp>
        <p:nvCxnSpPr>
          <p:cNvPr id="21" name="Straight Connector 20"/>
          <p:cNvCxnSpPr>
            <a:endCxn id="19" idx="2"/>
          </p:cNvCxnSpPr>
          <p:nvPr/>
        </p:nvCxnSpPr>
        <p:spPr>
          <a:xfrm>
            <a:off x="2133600" y="1371600"/>
            <a:ext cx="0" cy="1295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Left Brace 24"/>
          <p:cNvSpPr/>
          <p:nvPr/>
        </p:nvSpPr>
        <p:spPr>
          <a:xfrm rot="16200000">
            <a:off x="2252156" y="2929443"/>
            <a:ext cx="296287" cy="1295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TextBox 25"/>
          <p:cNvSpPr txBox="1"/>
          <p:nvPr/>
        </p:nvSpPr>
        <p:spPr>
          <a:xfrm>
            <a:off x="2209800" y="3725287"/>
            <a:ext cx="304800" cy="389513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6</a:t>
            </a:r>
            <a:endParaRPr lang="ar-SA" sz="1200" b="1" dirty="0">
              <a:solidFill>
                <a:srgbClr val="FF0000"/>
              </a:solidFill>
            </a:endParaRPr>
          </a:p>
        </p:txBody>
      </p:sp>
      <p:cxnSp>
        <p:nvCxnSpPr>
          <p:cNvPr id="27" name="Straight Connector 26"/>
          <p:cNvCxnSpPr>
            <a:stCxn id="15" idx="4"/>
            <a:endCxn id="25" idx="2"/>
          </p:cNvCxnSpPr>
          <p:nvPr/>
        </p:nvCxnSpPr>
        <p:spPr>
          <a:xfrm>
            <a:off x="3048000" y="2599313"/>
            <a:ext cx="0" cy="8296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524000" y="4572000"/>
            <a:ext cx="6172200" cy="923330"/>
          </a:xfrm>
          <a:prstGeom prst="rect">
            <a:avLst/>
          </a:prstGeom>
          <a:solidFill>
            <a:srgbClr val="FFFF99"/>
          </a:solidFill>
          <a:ln>
            <a:solidFill>
              <a:srgbClr val="FF0000"/>
            </a:solidFill>
            <a:prstDash val="dash"/>
          </a:ln>
        </p:spPr>
        <p:txBody>
          <a:bodyPr wrap="square" rtlCol="1">
            <a:spAutoFit/>
          </a:bodyPr>
          <a:lstStyle/>
          <a:p>
            <a:pPr algn="just"/>
            <a:r>
              <a:rPr lang="en-US" b="1" i="1" dirty="0" smtClean="0"/>
              <a:t>Note: </a:t>
            </a:r>
            <a:r>
              <a:rPr lang="en-US" i="1" dirty="0" smtClean="0"/>
              <a:t>Don’t forget that parenthesis () has the highest priority  amongst all the operators &amp; anything inside them should be executed first.</a:t>
            </a:r>
            <a:endParaRPr lang="ar-SA" i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3380E6"/>
                </a:solidFill>
                <a:latin typeface="Lucida Console"/>
              </a:rPr>
              <a:t>If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sz="2800" dirty="0" smtClean="0">
                <a:solidFill>
                  <a:srgbClr val="3380E6"/>
                </a:solidFill>
                <a:latin typeface="Lucida Console"/>
              </a:rPr>
              <a:t>Then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 Selection Statement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219200"/>
            <a:ext cx="8610600" cy="452596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A selection statement chooses among alternative courses of action.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Suppose that the passing grade on an examination is 60.Then the </a:t>
            </a: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</a:rPr>
              <a:t>pseudocode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statement</a:t>
            </a:r>
          </a:p>
          <a:p>
            <a:pPr lvl="3">
              <a:lnSpc>
                <a:spcPct val="80000"/>
              </a:lnSpc>
            </a:pPr>
            <a:r>
              <a:rPr lang="en-US" sz="1800" i="1" dirty="0" smtClean="0">
                <a:solidFill>
                  <a:srgbClr val="0026CC"/>
                </a:solidFill>
                <a:latin typeface="Times New Roman" pitchFamily="18" charset="0"/>
              </a:rPr>
              <a:t>If student’s grade is greater than or equal to 60 then</a:t>
            </a:r>
            <a:br>
              <a:rPr lang="en-US" sz="1800" i="1" dirty="0" smtClean="0">
                <a:solidFill>
                  <a:srgbClr val="0026CC"/>
                </a:solidFill>
                <a:latin typeface="Times New Roman" pitchFamily="18" charset="0"/>
              </a:rPr>
            </a:br>
            <a:r>
              <a:rPr lang="en-US" sz="1800" i="1" dirty="0" smtClean="0">
                <a:solidFill>
                  <a:srgbClr val="0026CC"/>
                </a:solidFill>
                <a:latin typeface="Times New Roman" pitchFamily="18" charset="0"/>
              </a:rPr>
              <a:t>Display “Passed”</a:t>
            </a:r>
          </a:p>
          <a:p>
            <a:pPr lvl="3">
              <a:lnSpc>
                <a:spcPct val="80000"/>
              </a:lnSpc>
            </a:pPr>
            <a:endParaRPr lang="en-US" sz="1800" i="1" dirty="0" smtClean="0">
              <a:solidFill>
                <a:srgbClr val="0026CC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</a:rPr>
              <a:t>Pseudocode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is an informal language that helps you develop algorithms and it is not executed in the program.</a:t>
            </a:r>
          </a:p>
          <a:p>
            <a:pPr>
              <a:lnSpc>
                <a:spcPct val="80000"/>
              </a:lnSpc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Determines whether the condition “student’s grade is greater than or equal to 60” is true or false.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If the condition is true, then “Passed” is displayed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If the condition is false, the display statement is ignored</a:t>
            </a:r>
          </a:p>
        </p:txBody>
      </p:sp>
      <p:sp>
        <p:nvSpPr>
          <p:cNvPr id="3174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4.5  Control Structures</a:t>
            </a:r>
          </a:p>
        </p:txBody>
      </p:sp>
      <p:sp>
        <p:nvSpPr>
          <p:cNvPr id="32771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preceding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pseudocode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</a:rPr>
              <a:t>If statement may be written in Visual Basic as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If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studentGrade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&gt;=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60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Then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b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resultLabel.Text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=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"Passed" </a:t>
            </a:r>
            <a:r>
              <a:rPr lang="en-US" dirty="0" smtClean="0">
                <a:solidFill>
                  <a:srgbClr val="00BF00"/>
                </a:solidFill>
                <a:latin typeface="Lucida Console" pitchFamily="49" charset="0"/>
              </a:rPr>
              <a:t>' display "Passed"</a:t>
            </a:r>
            <a:br>
              <a:rPr lang="en-US" dirty="0" smtClean="0">
                <a:solidFill>
                  <a:srgbClr val="00BF00"/>
                </a:solidFill>
                <a:latin typeface="Lucida Console" pitchFamily="49" charset="0"/>
              </a:rPr>
            </a:b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End If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statement in the body of the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statement displays the string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"Passed"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on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resultLabel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</a:p>
        </p:txBody>
      </p:sp>
      <p:sp>
        <p:nvSpPr>
          <p:cNvPr id="3277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4.5  </a:t>
            </a:r>
            <a:r>
              <a:rPr lang="en-US" smtClean="0">
                <a:solidFill>
                  <a:srgbClr val="3380E6"/>
                </a:solidFill>
                <a:latin typeface="Lucida Console"/>
              </a:rPr>
              <a:t>If</a:t>
            </a:r>
            <a:r>
              <a:rPr lang="en-US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smtClean="0">
                <a:solidFill>
                  <a:srgbClr val="3380E6"/>
                </a:solidFill>
                <a:latin typeface="Lucida Console"/>
              </a:rPr>
              <a:t>Then</a:t>
            </a:r>
            <a:r>
              <a:rPr lang="en-US" smtClean="0">
                <a:solidFill>
                  <a:srgbClr val="3380E6"/>
                </a:solidFill>
                <a:latin typeface="Arial"/>
              </a:rPr>
              <a:t> Selection Statement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90000"/>
              </a:lnSpc>
            </a:pP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Single Line </a:t>
            </a:r>
            <a:r>
              <a:rPr lang="en-US" b="1" i="1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…</a:t>
            </a:r>
            <a:r>
              <a:rPr lang="en-US" b="1" i="1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 statement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selection statement also could be written on a single line as</a:t>
            </a:r>
          </a:p>
          <a:p>
            <a:pPr>
              <a:lnSpc>
                <a:spcPct val="90000"/>
              </a:lnSpc>
              <a:buNone/>
            </a:pPr>
            <a:r>
              <a:rPr lang="en-US" sz="1800" dirty="0" smtClean="0">
                <a:solidFill>
                  <a:srgbClr val="0000FF"/>
                </a:solidFill>
                <a:latin typeface="Lucida Console" pitchFamily="49" charset="0"/>
              </a:rPr>
              <a:t>If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Lucida Console" pitchFamily="49" charset="0"/>
              </a:rPr>
              <a:t>studentGrade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 &gt;= </a:t>
            </a:r>
            <a:r>
              <a:rPr lang="en-US" sz="1800" dirty="0" smtClean="0">
                <a:solidFill>
                  <a:srgbClr val="128AFF"/>
                </a:solidFill>
                <a:latin typeface="Lucida Console" pitchFamily="49" charset="0"/>
              </a:rPr>
              <a:t>60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800" dirty="0" smtClean="0">
                <a:solidFill>
                  <a:srgbClr val="0000FF"/>
                </a:solidFill>
                <a:latin typeface="Lucida Console" pitchFamily="49" charset="0"/>
              </a:rPr>
              <a:t>Then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Lucida Console" pitchFamily="49" charset="0"/>
              </a:rPr>
              <a:t>resultLabel.Text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 = </a:t>
            </a:r>
            <a:r>
              <a:rPr lang="en-US" sz="1800" dirty="0" smtClean="0">
                <a:solidFill>
                  <a:srgbClr val="128AFF"/>
                </a:solidFill>
                <a:latin typeface="Lucida Console" pitchFamily="49" charset="0"/>
              </a:rPr>
              <a:t>"Passed“</a:t>
            </a:r>
          </a:p>
          <a:p>
            <a:pPr>
              <a:lnSpc>
                <a:spcPct val="90000"/>
              </a:lnSpc>
              <a:buNone/>
            </a:pPr>
            <a:endParaRPr lang="en-US" sz="1800" dirty="0" smtClean="0">
              <a:solidFill>
                <a:srgbClr val="128AFF"/>
              </a:solidFill>
              <a:latin typeface="Lucida Console" pitchFamily="49" charset="0"/>
            </a:endParaRP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In the </a:t>
            </a:r>
            <a:r>
              <a:rPr lang="en-US" b="1" u="sng" dirty="0" smtClean="0">
                <a:solidFill>
                  <a:srgbClr val="000000"/>
                </a:solidFill>
                <a:latin typeface="Times New Roman" pitchFamily="18" charset="0"/>
              </a:rPr>
              <a:t>multiple-line format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all statements (there can be many) in the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’s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body execute if the condition is true.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In the </a:t>
            </a:r>
            <a:r>
              <a:rPr lang="en-US" b="1" u="sng" dirty="0" smtClean="0">
                <a:solidFill>
                  <a:srgbClr val="000000"/>
                </a:solidFill>
                <a:latin typeface="Times New Roman" pitchFamily="18" charset="0"/>
              </a:rPr>
              <a:t>single-line format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only the statement immediately after the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keyword executes if the condition is true.</a:t>
            </a:r>
          </a:p>
        </p:txBody>
      </p:sp>
      <p:sp>
        <p:nvSpPr>
          <p:cNvPr id="3482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4.6  </a:t>
            </a:r>
            <a:r>
              <a:rPr lang="en-US" smtClean="0">
                <a:solidFill>
                  <a:srgbClr val="3380E6"/>
                </a:solidFill>
                <a:latin typeface="Lucida Console"/>
              </a:rPr>
              <a:t>If</a:t>
            </a:r>
            <a:r>
              <a:rPr lang="en-US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smtClean="0">
                <a:solidFill>
                  <a:srgbClr val="3380E6"/>
                </a:solidFill>
                <a:latin typeface="Lucida Console"/>
              </a:rPr>
              <a:t>Then</a:t>
            </a:r>
            <a:r>
              <a:rPr lang="en-US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smtClean="0">
                <a:solidFill>
                  <a:srgbClr val="3380E6"/>
                </a:solidFill>
                <a:latin typeface="Lucida Console"/>
              </a:rPr>
              <a:t>Else</a:t>
            </a:r>
            <a:r>
              <a:rPr lang="en-US" smtClean="0">
                <a:solidFill>
                  <a:srgbClr val="3380E6"/>
                </a:solidFill>
                <a:latin typeface="Arial"/>
              </a:rPr>
              <a:t> Selection Statement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Else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selection statement allows you to specify that a </a:t>
            </a:r>
            <a:r>
              <a:rPr lang="en-US" sz="2400" i="1" dirty="0" smtClean="0">
                <a:solidFill>
                  <a:srgbClr val="000000"/>
                </a:solidFill>
                <a:latin typeface="Times New Roman" pitchFamily="18" charset="0"/>
              </a:rPr>
              <a:t>different action (or sequence of actions) is to be performed when the condition is true than when the condition is false.</a:t>
            </a:r>
          </a:p>
          <a:p>
            <a:pPr>
              <a:lnSpc>
                <a:spcPct val="80000"/>
              </a:lnSpc>
              <a:buNone/>
            </a:pPr>
            <a:endParaRPr lang="en-US" sz="2800" i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For example, the </a:t>
            </a:r>
            <a:r>
              <a:rPr lang="en-US" sz="2800" dirty="0" err="1" smtClean="0">
                <a:solidFill>
                  <a:srgbClr val="000000"/>
                </a:solidFill>
                <a:latin typeface="Times New Roman" pitchFamily="18" charset="0"/>
              </a:rPr>
              <a:t>pseudocode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 statement</a:t>
            </a:r>
          </a:p>
          <a:p>
            <a:pPr lvl="3">
              <a:lnSpc>
                <a:spcPct val="80000"/>
              </a:lnSpc>
            </a:pPr>
            <a:r>
              <a:rPr lang="en-US" sz="2000" i="1" dirty="0" smtClean="0">
                <a:solidFill>
                  <a:srgbClr val="0026CC"/>
                </a:solidFill>
                <a:latin typeface="Times New Roman" pitchFamily="18" charset="0"/>
              </a:rPr>
              <a:t>If student’s grade is greater than or equal to 60 then</a:t>
            </a:r>
            <a:br>
              <a:rPr lang="en-US" sz="2000" i="1" dirty="0" smtClean="0">
                <a:solidFill>
                  <a:srgbClr val="0026CC"/>
                </a:solidFill>
                <a:latin typeface="Times New Roman" pitchFamily="18" charset="0"/>
              </a:rPr>
            </a:br>
            <a:r>
              <a:rPr lang="en-US" sz="2000" i="1" dirty="0" smtClean="0">
                <a:solidFill>
                  <a:srgbClr val="0026CC"/>
                </a:solidFill>
                <a:latin typeface="Times New Roman" pitchFamily="18" charset="0"/>
              </a:rPr>
              <a:t>Display “Passed”</a:t>
            </a:r>
            <a:br>
              <a:rPr lang="en-US" sz="2000" i="1" dirty="0" smtClean="0">
                <a:solidFill>
                  <a:srgbClr val="0026CC"/>
                </a:solidFill>
                <a:latin typeface="Times New Roman" pitchFamily="18" charset="0"/>
              </a:rPr>
            </a:br>
            <a:r>
              <a:rPr lang="en-US" sz="2000" i="1" dirty="0" smtClean="0">
                <a:solidFill>
                  <a:srgbClr val="0026CC"/>
                </a:solidFill>
                <a:latin typeface="Times New Roman" pitchFamily="18" charset="0"/>
              </a:rPr>
              <a:t>Else</a:t>
            </a:r>
            <a:br>
              <a:rPr lang="en-US" sz="2000" i="1" dirty="0" smtClean="0">
                <a:solidFill>
                  <a:srgbClr val="0026CC"/>
                </a:solidFill>
                <a:latin typeface="Times New Roman" pitchFamily="18" charset="0"/>
              </a:rPr>
            </a:br>
            <a:r>
              <a:rPr lang="en-US" sz="2000" i="1" dirty="0" smtClean="0">
                <a:solidFill>
                  <a:srgbClr val="0026CC"/>
                </a:solidFill>
                <a:latin typeface="Times New Roman" pitchFamily="18" charset="0"/>
              </a:rPr>
              <a:t>Display “Failed”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Displays “Passed” if the student’s grade is greater than or equal to 60, 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Displays “Failed” if the student’s grade is less than 60.</a:t>
            </a:r>
          </a:p>
        </p:txBody>
      </p:sp>
      <p:sp>
        <p:nvSpPr>
          <p:cNvPr id="3891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4.6  </a:t>
            </a:r>
            <a:r>
              <a:rPr lang="en-US" smtClean="0">
                <a:solidFill>
                  <a:srgbClr val="3380E6"/>
                </a:solidFill>
                <a:latin typeface="Lucida Console"/>
              </a:rPr>
              <a:t>If</a:t>
            </a:r>
            <a:r>
              <a:rPr lang="en-US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smtClean="0">
                <a:solidFill>
                  <a:srgbClr val="3380E6"/>
                </a:solidFill>
                <a:latin typeface="Lucida Console"/>
              </a:rPr>
              <a:t>Then</a:t>
            </a:r>
            <a:r>
              <a:rPr lang="en-US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smtClean="0">
                <a:solidFill>
                  <a:srgbClr val="3380E6"/>
                </a:solidFill>
                <a:latin typeface="Lucida Console"/>
              </a:rPr>
              <a:t>Else</a:t>
            </a:r>
            <a:r>
              <a:rPr lang="en-US" smtClean="0">
                <a:solidFill>
                  <a:srgbClr val="3380E6"/>
                </a:solidFill>
                <a:latin typeface="Arial"/>
              </a:rPr>
              <a:t> Selection Statement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preceding </a:t>
            </a:r>
            <a:r>
              <a:rPr lang="en-US" sz="2500" dirty="0" err="1" smtClean="0">
                <a:solidFill>
                  <a:srgbClr val="000000"/>
                </a:solidFill>
                <a:latin typeface="Times New Roman" pitchFamily="18" charset="0"/>
              </a:rPr>
              <a:t>pseudocode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500" i="1" dirty="0" smtClean="0">
                <a:solidFill>
                  <a:srgbClr val="000000"/>
                </a:solidFill>
                <a:latin typeface="Times New Roman" pitchFamily="18" charset="0"/>
              </a:rPr>
              <a:t>If…Else statement may be written in Visual Basic as</a:t>
            </a:r>
          </a:p>
          <a:p>
            <a:pPr>
              <a:lnSpc>
                <a:spcPct val="90000"/>
              </a:lnSpc>
            </a:pPr>
            <a:endParaRPr lang="en-US" sz="2500" i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2">
              <a:lnSpc>
                <a:spcPct val="90000"/>
              </a:lnSpc>
            </a:pPr>
            <a:r>
              <a:rPr lang="en-US" sz="1900" dirty="0" smtClean="0">
                <a:solidFill>
                  <a:srgbClr val="0000FF"/>
                </a:solidFill>
                <a:latin typeface="Lucida Console" pitchFamily="49" charset="0"/>
              </a:rPr>
              <a:t>If</a:t>
            </a: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900" dirty="0" err="1" smtClean="0">
                <a:solidFill>
                  <a:srgbClr val="000000"/>
                </a:solidFill>
                <a:latin typeface="Lucida Console" pitchFamily="49" charset="0"/>
              </a:rPr>
              <a:t>studentGrade</a:t>
            </a: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 &gt;= </a:t>
            </a:r>
            <a:r>
              <a:rPr lang="en-US" sz="1900" dirty="0" smtClean="0">
                <a:solidFill>
                  <a:srgbClr val="128AFF"/>
                </a:solidFill>
                <a:latin typeface="Lucida Console" pitchFamily="49" charset="0"/>
              </a:rPr>
              <a:t>60</a:t>
            </a: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900" dirty="0" smtClean="0">
                <a:solidFill>
                  <a:srgbClr val="0000FF"/>
                </a:solidFill>
                <a:latin typeface="Lucida Console" pitchFamily="49" charset="0"/>
              </a:rPr>
              <a:t>Then</a:t>
            </a: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b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1900" dirty="0" err="1" smtClean="0">
                <a:solidFill>
                  <a:srgbClr val="000000"/>
                </a:solidFill>
                <a:latin typeface="Lucida Console" pitchFamily="49" charset="0"/>
              </a:rPr>
              <a:t>resultLabel.Text</a:t>
            </a: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 = </a:t>
            </a:r>
            <a:r>
              <a:rPr lang="en-US" sz="1900" dirty="0" smtClean="0">
                <a:solidFill>
                  <a:srgbClr val="128AFF"/>
                </a:solidFill>
                <a:latin typeface="Lucida Console" pitchFamily="49" charset="0"/>
              </a:rPr>
              <a:t>"Passed"</a:t>
            </a: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900" dirty="0" smtClean="0">
                <a:solidFill>
                  <a:srgbClr val="00BF00"/>
                </a:solidFill>
                <a:latin typeface="Lucida Console" pitchFamily="49" charset="0"/>
              </a:rPr>
              <a:t>’ display "Passed"</a:t>
            </a:r>
            <a:br>
              <a:rPr lang="en-US" sz="1900" dirty="0" smtClean="0">
                <a:solidFill>
                  <a:srgbClr val="00BF00"/>
                </a:solidFill>
                <a:latin typeface="Lucida Console" pitchFamily="49" charset="0"/>
              </a:rPr>
            </a:br>
            <a:r>
              <a:rPr lang="en-US" sz="1900" dirty="0" smtClean="0">
                <a:solidFill>
                  <a:srgbClr val="0000FF"/>
                </a:solidFill>
                <a:latin typeface="Lucida Console" pitchFamily="49" charset="0"/>
              </a:rPr>
              <a:t>Else</a:t>
            </a:r>
            <a:br>
              <a:rPr lang="en-US" sz="1900" dirty="0" smtClean="0">
                <a:solidFill>
                  <a:srgbClr val="0000FF"/>
                </a:solidFill>
                <a:latin typeface="Lucida Console" pitchFamily="49" charset="0"/>
              </a:rPr>
            </a:b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1900" dirty="0" err="1" smtClean="0">
                <a:solidFill>
                  <a:srgbClr val="000000"/>
                </a:solidFill>
                <a:latin typeface="Lucida Console" pitchFamily="49" charset="0"/>
              </a:rPr>
              <a:t>resultLabel.Text</a:t>
            </a: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 = </a:t>
            </a:r>
            <a:r>
              <a:rPr lang="en-US" sz="1900" dirty="0" smtClean="0">
                <a:solidFill>
                  <a:srgbClr val="128AFF"/>
                </a:solidFill>
                <a:latin typeface="Lucida Console" pitchFamily="49" charset="0"/>
              </a:rPr>
              <a:t>"Failed" </a:t>
            </a:r>
            <a:r>
              <a:rPr lang="en-US" sz="1900" dirty="0" smtClean="0">
                <a:solidFill>
                  <a:srgbClr val="00BF00"/>
                </a:solidFill>
                <a:latin typeface="Lucida Console" pitchFamily="49" charset="0"/>
              </a:rPr>
              <a:t>’ display "Failed"</a:t>
            </a:r>
            <a:br>
              <a:rPr lang="en-US" sz="1900" dirty="0" smtClean="0">
                <a:solidFill>
                  <a:srgbClr val="00BF00"/>
                </a:solidFill>
                <a:latin typeface="Lucida Console" pitchFamily="49" charset="0"/>
              </a:rPr>
            </a:br>
            <a:r>
              <a:rPr lang="en-US" sz="1900" dirty="0" smtClean="0">
                <a:solidFill>
                  <a:srgbClr val="0000FF"/>
                </a:solidFill>
                <a:latin typeface="Lucida Console" pitchFamily="49" charset="0"/>
              </a:rPr>
              <a:t>End If</a:t>
            </a:r>
          </a:p>
          <a:p>
            <a:pPr>
              <a:lnSpc>
                <a:spcPct val="90000"/>
              </a:lnSpc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body of the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Else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clause is indented so that it lines up with the body of the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clause.</a:t>
            </a:r>
          </a:p>
        </p:txBody>
      </p:sp>
      <p:sp>
        <p:nvSpPr>
          <p:cNvPr id="3994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</a:t>
            </a:r>
            <a:r>
              <a:rPr lang="en-US" dirty="0" smtClean="0">
                <a:solidFill>
                  <a:srgbClr val="0000FF"/>
                </a:solidFill>
              </a:rPr>
              <a:t>If</a:t>
            </a:r>
            <a:r>
              <a:rPr lang="en-US" dirty="0" smtClean="0"/>
              <a:t> …</a:t>
            </a:r>
            <a:r>
              <a:rPr lang="en-US" dirty="0" smtClean="0">
                <a:solidFill>
                  <a:srgbClr val="0000FF"/>
                </a:solidFill>
              </a:rPr>
              <a:t>Then</a:t>
            </a:r>
            <a:r>
              <a:rPr lang="en-US" dirty="0" smtClean="0"/>
              <a:t> …</a:t>
            </a:r>
            <a:r>
              <a:rPr lang="en-US" dirty="0" smtClean="0">
                <a:solidFill>
                  <a:srgbClr val="0000FF"/>
                </a:solidFill>
              </a:rPr>
              <a:t>Else</a:t>
            </a:r>
            <a:r>
              <a:rPr lang="en-US" dirty="0" smtClean="0"/>
              <a:t> is executed?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0" y="1524000"/>
            <a:ext cx="3429000" cy="4525962"/>
          </a:xfrm>
        </p:spPr>
        <p:txBody>
          <a:bodyPr/>
          <a:lstStyle/>
          <a:p>
            <a:pPr marL="365125" lvl="2" indent="-255588">
              <a:spcBef>
                <a:spcPts val="400"/>
              </a:spcBef>
              <a:buClr>
                <a:schemeClr val="accent1"/>
              </a:buClr>
              <a:buSzPct val="68000"/>
              <a:buNone/>
            </a:pPr>
            <a:r>
              <a:rPr lang="en-US" sz="1900" dirty="0" smtClean="0">
                <a:solidFill>
                  <a:srgbClr val="0000FF"/>
                </a:solidFill>
                <a:latin typeface="Lucida Console" pitchFamily="49" charset="0"/>
              </a:rPr>
              <a:t>If</a:t>
            </a: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 Condition</a:t>
            </a:r>
            <a:r>
              <a:rPr lang="en-US" sz="1900" dirty="0" smtClean="0">
                <a:solidFill>
                  <a:srgbClr val="128AFF"/>
                </a:solidFill>
                <a:latin typeface="Lucida Console" pitchFamily="49" charset="0"/>
              </a:rPr>
              <a:t>(s)</a:t>
            </a: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900" dirty="0" smtClean="0">
                <a:solidFill>
                  <a:srgbClr val="0000FF"/>
                </a:solidFill>
                <a:latin typeface="Lucida Console" pitchFamily="49" charset="0"/>
              </a:rPr>
              <a:t>Then</a:t>
            </a:r>
          </a:p>
          <a:p>
            <a:pPr marL="365125" lvl="2" indent="-255588">
              <a:spcBef>
                <a:spcPts val="400"/>
              </a:spcBef>
              <a:buClr>
                <a:schemeClr val="accent1"/>
              </a:buClr>
              <a:buSzPct val="68000"/>
              <a:buNone/>
            </a:pPr>
            <a:endParaRPr lang="en-US" sz="1900" dirty="0" smtClean="0">
              <a:solidFill>
                <a:srgbClr val="000000"/>
              </a:solidFill>
              <a:latin typeface="Lucida Console" pitchFamily="49" charset="0"/>
            </a:endParaRPr>
          </a:p>
          <a:p>
            <a:pPr marL="365125" lvl="2" indent="-255588">
              <a:spcBef>
                <a:spcPts val="400"/>
              </a:spcBef>
              <a:buClr>
                <a:schemeClr val="accent1"/>
              </a:buClr>
              <a:buSzPct val="68000"/>
              <a:buNone/>
            </a:pP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Body_1</a:t>
            </a:r>
          </a:p>
          <a:p>
            <a:pPr marL="365125" lvl="2" indent="-255588">
              <a:spcBef>
                <a:spcPts val="400"/>
              </a:spcBef>
              <a:buClr>
                <a:schemeClr val="accent1"/>
              </a:buClr>
              <a:buSzPct val="68000"/>
              <a:buNone/>
            </a:pPr>
            <a:endParaRPr lang="en-US" sz="1900" dirty="0" smtClean="0">
              <a:solidFill>
                <a:srgbClr val="00BF00"/>
              </a:solidFill>
              <a:latin typeface="Lucida Console" pitchFamily="49" charset="0"/>
            </a:endParaRPr>
          </a:p>
          <a:p>
            <a:pPr marL="365125" lvl="2" indent="-255588">
              <a:spcBef>
                <a:spcPts val="400"/>
              </a:spcBef>
              <a:buClr>
                <a:schemeClr val="accent1"/>
              </a:buClr>
              <a:buSzPct val="68000"/>
              <a:buNone/>
            </a:pPr>
            <a:r>
              <a:rPr lang="en-US" sz="1900" dirty="0" smtClean="0">
                <a:solidFill>
                  <a:srgbClr val="0000FF"/>
                </a:solidFill>
                <a:latin typeface="Lucida Console" pitchFamily="49" charset="0"/>
              </a:rPr>
              <a:t>Else</a:t>
            </a:r>
          </a:p>
          <a:p>
            <a:pPr marL="365125" lvl="2" indent="-255588">
              <a:spcBef>
                <a:spcPts val="400"/>
              </a:spcBef>
              <a:buClr>
                <a:schemeClr val="accent1"/>
              </a:buClr>
              <a:buSzPct val="68000"/>
              <a:buNone/>
            </a:pPr>
            <a:endParaRPr lang="en-US" sz="1900" dirty="0" smtClean="0">
              <a:solidFill>
                <a:srgbClr val="0000FF"/>
              </a:solidFill>
              <a:latin typeface="Lucida Console" pitchFamily="49" charset="0"/>
            </a:endParaRPr>
          </a:p>
          <a:p>
            <a:pPr marL="365125" lvl="2" indent="-255588">
              <a:spcBef>
                <a:spcPts val="400"/>
              </a:spcBef>
              <a:buClr>
                <a:schemeClr val="accent1"/>
              </a:buClr>
              <a:buSzPct val="68000"/>
              <a:buNone/>
            </a:pP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Body_2</a:t>
            </a:r>
          </a:p>
          <a:p>
            <a:pPr marL="365125" lvl="2" indent="-255588">
              <a:spcBef>
                <a:spcPts val="400"/>
              </a:spcBef>
              <a:buClr>
                <a:schemeClr val="accent1"/>
              </a:buClr>
              <a:buSzPct val="68000"/>
              <a:buNone/>
            </a:pPr>
            <a:endParaRPr lang="en-US" sz="1900" dirty="0" smtClean="0">
              <a:solidFill>
                <a:srgbClr val="000000"/>
              </a:solidFill>
              <a:latin typeface="Lucida Console" pitchFamily="49" charset="0"/>
            </a:endParaRPr>
          </a:p>
          <a:p>
            <a:pPr marL="365125" lvl="2" indent="-255588">
              <a:spcBef>
                <a:spcPts val="400"/>
              </a:spcBef>
              <a:buClr>
                <a:schemeClr val="accent1"/>
              </a:buClr>
              <a:buSzPct val="68000"/>
              <a:buNone/>
            </a:pPr>
            <a:r>
              <a:rPr lang="en-US" sz="1900" dirty="0" smtClean="0">
                <a:solidFill>
                  <a:srgbClr val="0000FF"/>
                </a:solidFill>
                <a:latin typeface="Lucida Console" pitchFamily="49" charset="0"/>
              </a:rPr>
              <a:t>End If</a:t>
            </a:r>
          </a:p>
          <a:p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 flipH="1">
            <a:off x="457200" y="1524000"/>
            <a:ext cx="3505200" cy="132343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1">
            <a:spAutoFit/>
          </a:bodyPr>
          <a:lstStyle/>
          <a:p>
            <a:pPr algn="just"/>
            <a:r>
              <a:rPr lang="en-US" sz="2000" dirty="0" smtClean="0"/>
              <a:t>Any thing between </a:t>
            </a:r>
            <a:r>
              <a:rPr lang="en-US" sz="2000" i="1" dirty="0" smtClean="0">
                <a:solidFill>
                  <a:srgbClr val="0070C0"/>
                </a:solidFill>
              </a:rPr>
              <a:t>Then</a:t>
            </a:r>
            <a:r>
              <a:rPr lang="en-US" sz="2000" dirty="0" smtClean="0"/>
              <a:t> and </a:t>
            </a:r>
            <a:r>
              <a:rPr lang="en-US" sz="2000" i="1" dirty="0" smtClean="0">
                <a:solidFill>
                  <a:srgbClr val="0070C0"/>
                </a:solidFill>
              </a:rPr>
              <a:t>Else </a:t>
            </a:r>
            <a:r>
              <a:rPr lang="en-US" sz="2000" dirty="0" smtClean="0"/>
              <a:t>(</a:t>
            </a:r>
            <a:r>
              <a:rPr lang="en-US" sz="2000" i="1" dirty="0" smtClean="0"/>
              <a:t>Body_1</a:t>
            </a:r>
            <a:r>
              <a:rPr lang="en-US" sz="2000" dirty="0" smtClean="0"/>
              <a:t>)</a:t>
            </a:r>
            <a:r>
              <a:rPr lang="en-US" sz="2000" i="1" dirty="0" smtClean="0">
                <a:solidFill>
                  <a:srgbClr val="0070C0"/>
                </a:solidFill>
              </a:rPr>
              <a:t> </a:t>
            </a:r>
            <a:r>
              <a:rPr lang="en-US" sz="2000" b="1" dirty="0" smtClean="0"/>
              <a:t>will be executed</a:t>
            </a:r>
            <a:r>
              <a:rPr lang="en-US" sz="2000" dirty="0" smtClean="0"/>
              <a:t> only when the </a:t>
            </a:r>
            <a:r>
              <a:rPr lang="en-US" sz="2000" i="1" dirty="0" smtClean="0"/>
              <a:t>Condition(s)</a:t>
            </a:r>
            <a:r>
              <a:rPr lang="en-US" sz="2000" dirty="0" smtClean="0"/>
              <a:t> is/are </a:t>
            </a:r>
            <a:r>
              <a:rPr lang="en-US" sz="2000" b="1" u="sng" dirty="0" smtClean="0"/>
              <a:t>met</a:t>
            </a:r>
            <a:r>
              <a:rPr lang="en-US" sz="2000" dirty="0" smtClean="0"/>
              <a:t> (</a:t>
            </a:r>
            <a:r>
              <a:rPr lang="en-US" sz="2000" b="1" u="sng" dirty="0" smtClean="0"/>
              <a:t>true)</a:t>
            </a:r>
            <a:endParaRPr lang="ar-SA" sz="2000" dirty="0"/>
          </a:p>
        </p:txBody>
      </p:sp>
      <p:sp>
        <p:nvSpPr>
          <p:cNvPr id="9" name="Left Brace 8"/>
          <p:cNvSpPr/>
          <p:nvPr/>
        </p:nvSpPr>
        <p:spPr>
          <a:xfrm rot="10800000" flipH="1">
            <a:off x="4724400" y="1752600"/>
            <a:ext cx="685800" cy="129540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1" name="Straight Connector 10"/>
          <p:cNvCxnSpPr>
            <a:endCxn id="9" idx="1"/>
          </p:cNvCxnSpPr>
          <p:nvPr/>
        </p:nvCxnSpPr>
        <p:spPr>
          <a:xfrm flipV="1">
            <a:off x="3962400" y="2400300"/>
            <a:ext cx="762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flipH="1">
            <a:off x="228600" y="3324761"/>
            <a:ext cx="3733800" cy="16312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1">
            <a:spAutoFit/>
          </a:bodyPr>
          <a:lstStyle/>
          <a:p>
            <a:pPr algn="just"/>
            <a:r>
              <a:rPr lang="en-US" sz="2000" dirty="0" smtClean="0"/>
              <a:t>Any thing between </a:t>
            </a:r>
            <a:r>
              <a:rPr lang="en-US" sz="2000" i="1" dirty="0" smtClean="0">
                <a:solidFill>
                  <a:srgbClr val="0070C0"/>
                </a:solidFill>
              </a:rPr>
              <a:t>Else</a:t>
            </a:r>
            <a:r>
              <a:rPr lang="en-US" sz="2000" dirty="0" smtClean="0"/>
              <a:t> and </a:t>
            </a:r>
            <a:r>
              <a:rPr lang="en-US" sz="2000" i="1" dirty="0" smtClean="0">
                <a:solidFill>
                  <a:srgbClr val="0070C0"/>
                </a:solidFill>
              </a:rPr>
              <a:t>End If </a:t>
            </a:r>
            <a:r>
              <a:rPr lang="en-US" sz="2000" dirty="0" smtClean="0"/>
              <a:t>(</a:t>
            </a:r>
            <a:r>
              <a:rPr lang="en-US" sz="2000" i="1" dirty="0" smtClean="0"/>
              <a:t>Body_2</a:t>
            </a:r>
            <a:r>
              <a:rPr lang="en-US" sz="2000" dirty="0" smtClean="0"/>
              <a:t>)</a:t>
            </a:r>
            <a:r>
              <a:rPr lang="en-US" sz="2000" i="1" dirty="0" smtClean="0">
                <a:solidFill>
                  <a:srgbClr val="0070C0"/>
                </a:solidFill>
              </a:rPr>
              <a:t> </a:t>
            </a:r>
            <a:r>
              <a:rPr lang="en-US" sz="2000" b="1" dirty="0" smtClean="0"/>
              <a:t>will be executed</a:t>
            </a:r>
            <a:r>
              <a:rPr lang="en-US" sz="2000" dirty="0" smtClean="0"/>
              <a:t> only when the </a:t>
            </a:r>
            <a:r>
              <a:rPr lang="en-US" sz="2000" i="1" dirty="0" smtClean="0"/>
              <a:t>Condition(s)</a:t>
            </a:r>
            <a:r>
              <a:rPr lang="en-US" sz="2000" dirty="0" smtClean="0"/>
              <a:t> is/are </a:t>
            </a:r>
            <a:r>
              <a:rPr lang="en-US" sz="2000" b="1" u="sng" dirty="0" smtClean="0"/>
              <a:t>not met (false)</a:t>
            </a:r>
            <a:endParaRPr lang="ar-SA" sz="2000" dirty="0"/>
          </a:p>
        </p:txBody>
      </p:sp>
      <p:sp>
        <p:nvSpPr>
          <p:cNvPr id="18" name="Left Brace 17"/>
          <p:cNvSpPr/>
          <p:nvPr/>
        </p:nvSpPr>
        <p:spPr>
          <a:xfrm rot="10800000" flipH="1">
            <a:off x="4724400" y="3124200"/>
            <a:ext cx="685800" cy="129540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9" name="Straight Connector 18"/>
          <p:cNvCxnSpPr>
            <a:endCxn id="18" idx="1"/>
          </p:cNvCxnSpPr>
          <p:nvPr/>
        </p:nvCxnSpPr>
        <p:spPr>
          <a:xfrm flipV="1">
            <a:off x="3962400" y="3771900"/>
            <a:ext cx="762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4.7  Nested </a:t>
            </a:r>
            <a:r>
              <a:rPr lang="en-US" smtClean="0">
                <a:solidFill>
                  <a:srgbClr val="3380E6"/>
                </a:solidFill>
                <a:latin typeface="Lucida Console"/>
              </a:rPr>
              <a:t>If</a:t>
            </a:r>
            <a:r>
              <a:rPr lang="en-US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smtClean="0">
                <a:solidFill>
                  <a:srgbClr val="3380E6"/>
                </a:solidFill>
                <a:latin typeface="Lucida Console"/>
              </a:rPr>
              <a:t>Then</a:t>
            </a:r>
            <a:r>
              <a:rPr lang="en-US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smtClean="0">
                <a:solidFill>
                  <a:srgbClr val="3380E6"/>
                </a:solidFill>
                <a:latin typeface="Lucida Console"/>
              </a:rPr>
              <a:t>Else</a:t>
            </a:r>
            <a:r>
              <a:rPr lang="en-US" smtClean="0">
                <a:solidFill>
                  <a:srgbClr val="3380E6"/>
                </a:solidFill>
                <a:latin typeface="Arial"/>
              </a:rPr>
              <a:t> Statements</a:t>
            </a:r>
          </a:p>
        </p:txBody>
      </p:sp>
      <p:sp>
        <p:nvSpPr>
          <p:cNvPr id="4198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Nested If…Then…Else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statements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test for multiple conditions by placing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Then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Else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statements </a:t>
            </a: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</a:rPr>
              <a:t>inside other </a:t>
            </a:r>
            <a:r>
              <a:rPr lang="en-US" i="1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i="1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i="1" dirty="0" smtClean="0">
                <a:solidFill>
                  <a:srgbClr val="000000"/>
                </a:solidFill>
                <a:latin typeface="Lucida Console" pitchFamily="49" charset="0"/>
              </a:rPr>
              <a:t>Else</a:t>
            </a: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</a:rPr>
              <a:t> statements.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For example, the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pseudocode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 in Fig. 4.4 displays 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“A” for exam grades greater than or equal to 90, 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“B” for grades in the range 80–89, 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“C” for grades in the range 70–79, 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“D” for grades in the range 60–69 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and “F” for all other grades.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pseudocode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may be written in Visual Basic as shown in Fig. 4.5.</a:t>
            </a:r>
          </a:p>
        </p:txBody>
      </p:sp>
      <p:sp>
        <p:nvSpPr>
          <p:cNvPr id="4198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Introduction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We introduce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Else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Do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While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Loop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While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End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While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Do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Until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Loop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statements—five of the building blocks that allow you to specify the logic required for methods to perform their tasks.</a:t>
            </a:r>
          </a:p>
          <a:p>
            <a:pPr algn="just">
              <a:lnSpc>
                <a:spcPct val="150000"/>
              </a:lnSpc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434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1" descr="vbhtp5_04images_Page_08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A2514-0429-486E-9557-FF9D011711CE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1" descr="vbhtp5_04images_Page_09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5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A2514-0429-486E-9557-FF9D011711CE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4.7  Nested </a:t>
            </a:r>
            <a:r>
              <a:rPr lang="en-US" smtClean="0">
                <a:solidFill>
                  <a:srgbClr val="3380E6"/>
                </a:solidFill>
                <a:latin typeface="Lucida Console"/>
              </a:rPr>
              <a:t>If</a:t>
            </a:r>
            <a:r>
              <a:rPr lang="en-US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smtClean="0">
                <a:solidFill>
                  <a:srgbClr val="3380E6"/>
                </a:solidFill>
                <a:latin typeface="Lucida Console"/>
              </a:rPr>
              <a:t>Then</a:t>
            </a:r>
            <a:r>
              <a:rPr lang="en-US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smtClean="0">
                <a:solidFill>
                  <a:srgbClr val="3380E6"/>
                </a:solidFill>
                <a:latin typeface="Lucida Console"/>
              </a:rPr>
              <a:t>Else</a:t>
            </a:r>
            <a:r>
              <a:rPr lang="en-US" smtClean="0">
                <a:solidFill>
                  <a:srgbClr val="3380E6"/>
                </a:solidFill>
                <a:latin typeface="Arial"/>
              </a:rPr>
              <a:t> Statements</a:t>
            </a:r>
          </a:p>
        </p:txBody>
      </p:sp>
      <p:sp>
        <p:nvSpPr>
          <p:cNvPr id="4608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b="1" i="1" dirty="0" err="1" smtClean="0">
                <a:solidFill>
                  <a:srgbClr val="000000"/>
                </a:solidFill>
                <a:latin typeface="Lucida Console" pitchFamily="49" charset="0"/>
              </a:rPr>
              <a:t>ElseIf</a:t>
            </a: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 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Most programmers prefer to write the nested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Else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statements from Fig. 4.5 using the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</a:rPr>
              <a:t>ElseIf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keyword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as shown in Fig. 4.6.</a:t>
            </a:r>
          </a:p>
          <a:p>
            <a:pPr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Both forms are equivalent.</a:t>
            </a:r>
          </a:p>
          <a:p>
            <a:pPr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In  nested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Else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statements, if you type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Else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on one line, the Visual Basic editor will automatically convert it to 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ElseIf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as in Fig. 4.6.</a:t>
            </a:r>
          </a:p>
        </p:txBody>
      </p:sp>
      <p:sp>
        <p:nvSpPr>
          <p:cNvPr id="4608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1" descr="vbhtp5_04images_Page_10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7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A2514-0429-486E-9557-FF9D011711CE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4.9  Compound Assignment Operators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compound assignment operators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enable you to abbreviate assignment statements.</a:t>
            </a:r>
          </a:p>
          <a:p>
            <a:pPr lvl="1">
              <a:lnSpc>
                <a:spcPct val="9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For example, the statement</a:t>
            </a:r>
          </a:p>
          <a:p>
            <a:pPr lvl="3">
              <a:lnSpc>
                <a:spcPct val="90000"/>
              </a:lnSpc>
            </a:pP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value = value + </a:t>
            </a:r>
            <a:r>
              <a:rPr lang="en-US" sz="1700" dirty="0" smtClean="0">
                <a:solidFill>
                  <a:srgbClr val="128AFF"/>
                </a:solidFill>
                <a:latin typeface="Lucida Console" pitchFamily="49" charset="0"/>
              </a:rPr>
              <a:t>3</a:t>
            </a:r>
          </a:p>
          <a:p>
            <a:pPr lvl="1">
              <a:lnSpc>
                <a:spcPct val="90000"/>
              </a:lnSpc>
            </a:pPr>
            <a:r>
              <a:rPr lang="en-US" sz="2100" i="1" dirty="0" smtClean="0">
                <a:solidFill>
                  <a:srgbClr val="000000"/>
                </a:solidFill>
                <a:latin typeface="Times New Roman" pitchFamily="18" charset="0"/>
              </a:rPr>
              <a:t>Can be abbreviated with the </a:t>
            </a:r>
            <a:r>
              <a:rPr lang="en-US" sz="2100" i="1" dirty="0" smtClean="0">
                <a:solidFill>
                  <a:srgbClr val="0000FF"/>
                </a:solidFill>
                <a:latin typeface="Times New Roman" pitchFamily="18" charset="0"/>
              </a:rPr>
              <a:t>addition assignment operator,</a:t>
            </a:r>
            <a:r>
              <a:rPr lang="en-US" sz="2100" i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100" i="1" dirty="0" smtClean="0">
                <a:solidFill>
                  <a:srgbClr val="0000FF"/>
                </a:solidFill>
                <a:latin typeface="Times New Roman" pitchFamily="18" charset="0"/>
              </a:rPr>
              <a:t>+=</a:t>
            </a:r>
            <a:r>
              <a:rPr lang="en-US" sz="2100" i="1" dirty="0" smtClean="0">
                <a:solidFill>
                  <a:srgbClr val="000000"/>
                </a:solidFill>
                <a:latin typeface="Times New Roman" pitchFamily="18" charset="0"/>
              </a:rPr>
              <a:t> as</a:t>
            </a:r>
          </a:p>
          <a:p>
            <a:pPr lvl="3">
              <a:lnSpc>
                <a:spcPct val="90000"/>
              </a:lnSpc>
            </a:pP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value += </a:t>
            </a:r>
            <a:r>
              <a:rPr lang="en-US" sz="1700" dirty="0" smtClean="0">
                <a:solidFill>
                  <a:srgbClr val="128AFF"/>
                </a:solidFill>
                <a:latin typeface="Lucida Console" pitchFamily="49" charset="0"/>
              </a:rPr>
              <a:t>3</a:t>
            </a:r>
          </a:p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+=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operator adds the value of the right operand to the value of the left operand and stores the result in the left operand’s variable.</a:t>
            </a:r>
          </a:p>
          <a:p>
            <a:pPr>
              <a:lnSpc>
                <a:spcPct val="90000"/>
              </a:lnSpc>
              <a:buNone/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Figure 4.8 summarizes the compound assignment operators.</a:t>
            </a:r>
          </a:p>
        </p:txBody>
      </p:sp>
      <p:sp>
        <p:nvSpPr>
          <p:cNvPr id="6144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1" descr="vbhtp5_04images_Page_14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7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A2514-0429-486E-9557-FF9D011711CE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4.9  Compound Assignment Operators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600" dirty="0" smtClean="0">
                <a:solidFill>
                  <a:srgbClr val="000000"/>
                </a:solidFill>
                <a:latin typeface="Times New Roman" pitchFamily="18" charset="0"/>
              </a:rPr>
              <a:t>The variable on the left side of an assignment operator must be an </a:t>
            </a:r>
            <a:r>
              <a:rPr lang="en-US" sz="2600" b="1" i="1" dirty="0" smtClean="0">
                <a:solidFill>
                  <a:srgbClr val="000000"/>
                </a:solidFill>
                <a:latin typeface="Times New Roman" pitchFamily="18" charset="0"/>
              </a:rPr>
              <a:t>a modifiable variable or property </a:t>
            </a:r>
          </a:p>
          <a:p>
            <a:pPr>
              <a:lnSpc>
                <a:spcPct val="80000"/>
              </a:lnSpc>
            </a:pPr>
            <a:endParaRPr lang="en-US" sz="26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6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600" dirty="0" smtClean="0">
                <a:solidFill>
                  <a:srgbClr val="000000"/>
                </a:solidFill>
                <a:latin typeface="Lucida Console" pitchFamily="49" charset="0"/>
              </a:rPr>
              <a:t>=</a:t>
            </a:r>
            <a:r>
              <a:rPr lang="en-US" sz="26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600" dirty="0" smtClean="0">
                <a:solidFill>
                  <a:srgbClr val="000000"/>
                </a:solidFill>
                <a:latin typeface="Lucida Console" pitchFamily="49" charset="0"/>
              </a:rPr>
              <a:t>+=</a:t>
            </a:r>
            <a:r>
              <a:rPr lang="en-US" sz="26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600" dirty="0" smtClean="0">
                <a:solidFill>
                  <a:srgbClr val="000000"/>
                </a:solidFill>
                <a:latin typeface="Lucida Console" pitchFamily="49" charset="0"/>
              </a:rPr>
              <a:t>-=</a:t>
            </a:r>
            <a:r>
              <a:rPr lang="en-US" sz="26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600" dirty="0" smtClean="0">
                <a:solidFill>
                  <a:srgbClr val="000000"/>
                </a:solidFill>
                <a:latin typeface="Lucida Console" pitchFamily="49" charset="0"/>
              </a:rPr>
              <a:t>*=</a:t>
            </a:r>
            <a:r>
              <a:rPr lang="en-US" sz="26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600" dirty="0" smtClean="0">
                <a:solidFill>
                  <a:srgbClr val="000000"/>
                </a:solidFill>
                <a:latin typeface="Lucida Console" pitchFamily="49" charset="0"/>
              </a:rPr>
              <a:t>/=</a:t>
            </a:r>
            <a:r>
              <a:rPr lang="en-US" sz="26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600" dirty="0" smtClean="0">
                <a:solidFill>
                  <a:srgbClr val="000000"/>
                </a:solidFill>
                <a:latin typeface="Lucida Console" pitchFamily="49" charset="0"/>
              </a:rPr>
              <a:t>\=</a:t>
            </a:r>
            <a:r>
              <a:rPr lang="en-US" sz="26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600" dirty="0" smtClean="0">
                <a:solidFill>
                  <a:srgbClr val="000000"/>
                </a:solidFill>
                <a:latin typeface="Lucida Console" pitchFamily="49" charset="0"/>
              </a:rPr>
              <a:t>^=</a:t>
            </a:r>
            <a:r>
              <a:rPr lang="en-US" sz="26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600" dirty="0" smtClean="0">
                <a:solidFill>
                  <a:srgbClr val="000000"/>
                </a:solidFill>
                <a:latin typeface="Lucida Console" pitchFamily="49" charset="0"/>
              </a:rPr>
              <a:t>&amp;=</a:t>
            </a:r>
            <a:r>
              <a:rPr lang="en-US" sz="2600" dirty="0" smtClean="0">
                <a:solidFill>
                  <a:srgbClr val="000000"/>
                </a:solidFill>
                <a:latin typeface="Times New Roman" pitchFamily="18" charset="0"/>
              </a:rPr>
              <a:t> operators are always applied </a:t>
            </a:r>
            <a:r>
              <a:rPr lang="en-US" sz="2600" i="1" dirty="0" smtClean="0">
                <a:solidFill>
                  <a:srgbClr val="000000"/>
                </a:solidFill>
                <a:latin typeface="Times New Roman" pitchFamily="18" charset="0"/>
              </a:rPr>
              <a:t>last in an expression.</a:t>
            </a:r>
          </a:p>
          <a:p>
            <a:pPr>
              <a:lnSpc>
                <a:spcPct val="80000"/>
              </a:lnSpc>
            </a:pPr>
            <a:endParaRPr lang="en-US" sz="26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600" dirty="0" smtClean="0">
                <a:solidFill>
                  <a:srgbClr val="000000"/>
                </a:solidFill>
                <a:latin typeface="Times New Roman" pitchFamily="18" charset="0"/>
              </a:rPr>
              <a:t>When an assignment (</a:t>
            </a:r>
            <a:r>
              <a:rPr lang="en-US" sz="2600" dirty="0" smtClean="0">
                <a:solidFill>
                  <a:srgbClr val="000000"/>
                </a:solidFill>
                <a:latin typeface="Lucida Console" pitchFamily="49" charset="0"/>
              </a:rPr>
              <a:t>=</a:t>
            </a:r>
            <a:r>
              <a:rPr lang="en-US" sz="2600" dirty="0" smtClean="0">
                <a:solidFill>
                  <a:srgbClr val="000000"/>
                </a:solidFill>
                <a:latin typeface="Times New Roman" pitchFamily="18" charset="0"/>
              </a:rPr>
              <a:t>) is evaluated, the expression to the right of the operator is always evaluated first, then the value is assigned to the </a:t>
            </a:r>
            <a:r>
              <a:rPr lang="en-US" sz="2600" i="1" dirty="0" smtClean="0">
                <a:solidFill>
                  <a:srgbClr val="000000"/>
                </a:solidFill>
                <a:latin typeface="Times New Roman" pitchFamily="18" charset="0"/>
              </a:rPr>
              <a:t>left side variable.</a:t>
            </a:r>
          </a:p>
        </p:txBody>
      </p:sp>
      <p:sp>
        <p:nvSpPr>
          <p:cNvPr id="6349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1" descr="vbhtp5_04images_Page_15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" y="76200"/>
            <a:ext cx="8382000" cy="1143000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3380E6"/>
                </a:solidFill>
                <a:latin typeface="Arial"/>
              </a:rPr>
              <a:t>4.9  Example: Compound Assignment Operators</a:t>
            </a:r>
            <a:endParaRPr lang="ar-SA" sz="2800" dirty="0"/>
          </a:p>
        </p:txBody>
      </p:sp>
      <p:sp>
        <p:nvSpPr>
          <p:cNvPr id="6553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A2514-0429-486E-9557-FF9D011711CE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1" descr="vbhtp5_04images_Page_16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3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A2514-0429-486E-9557-FF9D011711CE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0" y="228600"/>
            <a:ext cx="83820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80E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"/>
                <a:ea typeface="+mj-ea"/>
                <a:cs typeface="+mj-cs"/>
              </a:rPr>
              <a:t>4.9  Example: Compound Assignment Operators</a:t>
            </a:r>
            <a:endParaRPr kumimoji="0" lang="ar-SA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Decision Making: Equality and Relational Operators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371600"/>
            <a:ext cx="8763000" cy="484346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If…Then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statement allows a program to make a decision based on the truth or falsity of some expression.</a:t>
            </a:r>
          </a:p>
          <a:p>
            <a:pPr>
              <a:lnSpc>
                <a:spcPct val="90000"/>
              </a:lnSpc>
              <a:buNone/>
            </a:pPr>
            <a:endParaRPr lang="en-US" sz="23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The expression in an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statement is called a 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condition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>
              <a:lnSpc>
                <a:spcPct val="90000"/>
              </a:lnSpc>
              <a:buNone/>
            </a:pPr>
            <a:endParaRPr lang="en-US" sz="19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Conditions in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statements can be formed by using the 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equality operators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relational operators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, summarized in Fig. 3.26.</a:t>
            </a:r>
          </a:p>
          <a:p>
            <a:pPr>
              <a:lnSpc>
                <a:spcPct val="90000"/>
              </a:lnSpc>
              <a:buNone/>
            </a:pPr>
            <a:endParaRPr lang="en-US" sz="23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The relational and equality operators </a:t>
            </a:r>
            <a:r>
              <a:rPr lang="en-US" sz="2300" b="1" i="1" u="sng" dirty="0" smtClean="0">
                <a:solidFill>
                  <a:srgbClr val="000000"/>
                </a:solidFill>
                <a:latin typeface="Times New Roman" pitchFamily="18" charset="0"/>
              </a:rPr>
              <a:t>all have the same level of precedence 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and associate from </a:t>
            </a:r>
            <a:r>
              <a:rPr lang="en-US" sz="2300" b="1" i="1" u="sng" dirty="0" smtClean="0">
                <a:solidFill>
                  <a:srgbClr val="000000"/>
                </a:solidFill>
                <a:latin typeface="Times New Roman" pitchFamily="18" charset="0"/>
              </a:rPr>
              <a:t>left to right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14950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530" name="Picture 1" descr="vbhtp5_03imagesagain_Page_55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053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A2514-0429-486E-9557-FF9D011711C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…Then Statement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en-US" i="1" dirty="0" smtClean="0">
                <a:solidFill>
                  <a:srgbClr val="0070C0"/>
                </a:solidFill>
              </a:rPr>
              <a:t>If</a:t>
            </a:r>
            <a:r>
              <a:rPr lang="en-US" dirty="0" smtClean="0"/>
              <a:t>  </a:t>
            </a:r>
            <a:r>
              <a:rPr lang="en-US" i="1" dirty="0" smtClean="0"/>
              <a:t>Condition(s)</a:t>
            </a:r>
            <a:r>
              <a:rPr lang="en-US" dirty="0" smtClean="0"/>
              <a:t> </a:t>
            </a:r>
            <a:r>
              <a:rPr lang="en-US" i="1" dirty="0" smtClean="0">
                <a:solidFill>
                  <a:srgbClr val="0070C0"/>
                </a:solidFill>
              </a:rPr>
              <a:t>Then</a:t>
            </a:r>
          </a:p>
          <a:p>
            <a:pPr algn="ctr">
              <a:buNone/>
            </a:pPr>
            <a:r>
              <a:rPr lang="en-US" i="1" dirty="0" smtClean="0"/>
              <a:t>Body</a:t>
            </a:r>
          </a:p>
          <a:p>
            <a:pPr algn="ctr">
              <a:buNone/>
            </a:pPr>
            <a:r>
              <a:rPr lang="en-US" i="1" dirty="0" smtClean="0">
                <a:solidFill>
                  <a:srgbClr val="0070C0"/>
                </a:solidFill>
              </a:rPr>
              <a:t>End If</a:t>
            </a:r>
          </a:p>
          <a:p>
            <a:endParaRPr lang="en-US" dirty="0" smtClean="0">
              <a:solidFill>
                <a:srgbClr val="0070C0"/>
              </a:solidFill>
            </a:endParaRPr>
          </a:p>
          <a:p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 flipH="1">
            <a:off x="5334000" y="3934361"/>
            <a:ext cx="3505200" cy="132343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1">
            <a:spAutoFit/>
          </a:bodyPr>
          <a:lstStyle/>
          <a:p>
            <a:pPr algn="just"/>
            <a:r>
              <a:rPr lang="en-US" sz="2000" dirty="0" smtClean="0"/>
              <a:t>Any thing between  </a:t>
            </a:r>
            <a:r>
              <a:rPr lang="en-US" sz="2000" i="1" dirty="0" smtClean="0">
                <a:solidFill>
                  <a:srgbClr val="0070C0"/>
                </a:solidFill>
              </a:rPr>
              <a:t>Then</a:t>
            </a:r>
            <a:r>
              <a:rPr lang="en-US" sz="2000" dirty="0" smtClean="0"/>
              <a:t> and </a:t>
            </a:r>
            <a:r>
              <a:rPr lang="en-US" sz="2000" i="1" dirty="0" smtClean="0">
                <a:solidFill>
                  <a:srgbClr val="0070C0"/>
                </a:solidFill>
              </a:rPr>
              <a:t>End If  </a:t>
            </a:r>
            <a:r>
              <a:rPr lang="en-US" sz="2000" dirty="0" smtClean="0"/>
              <a:t>(</a:t>
            </a:r>
            <a:r>
              <a:rPr lang="en-US" sz="2000" i="1" dirty="0" smtClean="0"/>
              <a:t>the Body</a:t>
            </a:r>
            <a:r>
              <a:rPr lang="en-US" sz="2000" dirty="0" smtClean="0"/>
              <a:t>)</a:t>
            </a:r>
            <a:r>
              <a:rPr lang="en-US" sz="2000" i="1" dirty="0" smtClean="0">
                <a:solidFill>
                  <a:srgbClr val="0070C0"/>
                </a:solidFill>
              </a:rPr>
              <a:t> </a:t>
            </a:r>
            <a:r>
              <a:rPr lang="en-US" sz="2000" b="1" dirty="0" smtClean="0"/>
              <a:t>will be executed</a:t>
            </a:r>
            <a:r>
              <a:rPr lang="en-US" sz="2000" dirty="0" smtClean="0"/>
              <a:t> only when the </a:t>
            </a:r>
            <a:r>
              <a:rPr lang="en-US" sz="2000" i="1" dirty="0" smtClean="0"/>
              <a:t>Condition(s)</a:t>
            </a:r>
            <a:r>
              <a:rPr lang="en-US" sz="2000" dirty="0" smtClean="0"/>
              <a:t> is/are </a:t>
            </a:r>
            <a:r>
              <a:rPr lang="en-US" sz="2000" b="1" u="sng" dirty="0" smtClean="0"/>
              <a:t>met (true)</a:t>
            </a:r>
            <a:r>
              <a:rPr lang="en-US" sz="2000" dirty="0" smtClean="0"/>
              <a:t> </a:t>
            </a:r>
            <a:endParaRPr lang="ar-SA" sz="2000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 flipH="1">
            <a:off x="914400" y="3962400"/>
            <a:ext cx="3276600" cy="132343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1">
            <a:spAutoFit/>
          </a:bodyPr>
          <a:lstStyle/>
          <a:p>
            <a:pPr algn="just"/>
            <a:r>
              <a:rPr lang="en-US" sz="2000" dirty="0" smtClean="0"/>
              <a:t>If the </a:t>
            </a:r>
            <a:r>
              <a:rPr lang="en-US" sz="2000" i="1" dirty="0" smtClean="0"/>
              <a:t>condition(s)</a:t>
            </a:r>
            <a:r>
              <a:rPr lang="en-US" sz="2000" dirty="0" smtClean="0"/>
              <a:t> is/are </a:t>
            </a:r>
            <a:r>
              <a:rPr lang="en-US" sz="2000" b="1" u="sng" dirty="0" smtClean="0"/>
              <a:t>not met</a:t>
            </a:r>
            <a:r>
              <a:rPr lang="en-US" sz="2000" dirty="0" smtClean="0"/>
              <a:t> </a:t>
            </a:r>
            <a:r>
              <a:rPr lang="en-US" sz="2000" b="1" u="sng" dirty="0" smtClean="0"/>
              <a:t>(false) </a:t>
            </a:r>
            <a:r>
              <a:rPr lang="en-US" sz="2000" i="1" dirty="0" smtClean="0"/>
              <a:t>the Body </a:t>
            </a:r>
            <a:r>
              <a:rPr lang="en-US" sz="2000" dirty="0" smtClean="0"/>
              <a:t>of the if Statement </a:t>
            </a:r>
            <a:r>
              <a:rPr lang="en-US" sz="2000" b="1" dirty="0" smtClean="0"/>
              <a:t>will not be executed</a:t>
            </a:r>
            <a:endParaRPr lang="ar-SA" sz="2000" b="1" dirty="0"/>
          </a:p>
        </p:txBody>
      </p:sp>
      <p:sp>
        <p:nvSpPr>
          <p:cNvPr id="27" name="Left Brace 26"/>
          <p:cNvSpPr/>
          <p:nvPr/>
        </p:nvSpPr>
        <p:spPr>
          <a:xfrm rot="10800000">
            <a:off x="6400800" y="2133600"/>
            <a:ext cx="762000" cy="106680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29" name="Straight Connector 28"/>
          <p:cNvCxnSpPr>
            <a:stCxn id="27" idx="0"/>
          </p:cNvCxnSpPr>
          <p:nvPr/>
        </p:nvCxnSpPr>
        <p:spPr>
          <a:xfrm flipH="1">
            <a:off x="5334000" y="3200400"/>
            <a:ext cx="10668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endCxn id="27" idx="1"/>
          </p:cNvCxnSpPr>
          <p:nvPr/>
        </p:nvCxnSpPr>
        <p:spPr>
          <a:xfrm flipH="1" flipV="1">
            <a:off x="7162800" y="2667000"/>
            <a:ext cx="0" cy="1295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578" name="Picture 1" descr="vbhtp5_03imagesagain_Page_56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Example 1: (Code) If...Then...End If (1of3)</a:t>
            </a:r>
            <a:endParaRPr lang="ar-SA" sz="2800" dirty="0"/>
          </a:p>
        </p:txBody>
      </p:sp>
      <p:sp>
        <p:nvSpPr>
          <p:cNvPr id="15257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A2514-0429-486E-9557-FF9D011711C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02" name="Picture 1" descr="vbhtp5_03imagesagain_Page_57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03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A2514-0429-486E-9557-FF9D011711C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lvl="0"/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Example 1: </a:t>
            </a:r>
            <a:r>
              <a:rPr lang="en-US" sz="3200" dirty="0" smtClean="0"/>
              <a:t>(Code)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If...Then...End If (2of3)</a:t>
            </a:r>
            <a:endParaRPr kumimoji="0" lang="ar-SA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626" name="Picture 1" descr="vbhtp5_03imagesagain_Page_58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4627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A2514-0429-486E-9557-FF9D011711C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lvl="0"/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Example 1: </a:t>
            </a:r>
            <a:r>
              <a:rPr lang="en-US" sz="3200" dirty="0" smtClean="0"/>
              <a:t>(Code)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If...Then...End If (3of3)</a:t>
            </a:r>
            <a:endParaRPr kumimoji="0" lang="ar-SA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130AFAA5D399E489E1819B440698DE2" ma:contentTypeVersion="0" ma:contentTypeDescription="Create a new document." ma:contentTypeScope="" ma:versionID="d2e5e4ccdb149d2076a9830fd3e7492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9EFB05C-523D-49BC-8A33-9B763298B6BE}"/>
</file>

<file path=customXml/itemProps2.xml><?xml version="1.0" encoding="utf-8"?>
<ds:datastoreItem xmlns:ds="http://schemas.openxmlformats.org/officeDocument/2006/customXml" ds:itemID="{45901D97-B32C-4ED3-B298-40E61C9D39BA}"/>
</file>

<file path=customXml/itemProps3.xml><?xml version="1.0" encoding="utf-8"?>
<ds:datastoreItem xmlns:ds="http://schemas.openxmlformats.org/officeDocument/2006/customXml" ds:itemID="{4B6623F3-7EF1-49D8-B097-793BF605C9E7}"/>
</file>

<file path=docProps/app.xml><?xml version="1.0" encoding="utf-8"?>
<Properties xmlns="http://schemas.openxmlformats.org/officeDocument/2006/extended-properties" xmlns:vt="http://schemas.openxmlformats.org/officeDocument/2006/docPropsVTypes">
  <Template>DeitelPowerPointTemplate</Template>
  <TotalTime>1110</TotalTime>
  <Words>1718</Words>
  <Application>Microsoft Office PowerPoint</Application>
  <PresentationFormat>On-screen Show (4:3)</PresentationFormat>
  <Paragraphs>256</Paragraphs>
  <Slides>38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Concourse</vt:lpstr>
      <vt:lpstr>Chapter 3: Introduction to Problem Solving and Control Statements </vt:lpstr>
      <vt:lpstr>Slide 2</vt:lpstr>
      <vt:lpstr>Introduction</vt:lpstr>
      <vt:lpstr>Decision Making: Equality and Relational Operators</vt:lpstr>
      <vt:lpstr>Slide 5</vt:lpstr>
      <vt:lpstr>If …Then Statement</vt:lpstr>
      <vt:lpstr>Example 1: (Code) If...Then...End If (1of3)</vt:lpstr>
      <vt:lpstr>Slide 8</vt:lpstr>
      <vt:lpstr>Slide 9</vt:lpstr>
      <vt:lpstr>Slide 10</vt:lpstr>
      <vt:lpstr>Decision Making: Equality and Relational Operators</vt:lpstr>
      <vt:lpstr>Decision Making: Equality and Relational Operators</vt:lpstr>
      <vt:lpstr>Decision Making: Equality and Relational Operators</vt:lpstr>
      <vt:lpstr>Decision Making: Equality and Relational Operators</vt:lpstr>
      <vt:lpstr>Decision Making: Equality and Relational Operators</vt:lpstr>
      <vt:lpstr>Decision Making: Equality and Relational Operators</vt:lpstr>
      <vt:lpstr>Decision Making: Equality and Relational Operators</vt:lpstr>
      <vt:lpstr>Slide 18</vt:lpstr>
      <vt:lpstr>Decision Making: Equality and Relational Operators</vt:lpstr>
      <vt:lpstr>3.7  Decision Making: Equality and Relational Operators</vt:lpstr>
      <vt:lpstr>Slide 21</vt:lpstr>
      <vt:lpstr>What will be executed first?</vt:lpstr>
      <vt:lpstr>If…Then Selection Statement</vt:lpstr>
      <vt:lpstr>4.5  Control Structures</vt:lpstr>
      <vt:lpstr>4.5  If…Then Selection Statement</vt:lpstr>
      <vt:lpstr>4.6  If…Then…Else Selection Statement</vt:lpstr>
      <vt:lpstr>4.6  If…Then…Else Selection Statement</vt:lpstr>
      <vt:lpstr>How If …Then …Else is executed?</vt:lpstr>
      <vt:lpstr>4.7  Nested If…Then…Else Statements</vt:lpstr>
      <vt:lpstr>Slide 30</vt:lpstr>
      <vt:lpstr>Slide 31</vt:lpstr>
      <vt:lpstr>4.7  Nested If…Then…Else Statements</vt:lpstr>
      <vt:lpstr>Slide 33</vt:lpstr>
      <vt:lpstr>4.9  Compound Assignment Operators</vt:lpstr>
      <vt:lpstr>Slide 35</vt:lpstr>
      <vt:lpstr>4.9  Compound Assignment Operators</vt:lpstr>
      <vt:lpstr>4.9  Example: Compound Assignment Operators</vt:lpstr>
      <vt:lpstr>Slide 38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Problem Solving and Control Statements</dc:title>
  <dc:creator>Windows User</dc:creator>
  <cp:lastModifiedBy>Maysoon</cp:lastModifiedBy>
  <cp:revision>38</cp:revision>
  <dcterms:created xsi:type="dcterms:W3CDTF">2010-03-03T18:04:32Z</dcterms:created>
  <dcterms:modified xsi:type="dcterms:W3CDTF">2013-02-15T12:50:02Z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0x0101005130AFAA5D399E489E1819B440698DE2</vt:lpwstr>
  </property>
  <property fmtid="{D5CDD505-2E9C-101B-9397-08002B2CF9AE}" pid="3" name="vti_description">
    <vt:lpwstr/>
  </property>
</Properties>
</file>