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6" r:id="rId2"/>
    <p:sldId id="263" r:id="rId3"/>
    <p:sldId id="266" r:id="rId4"/>
    <p:sldId id="267" r:id="rId5"/>
    <p:sldId id="264" r:id="rId6"/>
    <p:sldId id="269" r:id="rId7"/>
    <p:sldId id="318" r:id="rId8"/>
    <p:sldId id="268" r:id="rId9"/>
    <p:sldId id="314" r:id="rId10"/>
    <p:sldId id="315" r:id="rId11"/>
    <p:sldId id="316" r:id="rId12"/>
    <p:sldId id="317" r:id="rId13"/>
    <p:sldId id="308" r:id="rId14"/>
    <p:sldId id="309" r:id="rId15"/>
    <p:sldId id="310" r:id="rId16"/>
    <p:sldId id="311" r:id="rId17"/>
    <p:sldId id="312" r:id="rId18"/>
    <p:sldId id="313" r:id="rId19"/>
    <p:sldId id="304" r:id="rId20"/>
    <p:sldId id="265" r:id="rId21"/>
    <p:sldId id="271" r:id="rId22"/>
    <p:sldId id="272" r:id="rId23"/>
    <p:sldId id="273" r:id="rId24"/>
    <p:sldId id="274" r:id="rId25"/>
    <p:sldId id="301" r:id="rId26"/>
    <p:sldId id="275" r:id="rId27"/>
    <p:sldId id="276" r:id="rId28"/>
    <p:sldId id="303" r:id="rId29"/>
    <p:sldId id="277" r:id="rId30"/>
    <p:sldId id="302" r:id="rId31"/>
    <p:sldId id="278" r:id="rId32"/>
    <p:sldId id="279" r:id="rId33"/>
    <p:sldId id="280" r:id="rId34"/>
    <p:sldId id="281" r:id="rId35"/>
    <p:sldId id="305" r:id="rId36"/>
    <p:sldId id="282" r:id="rId37"/>
    <p:sldId id="283" r:id="rId38"/>
    <p:sldId id="284" r:id="rId39"/>
    <p:sldId id="285" r:id="rId40"/>
    <p:sldId id="286" r:id="rId41"/>
    <p:sldId id="287" r:id="rId42"/>
    <p:sldId id="288" r:id="rId43"/>
    <p:sldId id="289" r:id="rId44"/>
    <p:sldId id="290" r:id="rId45"/>
    <p:sldId id="291" r:id="rId46"/>
    <p:sldId id="292" r:id="rId47"/>
    <p:sldId id="293" r:id="rId48"/>
    <p:sldId id="294" r:id="rId49"/>
    <p:sldId id="295" r:id="rId50"/>
    <p:sldId id="296" r:id="rId51"/>
    <p:sldId id="297" r:id="rId52"/>
    <p:sldId id="298" r:id="rId53"/>
    <p:sldId id="299" r:id="rId54"/>
    <p:sldId id="300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D8B249-F912-4A71-8C83-FC437E8CB25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1E3D16-3B61-42D6-8E73-CF9DA8CF19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84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E5ADF9-A937-4EFC-B5A8-5C5EAB941BEB}" type="slidenum">
              <a:rPr lang="ja-JP" altLang="en-US"/>
              <a:pPr/>
              <a:t>34</a:t>
            </a:fld>
            <a:endParaRPr lang="ja-JP" altLang="en-US"/>
          </a:p>
        </p:txBody>
      </p:sp>
      <p:sp>
        <p:nvSpPr>
          <p:cNvPr id="22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59D16B-BED9-4961-B0A5-1F039F48D1FE}" type="slidenum">
              <a:rPr lang="ja-JP" altLang="en-US"/>
              <a:pPr/>
              <a:t>37</a:t>
            </a:fld>
            <a:endParaRPr lang="ja-JP" altLang="en-US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A4C0C5-A868-4E78-8133-90721A02E31A}" type="slidenum">
              <a:rPr lang="en-US" smtClean="0">
                <a:latin typeface="Times New Roman" pitchFamily="18" charset="0"/>
              </a:rPr>
              <a:pPr/>
              <a:t>44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C26E59-6851-4933-B0D1-C45B1BCB423C}" type="slidenum">
              <a:rPr lang="en-US" smtClean="0">
                <a:latin typeface="Times New Roman" pitchFamily="18" charset="0"/>
              </a:rPr>
              <a:pPr/>
              <a:t>45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706CBC-C4B5-4943-A66F-149D7338D1A2}" type="slidenum">
              <a:rPr lang="en-US" smtClean="0">
                <a:latin typeface="Times New Roman" pitchFamily="18" charset="0"/>
              </a:rPr>
              <a:pPr/>
              <a:t>46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8048CC-1283-420C-8C83-2BE6BFFEB777}" type="slidenum">
              <a:rPr lang="ja-JP" altLang="en-US"/>
              <a:pPr/>
              <a:t>50</a:t>
            </a:fld>
            <a:endParaRPr lang="ja-JP" altLang="en-US"/>
          </a:p>
        </p:txBody>
      </p:sp>
      <p:sp>
        <p:nvSpPr>
          <p:cNvPr id="2293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7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7A9E7E-AD86-46CE-82AC-0A9BE6417F34}" type="slidenum">
              <a:rPr lang="ja-JP" altLang="en-US"/>
              <a:pPr/>
              <a:t>51</a:t>
            </a:fld>
            <a:endParaRPr lang="ja-JP" altLang="en-US"/>
          </a:p>
        </p:txBody>
      </p:sp>
      <p:sp>
        <p:nvSpPr>
          <p:cNvPr id="23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Understanding biology through structures 					Course work 2009</a:t>
            </a:r>
          </a:p>
        </p:txBody>
      </p:sp>
    </p:spTree>
    <p:extLst>
      <p:ext uri="{BB962C8B-B14F-4D97-AF65-F5344CB8AC3E}">
        <p14:creationId xmlns:p14="http://schemas.microsoft.com/office/powerpoint/2010/main" val="3093702076"/>
      </p:ext>
    </p:extLst>
  </p:cSld>
  <p:clrMapOvr>
    <a:masterClrMapping/>
  </p:clrMapOvr>
  <p:transition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Understanding biology through structures 					Course work 2009</a:t>
            </a:r>
          </a:p>
        </p:txBody>
      </p:sp>
    </p:spTree>
    <p:extLst>
      <p:ext uri="{BB962C8B-B14F-4D97-AF65-F5344CB8AC3E}">
        <p14:creationId xmlns:p14="http://schemas.microsoft.com/office/powerpoint/2010/main" val="1837626037"/>
      </p:ext>
    </p:extLst>
  </p:cSld>
  <p:clrMapOvr>
    <a:masterClrMapping/>
  </p:clrMapOvr>
  <p:transition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Understanding biology through structures 					Course work 2009</a:t>
            </a:r>
          </a:p>
        </p:txBody>
      </p:sp>
    </p:spTree>
    <p:extLst>
      <p:ext uri="{BB962C8B-B14F-4D97-AF65-F5344CB8AC3E}">
        <p14:creationId xmlns:p14="http://schemas.microsoft.com/office/powerpoint/2010/main" val="4230957184"/>
      </p:ext>
    </p:extLst>
  </p:cSld>
  <p:clrMapOvr>
    <a:masterClrMapping/>
  </p:clrMapOvr>
  <p:transition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Understanding biology through structures 					Course work 2009</a:t>
            </a:r>
          </a:p>
        </p:txBody>
      </p:sp>
    </p:spTree>
    <p:extLst>
      <p:ext uri="{BB962C8B-B14F-4D97-AF65-F5344CB8AC3E}">
        <p14:creationId xmlns:p14="http://schemas.microsoft.com/office/powerpoint/2010/main" val="487184455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pasy.ch/cgi-bin/sw3d-search-ac?PD1AMT" TargetMode="Externa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2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Andalus" pitchFamily="18" charset="-78"/>
                <a:cs typeface="Andalus" pitchFamily="18" charset="-78"/>
              </a:rPr>
              <a:t>Protein and Amino </a:t>
            </a:r>
            <a:r>
              <a:rPr lang="en-US" sz="5400" dirty="0">
                <a:latin typeface="Andalus" pitchFamily="18" charset="-78"/>
                <a:cs typeface="Andalus" pitchFamily="18" charset="-78"/>
              </a:rPr>
              <a:t>acid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US" sz="4000" dirty="0" err="1" smtClean="0">
                <a:solidFill>
                  <a:srgbClr val="0070C0"/>
                </a:solidFill>
              </a:rPr>
              <a:t>Iman</a:t>
            </a:r>
            <a:r>
              <a:rPr lang="en-US" sz="4000" dirty="0" smtClean="0">
                <a:solidFill>
                  <a:srgbClr val="0070C0"/>
                </a:solidFill>
              </a:rPr>
              <a:t> </a:t>
            </a:r>
            <a:r>
              <a:rPr lang="en-US" sz="4000" dirty="0" err="1" smtClean="0">
                <a:solidFill>
                  <a:srgbClr val="0070C0"/>
                </a:solidFill>
              </a:rPr>
              <a:t>AlAjeyan</a:t>
            </a:r>
            <a:r>
              <a:rPr lang="en-US" sz="4000" dirty="0" smtClean="0">
                <a:solidFill>
                  <a:srgbClr val="0070C0"/>
                </a:solidFill>
              </a:rPr>
              <a:t> </a:t>
            </a:r>
            <a:endParaRPr lang="en-US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2119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079218"/>
              </p:ext>
            </p:extLst>
          </p:nvPr>
        </p:nvGraphicFramePr>
        <p:xfrm>
          <a:off x="838200" y="2105247"/>
          <a:ext cx="7239000" cy="44805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13000"/>
                <a:gridCol w="1397000"/>
                <a:gridCol w="3429000"/>
              </a:tblGrid>
              <a:tr h="370840">
                <a:tc>
                  <a:txBody>
                    <a:bodyPr/>
                    <a:lstStyle/>
                    <a:p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Arg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inine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Arg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R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(</a:t>
                      </a:r>
                      <a:r>
                        <a:rPr lang="en-US" sz="2400" dirty="0" err="1" smtClean="0">
                          <a:latin typeface="Andalus" pitchFamily="18" charset="-78"/>
                          <a:cs typeface="Andalus" pitchFamily="18" charset="-78"/>
                        </a:rPr>
                        <a:t>a</a:t>
                      </a:r>
                      <a:r>
                        <a:rPr lang="en-US" sz="2400" dirty="0" err="1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R</a:t>
                      </a:r>
                      <a:r>
                        <a:rPr lang="en-US" sz="2400" dirty="0" err="1" smtClean="0">
                          <a:latin typeface="Andalus" pitchFamily="18" charset="-78"/>
                          <a:cs typeface="Andalus" pitchFamily="18" charset="-78"/>
                        </a:rPr>
                        <a:t>ginine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)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As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paragi</a:t>
                      </a:r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n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e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Asn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N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(contains </a:t>
                      </a:r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N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)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Asp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artate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Asp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D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(</a:t>
                      </a:r>
                      <a:r>
                        <a:rPr lang="en-US" sz="2400" dirty="0" err="1" smtClean="0">
                          <a:latin typeface="Andalus" pitchFamily="18" charset="-78"/>
                          <a:cs typeface="Andalus" pitchFamily="18" charset="-78"/>
                        </a:rPr>
                        <a:t>aspar</a:t>
                      </a:r>
                      <a:r>
                        <a:rPr lang="en-US" sz="2400" dirty="0" err="1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D</a:t>
                      </a:r>
                      <a:r>
                        <a:rPr lang="en-US" sz="2400" dirty="0" err="1" smtClean="0">
                          <a:latin typeface="Andalus" pitchFamily="18" charset="-78"/>
                          <a:cs typeface="Andalus" pitchFamily="18" charset="-78"/>
                        </a:rPr>
                        <a:t>ic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)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Glu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tamate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Glu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E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(</a:t>
                      </a:r>
                      <a:r>
                        <a:rPr lang="en-US" sz="2400" dirty="0" err="1" smtClean="0">
                          <a:latin typeface="Andalus" pitchFamily="18" charset="-78"/>
                          <a:cs typeface="Andalus" pitchFamily="18" charset="-78"/>
                        </a:rPr>
                        <a:t>glut</a:t>
                      </a:r>
                      <a:r>
                        <a:rPr lang="en-US" sz="2400" dirty="0" err="1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E</a:t>
                      </a:r>
                      <a:r>
                        <a:rPr lang="en-US" sz="2400" dirty="0" err="1" smtClean="0">
                          <a:latin typeface="Andalus" pitchFamily="18" charset="-78"/>
                          <a:cs typeface="Andalus" pitchFamily="18" charset="-78"/>
                        </a:rPr>
                        <a:t>mate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)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Gl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utami</a:t>
                      </a:r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n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e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Gln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Q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(</a:t>
                      </a:r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Q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-</a:t>
                      </a:r>
                      <a:r>
                        <a:rPr lang="en-US" sz="2400" dirty="0" err="1" smtClean="0">
                          <a:latin typeface="Andalus" pitchFamily="18" charset="-78"/>
                          <a:cs typeface="Andalus" pitchFamily="18" charset="-78"/>
                        </a:rPr>
                        <a:t>tamine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)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Phe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nylalanine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Phe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F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(</a:t>
                      </a:r>
                      <a:r>
                        <a:rPr lang="en-US" sz="2400" dirty="0" err="1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F</a:t>
                      </a:r>
                      <a:r>
                        <a:rPr lang="en-US" sz="2400" dirty="0" err="1" smtClean="0">
                          <a:latin typeface="Andalus" pitchFamily="18" charset="-78"/>
                          <a:cs typeface="Andalus" pitchFamily="18" charset="-78"/>
                        </a:rPr>
                        <a:t>enylalanine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Tyr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osine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Tyr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Y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(</a:t>
                      </a:r>
                      <a:r>
                        <a:rPr lang="en-US" sz="2400" dirty="0" err="1" smtClean="0">
                          <a:latin typeface="Andalus" pitchFamily="18" charset="-78"/>
                          <a:cs typeface="Andalus" pitchFamily="18" charset="-78"/>
                        </a:rPr>
                        <a:t>t</a:t>
                      </a:r>
                      <a:r>
                        <a:rPr lang="en-US" sz="2400" dirty="0" err="1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Y</a:t>
                      </a:r>
                      <a:r>
                        <a:rPr lang="en-US" sz="2400" dirty="0" err="1" smtClean="0">
                          <a:latin typeface="Andalus" pitchFamily="18" charset="-78"/>
                          <a:cs typeface="Andalus" pitchFamily="18" charset="-78"/>
                        </a:rPr>
                        <a:t>rosine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)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Tr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y</a:t>
                      </a:r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p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tophan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Trp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W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(double</a:t>
                      </a:r>
                      <a:r>
                        <a:rPr lang="en-US" sz="2400" baseline="0" dirty="0" smtClean="0">
                          <a:latin typeface="Andalus" pitchFamily="18" charset="-78"/>
                          <a:cs typeface="Andalus" pitchFamily="18" charset="-78"/>
                        </a:rPr>
                        <a:t> ring in the molecule)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90800" y="838200"/>
            <a:ext cx="32383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Amino Acids </a:t>
            </a:r>
            <a:endParaRPr lang="en-US" sz="4400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36900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359915"/>
              </p:ext>
            </p:extLst>
          </p:nvPr>
        </p:nvGraphicFramePr>
        <p:xfrm>
          <a:off x="1219200" y="1752600"/>
          <a:ext cx="6096000" cy="429768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2032000"/>
                <a:gridCol w="2032000"/>
                <a:gridCol w="2032000"/>
              </a:tblGrid>
              <a:tr h="405319">
                <a:tc>
                  <a:txBody>
                    <a:bodyPr/>
                    <a:lstStyle/>
                    <a:p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405319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Cys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teine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Cys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C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405319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His</a:t>
                      </a:r>
                      <a:r>
                        <a:rPr lang="en-US" sz="2400" dirty="0" err="1" smtClean="0">
                          <a:latin typeface="Andalus" pitchFamily="18" charset="-78"/>
                          <a:cs typeface="Andalus" pitchFamily="18" charset="-78"/>
                        </a:rPr>
                        <a:t>tidine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His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H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405319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I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so</a:t>
                      </a:r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le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ucine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Iie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I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405319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Met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hionine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Met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M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405319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Ser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Andalus" pitchFamily="18" charset="-78"/>
                          <a:cs typeface="Andalus" pitchFamily="18" charset="-78"/>
                        </a:rPr>
                        <a:t>ine</a:t>
                      </a:r>
                      <a:endParaRPr lang="en-US" sz="2400" dirty="0">
                        <a:solidFill>
                          <a:schemeClr val="tx1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Ser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S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1378085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Val</a:t>
                      </a:r>
                      <a:r>
                        <a:rPr lang="en-US" sz="2400" dirty="0" err="1" smtClean="0">
                          <a:latin typeface="Andalus" pitchFamily="18" charset="-78"/>
                          <a:cs typeface="Andalus" pitchFamily="18" charset="-78"/>
                        </a:rPr>
                        <a:t>ine</a:t>
                      </a:r>
                      <a:endParaRPr lang="en-US" sz="24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00B0F0"/>
                          </a:solidFill>
                          <a:latin typeface="Andalus" pitchFamily="18" charset="-78"/>
                          <a:cs typeface="Andalus" pitchFamily="18" charset="-78"/>
                        </a:rPr>
                        <a:t>Lys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ine</a:t>
                      </a:r>
                      <a:endParaRPr lang="ar-SA" sz="24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Val</a:t>
                      </a:r>
                    </a:p>
                    <a:p>
                      <a:r>
                        <a:rPr lang="en-US" sz="2400" dirty="0" smtClean="0">
                          <a:solidFill>
                            <a:srgbClr val="00B0F0"/>
                          </a:solidFill>
                          <a:latin typeface="Andalus" pitchFamily="18" charset="-78"/>
                          <a:cs typeface="Andalus" pitchFamily="18" charset="-78"/>
                        </a:rPr>
                        <a:t>Lys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V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00B0F0"/>
                          </a:solidFill>
                          <a:latin typeface="Andalus" pitchFamily="18" charset="-78"/>
                          <a:cs typeface="Andalus" pitchFamily="18" charset="-78"/>
                        </a:rPr>
                        <a:t>K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 (near L)</a:t>
                      </a:r>
                      <a:endParaRPr lang="ar-SA" sz="2400" dirty="0" smtClean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endParaRPr lang="en-US" sz="2400" dirty="0" smtClean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90800" y="838200"/>
            <a:ext cx="32383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Amino Acids </a:t>
            </a:r>
            <a:endParaRPr lang="en-US" sz="4400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218725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2286000"/>
            <a:ext cx="60901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Amino Acids Structures</a:t>
            </a:r>
            <a:endParaRPr lang="en-US" sz="4800" b="1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84488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" y="4266970"/>
            <a:ext cx="12186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Andalus" pitchFamily="18" charset="-78"/>
                <a:cs typeface="Andalus" pitchFamily="18" charset="-78"/>
              </a:rPr>
              <a:t>Glycine </a:t>
            </a:r>
          </a:p>
        </p:txBody>
      </p:sp>
      <p:sp>
        <p:nvSpPr>
          <p:cNvPr id="4" name="Rectangle 3"/>
          <p:cNvSpPr/>
          <p:nvPr/>
        </p:nvSpPr>
        <p:spPr>
          <a:xfrm>
            <a:off x="3550872" y="4295001"/>
            <a:ext cx="1231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Andalus" pitchFamily="18" charset="-78"/>
                <a:cs typeface="Andalus" pitchFamily="18" charset="-78"/>
              </a:rPr>
              <a:t>Alanine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3182" y="859304"/>
            <a:ext cx="246093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  H</a:t>
            </a:r>
          </a:p>
          <a:p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400" baseline="300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+</a:t>
            </a:r>
            <a:r>
              <a:rPr lang="en-US" sz="2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H</a:t>
            </a:r>
            <a:r>
              <a:rPr lang="en-US" sz="2400" baseline="-25000" dirty="0" smtClean="0">
                <a:latin typeface="Andalus" pitchFamily="18" charset="-78"/>
                <a:cs typeface="Andalus" pitchFamily="18" charset="-78"/>
              </a:rPr>
              <a:t>3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N – C – COO</a:t>
            </a:r>
            <a:r>
              <a:rPr lang="en-US" sz="2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H</a:t>
            </a:r>
          </a:p>
          <a:p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    </a:t>
            </a:r>
          </a:p>
          <a:p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H</a:t>
            </a:r>
            <a:endParaRPr lang="en-US" sz="2400" dirty="0">
              <a:solidFill>
                <a:srgbClr val="0070C0"/>
              </a:solidFill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294206" y="1257300"/>
            <a:ext cx="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295400" y="1950427"/>
            <a:ext cx="0" cy="342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014654" y="982414"/>
            <a:ext cx="2460930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aseline="300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                  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H</a:t>
            </a:r>
          </a:p>
          <a:p>
            <a:pPr lvl="0"/>
            <a:endParaRPr lang="en-US" sz="2400" baseline="30000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  <a:p>
            <a:pPr lvl="0"/>
            <a:r>
              <a:rPr lang="en-US" sz="2400" baseline="300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+</a:t>
            </a:r>
            <a:r>
              <a:rPr lang="en-US" sz="24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H</a:t>
            </a:r>
            <a:r>
              <a:rPr lang="en-US" sz="2400" baseline="-250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3</a:t>
            </a:r>
            <a:r>
              <a:rPr lang="en-US" sz="24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N – C – </a:t>
            </a:r>
            <a:r>
              <a:rPr lang="en-US" sz="2400" dirty="0" smtClean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COO</a:t>
            </a:r>
            <a:r>
              <a:rPr lang="en-US" sz="2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H</a:t>
            </a:r>
          </a:p>
          <a:p>
            <a:pPr lvl="0"/>
            <a:endParaRPr lang="en-US" sz="2400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  <a:p>
            <a:pPr lv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  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CH</a:t>
            </a:r>
            <a:r>
              <a:rPr lang="en-US" sz="2400" baseline="-250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3</a:t>
            </a:r>
            <a:endParaRPr lang="en-US" sz="2400" baseline="-25000" dirty="0">
              <a:solidFill>
                <a:srgbClr val="0070C0"/>
              </a:solidFill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4114800" y="1447800"/>
            <a:ext cx="0" cy="190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4114800" y="1950427"/>
            <a:ext cx="0" cy="342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019800" y="883099"/>
            <a:ext cx="268214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  H</a:t>
            </a:r>
          </a:p>
          <a:p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400" baseline="300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+</a:t>
            </a:r>
            <a:r>
              <a:rPr lang="en-US" sz="2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H</a:t>
            </a:r>
            <a:r>
              <a:rPr lang="en-US" sz="2400" baseline="-25000" dirty="0" smtClean="0">
                <a:latin typeface="Andalus" pitchFamily="18" charset="-78"/>
                <a:cs typeface="Andalus" pitchFamily="18" charset="-78"/>
              </a:rPr>
              <a:t>3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N – C – COO</a:t>
            </a:r>
            <a:r>
              <a:rPr lang="en-US" sz="2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H</a:t>
            </a:r>
          </a:p>
          <a:p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    </a:t>
            </a:r>
          </a:p>
          <a:p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      CH2</a:t>
            </a:r>
          </a:p>
          <a:p>
            <a:endParaRPr lang="en-US" sz="2400" dirty="0" smtClean="0">
              <a:solidFill>
                <a:srgbClr val="0070C0"/>
              </a:solidFill>
              <a:latin typeface="Andalus" pitchFamily="18" charset="-78"/>
              <a:cs typeface="Andalus" pitchFamily="18" charset="-78"/>
            </a:endParaRPr>
          </a:p>
          <a:p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H3C                  CH3</a:t>
            </a:r>
            <a:endParaRPr lang="en-US" sz="2400" dirty="0">
              <a:solidFill>
                <a:srgbClr val="0070C0"/>
              </a:solidFill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7086600" y="1257300"/>
            <a:ext cx="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7543800" y="2798296"/>
            <a:ext cx="457200" cy="300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6629400" y="2798296"/>
            <a:ext cx="228600" cy="3007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982403" y="4387334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Valine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7086600" y="2121877"/>
            <a:ext cx="0" cy="1714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4743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371600"/>
            <a:ext cx="253146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  H</a:t>
            </a:r>
          </a:p>
          <a:p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400" baseline="300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+</a:t>
            </a:r>
            <a:r>
              <a:rPr lang="en-US" sz="2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H</a:t>
            </a:r>
            <a:r>
              <a:rPr lang="en-US" sz="2400" baseline="-25000" dirty="0" smtClean="0">
                <a:latin typeface="Andalus" pitchFamily="18" charset="-78"/>
                <a:cs typeface="Andalus" pitchFamily="18" charset="-78"/>
              </a:rPr>
              <a:t>3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N – C – COO</a:t>
            </a:r>
            <a:r>
              <a:rPr lang="en-US" sz="2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H</a:t>
            </a:r>
          </a:p>
          <a:p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    </a:t>
            </a:r>
          </a:p>
          <a:p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CH2</a:t>
            </a:r>
          </a:p>
          <a:p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      </a:t>
            </a:r>
          </a:p>
          <a:p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       CH</a:t>
            </a:r>
          </a:p>
          <a:p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H3C               CH3</a:t>
            </a:r>
            <a:endParaRPr lang="en-US" sz="2400" dirty="0">
              <a:solidFill>
                <a:srgbClr val="0070C0"/>
              </a:solidFill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765464" y="3881004"/>
            <a:ext cx="228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1676400" y="3799610"/>
            <a:ext cx="190500" cy="1575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1295400" y="32004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295400" y="25146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295400" y="1752600"/>
            <a:ext cx="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04800" y="5440141"/>
            <a:ext cx="1159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Leucine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06267" y="1524000"/>
            <a:ext cx="246093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  H</a:t>
            </a:r>
          </a:p>
          <a:p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400" baseline="300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+</a:t>
            </a:r>
            <a:r>
              <a:rPr lang="en-US" sz="2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H</a:t>
            </a:r>
            <a:r>
              <a:rPr lang="en-US" sz="2400" baseline="-25000" dirty="0" smtClean="0">
                <a:latin typeface="Andalus" pitchFamily="18" charset="-78"/>
                <a:cs typeface="Andalus" pitchFamily="18" charset="-78"/>
              </a:rPr>
              <a:t>3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N – C – COO</a:t>
            </a:r>
            <a:r>
              <a:rPr lang="en-US" sz="2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H</a:t>
            </a:r>
          </a:p>
          <a:p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    </a:t>
            </a:r>
          </a:p>
          <a:p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H - C – CH3</a:t>
            </a:r>
          </a:p>
          <a:p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      </a:t>
            </a:r>
          </a:p>
          <a:p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       CH2</a:t>
            </a:r>
          </a:p>
          <a:p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        </a:t>
            </a:r>
          </a:p>
          <a:p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       CH3</a:t>
            </a:r>
            <a:endParaRPr lang="en-US" sz="2400" dirty="0">
              <a:solidFill>
                <a:srgbClr val="0070C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24600" y="1676906"/>
            <a:ext cx="246093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  H</a:t>
            </a:r>
          </a:p>
          <a:p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400" baseline="300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+</a:t>
            </a:r>
            <a:r>
              <a:rPr lang="en-US" sz="2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H</a:t>
            </a:r>
            <a:r>
              <a:rPr lang="en-US" sz="2400" baseline="-25000" dirty="0" smtClean="0">
                <a:latin typeface="Andalus" pitchFamily="18" charset="-78"/>
                <a:cs typeface="Andalus" pitchFamily="18" charset="-78"/>
              </a:rPr>
              <a:t>3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N – C – COO</a:t>
            </a:r>
            <a:r>
              <a:rPr lang="en-US" sz="2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H</a:t>
            </a:r>
          </a:p>
          <a:p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    </a:t>
            </a:r>
          </a:p>
          <a:p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CH2</a:t>
            </a:r>
          </a:p>
          <a:p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19600" y="33528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4419600" y="2667000"/>
            <a:ext cx="0" cy="3804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4419600" y="1943100"/>
            <a:ext cx="0" cy="342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4419600" y="4191000"/>
            <a:ext cx="0" cy="227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7467600" y="2114550"/>
            <a:ext cx="0" cy="3238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7467600" y="2831068"/>
            <a:ext cx="0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481455" y="3581400"/>
            <a:ext cx="0" cy="2182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Hexagon 35"/>
          <p:cNvSpPr/>
          <p:nvPr/>
        </p:nvSpPr>
        <p:spPr>
          <a:xfrm rot="5400000">
            <a:off x="6972300" y="3813236"/>
            <a:ext cx="990600" cy="983116"/>
          </a:xfrm>
          <a:prstGeom prst="hex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7075335" y="3957204"/>
            <a:ext cx="392265" cy="2057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7772400" y="4111538"/>
            <a:ext cx="0" cy="3584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075335" y="4470037"/>
            <a:ext cx="392265" cy="1781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810000" y="5412432"/>
            <a:ext cx="1446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Isoleucine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573065" y="5472313"/>
            <a:ext cx="1963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Phenylalanine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629341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371600"/>
            <a:ext cx="2460930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  H</a:t>
            </a:r>
          </a:p>
          <a:p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400" baseline="300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+</a:t>
            </a:r>
            <a:r>
              <a:rPr lang="en-US" sz="2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H</a:t>
            </a:r>
            <a:r>
              <a:rPr lang="en-US" sz="2400" baseline="-25000" dirty="0" smtClean="0">
                <a:latin typeface="Andalus" pitchFamily="18" charset="-78"/>
                <a:cs typeface="Andalus" pitchFamily="18" charset="-78"/>
              </a:rPr>
              <a:t>3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N – C – COO</a:t>
            </a:r>
            <a:r>
              <a:rPr lang="en-US" sz="2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H</a:t>
            </a:r>
          </a:p>
          <a:p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    </a:t>
            </a:r>
          </a:p>
          <a:p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CH2</a:t>
            </a:r>
          </a:p>
          <a:p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      </a:t>
            </a:r>
          </a:p>
          <a:p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       C</a:t>
            </a:r>
          </a:p>
          <a:p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     </a:t>
            </a:r>
          </a:p>
          <a:p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       CH</a:t>
            </a:r>
          </a:p>
          <a:p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N</a:t>
            </a:r>
          </a:p>
          <a:p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29000" y="1442777"/>
            <a:ext cx="2460930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  H</a:t>
            </a:r>
          </a:p>
          <a:p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400" baseline="300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+</a:t>
            </a:r>
            <a:r>
              <a:rPr lang="en-US" sz="2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H</a:t>
            </a:r>
            <a:r>
              <a:rPr lang="en-US" sz="2400" baseline="-25000" dirty="0" smtClean="0">
                <a:latin typeface="Andalus" pitchFamily="18" charset="-78"/>
                <a:cs typeface="Andalus" pitchFamily="18" charset="-78"/>
              </a:rPr>
              <a:t>3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N – C – COO</a:t>
            </a:r>
            <a:r>
              <a:rPr lang="en-US" sz="2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H</a:t>
            </a:r>
          </a:p>
          <a:p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    </a:t>
            </a:r>
          </a:p>
          <a:p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      CH2</a:t>
            </a:r>
          </a:p>
          <a:p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      </a:t>
            </a:r>
          </a:p>
          <a:p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       CH2</a:t>
            </a:r>
          </a:p>
          <a:p>
            <a:endParaRPr lang="en-US" sz="2400" dirty="0">
              <a:solidFill>
                <a:srgbClr val="0070C0"/>
              </a:solidFill>
              <a:latin typeface="Andalus" pitchFamily="18" charset="-78"/>
              <a:cs typeface="Andalus" pitchFamily="18" charset="-78"/>
            </a:endParaRPr>
          </a:p>
          <a:p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         S</a:t>
            </a:r>
          </a:p>
          <a:p>
            <a:endParaRPr lang="en-US" sz="2400" dirty="0">
              <a:solidFill>
                <a:srgbClr val="0070C0"/>
              </a:solidFill>
              <a:latin typeface="Andalus" pitchFamily="18" charset="-78"/>
              <a:cs typeface="Andalus" pitchFamily="18" charset="-78"/>
            </a:endParaRPr>
          </a:p>
          <a:p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        CH3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0" y="1523494"/>
            <a:ext cx="28419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  H</a:t>
            </a:r>
          </a:p>
          <a:p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400" baseline="300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+</a:t>
            </a:r>
            <a:r>
              <a:rPr lang="en-US" sz="2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H</a:t>
            </a:r>
            <a:r>
              <a:rPr lang="en-US" sz="2400" baseline="-25000" dirty="0" smtClean="0">
                <a:latin typeface="Andalus" pitchFamily="18" charset="-78"/>
                <a:cs typeface="Andalus" pitchFamily="18" charset="-78"/>
              </a:rPr>
              <a:t>3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N – C – COO</a:t>
            </a:r>
            <a:r>
              <a:rPr lang="en-US" sz="2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H</a:t>
            </a:r>
          </a:p>
          <a:p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        </a:t>
            </a:r>
          </a:p>
          <a:p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H</a:t>
            </a:r>
            <a:r>
              <a:rPr lang="en-US" sz="2400" baseline="-250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2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C   CH</a:t>
            </a:r>
            <a:r>
              <a:rPr lang="en-US" sz="2400" baseline="-250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2</a:t>
            </a:r>
          </a:p>
          <a:p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      </a:t>
            </a:r>
          </a:p>
          <a:p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CH2</a:t>
            </a:r>
          </a:p>
          <a:p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</a:t>
            </a:r>
          </a:p>
          <a:p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7239000" y="2667000"/>
            <a:ext cx="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7239000" y="19812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934200" y="3449092"/>
            <a:ext cx="304800" cy="2847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6477000" y="3449092"/>
            <a:ext cx="152400" cy="1423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477000" y="2667000"/>
            <a:ext cx="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572000" y="2514600"/>
            <a:ext cx="0" cy="342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72000" y="18288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72000" y="3231654"/>
            <a:ext cx="0" cy="3597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572000" y="40386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572000" y="48006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662545" y="18288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662545" y="2514600"/>
            <a:ext cx="0" cy="342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662545" y="3231654"/>
            <a:ext cx="0" cy="2886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662545" y="38862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551709" y="38862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1295400" y="4648200"/>
            <a:ext cx="256309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914400" y="3733800"/>
            <a:ext cx="5091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914400" y="3733800"/>
            <a:ext cx="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914400" y="4495800"/>
            <a:ext cx="254577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Hexagon 43"/>
          <p:cNvSpPr/>
          <p:nvPr/>
        </p:nvSpPr>
        <p:spPr>
          <a:xfrm rot="5400000">
            <a:off x="-252912" y="3633288"/>
            <a:ext cx="1351508" cy="983116"/>
          </a:xfrm>
          <a:prstGeom prst="hexagon">
            <a:avLst>
              <a:gd name="adj" fmla="val 29228"/>
              <a:gd name="vf" fmla="val 1154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>
            <a:off x="762000" y="38862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0" y="3591446"/>
            <a:ext cx="422842" cy="2947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0" y="4343400"/>
            <a:ext cx="422842" cy="266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22842" y="6172200"/>
            <a:ext cx="1662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Tryptophan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886200" y="6172200"/>
            <a:ext cx="16449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Methionine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816705" y="6172200"/>
            <a:ext cx="1075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Proline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63035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285720" y="714356"/>
            <a:ext cx="2415598" cy="249299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/>
            <a:r>
              <a:rPr lang="en-US" dirty="0" smtClean="0">
                <a:solidFill>
                  <a:prstClr val="black"/>
                </a:solidFill>
              </a:rPr>
              <a:t>             H</a:t>
            </a:r>
          </a:p>
          <a:p>
            <a:pPr rtl="1"/>
            <a:endParaRPr lang="en-US" dirty="0" smtClean="0">
              <a:solidFill>
                <a:prstClr val="black"/>
              </a:solidFill>
            </a:endParaRPr>
          </a:p>
          <a:p>
            <a:pPr rtl="1"/>
            <a:r>
              <a:rPr lang="ar-SA" dirty="0" smtClean="0">
                <a:solidFill>
                  <a:prstClr val="black"/>
                </a:solidFill>
              </a:rPr>
              <a:t> 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baseline="-25000" dirty="0" smtClean="0">
                <a:solidFill>
                  <a:prstClr val="black"/>
                </a:solidFill>
              </a:rPr>
              <a:t>3</a:t>
            </a:r>
            <a:r>
              <a:rPr lang="en-US" dirty="0" smtClean="0">
                <a:solidFill>
                  <a:prstClr val="black"/>
                </a:solidFill>
              </a:rPr>
              <a:t>N – C – COO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dirty="0" smtClean="0">
                <a:solidFill>
                  <a:prstClr val="black"/>
                </a:solidFill>
              </a:rPr>
              <a:t>           </a:t>
            </a:r>
          </a:p>
          <a:p>
            <a:pPr rtl="1"/>
            <a:endParaRPr lang="en-US" dirty="0" smtClean="0">
              <a:solidFill>
                <a:prstClr val="black"/>
              </a:solidFill>
            </a:endParaRPr>
          </a:p>
          <a:p>
            <a:pPr rtl="1"/>
            <a:r>
              <a:rPr lang="en-US" dirty="0" smtClean="0">
                <a:solidFill>
                  <a:prstClr val="black"/>
                </a:solidFill>
              </a:rPr>
              <a:t>       </a:t>
            </a:r>
            <a:r>
              <a:rPr lang="en-US" dirty="0" smtClean="0">
                <a:solidFill>
                  <a:srgbClr val="00B0F0"/>
                </a:solidFill>
              </a:rPr>
              <a:t>H – C – OH </a:t>
            </a:r>
          </a:p>
          <a:p>
            <a:pPr rtl="1"/>
            <a:endParaRPr lang="en-US" baseline="-25000" dirty="0" smtClean="0">
              <a:solidFill>
                <a:srgbClr val="00B0F0"/>
              </a:solidFill>
            </a:endParaRPr>
          </a:p>
          <a:p>
            <a:pPr rtl="1"/>
            <a:r>
              <a:rPr lang="en-US" baseline="-25000" dirty="0" smtClean="0">
                <a:solidFill>
                  <a:srgbClr val="00B0F0"/>
                </a:solidFill>
              </a:rPr>
              <a:t>                    </a:t>
            </a:r>
            <a:r>
              <a:rPr lang="en-US" dirty="0" smtClean="0">
                <a:solidFill>
                  <a:srgbClr val="00B0F0"/>
                </a:solidFill>
              </a:rPr>
              <a:t>H</a:t>
            </a:r>
            <a:endParaRPr lang="en-US" i="1" dirty="0" smtClean="0">
              <a:solidFill>
                <a:srgbClr val="00B0F0"/>
              </a:solidFill>
            </a:endParaRPr>
          </a:p>
          <a:p>
            <a:pPr rtl="1"/>
            <a:endParaRPr lang="en-US" i="1" dirty="0" smtClean="0">
              <a:solidFill>
                <a:prstClr val="black"/>
              </a:solidFill>
            </a:endParaRPr>
          </a:p>
          <a:p>
            <a:pPr rtl="1"/>
            <a:endParaRPr lang="ar-SA" dirty="0">
              <a:solidFill>
                <a:prstClr val="black"/>
              </a:solidFill>
            </a:endParaRPr>
          </a:p>
        </p:txBody>
      </p:sp>
      <p:cxnSp>
        <p:nvCxnSpPr>
          <p:cNvPr id="6" name="رابط مستقيم 5"/>
          <p:cNvCxnSpPr/>
          <p:nvPr/>
        </p:nvCxnSpPr>
        <p:spPr>
          <a:xfrm rot="5400000" flipH="1" flipV="1">
            <a:off x="1036613" y="1106471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 rot="5400000">
            <a:off x="1036613" y="1677975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rot="5400000">
            <a:off x="1036613" y="2178041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مربع نص 12"/>
          <p:cNvSpPr txBox="1"/>
          <p:nvPr/>
        </p:nvSpPr>
        <p:spPr>
          <a:xfrm>
            <a:off x="159989" y="2714620"/>
            <a:ext cx="97334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en-US" sz="2400" dirty="0" smtClean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Serine</a:t>
            </a:r>
            <a:endParaRPr lang="ar-SA" sz="2400" dirty="0">
              <a:solidFill>
                <a:prstClr val="black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6286512" y="571480"/>
            <a:ext cx="2415598" cy="33239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/>
            <a:r>
              <a:rPr lang="en-US" dirty="0" smtClean="0">
                <a:solidFill>
                  <a:prstClr val="black"/>
                </a:solidFill>
              </a:rPr>
              <a:t>             H</a:t>
            </a:r>
          </a:p>
          <a:p>
            <a:pPr rtl="1"/>
            <a:endParaRPr lang="en-US" dirty="0" smtClean="0">
              <a:solidFill>
                <a:prstClr val="black"/>
              </a:solidFill>
            </a:endParaRPr>
          </a:p>
          <a:p>
            <a:pPr rtl="1"/>
            <a:r>
              <a:rPr lang="ar-SA" dirty="0" smtClean="0">
                <a:solidFill>
                  <a:prstClr val="black"/>
                </a:solidFill>
              </a:rPr>
              <a:t> 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baseline="-25000" dirty="0" smtClean="0">
                <a:solidFill>
                  <a:prstClr val="black"/>
                </a:solidFill>
              </a:rPr>
              <a:t>3</a:t>
            </a:r>
            <a:r>
              <a:rPr lang="en-US" dirty="0" smtClean="0">
                <a:solidFill>
                  <a:prstClr val="black"/>
                </a:solidFill>
              </a:rPr>
              <a:t>N – C – COO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dirty="0" smtClean="0">
                <a:solidFill>
                  <a:prstClr val="black"/>
                </a:solidFill>
              </a:rPr>
              <a:t>           </a:t>
            </a:r>
          </a:p>
          <a:p>
            <a:pPr rtl="1"/>
            <a:endParaRPr lang="en-US" dirty="0" smtClean="0">
              <a:solidFill>
                <a:prstClr val="black"/>
              </a:solidFill>
            </a:endParaRPr>
          </a:p>
          <a:p>
            <a:pPr rtl="1"/>
            <a:r>
              <a:rPr lang="en-US" dirty="0" smtClean="0">
                <a:solidFill>
                  <a:srgbClr val="00B0F0"/>
                </a:solidFill>
              </a:rPr>
              <a:t>             CH</a:t>
            </a:r>
            <a:r>
              <a:rPr lang="en-US" baseline="-25000" dirty="0" smtClean="0">
                <a:solidFill>
                  <a:srgbClr val="00B0F0"/>
                </a:solidFill>
              </a:rPr>
              <a:t>2</a:t>
            </a:r>
            <a:endParaRPr lang="en-US" dirty="0" smtClean="0">
              <a:solidFill>
                <a:srgbClr val="00B0F0"/>
              </a:solidFill>
            </a:endParaRPr>
          </a:p>
          <a:p>
            <a:pPr rtl="1"/>
            <a:r>
              <a:rPr lang="en-US" dirty="0" smtClean="0">
                <a:solidFill>
                  <a:srgbClr val="00B0F0"/>
                </a:solidFill>
              </a:rPr>
              <a:t>  </a:t>
            </a:r>
          </a:p>
          <a:p>
            <a:pPr rtl="1"/>
            <a:endParaRPr lang="en-US" baseline="-25000" dirty="0" smtClean="0">
              <a:solidFill>
                <a:srgbClr val="00B0F0"/>
              </a:solidFill>
            </a:endParaRPr>
          </a:p>
          <a:p>
            <a:pPr rtl="1"/>
            <a:endParaRPr lang="en-US" baseline="-25000" dirty="0" smtClean="0">
              <a:solidFill>
                <a:srgbClr val="00B0F0"/>
              </a:solidFill>
            </a:endParaRPr>
          </a:p>
          <a:p>
            <a:pPr rtl="1"/>
            <a:endParaRPr lang="en-US" baseline="-25000" dirty="0" smtClean="0">
              <a:solidFill>
                <a:srgbClr val="00B0F0"/>
              </a:solidFill>
            </a:endParaRPr>
          </a:p>
          <a:p>
            <a:pPr rtl="1"/>
            <a:r>
              <a:rPr lang="en-US" baseline="-25000" dirty="0" smtClean="0">
                <a:solidFill>
                  <a:srgbClr val="00B0F0"/>
                </a:solidFill>
              </a:rPr>
              <a:t>                   </a:t>
            </a:r>
          </a:p>
          <a:p>
            <a:pPr rtl="1"/>
            <a:r>
              <a:rPr lang="en-US" baseline="-25000" dirty="0" smtClean="0">
                <a:solidFill>
                  <a:srgbClr val="00B0F0"/>
                </a:solidFill>
              </a:rPr>
              <a:t>                     </a:t>
            </a:r>
            <a:r>
              <a:rPr lang="en-US" dirty="0" smtClean="0">
                <a:solidFill>
                  <a:srgbClr val="00B0F0"/>
                </a:solidFill>
              </a:rPr>
              <a:t>OH</a:t>
            </a:r>
            <a:endParaRPr lang="en-US" i="1" dirty="0" smtClean="0">
              <a:solidFill>
                <a:srgbClr val="00B0F0"/>
              </a:solidFill>
            </a:endParaRPr>
          </a:p>
          <a:p>
            <a:pPr rtl="1"/>
            <a:endParaRPr lang="en-US" i="1" dirty="0" smtClean="0">
              <a:solidFill>
                <a:prstClr val="black"/>
              </a:solidFill>
            </a:endParaRPr>
          </a:p>
          <a:p>
            <a:pPr rtl="1"/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3357554" y="714356"/>
            <a:ext cx="2415598" cy="249299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/>
            <a:r>
              <a:rPr lang="en-US" dirty="0" smtClean="0">
                <a:solidFill>
                  <a:prstClr val="black"/>
                </a:solidFill>
              </a:rPr>
              <a:t>             H</a:t>
            </a:r>
          </a:p>
          <a:p>
            <a:pPr rtl="1"/>
            <a:endParaRPr lang="en-US" dirty="0" smtClean="0">
              <a:solidFill>
                <a:prstClr val="black"/>
              </a:solidFill>
            </a:endParaRPr>
          </a:p>
          <a:p>
            <a:pPr rtl="1"/>
            <a:r>
              <a:rPr lang="ar-SA" dirty="0" smtClean="0">
                <a:solidFill>
                  <a:prstClr val="black"/>
                </a:solidFill>
              </a:rPr>
              <a:t> 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baseline="-25000" dirty="0" smtClean="0">
                <a:solidFill>
                  <a:prstClr val="black"/>
                </a:solidFill>
              </a:rPr>
              <a:t>3</a:t>
            </a:r>
            <a:r>
              <a:rPr lang="en-US" dirty="0" smtClean="0">
                <a:solidFill>
                  <a:prstClr val="black"/>
                </a:solidFill>
              </a:rPr>
              <a:t>N – C – COO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dirty="0" smtClean="0">
                <a:solidFill>
                  <a:prstClr val="black"/>
                </a:solidFill>
              </a:rPr>
              <a:t>           </a:t>
            </a:r>
          </a:p>
          <a:p>
            <a:pPr rtl="1"/>
            <a:endParaRPr lang="en-US" dirty="0" smtClean="0">
              <a:solidFill>
                <a:prstClr val="black"/>
              </a:solidFill>
            </a:endParaRPr>
          </a:p>
          <a:p>
            <a:pPr rtl="1"/>
            <a:r>
              <a:rPr lang="en-US" dirty="0" smtClean="0">
                <a:solidFill>
                  <a:prstClr val="black"/>
                </a:solidFill>
              </a:rPr>
              <a:t>       </a:t>
            </a:r>
            <a:r>
              <a:rPr lang="en-US" dirty="0" smtClean="0">
                <a:solidFill>
                  <a:srgbClr val="00B0F0"/>
                </a:solidFill>
              </a:rPr>
              <a:t>H – C – OH </a:t>
            </a:r>
          </a:p>
          <a:p>
            <a:pPr rtl="1"/>
            <a:endParaRPr lang="en-US" baseline="-25000" dirty="0" smtClean="0">
              <a:solidFill>
                <a:srgbClr val="00B0F0"/>
              </a:solidFill>
            </a:endParaRPr>
          </a:p>
          <a:p>
            <a:pPr rtl="1"/>
            <a:r>
              <a:rPr lang="en-US" baseline="-25000" dirty="0" smtClean="0">
                <a:solidFill>
                  <a:srgbClr val="00B0F0"/>
                </a:solidFill>
              </a:rPr>
              <a:t>                    </a:t>
            </a:r>
            <a:r>
              <a:rPr lang="en-US" dirty="0" smtClean="0">
                <a:solidFill>
                  <a:srgbClr val="00B0F0"/>
                </a:solidFill>
              </a:rPr>
              <a:t>CH</a:t>
            </a:r>
            <a:r>
              <a:rPr lang="en-US" baseline="-25000" dirty="0" smtClean="0">
                <a:solidFill>
                  <a:srgbClr val="00B0F0"/>
                </a:solidFill>
              </a:rPr>
              <a:t>3</a:t>
            </a:r>
            <a:endParaRPr lang="en-US" i="1" baseline="-25000" dirty="0" smtClean="0">
              <a:solidFill>
                <a:srgbClr val="00B0F0"/>
              </a:solidFill>
            </a:endParaRPr>
          </a:p>
          <a:p>
            <a:pPr rtl="1"/>
            <a:endParaRPr lang="en-US" i="1" dirty="0" smtClean="0">
              <a:solidFill>
                <a:prstClr val="black"/>
              </a:solidFill>
            </a:endParaRPr>
          </a:p>
          <a:p>
            <a:pPr rtl="1"/>
            <a:endParaRPr lang="ar-SA" dirty="0">
              <a:solidFill>
                <a:prstClr val="black"/>
              </a:solidFill>
            </a:endParaRPr>
          </a:p>
        </p:txBody>
      </p:sp>
      <p:cxnSp>
        <p:nvCxnSpPr>
          <p:cNvPr id="17" name="رابط مستقيم 16"/>
          <p:cNvCxnSpPr/>
          <p:nvPr/>
        </p:nvCxnSpPr>
        <p:spPr>
          <a:xfrm rot="5400000">
            <a:off x="4072728" y="171369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مستقيم 18"/>
          <p:cNvCxnSpPr/>
          <p:nvPr/>
        </p:nvCxnSpPr>
        <p:spPr>
          <a:xfrm rot="5400000">
            <a:off x="4037009" y="1177909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مستقيم 20"/>
          <p:cNvCxnSpPr/>
          <p:nvPr/>
        </p:nvCxnSpPr>
        <p:spPr>
          <a:xfrm rot="5400000">
            <a:off x="4108447" y="2178041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مربع نص 21"/>
          <p:cNvSpPr txBox="1"/>
          <p:nvPr/>
        </p:nvSpPr>
        <p:spPr>
          <a:xfrm>
            <a:off x="3094157" y="2786058"/>
            <a:ext cx="147989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en-US" sz="2400" dirty="0" err="1" smtClean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Threonine</a:t>
            </a:r>
            <a:endParaRPr lang="ar-SA" sz="2400" dirty="0">
              <a:solidFill>
                <a:prstClr val="black"/>
              </a:solidFill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24" name="رابط مستقيم 23"/>
          <p:cNvCxnSpPr/>
          <p:nvPr/>
        </p:nvCxnSpPr>
        <p:spPr>
          <a:xfrm rot="5400000">
            <a:off x="7037405" y="1035033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مستقيم 25"/>
          <p:cNvCxnSpPr/>
          <p:nvPr/>
        </p:nvCxnSpPr>
        <p:spPr>
          <a:xfrm rot="5400000">
            <a:off x="7037405" y="1535099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سداسي 26"/>
          <p:cNvSpPr/>
          <p:nvPr/>
        </p:nvSpPr>
        <p:spPr>
          <a:xfrm rot="5400000">
            <a:off x="6865620" y="2278388"/>
            <a:ext cx="498928" cy="514136"/>
          </a:xfrm>
          <a:prstGeom prst="hex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>
              <a:solidFill>
                <a:prstClr val="white"/>
              </a:solidFill>
            </a:endParaRPr>
          </a:p>
        </p:txBody>
      </p:sp>
      <p:cxnSp>
        <p:nvCxnSpPr>
          <p:cNvPr id="29" name="رابط مستقيم 28"/>
          <p:cNvCxnSpPr/>
          <p:nvPr/>
        </p:nvCxnSpPr>
        <p:spPr>
          <a:xfrm rot="5400000" flipH="1" flipV="1">
            <a:off x="7037405" y="2963859"/>
            <a:ext cx="21352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رابط مستقيم 35"/>
          <p:cNvCxnSpPr/>
          <p:nvPr/>
        </p:nvCxnSpPr>
        <p:spPr>
          <a:xfrm rot="5400000" flipH="1" flipV="1">
            <a:off x="7037405" y="2106603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مربع نص 36"/>
          <p:cNvSpPr txBox="1"/>
          <p:nvPr/>
        </p:nvSpPr>
        <p:spPr>
          <a:xfrm>
            <a:off x="7422179" y="2857496"/>
            <a:ext cx="126188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en-US" sz="2400" dirty="0" smtClean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Tyrosine</a:t>
            </a:r>
            <a:endParaRPr lang="ar-SA" sz="2400" dirty="0">
              <a:solidFill>
                <a:prstClr val="black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285720" y="3643314"/>
            <a:ext cx="2415598" cy="276998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/>
            <a:r>
              <a:rPr lang="en-US" dirty="0" smtClean="0">
                <a:solidFill>
                  <a:prstClr val="black"/>
                </a:solidFill>
              </a:rPr>
              <a:t>             H</a:t>
            </a:r>
          </a:p>
          <a:p>
            <a:pPr rtl="1"/>
            <a:endParaRPr lang="en-US" dirty="0" smtClean="0">
              <a:solidFill>
                <a:prstClr val="black"/>
              </a:solidFill>
            </a:endParaRPr>
          </a:p>
          <a:p>
            <a:pPr rtl="1"/>
            <a:r>
              <a:rPr lang="ar-SA" dirty="0" smtClean="0">
                <a:solidFill>
                  <a:prstClr val="black"/>
                </a:solidFill>
              </a:rPr>
              <a:t> 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baseline="-25000" dirty="0" smtClean="0">
                <a:solidFill>
                  <a:prstClr val="black"/>
                </a:solidFill>
              </a:rPr>
              <a:t>3</a:t>
            </a:r>
            <a:r>
              <a:rPr lang="en-US" dirty="0" smtClean="0">
                <a:solidFill>
                  <a:prstClr val="black"/>
                </a:solidFill>
              </a:rPr>
              <a:t>N – C – COO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dirty="0" smtClean="0">
                <a:solidFill>
                  <a:prstClr val="black"/>
                </a:solidFill>
              </a:rPr>
              <a:t>           </a:t>
            </a:r>
          </a:p>
          <a:p>
            <a:pPr rtl="1"/>
            <a:endParaRPr lang="en-US" dirty="0" smtClean="0">
              <a:solidFill>
                <a:prstClr val="black"/>
              </a:solidFill>
            </a:endParaRPr>
          </a:p>
          <a:p>
            <a:pPr rtl="1"/>
            <a:r>
              <a:rPr lang="en-US" dirty="0" smtClean="0">
                <a:solidFill>
                  <a:srgbClr val="00B0F0"/>
                </a:solidFill>
              </a:rPr>
              <a:t>             CH</a:t>
            </a:r>
            <a:r>
              <a:rPr lang="en-US" baseline="-25000" dirty="0" smtClean="0">
                <a:solidFill>
                  <a:srgbClr val="00B0F0"/>
                </a:solidFill>
              </a:rPr>
              <a:t>2</a:t>
            </a:r>
            <a:r>
              <a:rPr lang="en-US" dirty="0" smtClean="0">
                <a:solidFill>
                  <a:srgbClr val="00B0F0"/>
                </a:solidFill>
              </a:rPr>
              <a:t>    </a:t>
            </a:r>
          </a:p>
          <a:p>
            <a:pPr rtl="1"/>
            <a:endParaRPr lang="en-US" baseline="-25000" dirty="0" smtClean="0">
              <a:solidFill>
                <a:srgbClr val="00B0F0"/>
              </a:solidFill>
            </a:endParaRPr>
          </a:p>
          <a:p>
            <a:pPr rtl="1"/>
            <a:r>
              <a:rPr lang="en-US" baseline="-25000" dirty="0" smtClean="0">
                <a:solidFill>
                  <a:srgbClr val="00B0F0"/>
                </a:solidFill>
              </a:rPr>
              <a:t>                    </a:t>
            </a:r>
            <a:r>
              <a:rPr lang="en-US" dirty="0" smtClean="0">
                <a:solidFill>
                  <a:srgbClr val="00B0F0"/>
                </a:solidFill>
              </a:rPr>
              <a:t>C</a:t>
            </a:r>
          </a:p>
          <a:p>
            <a:pPr rtl="1"/>
            <a:r>
              <a:rPr lang="en-US" dirty="0" smtClean="0">
                <a:solidFill>
                  <a:srgbClr val="00B0F0"/>
                </a:solidFill>
              </a:rPr>
              <a:t> O                      NH</a:t>
            </a:r>
            <a:r>
              <a:rPr lang="en-US" baseline="-25000" dirty="0" smtClean="0">
                <a:solidFill>
                  <a:srgbClr val="00B0F0"/>
                </a:solidFill>
              </a:rPr>
              <a:t>2</a:t>
            </a:r>
            <a:endParaRPr lang="en-US" dirty="0" smtClean="0">
              <a:solidFill>
                <a:srgbClr val="00B0F0"/>
              </a:solidFill>
            </a:endParaRPr>
          </a:p>
          <a:p>
            <a:pPr rtl="1"/>
            <a:endParaRPr lang="en-US" i="1" dirty="0" smtClean="0">
              <a:solidFill>
                <a:prstClr val="black"/>
              </a:solidFill>
            </a:endParaRPr>
          </a:p>
          <a:p>
            <a:pPr rtl="1"/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39" name="مربع نص 38"/>
          <p:cNvSpPr txBox="1"/>
          <p:nvPr/>
        </p:nvSpPr>
        <p:spPr>
          <a:xfrm>
            <a:off x="6072198" y="3857628"/>
            <a:ext cx="2415598" cy="249299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/>
            <a:r>
              <a:rPr lang="en-US" dirty="0" smtClean="0">
                <a:solidFill>
                  <a:prstClr val="black"/>
                </a:solidFill>
              </a:rPr>
              <a:t>             H</a:t>
            </a:r>
          </a:p>
          <a:p>
            <a:pPr rtl="1"/>
            <a:endParaRPr lang="en-US" dirty="0" smtClean="0">
              <a:solidFill>
                <a:prstClr val="black"/>
              </a:solidFill>
            </a:endParaRPr>
          </a:p>
          <a:p>
            <a:pPr rtl="1"/>
            <a:r>
              <a:rPr lang="ar-SA" dirty="0" smtClean="0">
                <a:solidFill>
                  <a:prstClr val="black"/>
                </a:solidFill>
              </a:rPr>
              <a:t> 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baseline="-25000" dirty="0" smtClean="0">
                <a:solidFill>
                  <a:prstClr val="black"/>
                </a:solidFill>
              </a:rPr>
              <a:t>3</a:t>
            </a:r>
            <a:r>
              <a:rPr lang="en-US" dirty="0" smtClean="0">
                <a:solidFill>
                  <a:prstClr val="black"/>
                </a:solidFill>
              </a:rPr>
              <a:t>N – C – COO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dirty="0" smtClean="0">
                <a:solidFill>
                  <a:prstClr val="black"/>
                </a:solidFill>
              </a:rPr>
              <a:t>           </a:t>
            </a:r>
          </a:p>
          <a:p>
            <a:pPr rtl="1"/>
            <a:endParaRPr lang="en-US" dirty="0" smtClean="0">
              <a:solidFill>
                <a:prstClr val="black"/>
              </a:solidFill>
            </a:endParaRPr>
          </a:p>
          <a:p>
            <a:pPr rtl="1"/>
            <a:r>
              <a:rPr lang="en-US" dirty="0" smtClean="0">
                <a:solidFill>
                  <a:srgbClr val="00B0F0"/>
                </a:solidFill>
              </a:rPr>
              <a:t>             CH</a:t>
            </a:r>
            <a:r>
              <a:rPr lang="en-US" baseline="-25000" dirty="0" smtClean="0">
                <a:solidFill>
                  <a:srgbClr val="00B0F0"/>
                </a:solidFill>
              </a:rPr>
              <a:t>2</a:t>
            </a:r>
            <a:endParaRPr lang="en-US" dirty="0" smtClean="0">
              <a:solidFill>
                <a:srgbClr val="00B0F0"/>
              </a:solidFill>
            </a:endParaRPr>
          </a:p>
          <a:p>
            <a:pPr rtl="1"/>
            <a:endParaRPr lang="en-US" baseline="-25000" dirty="0" smtClean="0">
              <a:solidFill>
                <a:srgbClr val="00B0F0"/>
              </a:solidFill>
            </a:endParaRPr>
          </a:p>
          <a:p>
            <a:pPr rtl="1"/>
            <a:r>
              <a:rPr lang="en-US" baseline="-25000" dirty="0" smtClean="0">
                <a:solidFill>
                  <a:srgbClr val="00B0F0"/>
                </a:solidFill>
              </a:rPr>
              <a:t>                    </a:t>
            </a:r>
            <a:r>
              <a:rPr lang="en-US" dirty="0" smtClean="0">
                <a:solidFill>
                  <a:srgbClr val="00B0F0"/>
                </a:solidFill>
              </a:rPr>
              <a:t>S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endParaRPr lang="en-US" i="1" dirty="0" smtClean="0">
              <a:solidFill>
                <a:srgbClr val="FF0000"/>
              </a:solidFill>
            </a:endParaRPr>
          </a:p>
          <a:p>
            <a:pPr rtl="1"/>
            <a:endParaRPr lang="en-US" i="1" dirty="0" smtClean="0">
              <a:solidFill>
                <a:prstClr val="black"/>
              </a:solidFill>
            </a:endParaRPr>
          </a:p>
          <a:p>
            <a:pPr rtl="1"/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40" name="مربع نص 39"/>
          <p:cNvSpPr txBox="1"/>
          <p:nvPr/>
        </p:nvSpPr>
        <p:spPr>
          <a:xfrm>
            <a:off x="3071802" y="3714752"/>
            <a:ext cx="2415598" cy="33239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1"/>
            <a:r>
              <a:rPr lang="en-US" dirty="0" smtClean="0">
                <a:solidFill>
                  <a:prstClr val="black"/>
                </a:solidFill>
              </a:rPr>
              <a:t>             H</a:t>
            </a:r>
          </a:p>
          <a:p>
            <a:pPr rtl="1"/>
            <a:endParaRPr lang="en-US" dirty="0" smtClean="0">
              <a:solidFill>
                <a:prstClr val="black"/>
              </a:solidFill>
            </a:endParaRPr>
          </a:p>
          <a:p>
            <a:pPr rtl="1"/>
            <a:r>
              <a:rPr lang="ar-SA" dirty="0" smtClean="0">
                <a:solidFill>
                  <a:prstClr val="black"/>
                </a:solidFill>
              </a:rPr>
              <a:t> 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baseline="-25000" dirty="0" smtClean="0">
                <a:solidFill>
                  <a:prstClr val="black"/>
                </a:solidFill>
              </a:rPr>
              <a:t>3</a:t>
            </a:r>
            <a:r>
              <a:rPr lang="en-US" dirty="0" smtClean="0">
                <a:solidFill>
                  <a:prstClr val="black"/>
                </a:solidFill>
              </a:rPr>
              <a:t>N – C – COO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dirty="0" smtClean="0">
                <a:solidFill>
                  <a:prstClr val="black"/>
                </a:solidFill>
              </a:rPr>
              <a:t>           </a:t>
            </a:r>
          </a:p>
          <a:p>
            <a:pPr rtl="1"/>
            <a:endParaRPr lang="en-US" dirty="0" smtClean="0">
              <a:solidFill>
                <a:prstClr val="black"/>
              </a:solidFill>
            </a:endParaRPr>
          </a:p>
          <a:p>
            <a:pPr rtl="1"/>
            <a:r>
              <a:rPr lang="en-US" dirty="0" smtClean="0">
                <a:solidFill>
                  <a:srgbClr val="00B0F0"/>
                </a:solidFill>
              </a:rPr>
              <a:t>             CH</a:t>
            </a:r>
            <a:r>
              <a:rPr lang="en-US" baseline="-25000" dirty="0" smtClean="0">
                <a:solidFill>
                  <a:srgbClr val="00B0F0"/>
                </a:solidFill>
              </a:rPr>
              <a:t>2</a:t>
            </a:r>
          </a:p>
          <a:p>
            <a:pPr rtl="1"/>
            <a:endParaRPr lang="en-US" baseline="-25000" dirty="0" smtClean="0">
              <a:solidFill>
                <a:srgbClr val="00B0F0"/>
              </a:solidFill>
            </a:endParaRPr>
          </a:p>
          <a:p>
            <a:pPr rtl="1"/>
            <a:r>
              <a:rPr lang="en-US" baseline="-25000" dirty="0" smtClean="0">
                <a:solidFill>
                  <a:srgbClr val="00B0F0"/>
                </a:solidFill>
              </a:rPr>
              <a:t>                   </a:t>
            </a:r>
            <a:r>
              <a:rPr lang="en-US" dirty="0" smtClean="0">
                <a:solidFill>
                  <a:srgbClr val="00B0F0"/>
                </a:solidFill>
              </a:rPr>
              <a:t>CH</a:t>
            </a:r>
            <a:r>
              <a:rPr lang="en-US" baseline="-25000" dirty="0" smtClean="0">
                <a:solidFill>
                  <a:srgbClr val="00B0F0"/>
                </a:solidFill>
              </a:rPr>
              <a:t>2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</a:p>
          <a:p>
            <a:pPr rtl="1"/>
            <a:endParaRPr lang="en-US" i="1" dirty="0" smtClean="0">
              <a:solidFill>
                <a:srgbClr val="00B0F0"/>
              </a:solidFill>
            </a:endParaRPr>
          </a:p>
          <a:p>
            <a:pPr rtl="1"/>
            <a:r>
              <a:rPr lang="en-US" i="1" dirty="0" smtClean="0">
                <a:solidFill>
                  <a:srgbClr val="00B0F0"/>
                </a:solidFill>
              </a:rPr>
              <a:t>             </a:t>
            </a:r>
            <a:r>
              <a:rPr lang="en-US" dirty="0" smtClean="0">
                <a:solidFill>
                  <a:srgbClr val="00B0F0"/>
                </a:solidFill>
              </a:rPr>
              <a:t>C</a:t>
            </a:r>
          </a:p>
          <a:p>
            <a:pPr rtl="1"/>
            <a:r>
              <a:rPr lang="en-US" dirty="0" smtClean="0">
                <a:solidFill>
                  <a:srgbClr val="00B0F0"/>
                </a:solidFill>
              </a:rPr>
              <a:t>O                    NH</a:t>
            </a:r>
            <a:r>
              <a:rPr lang="en-US" baseline="-25000" dirty="0" smtClean="0">
                <a:solidFill>
                  <a:srgbClr val="00B0F0"/>
                </a:solidFill>
              </a:rPr>
              <a:t>2</a:t>
            </a:r>
          </a:p>
          <a:p>
            <a:pPr rtl="1"/>
            <a:endParaRPr lang="en-US" i="1" dirty="0" smtClean="0">
              <a:solidFill>
                <a:prstClr val="black"/>
              </a:solidFill>
            </a:endParaRPr>
          </a:p>
          <a:p>
            <a:pPr rtl="1"/>
            <a:endParaRPr lang="ar-SA" dirty="0">
              <a:solidFill>
                <a:prstClr val="black"/>
              </a:solidFill>
            </a:endParaRPr>
          </a:p>
        </p:txBody>
      </p:sp>
      <p:cxnSp>
        <p:nvCxnSpPr>
          <p:cNvPr id="42" name="رابط مستقيم 41"/>
          <p:cNvCxnSpPr/>
          <p:nvPr/>
        </p:nvCxnSpPr>
        <p:spPr>
          <a:xfrm rot="10800000" flipV="1">
            <a:off x="6929454" y="2357430"/>
            <a:ext cx="14287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رابط مستقيم 43"/>
          <p:cNvCxnSpPr/>
          <p:nvPr/>
        </p:nvCxnSpPr>
        <p:spPr>
          <a:xfrm rot="5400000">
            <a:off x="7180281" y="2535231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رابط مستقيم 46"/>
          <p:cNvCxnSpPr/>
          <p:nvPr/>
        </p:nvCxnSpPr>
        <p:spPr>
          <a:xfrm>
            <a:off x="6929454" y="2643182"/>
            <a:ext cx="214314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رابط مستقيم 48"/>
          <p:cNvCxnSpPr/>
          <p:nvPr/>
        </p:nvCxnSpPr>
        <p:spPr>
          <a:xfrm rot="10800000" flipV="1">
            <a:off x="714348" y="5500702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رابط مستقيم 50"/>
          <p:cNvCxnSpPr/>
          <p:nvPr/>
        </p:nvCxnSpPr>
        <p:spPr>
          <a:xfrm rot="10800000" flipV="1">
            <a:off x="642910" y="5429264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رابط مستقيم 52"/>
          <p:cNvCxnSpPr/>
          <p:nvPr/>
        </p:nvCxnSpPr>
        <p:spPr>
          <a:xfrm>
            <a:off x="1285852" y="5429264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رابط مستقيم 54"/>
          <p:cNvCxnSpPr/>
          <p:nvPr/>
        </p:nvCxnSpPr>
        <p:spPr>
          <a:xfrm rot="5400000" flipH="1" flipV="1">
            <a:off x="1071538" y="5143512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رابط مستقيم 56"/>
          <p:cNvCxnSpPr/>
          <p:nvPr/>
        </p:nvCxnSpPr>
        <p:spPr>
          <a:xfrm rot="5400000" flipH="1" flipV="1">
            <a:off x="1000894" y="4642652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مربع نص 57"/>
          <p:cNvSpPr txBox="1"/>
          <p:nvPr/>
        </p:nvSpPr>
        <p:spPr>
          <a:xfrm>
            <a:off x="-230592" y="6286520"/>
            <a:ext cx="159851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en-US" sz="2400" dirty="0" err="1" smtClean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Asparagine</a:t>
            </a:r>
            <a:endParaRPr lang="ar-SA" sz="2400" dirty="0">
              <a:solidFill>
                <a:prstClr val="black"/>
              </a:solidFill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60" name="رابط مستقيم 59"/>
          <p:cNvCxnSpPr/>
          <p:nvPr/>
        </p:nvCxnSpPr>
        <p:spPr>
          <a:xfrm rot="5400000" flipH="1" flipV="1">
            <a:off x="1035819" y="4107661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رابط مستقيم 61"/>
          <p:cNvCxnSpPr/>
          <p:nvPr/>
        </p:nvCxnSpPr>
        <p:spPr>
          <a:xfrm rot="5400000" flipH="1" flipV="1">
            <a:off x="3821901" y="4179099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رابط مستقيم 63"/>
          <p:cNvCxnSpPr/>
          <p:nvPr/>
        </p:nvCxnSpPr>
        <p:spPr>
          <a:xfrm rot="5400000" flipH="1" flipV="1">
            <a:off x="3821901" y="4750603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رابط مستقيم 65"/>
          <p:cNvCxnSpPr/>
          <p:nvPr/>
        </p:nvCxnSpPr>
        <p:spPr>
          <a:xfrm rot="5400000" flipH="1" flipV="1">
            <a:off x="3821901" y="5250669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رابط مستقيم 67"/>
          <p:cNvCxnSpPr/>
          <p:nvPr/>
        </p:nvCxnSpPr>
        <p:spPr>
          <a:xfrm rot="5400000" flipH="1" flipV="1">
            <a:off x="3857620" y="5715016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رابط مستقيم 69"/>
          <p:cNvCxnSpPr/>
          <p:nvPr/>
        </p:nvCxnSpPr>
        <p:spPr>
          <a:xfrm rot="10800000" flipV="1">
            <a:off x="3428992" y="6072206"/>
            <a:ext cx="35719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رابط مستقيم 71"/>
          <p:cNvCxnSpPr/>
          <p:nvPr/>
        </p:nvCxnSpPr>
        <p:spPr>
          <a:xfrm rot="10800000" flipV="1">
            <a:off x="3428992" y="6143644"/>
            <a:ext cx="35719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رابط مستقيم 73"/>
          <p:cNvCxnSpPr/>
          <p:nvPr/>
        </p:nvCxnSpPr>
        <p:spPr>
          <a:xfrm>
            <a:off x="4000496" y="6072206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رابط مستقيم 75"/>
          <p:cNvCxnSpPr/>
          <p:nvPr/>
        </p:nvCxnSpPr>
        <p:spPr>
          <a:xfrm rot="5400000" flipH="1" flipV="1">
            <a:off x="6786578" y="4286256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رابط مستقيم 77"/>
          <p:cNvCxnSpPr/>
          <p:nvPr/>
        </p:nvCxnSpPr>
        <p:spPr>
          <a:xfrm rot="5400000" flipH="1" flipV="1">
            <a:off x="6715934" y="4856966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رابط مستقيم 79"/>
          <p:cNvCxnSpPr/>
          <p:nvPr/>
        </p:nvCxnSpPr>
        <p:spPr>
          <a:xfrm rot="5400000" flipH="1" flipV="1">
            <a:off x="6823091" y="5392751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مربع نص 81"/>
          <p:cNvSpPr txBox="1"/>
          <p:nvPr/>
        </p:nvSpPr>
        <p:spPr>
          <a:xfrm>
            <a:off x="6235561" y="5929330"/>
            <a:ext cx="1242648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en-US" sz="2400" dirty="0" err="1" smtClean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Cysteine</a:t>
            </a:r>
            <a:endParaRPr lang="ar-SA" sz="2400" dirty="0">
              <a:solidFill>
                <a:prstClr val="black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3" name="مربع نص 82"/>
          <p:cNvSpPr txBox="1"/>
          <p:nvPr/>
        </p:nvSpPr>
        <p:spPr>
          <a:xfrm>
            <a:off x="2867212" y="6488668"/>
            <a:ext cx="151195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en-US" sz="2400" dirty="0" smtClean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Glutamine</a:t>
            </a:r>
            <a:endParaRPr lang="ar-SA" sz="2400" dirty="0">
              <a:solidFill>
                <a:prstClr val="black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529882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357158" y="1643050"/>
            <a:ext cx="2415598" cy="276998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             H</a:t>
            </a:r>
          </a:p>
          <a:p>
            <a:pPr algn="l"/>
            <a:endParaRPr lang="en-US" dirty="0" smtClean="0"/>
          </a:p>
          <a:p>
            <a:pPr algn="l"/>
            <a:r>
              <a:rPr lang="ar-SA" dirty="0" smtClean="0"/>
              <a:t> 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baseline="-25000" dirty="0" smtClean="0"/>
              <a:t>3</a:t>
            </a:r>
            <a:r>
              <a:rPr lang="en-US" dirty="0" smtClean="0"/>
              <a:t>N – C – COO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dirty="0" smtClean="0"/>
              <a:t>          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>
                <a:solidFill>
                  <a:srgbClr val="00B0F0"/>
                </a:solidFill>
              </a:rPr>
              <a:t>             CH</a:t>
            </a:r>
            <a:r>
              <a:rPr lang="en-US" baseline="-25000" dirty="0" smtClean="0">
                <a:solidFill>
                  <a:srgbClr val="00B0F0"/>
                </a:solidFill>
              </a:rPr>
              <a:t>2</a:t>
            </a:r>
            <a:r>
              <a:rPr lang="en-US" dirty="0" smtClean="0">
                <a:solidFill>
                  <a:srgbClr val="00B0F0"/>
                </a:solidFill>
              </a:rPr>
              <a:t>    </a:t>
            </a:r>
          </a:p>
          <a:p>
            <a:pPr algn="l"/>
            <a:endParaRPr lang="en-US" baseline="-25000" dirty="0" smtClean="0">
              <a:solidFill>
                <a:srgbClr val="00B0F0"/>
              </a:solidFill>
            </a:endParaRPr>
          </a:p>
          <a:p>
            <a:pPr algn="l"/>
            <a:r>
              <a:rPr lang="en-US" baseline="-25000" dirty="0" smtClean="0">
                <a:solidFill>
                  <a:srgbClr val="00B0F0"/>
                </a:solidFill>
              </a:rPr>
              <a:t>                    </a:t>
            </a:r>
            <a:r>
              <a:rPr lang="en-US" dirty="0" smtClean="0">
                <a:solidFill>
                  <a:srgbClr val="00B0F0"/>
                </a:solidFill>
              </a:rPr>
              <a:t>C</a:t>
            </a:r>
          </a:p>
          <a:p>
            <a:pPr algn="l"/>
            <a:r>
              <a:rPr lang="en-US" dirty="0" smtClean="0">
                <a:solidFill>
                  <a:srgbClr val="00B0F0"/>
                </a:solidFill>
              </a:rPr>
              <a:t> O                      O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</a:p>
          <a:p>
            <a:pPr algn="l"/>
            <a:endParaRPr lang="en-US" i="1" dirty="0" smtClean="0"/>
          </a:p>
          <a:p>
            <a:pPr algn="l"/>
            <a:endParaRPr lang="ar-SA" dirty="0"/>
          </a:p>
        </p:txBody>
      </p:sp>
      <p:cxnSp>
        <p:nvCxnSpPr>
          <p:cNvPr id="7" name="رابط مستقيم 6"/>
          <p:cNvCxnSpPr/>
          <p:nvPr/>
        </p:nvCxnSpPr>
        <p:spPr>
          <a:xfrm rot="10800000" flipV="1">
            <a:off x="785786" y="3429000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rot="10800000" flipV="1">
            <a:off x="857224" y="3500438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/>
          <p:nvPr/>
        </p:nvCxnSpPr>
        <p:spPr>
          <a:xfrm>
            <a:off x="1428728" y="3429000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 rot="5400000" flipH="1" flipV="1">
            <a:off x="1107257" y="3178967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 rot="5400000" flipH="1" flipV="1">
            <a:off x="1072332" y="2642388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 rot="5400000" flipH="1" flipV="1">
            <a:off x="1071538" y="2071678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مربع نص 17"/>
          <p:cNvSpPr txBox="1"/>
          <p:nvPr/>
        </p:nvSpPr>
        <p:spPr>
          <a:xfrm>
            <a:off x="428596" y="4214818"/>
            <a:ext cx="1824538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Aspartic acid</a:t>
            </a:r>
            <a:endParaRPr lang="ar-SA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5000628" y="1643050"/>
            <a:ext cx="2415598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             H</a:t>
            </a:r>
          </a:p>
          <a:p>
            <a:pPr algn="l"/>
            <a:endParaRPr lang="en-US" dirty="0" smtClean="0"/>
          </a:p>
          <a:p>
            <a:pPr algn="l"/>
            <a:r>
              <a:rPr lang="ar-SA" dirty="0" smtClean="0"/>
              <a:t> 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baseline="-25000" dirty="0" smtClean="0"/>
              <a:t>3</a:t>
            </a:r>
            <a:r>
              <a:rPr lang="en-US" dirty="0" smtClean="0"/>
              <a:t>N – C – COO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dirty="0" smtClean="0"/>
              <a:t>          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>
                <a:solidFill>
                  <a:srgbClr val="00B0F0"/>
                </a:solidFill>
              </a:rPr>
              <a:t>             CH</a:t>
            </a:r>
            <a:r>
              <a:rPr lang="en-US" baseline="-25000" dirty="0" smtClean="0">
                <a:solidFill>
                  <a:srgbClr val="00B0F0"/>
                </a:solidFill>
              </a:rPr>
              <a:t>2</a:t>
            </a:r>
            <a:r>
              <a:rPr lang="en-US" dirty="0" smtClean="0">
                <a:solidFill>
                  <a:srgbClr val="00B0F0"/>
                </a:solidFill>
              </a:rPr>
              <a:t>    </a:t>
            </a:r>
          </a:p>
          <a:p>
            <a:pPr algn="l"/>
            <a:endParaRPr lang="en-US" baseline="-25000" dirty="0" smtClean="0">
              <a:solidFill>
                <a:srgbClr val="00B0F0"/>
              </a:solidFill>
            </a:endParaRPr>
          </a:p>
          <a:p>
            <a:pPr algn="l"/>
            <a:r>
              <a:rPr lang="en-US" baseline="-25000" dirty="0" smtClean="0">
                <a:solidFill>
                  <a:srgbClr val="00B0F0"/>
                </a:solidFill>
              </a:rPr>
              <a:t>                   </a:t>
            </a:r>
          </a:p>
          <a:p>
            <a:pPr algn="l"/>
            <a:r>
              <a:rPr lang="en-US" dirty="0" smtClean="0">
                <a:solidFill>
                  <a:srgbClr val="00B0F0"/>
                </a:solidFill>
              </a:rPr>
              <a:t>              CH</a:t>
            </a:r>
            <a:r>
              <a:rPr lang="en-US" baseline="-25000" dirty="0" smtClean="0">
                <a:solidFill>
                  <a:srgbClr val="00B0F0"/>
                </a:solidFill>
              </a:rPr>
              <a:t>2</a:t>
            </a:r>
          </a:p>
          <a:p>
            <a:pPr algn="l"/>
            <a:r>
              <a:rPr lang="en-US" baseline="-25000" dirty="0" smtClean="0">
                <a:solidFill>
                  <a:srgbClr val="00B0F0"/>
                </a:solidFill>
              </a:rPr>
              <a:t> </a:t>
            </a:r>
          </a:p>
          <a:p>
            <a:pPr algn="l"/>
            <a:r>
              <a:rPr lang="en-US" baseline="-25000" dirty="0" smtClean="0">
                <a:solidFill>
                  <a:srgbClr val="00B0F0"/>
                </a:solidFill>
              </a:rPr>
              <a:t>                     </a:t>
            </a:r>
            <a:r>
              <a:rPr lang="en-US" dirty="0" smtClean="0">
                <a:solidFill>
                  <a:srgbClr val="00B0F0"/>
                </a:solidFill>
              </a:rPr>
              <a:t>C</a:t>
            </a:r>
          </a:p>
          <a:p>
            <a:pPr algn="l"/>
            <a:r>
              <a:rPr lang="en-US" dirty="0" smtClean="0">
                <a:solidFill>
                  <a:srgbClr val="00B0F0"/>
                </a:solidFill>
              </a:rPr>
              <a:t> O                      O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</a:p>
          <a:p>
            <a:pPr algn="l"/>
            <a:endParaRPr lang="en-US" i="1" dirty="0" smtClean="0"/>
          </a:p>
          <a:p>
            <a:pPr algn="l"/>
            <a:endParaRPr lang="ar-SA" dirty="0"/>
          </a:p>
        </p:txBody>
      </p:sp>
      <p:cxnSp>
        <p:nvCxnSpPr>
          <p:cNvPr id="21" name="رابط مستقيم 20"/>
          <p:cNvCxnSpPr/>
          <p:nvPr/>
        </p:nvCxnSpPr>
        <p:spPr>
          <a:xfrm rot="5400000" flipH="1" flipV="1">
            <a:off x="5644364" y="207088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مستقيم 22"/>
          <p:cNvCxnSpPr/>
          <p:nvPr/>
        </p:nvCxnSpPr>
        <p:spPr>
          <a:xfrm rot="5400000" flipH="1" flipV="1">
            <a:off x="5715008" y="2643182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رابط مستقيم 24"/>
          <p:cNvCxnSpPr/>
          <p:nvPr/>
        </p:nvCxnSpPr>
        <p:spPr>
          <a:xfrm rot="5400000" flipH="1" flipV="1">
            <a:off x="5715008" y="328612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رابط مستقيم 26"/>
          <p:cNvCxnSpPr/>
          <p:nvPr/>
        </p:nvCxnSpPr>
        <p:spPr>
          <a:xfrm rot="5400000" flipH="1" flipV="1">
            <a:off x="5751521" y="3821115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رابط مستقيم 28"/>
          <p:cNvCxnSpPr/>
          <p:nvPr/>
        </p:nvCxnSpPr>
        <p:spPr>
          <a:xfrm rot="10800000" flipV="1">
            <a:off x="5357818" y="4071942"/>
            <a:ext cx="428628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رابط مستقيم 30"/>
          <p:cNvCxnSpPr/>
          <p:nvPr/>
        </p:nvCxnSpPr>
        <p:spPr>
          <a:xfrm rot="10800000" flipV="1">
            <a:off x="5429256" y="4143380"/>
            <a:ext cx="35719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رابط مستقيم 32"/>
          <p:cNvCxnSpPr/>
          <p:nvPr/>
        </p:nvCxnSpPr>
        <p:spPr>
          <a:xfrm>
            <a:off x="6000760" y="4143380"/>
            <a:ext cx="35719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مربع نص 33"/>
          <p:cNvSpPr txBox="1"/>
          <p:nvPr/>
        </p:nvSpPr>
        <p:spPr>
          <a:xfrm>
            <a:off x="5286380" y="4714884"/>
            <a:ext cx="194636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Glutamic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acid</a:t>
            </a:r>
            <a:endParaRPr lang="ar-SA" sz="24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561630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رابط مستقيم 5"/>
          <p:cNvCxnSpPr/>
          <p:nvPr/>
        </p:nvCxnSpPr>
        <p:spPr>
          <a:xfrm>
            <a:off x="1571604" y="3214686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>
            <a:off x="1571604" y="3286124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rot="5400000" flipH="1" flipV="1">
            <a:off x="1321571" y="1750207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مستقيم 11"/>
          <p:cNvCxnSpPr/>
          <p:nvPr/>
        </p:nvCxnSpPr>
        <p:spPr>
          <a:xfrm rot="5400000" flipH="1" flipV="1">
            <a:off x="1285852" y="2285992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مستقيم 13"/>
          <p:cNvCxnSpPr/>
          <p:nvPr/>
        </p:nvCxnSpPr>
        <p:spPr>
          <a:xfrm rot="5400000" flipH="1" flipV="1">
            <a:off x="1250133" y="2893215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مستقيم 15"/>
          <p:cNvCxnSpPr/>
          <p:nvPr/>
        </p:nvCxnSpPr>
        <p:spPr>
          <a:xfrm rot="5400000">
            <a:off x="1321571" y="3464719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مستقيم 17"/>
          <p:cNvCxnSpPr/>
          <p:nvPr/>
        </p:nvCxnSpPr>
        <p:spPr>
          <a:xfrm rot="5400000">
            <a:off x="2000232" y="3429000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مستقيم 19"/>
          <p:cNvCxnSpPr/>
          <p:nvPr/>
        </p:nvCxnSpPr>
        <p:spPr>
          <a:xfrm rot="5400000">
            <a:off x="1893075" y="3750471"/>
            <a:ext cx="14287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مستقيم 21"/>
          <p:cNvCxnSpPr/>
          <p:nvPr/>
        </p:nvCxnSpPr>
        <p:spPr>
          <a:xfrm>
            <a:off x="1500166" y="3714752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مستقيم 23"/>
          <p:cNvCxnSpPr/>
          <p:nvPr/>
        </p:nvCxnSpPr>
        <p:spPr>
          <a:xfrm>
            <a:off x="1428728" y="3786190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مربع نص 25"/>
          <p:cNvSpPr txBox="1"/>
          <p:nvPr/>
        </p:nvSpPr>
        <p:spPr>
          <a:xfrm>
            <a:off x="691530" y="5000636"/>
            <a:ext cx="131318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Histidine</a:t>
            </a:r>
            <a:endParaRPr lang="ar-SA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7" name="مربع نص 26"/>
          <p:cNvSpPr txBox="1"/>
          <p:nvPr/>
        </p:nvSpPr>
        <p:spPr>
          <a:xfrm>
            <a:off x="3143240" y="1357298"/>
            <a:ext cx="2415598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             H</a:t>
            </a:r>
          </a:p>
          <a:p>
            <a:pPr algn="l"/>
            <a:endParaRPr lang="en-US" dirty="0" smtClean="0"/>
          </a:p>
          <a:p>
            <a:pPr algn="l"/>
            <a:r>
              <a:rPr lang="ar-SA" dirty="0" smtClean="0"/>
              <a:t> 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baseline="-25000" dirty="0" smtClean="0"/>
              <a:t>3</a:t>
            </a:r>
            <a:r>
              <a:rPr lang="en-US" dirty="0" smtClean="0"/>
              <a:t>N – C – COO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dirty="0" smtClean="0"/>
              <a:t>          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>
                <a:solidFill>
                  <a:srgbClr val="00B0F0"/>
                </a:solidFill>
              </a:rPr>
              <a:t>             CH</a:t>
            </a:r>
            <a:r>
              <a:rPr lang="en-US" baseline="-25000" dirty="0" smtClean="0">
                <a:solidFill>
                  <a:srgbClr val="00B0F0"/>
                </a:solidFill>
              </a:rPr>
              <a:t>2</a:t>
            </a:r>
            <a:r>
              <a:rPr lang="en-US" dirty="0" smtClean="0">
                <a:solidFill>
                  <a:srgbClr val="00B0F0"/>
                </a:solidFill>
              </a:rPr>
              <a:t>    </a:t>
            </a:r>
          </a:p>
          <a:p>
            <a:pPr algn="l"/>
            <a:r>
              <a:rPr lang="en-US" baseline="-25000" dirty="0" smtClean="0">
                <a:solidFill>
                  <a:srgbClr val="00B0F0"/>
                </a:solidFill>
              </a:rPr>
              <a:t>                   </a:t>
            </a:r>
          </a:p>
          <a:p>
            <a:pPr algn="l"/>
            <a:r>
              <a:rPr lang="en-US" dirty="0" smtClean="0">
                <a:solidFill>
                  <a:srgbClr val="00B0F0"/>
                </a:solidFill>
              </a:rPr>
              <a:t>             CH</a:t>
            </a:r>
            <a:r>
              <a:rPr lang="en-US" baseline="-25000" dirty="0" smtClean="0">
                <a:solidFill>
                  <a:srgbClr val="00B0F0"/>
                </a:solidFill>
              </a:rPr>
              <a:t>2</a:t>
            </a:r>
          </a:p>
          <a:p>
            <a:pPr algn="l"/>
            <a:r>
              <a:rPr lang="en-US" baseline="-25000" dirty="0" smtClean="0">
                <a:solidFill>
                  <a:srgbClr val="00B0F0"/>
                </a:solidFill>
              </a:rPr>
              <a:t> </a:t>
            </a:r>
          </a:p>
          <a:p>
            <a:pPr algn="l"/>
            <a:r>
              <a:rPr lang="ar-SA" baseline="-25000" dirty="0" smtClean="0">
                <a:solidFill>
                  <a:srgbClr val="00B0F0"/>
                </a:solidFill>
              </a:rPr>
              <a:t> </a:t>
            </a:r>
            <a:r>
              <a:rPr lang="en-US" baseline="-25000" dirty="0" smtClean="0">
                <a:solidFill>
                  <a:srgbClr val="00B0F0"/>
                </a:solidFill>
              </a:rPr>
              <a:t>                    </a:t>
            </a:r>
            <a:r>
              <a:rPr lang="en-US" dirty="0" smtClean="0">
                <a:solidFill>
                  <a:srgbClr val="00B0F0"/>
                </a:solidFill>
              </a:rPr>
              <a:t>CH</a:t>
            </a:r>
            <a:r>
              <a:rPr lang="en-US" baseline="-25000" dirty="0" smtClean="0">
                <a:solidFill>
                  <a:srgbClr val="00B0F0"/>
                </a:solidFill>
              </a:rPr>
              <a:t>2</a:t>
            </a:r>
            <a:endParaRPr lang="en-US" dirty="0" smtClean="0">
              <a:solidFill>
                <a:srgbClr val="00B0F0"/>
              </a:solidFill>
            </a:endParaRPr>
          </a:p>
          <a:p>
            <a:pPr algn="l"/>
            <a:endParaRPr lang="en-US" dirty="0" smtClean="0">
              <a:solidFill>
                <a:srgbClr val="00B0F0"/>
              </a:solidFill>
            </a:endParaRPr>
          </a:p>
          <a:p>
            <a:pPr algn="l"/>
            <a:r>
              <a:rPr lang="en-US" dirty="0" smtClean="0">
                <a:solidFill>
                  <a:srgbClr val="00B0F0"/>
                </a:solidFill>
              </a:rPr>
              <a:t>              CH</a:t>
            </a:r>
            <a:r>
              <a:rPr lang="en-US" baseline="-25000" dirty="0" smtClean="0">
                <a:solidFill>
                  <a:srgbClr val="00B0F0"/>
                </a:solidFill>
              </a:rPr>
              <a:t>2  </a:t>
            </a:r>
          </a:p>
          <a:p>
            <a:pPr algn="l"/>
            <a:endParaRPr lang="en-US" baseline="-25000" dirty="0" smtClean="0">
              <a:solidFill>
                <a:srgbClr val="00B0F0"/>
              </a:solidFill>
            </a:endParaRPr>
          </a:p>
          <a:p>
            <a:pPr algn="l"/>
            <a:r>
              <a:rPr lang="en-US" baseline="-25000" dirty="0" smtClean="0">
                <a:solidFill>
                  <a:srgbClr val="00B0F0"/>
                </a:solidFill>
              </a:rPr>
              <a:t>             </a:t>
            </a:r>
            <a:r>
              <a:rPr lang="en-US" dirty="0" smtClean="0">
                <a:solidFill>
                  <a:srgbClr val="00B0F0"/>
                </a:solidFill>
              </a:rPr>
              <a:t>     N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baseline="-25000" dirty="0" smtClean="0">
                <a:solidFill>
                  <a:srgbClr val="00B0F0"/>
                </a:solidFill>
              </a:rPr>
              <a:t>3</a:t>
            </a:r>
            <a:r>
              <a:rPr lang="en-US" dirty="0" smtClean="0">
                <a:solidFill>
                  <a:srgbClr val="00B0F0"/>
                </a:solidFill>
              </a:rPr>
              <a:t>+</a:t>
            </a:r>
            <a:endParaRPr lang="ar-SA" dirty="0"/>
          </a:p>
        </p:txBody>
      </p:sp>
      <p:sp>
        <p:nvSpPr>
          <p:cNvPr id="28" name="مربع نص 27"/>
          <p:cNvSpPr txBox="1"/>
          <p:nvPr/>
        </p:nvSpPr>
        <p:spPr>
          <a:xfrm>
            <a:off x="642910" y="1357298"/>
            <a:ext cx="2415598" cy="36933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             H</a:t>
            </a:r>
          </a:p>
          <a:p>
            <a:pPr algn="l"/>
            <a:endParaRPr lang="en-US" dirty="0" smtClean="0"/>
          </a:p>
          <a:p>
            <a:pPr algn="l"/>
            <a:r>
              <a:rPr lang="ar-SA" dirty="0" smtClean="0"/>
              <a:t> 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baseline="-25000" dirty="0" smtClean="0"/>
              <a:t>3</a:t>
            </a:r>
            <a:r>
              <a:rPr lang="en-US" dirty="0" smtClean="0"/>
              <a:t>N – C – COO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dirty="0" smtClean="0"/>
              <a:t>          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>
                <a:solidFill>
                  <a:srgbClr val="00B0F0"/>
                </a:solidFill>
              </a:rPr>
              <a:t>             CH</a:t>
            </a:r>
            <a:r>
              <a:rPr lang="en-US" baseline="-25000" dirty="0" smtClean="0">
                <a:solidFill>
                  <a:srgbClr val="00B0F0"/>
                </a:solidFill>
              </a:rPr>
              <a:t>2</a:t>
            </a:r>
            <a:r>
              <a:rPr lang="en-US" dirty="0" smtClean="0">
                <a:solidFill>
                  <a:srgbClr val="00B0F0"/>
                </a:solidFill>
              </a:rPr>
              <a:t>    </a:t>
            </a:r>
          </a:p>
          <a:p>
            <a:pPr algn="l"/>
            <a:endParaRPr lang="en-US" baseline="-25000" dirty="0" smtClean="0">
              <a:solidFill>
                <a:srgbClr val="00B0F0"/>
              </a:solidFill>
            </a:endParaRPr>
          </a:p>
          <a:p>
            <a:pPr algn="l"/>
            <a:r>
              <a:rPr lang="en-US" baseline="-25000" dirty="0" smtClean="0">
                <a:solidFill>
                  <a:srgbClr val="00B0F0"/>
                </a:solidFill>
              </a:rPr>
              <a:t>                   </a:t>
            </a:r>
          </a:p>
          <a:p>
            <a:pPr algn="l"/>
            <a:r>
              <a:rPr lang="en-US" dirty="0" smtClean="0">
                <a:solidFill>
                  <a:srgbClr val="00B0F0"/>
                </a:solidFill>
              </a:rPr>
              <a:t>            C          CH </a:t>
            </a:r>
            <a:endParaRPr lang="en-US" baseline="-25000" dirty="0" smtClean="0">
              <a:solidFill>
                <a:srgbClr val="00B0F0"/>
              </a:solidFill>
            </a:endParaRPr>
          </a:p>
          <a:p>
            <a:pPr algn="l"/>
            <a:r>
              <a:rPr lang="en-US" baseline="-25000" dirty="0" smtClean="0">
                <a:solidFill>
                  <a:srgbClr val="00B0F0"/>
                </a:solidFill>
              </a:rPr>
              <a:t> </a:t>
            </a:r>
          </a:p>
          <a:p>
            <a:pPr algn="l"/>
            <a:r>
              <a:rPr lang="ar-SA" baseline="-25000" dirty="0" smtClean="0">
                <a:solidFill>
                  <a:srgbClr val="00B0F0"/>
                </a:solidFill>
              </a:rPr>
              <a:t>   </a:t>
            </a:r>
            <a:r>
              <a:rPr lang="en-US" baseline="-25000" dirty="0" smtClean="0">
                <a:solidFill>
                  <a:srgbClr val="00B0F0"/>
                </a:solidFill>
              </a:rPr>
              <a:t>              </a:t>
            </a:r>
            <a:r>
              <a:rPr lang="en-US" dirty="0" smtClean="0">
                <a:solidFill>
                  <a:srgbClr val="00B0F0"/>
                </a:solidFill>
              </a:rPr>
              <a:t>HN          NH</a:t>
            </a:r>
          </a:p>
          <a:p>
            <a:pPr algn="l"/>
            <a:r>
              <a:rPr lang="en-US" dirty="0" smtClean="0">
                <a:solidFill>
                  <a:srgbClr val="00B0F0"/>
                </a:solidFill>
              </a:rPr>
              <a:t>                    C</a:t>
            </a:r>
          </a:p>
          <a:p>
            <a:pPr algn="l"/>
            <a:r>
              <a:rPr lang="en-US" dirty="0" smtClean="0">
                <a:solidFill>
                  <a:srgbClr val="00B0F0"/>
                </a:solidFill>
              </a:rPr>
              <a:t>                    H</a:t>
            </a:r>
          </a:p>
          <a:p>
            <a:pPr algn="l"/>
            <a:endParaRPr lang="en-US" i="1" dirty="0" smtClean="0"/>
          </a:p>
          <a:p>
            <a:pPr algn="l"/>
            <a:endParaRPr lang="ar-SA" dirty="0"/>
          </a:p>
        </p:txBody>
      </p:sp>
      <p:cxnSp>
        <p:nvCxnSpPr>
          <p:cNvPr id="30" name="رابط مستقيم 29"/>
          <p:cNvCxnSpPr/>
          <p:nvPr/>
        </p:nvCxnSpPr>
        <p:spPr>
          <a:xfrm rot="5400000" flipH="1" flipV="1">
            <a:off x="3894133" y="2392355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رابط مستقيم 31"/>
          <p:cNvCxnSpPr/>
          <p:nvPr/>
        </p:nvCxnSpPr>
        <p:spPr>
          <a:xfrm rot="5400000" flipH="1" flipV="1">
            <a:off x="3857620" y="185736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رابط مستقيم 33"/>
          <p:cNvCxnSpPr/>
          <p:nvPr/>
        </p:nvCxnSpPr>
        <p:spPr>
          <a:xfrm rot="5400000" flipH="1" flipV="1">
            <a:off x="3858414" y="2856702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رابط مستقيم 35"/>
          <p:cNvCxnSpPr/>
          <p:nvPr/>
        </p:nvCxnSpPr>
        <p:spPr>
          <a:xfrm rot="5400000" flipH="1" flipV="1">
            <a:off x="3893339" y="3321843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رابط مستقيم 37"/>
          <p:cNvCxnSpPr/>
          <p:nvPr/>
        </p:nvCxnSpPr>
        <p:spPr>
          <a:xfrm rot="5400000" flipH="1" flipV="1">
            <a:off x="3858414" y="3785396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رابط مستقيم 39"/>
          <p:cNvCxnSpPr/>
          <p:nvPr/>
        </p:nvCxnSpPr>
        <p:spPr>
          <a:xfrm rot="5400000" flipH="1" flipV="1">
            <a:off x="3929058" y="4357694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مربع نص 40"/>
          <p:cNvSpPr txBox="1"/>
          <p:nvPr/>
        </p:nvSpPr>
        <p:spPr>
          <a:xfrm>
            <a:off x="3723281" y="5000636"/>
            <a:ext cx="97334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Lysine</a:t>
            </a:r>
            <a:endParaRPr lang="ar-SA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2" name="مربع نص 41"/>
          <p:cNvSpPr txBox="1"/>
          <p:nvPr/>
        </p:nvSpPr>
        <p:spPr>
          <a:xfrm>
            <a:off x="6143636" y="1428736"/>
            <a:ext cx="2415598" cy="43396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             H</a:t>
            </a:r>
          </a:p>
          <a:p>
            <a:pPr algn="l"/>
            <a:endParaRPr lang="en-US" dirty="0" smtClean="0"/>
          </a:p>
          <a:p>
            <a:pPr algn="l"/>
            <a:r>
              <a:rPr lang="ar-SA" dirty="0" smtClean="0"/>
              <a:t> 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baseline="-25000" dirty="0" smtClean="0"/>
              <a:t>3</a:t>
            </a:r>
            <a:r>
              <a:rPr lang="en-US" dirty="0" smtClean="0"/>
              <a:t>N – C – COO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dirty="0" smtClean="0"/>
              <a:t>          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>
                <a:solidFill>
                  <a:srgbClr val="00B0F0"/>
                </a:solidFill>
              </a:rPr>
              <a:t>             CH</a:t>
            </a:r>
            <a:r>
              <a:rPr lang="en-US" baseline="-25000" dirty="0" smtClean="0">
                <a:solidFill>
                  <a:srgbClr val="00B0F0"/>
                </a:solidFill>
              </a:rPr>
              <a:t>2</a:t>
            </a:r>
            <a:r>
              <a:rPr lang="en-US" dirty="0" smtClean="0">
                <a:solidFill>
                  <a:srgbClr val="00B0F0"/>
                </a:solidFill>
              </a:rPr>
              <a:t>    </a:t>
            </a:r>
          </a:p>
          <a:p>
            <a:pPr algn="l"/>
            <a:r>
              <a:rPr lang="en-US" baseline="-25000" dirty="0" smtClean="0">
                <a:solidFill>
                  <a:srgbClr val="00B0F0"/>
                </a:solidFill>
              </a:rPr>
              <a:t>                   </a:t>
            </a:r>
          </a:p>
          <a:p>
            <a:pPr algn="l"/>
            <a:r>
              <a:rPr lang="en-US" dirty="0" smtClean="0">
                <a:solidFill>
                  <a:srgbClr val="00B0F0"/>
                </a:solidFill>
              </a:rPr>
              <a:t>             CH</a:t>
            </a:r>
            <a:r>
              <a:rPr lang="en-US" baseline="-25000" dirty="0" smtClean="0">
                <a:solidFill>
                  <a:srgbClr val="00B0F0"/>
                </a:solidFill>
              </a:rPr>
              <a:t>2</a:t>
            </a:r>
          </a:p>
          <a:p>
            <a:pPr algn="l"/>
            <a:r>
              <a:rPr lang="en-US" baseline="-25000" dirty="0" smtClean="0">
                <a:solidFill>
                  <a:srgbClr val="00B0F0"/>
                </a:solidFill>
              </a:rPr>
              <a:t> </a:t>
            </a:r>
          </a:p>
          <a:p>
            <a:pPr algn="l"/>
            <a:r>
              <a:rPr lang="ar-SA" baseline="-25000" dirty="0" smtClean="0">
                <a:solidFill>
                  <a:srgbClr val="00B0F0"/>
                </a:solidFill>
              </a:rPr>
              <a:t> </a:t>
            </a:r>
            <a:r>
              <a:rPr lang="en-US" baseline="-25000" dirty="0" smtClean="0">
                <a:solidFill>
                  <a:srgbClr val="00B0F0"/>
                </a:solidFill>
              </a:rPr>
              <a:t>                    </a:t>
            </a:r>
            <a:r>
              <a:rPr lang="en-US" dirty="0" smtClean="0">
                <a:solidFill>
                  <a:srgbClr val="00B0F0"/>
                </a:solidFill>
              </a:rPr>
              <a:t>CH</a:t>
            </a:r>
            <a:r>
              <a:rPr lang="en-US" baseline="-25000" dirty="0" smtClean="0">
                <a:solidFill>
                  <a:srgbClr val="00B0F0"/>
                </a:solidFill>
              </a:rPr>
              <a:t>2 </a:t>
            </a:r>
          </a:p>
          <a:p>
            <a:pPr algn="l"/>
            <a:r>
              <a:rPr lang="en-US" baseline="-25000" dirty="0" smtClean="0">
                <a:solidFill>
                  <a:srgbClr val="00B0F0"/>
                </a:solidFill>
              </a:rPr>
              <a:t>             </a:t>
            </a:r>
            <a:r>
              <a:rPr lang="en-US" dirty="0" smtClean="0">
                <a:solidFill>
                  <a:srgbClr val="00B0F0"/>
                </a:solidFill>
              </a:rPr>
              <a:t>     </a:t>
            </a:r>
          </a:p>
          <a:p>
            <a:pPr algn="l"/>
            <a:r>
              <a:rPr lang="en-US" dirty="0" smtClean="0">
                <a:solidFill>
                  <a:srgbClr val="00B0F0"/>
                </a:solidFill>
              </a:rPr>
              <a:t>              N – H</a:t>
            </a:r>
          </a:p>
          <a:p>
            <a:pPr algn="l"/>
            <a:endParaRPr lang="en-US" dirty="0" smtClean="0">
              <a:solidFill>
                <a:srgbClr val="00B0F0"/>
              </a:solidFill>
            </a:endParaRPr>
          </a:p>
          <a:p>
            <a:pPr algn="l"/>
            <a:r>
              <a:rPr lang="en-US" dirty="0" smtClean="0">
                <a:solidFill>
                  <a:srgbClr val="00B0F0"/>
                </a:solidFill>
              </a:rPr>
              <a:t>              C = NH</a:t>
            </a:r>
            <a:r>
              <a:rPr lang="en-US" baseline="-25000" dirty="0" smtClean="0">
                <a:solidFill>
                  <a:srgbClr val="00B0F0"/>
                </a:solidFill>
              </a:rPr>
              <a:t>2</a:t>
            </a:r>
            <a:r>
              <a:rPr lang="en-US" dirty="0" smtClean="0">
                <a:solidFill>
                  <a:srgbClr val="00B0F0"/>
                </a:solidFill>
              </a:rPr>
              <a:t>+</a:t>
            </a:r>
          </a:p>
          <a:p>
            <a:pPr algn="l"/>
            <a:endParaRPr lang="en-US" dirty="0" smtClean="0">
              <a:solidFill>
                <a:srgbClr val="00B0F0"/>
              </a:solidFill>
            </a:endParaRPr>
          </a:p>
          <a:p>
            <a:pPr algn="l"/>
            <a:r>
              <a:rPr lang="en-US" dirty="0" smtClean="0">
                <a:solidFill>
                  <a:srgbClr val="00B0F0"/>
                </a:solidFill>
              </a:rPr>
              <a:t>               NH</a:t>
            </a:r>
            <a:r>
              <a:rPr lang="en-US" baseline="-25000" dirty="0" smtClean="0">
                <a:solidFill>
                  <a:srgbClr val="00B0F0"/>
                </a:solidFill>
              </a:rPr>
              <a:t>2</a:t>
            </a:r>
          </a:p>
          <a:p>
            <a:pPr algn="l"/>
            <a:endParaRPr lang="ar-SA" dirty="0"/>
          </a:p>
        </p:txBody>
      </p:sp>
      <p:cxnSp>
        <p:nvCxnSpPr>
          <p:cNvPr id="44" name="رابط مستقيم 43"/>
          <p:cNvCxnSpPr/>
          <p:nvPr/>
        </p:nvCxnSpPr>
        <p:spPr>
          <a:xfrm rot="5400000">
            <a:off x="6893735" y="1893083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رابط مستقيم 45"/>
          <p:cNvCxnSpPr/>
          <p:nvPr/>
        </p:nvCxnSpPr>
        <p:spPr>
          <a:xfrm rot="5400000">
            <a:off x="6893735" y="2464587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رابط مستقيم 47"/>
          <p:cNvCxnSpPr/>
          <p:nvPr/>
        </p:nvCxnSpPr>
        <p:spPr>
          <a:xfrm rot="5400000">
            <a:off x="6929454" y="2928934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رابط مستقيم 49"/>
          <p:cNvCxnSpPr/>
          <p:nvPr/>
        </p:nvCxnSpPr>
        <p:spPr>
          <a:xfrm rot="5400000">
            <a:off x="6893735" y="3393281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رابط مستقيم 51"/>
          <p:cNvCxnSpPr/>
          <p:nvPr/>
        </p:nvCxnSpPr>
        <p:spPr>
          <a:xfrm rot="5400000">
            <a:off x="6893735" y="3893347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رابط مستقيم 53"/>
          <p:cNvCxnSpPr/>
          <p:nvPr/>
        </p:nvCxnSpPr>
        <p:spPr>
          <a:xfrm rot="5400000">
            <a:off x="6965173" y="4464851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رابط مستقيم 55"/>
          <p:cNvCxnSpPr/>
          <p:nvPr/>
        </p:nvCxnSpPr>
        <p:spPr>
          <a:xfrm rot="5400000">
            <a:off x="6965173" y="4964917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مربع نص 56"/>
          <p:cNvSpPr txBox="1"/>
          <p:nvPr/>
        </p:nvSpPr>
        <p:spPr>
          <a:xfrm>
            <a:off x="6841673" y="5643578"/>
            <a:ext cx="128753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Arginine</a:t>
            </a:r>
            <a:endParaRPr lang="ar-SA" sz="24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022907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219200"/>
            <a:ext cx="8763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Are covalent bond between the </a:t>
            </a:r>
            <a:r>
              <a:rPr lang="en-US" sz="36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α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 carboxyl group of one amino acid and the </a:t>
            </a:r>
            <a:r>
              <a:rPr lang="en-US" sz="36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α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 amino group of another amino acid.</a:t>
            </a:r>
          </a:p>
          <a:p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Peptide bonds are formed by the elimination of water.</a:t>
            </a:r>
            <a:endParaRPr lang="en-US" sz="36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53369" y="304800"/>
            <a:ext cx="339868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  <a:latin typeface="Andalus" pitchFamily="18" charset="-78"/>
                <a:ea typeface="+mj-ea"/>
                <a:cs typeface="Andalus" pitchFamily="18" charset="-78"/>
              </a:rPr>
              <a:t>Peptide </a:t>
            </a:r>
            <a:r>
              <a:rPr lang="en-US" sz="4400" b="1" dirty="0" smtClean="0">
                <a:solidFill>
                  <a:srgbClr val="FF0000"/>
                </a:solidFill>
                <a:latin typeface="Andalus" pitchFamily="18" charset="-78"/>
                <a:ea typeface="+mj-ea"/>
                <a:cs typeface="Andalus" pitchFamily="18" charset="-78"/>
              </a:rPr>
              <a:t>Bonds</a:t>
            </a:r>
            <a:endParaRPr lang="en-US" dirty="0"/>
          </a:p>
        </p:txBody>
      </p:sp>
      <p:pic>
        <p:nvPicPr>
          <p:cNvPr id="5" name="Picture 2" descr="http://www.web-books.com/MoBio/Free/images/Ch2B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4191000"/>
            <a:ext cx="6400800" cy="2514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8988886"/>
      </p:ext>
    </p:extLst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Proteins</a:t>
            </a:r>
            <a:endParaRPr lang="en-US" b="1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 lv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Proteins are the most important compound in the body.</a:t>
            </a:r>
          </a:p>
          <a:p>
            <a:pPr lv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Proteins are build up from 20 different amino acids connected together by </a:t>
            </a:r>
            <a:r>
              <a:rPr lang="en-US" sz="24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peptide linkages</a:t>
            </a:r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or</a:t>
            </a:r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peptide bonds.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</a:p>
        </p:txBody>
      </p:sp>
      <p:pic>
        <p:nvPicPr>
          <p:cNvPr id="4" name="Content Placeholder 3" descr="Peptidform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3200400"/>
            <a:ext cx="6324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3922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796908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Peptide Chains</a:t>
            </a: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715436" cy="4929222"/>
          </a:xfrm>
        </p:spPr>
        <p:txBody>
          <a:bodyPr>
            <a:noAutofit/>
          </a:bodyPr>
          <a:lstStyle/>
          <a:p>
            <a:pPr lvl="0"/>
            <a:r>
              <a:rPr lang="en-US" b="1" dirty="0" smtClean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2 amino acids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joined by a peptide bond are called: </a:t>
            </a:r>
            <a:r>
              <a:rPr lang="en-US" b="1" dirty="0" err="1" smtClean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Dipeptide</a:t>
            </a:r>
            <a:r>
              <a:rPr lang="en-US" dirty="0" smtClean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 lvl="0"/>
            <a:endParaRPr lang="en-US" b="1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pPr lvl="0"/>
            <a:r>
              <a:rPr lang="en-US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3 amino acids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joined by 2 peptide bonds are called:</a:t>
            </a:r>
            <a:r>
              <a:rPr lang="en-US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Tripeptide</a:t>
            </a:r>
            <a:r>
              <a:rPr lang="en-US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 lvl="0"/>
            <a:endParaRPr lang="en-US" b="1" dirty="0" smtClean="0">
              <a:solidFill>
                <a:srgbClr val="7030A0"/>
              </a:solidFill>
              <a:latin typeface="Andalus" pitchFamily="18" charset="-78"/>
              <a:cs typeface="Andalus" pitchFamily="18" charset="-78"/>
            </a:endParaRPr>
          </a:p>
          <a:p>
            <a:pPr lvl="0"/>
            <a:r>
              <a:rPr lang="en-US" b="1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Few amino acids (4-20)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joined by peptide bonds are called: </a:t>
            </a:r>
            <a:r>
              <a:rPr lang="en-US" b="1" dirty="0" err="1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Oligopeptide</a:t>
            </a:r>
            <a:r>
              <a:rPr lang="en-US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 lvl="0"/>
            <a:endParaRPr lang="en-US" b="1" dirty="0" smtClean="0">
              <a:solidFill>
                <a:srgbClr val="00FF00"/>
              </a:solidFill>
              <a:latin typeface="Andalus" pitchFamily="18" charset="-78"/>
              <a:cs typeface="Andalus" pitchFamily="18" charset="-78"/>
            </a:endParaRPr>
          </a:p>
          <a:p>
            <a:pPr lvl="0"/>
            <a:r>
              <a:rPr lang="en-US" b="1" dirty="0" smtClean="0">
                <a:solidFill>
                  <a:srgbClr val="00FF00"/>
                </a:solidFill>
                <a:latin typeface="Andalus" pitchFamily="18" charset="-78"/>
                <a:cs typeface="Andalus" pitchFamily="18" charset="-78"/>
              </a:rPr>
              <a:t>Many amino acids (&gt; 20)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joined by peptide bonds are called: </a:t>
            </a:r>
            <a:r>
              <a:rPr lang="en-US" b="1" dirty="0" smtClean="0">
                <a:solidFill>
                  <a:srgbClr val="00FF00"/>
                </a:solidFill>
                <a:latin typeface="Andalus" pitchFamily="18" charset="-78"/>
                <a:cs typeface="Andalus" pitchFamily="18" charset="-78"/>
              </a:rPr>
              <a:t>Polypeptide</a:t>
            </a:r>
            <a:r>
              <a:rPr lang="en-US" dirty="0" smtClean="0">
                <a:solidFill>
                  <a:srgbClr val="00FF00"/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>
              <a:buNone/>
            </a:pPr>
            <a:endParaRPr lang="en-US" dirty="0" smtClean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380780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735" y="1371600"/>
            <a:ext cx="89154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latin typeface="Andalus" pitchFamily="18" charset="-78"/>
                <a:cs typeface="Andalus" pitchFamily="18" charset="-78"/>
              </a:rPr>
              <a:t>Amino acids are usually classified by the properties of their side 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chain(charge and polarity).</a:t>
            </a:r>
          </a:p>
          <a:p>
            <a:endParaRPr lang="en-US" sz="36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36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A. Non-polar </a:t>
            </a:r>
            <a:r>
              <a:rPr lang="en-US" sz="3600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amino </a:t>
            </a:r>
            <a:r>
              <a:rPr lang="en-US" sz="36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acids</a:t>
            </a:r>
          </a:p>
          <a:p>
            <a:r>
              <a:rPr lang="en-US" sz="3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6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B. polar </a:t>
            </a:r>
            <a:r>
              <a:rPr lang="en-US" sz="3600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amino </a:t>
            </a:r>
            <a:r>
              <a:rPr lang="en-US" sz="36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acids</a:t>
            </a:r>
            <a:endParaRPr lang="en-US" sz="3600" dirty="0">
              <a:latin typeface="Andalus" pitchFamily="18" charset="-78"/>
              <a:cs typeface="Andalus" pitchFamily="18" charset="-78"/>
            </a:endParaRPr>
          </a:p>
          <a:p>
            <a:r>
              <a:rPr lang="en-US" sz="36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C. Acidic </a:t>
            </a:r>
            <a:r>
              <a:rPr lang="en-US" sz="3600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amino </a:t>
            </a:r>
            <a:r>
              <a:rPr lang="en-US" sz="36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acids</a:t>
            </a:r>
            <a:endParaRPr lang="en-US" sz="36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pPr lvl="0"/>
            <a:r>
              <a:rPr lang="en-US" sz="3600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D. </a:t>
            </a:r>
            <a:r>
              <a:rPr lang="en-US" sz="36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basic </a:t>
            </a:r>
            <a:r>
              <a:rPr lang="en-US" sz="3600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amino </a:t>
            </a:r>
            <a:r>
              <a:rPr lang="en-US" sz="36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acids</a:t>
            </a:r>
            <a:endParaRPr lang="en-US" sz="36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en-US" sz="36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endParaRPr lang="en-US" sz="36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9200" y="457200"/>
            <a:ext cx="6352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Amino </a:t>
            </a:r>
            <a:r>
              <a:rPr lang="en-US" sz="44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Acid Classification</a:t>
            </a:r>
            <a:endParaRPr lang="en-US" sz="4400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572467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Hydrolysis of Peptide Bonds</a:t>
            </a: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Andalus" pitchFamily="18" charset="-78"/>
                <a:cs typeface="Andalus" pitchFamily="18" charset="-78"/>
              </a:rPr>
              <a:t>Peptide bonds are stable under most intracellular conditions. They can be hydrolyzed by </a:t>
            </a:r>
            <a:r>
              <a:rPr lang="en-US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boiling with strong acid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(6M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HCl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) </a:t>
            </a:r>
            <a:r>
              <a:rPr lang="en-US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or base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to give free amino acids.</a:t>
            </a:r>
          </a:p>
          <a:p>
            <a:pPr lvl="0"/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lvl="0"/>
            <a:r>
              <a:rPr lang="en-US" dirty="0" smtClean="0">
                <a:latin typeface="Andalus" pitchFamily="18" charset="-78"/>
                <a:cs typeface="Andalus" pitchFamily="18" charset="-78"/>
              </a:rPr>
              <a:t>Peptide bonds can be also hydrolyzed by </a:t>
            </a:r>
            <a:r>
              <a:rPr lang="en-US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certain enzymes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called </a:t>
            </a:r>
            <a:r>
              <a:rPr lang="en-US" b="1" dirty="0" smtClean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Proteases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e.g.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trypsin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180306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Sources of Proteins</a:t>
            </a:r>
            <a:endParaRPr lang="en-US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lvl="0"/>
            <a:r>
              <a:rPr lang="en-US" b="1" dirty="0" smtClean="0">
                <a:solidFill>
                  <a:srgbClr val="92D050"/>
                </a:solidFill>
                <a:latin typeface="Andalus" pitchFamily="18" charset="-78"/>
                <a:cs typeface="Andalus" pitchFamily="18" charset="-78"/>
              </a:rPr>
              <a:t>Proteins from plant sources</a:t>
            </a:r>
            <a:endParaRPr lang="en-US" dirty="0" smtClean="0">
              <a:solidFill>
                <a:srgbClr val="92D050"/>
              </a:solidFill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    Like rice, wheat, corn, beans, …</a:t>
            </a:r>
          </a:p>
          <a:p>
            <a:pPr>
              <a:buNone/>
            </a:pP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lvl="0"/>
            <a:r>
              <a:rPr lang="en-US" b="1" dirty="0" smtClean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Proteins from animal sources</a:t>
            </a:r>
            <a:endParaRPr lang="en-US" dirty="0" smtClean="0">
              <a:solidFill>
                <a:srgbClr val="00B0F0"/>
              </a:solidFill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    Like meat, poultry, milk, fish, …</a:t>
            </a:r>
          </a:p>
          <a:p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1446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Functions of Proteins</a:t>
            </a:r>
            <a:endParaRPr lang="en-US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572560" cy="51435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    Proteins have many different biological functions. They have been divided into different classes according to their biological functions.</a:t>
            </a:r>
          </a:p>
          <a:p>
            <a:pPr>
              <a:buNone/>
            </a:pP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 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8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Enzymes</a:t>
            </a:r>
            <a:endParaRPr lang="en-US" sz="28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       Have catalytic activity </a:t>
            </a:r>
            <a:r>
              <a:rPr lang="en-US" sz="2800" b="1" dirty="0" smtClean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e.g.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800" dirty="0" err="1" smtClean="0">
                <a:latin typeface="Andalus" pitchFamily="18" charset="-78"/>
                <a:cs typeface="Andalus" pitchFamily="18" charset="-78"/>
              </a:rPr>
              <a:t>Trypsin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and </a:t>
            </a:r>
            <a:r>
              <a:rPr lang="en-US" sz="2800" dirty="0" err="1" smtClean="0">
                <a:latin typeface="Andalus" pitchFamily="18" charset="-78"/>
                <a:cs typeface="Andalus" pitchFamily="18" charset="-78"/>
              </a:rPr>
              <a:t>Hexokinase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pPr>
              <a:buNone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 </a:t>
            </a:r>
          </a:p>
          <a:p>
            <a:pPr marL="514350" lvl="0" indent="-514350">
              <a:buNone/>
            </a:pPr>
            <a:r>
              <a:rPr lang="en-US" sz="28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2.    Transport proteins</a:t>
            </a:r>
            <a:endParaRPr lang="en-US" sz="28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       </a:t>
            </a:r>
            <a:r>
              <a:rPr lang="en-US" sz="2800" b="1" dirty="0" smtClean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e.g.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Hemoglobin: transport O2,</a:t>
            </a:r>
          </a:p>
          <a:p>
            <a:pPr>
              <a:buNone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              Lipoproteins: transport lipids.</a:t>
            </a:r>
          </a:p>
          <a:p>
            <a:pPr>
              <a:buNone/>
            </a:pPr>
            <a:endParaRPr lang="en-US" sz="2800" dirty="0" smtClean="0">
              <a:latin typeface="Andalus" pitchFamily="18" charset="-78"/>
              <a:cs typeface="Andalus" pitchFamily="18" charset="-78"/>
            </a:endParaRPr>
          </a:p>
          <a:p>
            <a:pPr marL="514350" lvl="0" indent="-514350">
              <a:buNone/>
            </a:pPr>
            <a:r>
              <a:rPr lang="en-US" sz="28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   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7379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752600"/>
            <a:ext cx="8001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None/>
            </a:pPr>
            <a:r>
              <a:rPr lang="en-US" sz="28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3. Nutrient </a:t>
            </a:r>
            <a:r>
              <a:rPr lang="en-US" sz="2800" b="1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and storage proteins</a:t>
            </a:r>
            <a:endParaRPr lang="en-US" sz="28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sz="2800" dirty="0">
                <a:latin typeface="Andalus" pitchFamily="18" charset="-78"/>
                <a:cs typeface="Andalus" pitchFamily="18" charset="-78"/>
              </a:rPr>
              <a:t>       </a:t>
            </a:r>
            <a:r>
              <a:rPr lang="en-US" sz="2800" b="1" dirty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e.g.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 Ovalbumin of egg white,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Casein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of milk, and Seed proteins.</a:t>
            </a:r>
            <a:r>
              <a:rPr lang="en-US" sz="2800" b="1" dirty="0">
                <a:latin typeface="Andalus" pitchFamily="18" charset="-78"/>
                <a:cs typeface="Andalus" pitchFamily="18" charset="-78"/>
              </a:rPr>
              <a:t> </a:t>
            </a:r>
            <a:endParaRPr lang="en-US" sz="2800" b="1" dirty="0" smtClean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endParaRPr lang="en-US" sz="2800" b="1" dirty="0" smtClean="0">
              <a:latin typeface="Andalus" pitchFamily="18" charset="-78"/>
              <a:cs typeface="Andalus" pitchFamily="18" charset="-78"/>
            </a:endParaRPr>
          </a:p>
          <a:p>
            <a:pPr marL="514350" lvl="0" indent="-514350">
              <a:buNone/>
            </a:pPr>
            <a:r>
              <a:rPr lang="en-US" sz="28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4. Contractile </a:t>
            </a:r>
            <a:r>
              <a:rPr lang="en-US" sz="2800" b="1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and motile proteins</a:t>
            </a:r>
            <a:endParaRPr lang="en-US" sz="28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sz="2800" dirty="0">
                <a:latin typeface="Andalus" pitchFamily="18" charset="-78"/>
                <a:cs typeface="Andalus" pitchFamily="18" charset="-78"/>
              </a:rPr>
              <a:t>        These proteins give ability to contract, change shape, or move </a:t>
            </a:r>
            <a:r>
              <a:rPr lang="en-US" sz="2800" b="1" dirty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e.g.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     </a:t>
            </a:r>
          </a:p>
          <a:p>
            <a:pPr>
              <a:buNone/>
            </a:pPr>
            <a:r>
              <a:rPr lang="en-US" sz="2800" dirty="0">
                <a:latin typeface="Andalus" pitchFamily="18" charset="-78"/>
                <a:cs typeface="Andalus" pitchFamily="18" charset="-78"/>
              </a:rPr>
              <a:t>        Actin and Myosin of skeletal muscle.</a:t>
            </a:r>
          </a:p>
          <a:p>
            <a:pPr>
              <a:buNone/>
            </a:pPr>
            <a:endParaRPr lang="en-US" sz="28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93978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Functions of Proteins</a:t>
            </a: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551003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Functions of Proteins</a:t>
            </a: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4840303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en-US" sz="28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5.    Structural proteins</a:t>
            </a:r>
            <a:endParaRPr lang="en-US" sz="28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      </a:t>
            </a:r>
            <a:r>
              <a:rPr lang="en-US" sz="2800" b="1" dirty="0" smtClean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e.g.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Hair, finger nails, and feathers consist of insoluble protein  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 "</a:t>
            </a:r>
            <a:r>
              <a:rPr lang="en-US" sz="2800" b="1" dirty="0">
                <a:latin typeface="Andalus" pitchFamily="18" charset="-78"/>
                <a:cs typeface="Andalus" pitchFamily="18" charset="-78"/>
              </a:rPr>
              <a:t>Keratin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".  </a:t>
            </a:r>
            <a:endParaRPr lang="en-US" sz="2800" dirty="0" smtClean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 </a:t>
            </a:r>
            <a:endParaRPr lang="en-US" sz="2800" dirty="0" smtClean="0">
              <a:latin typeface="Andalus" pitchFamily="18" charset="-78"/>
              <a:cs typeface="Andalus" pitchFamily="18" charset="-78"/>
            </a:endParaRPr>
          </a:p>
          <a:p>
            <a:pPr lvl="0">
              <a:buNone/>
            </a:pPr>
            <a:r>
              <a:rPr lang="en-US" sz="28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6.    Defense proteins</a:t>
            </a:r>
            <a:endParaRPr lang="en-US" sz="28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      </a:t>
            </a:r>
            <a:r>
              <a:rPr lang="en-US" sz="2800" b="1" dirty="0" smtClean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e.g.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Antibodies and Blood clotting proteins.</a:t>
            </a:r>
          </a:p>
          <a:p>
            <a:pPr>
              <a:buNone/>
            </a:pPr>
            <a:r>
              <a:rPr lang="en-US" sz="2800" b="1" dirty="0" smtClean="0">
                <a:latin typeface="Andalus" pitchFamily="18" charset="-78"/>
                <a:cs typeface="Andalus" pitchFamily="18" charset="-78"/>
              </a:rPr>
              <a:t> </a:t>
            </a:r>
            <a:endParaRPr lang="en-US" sz="2800" dirty="0" smtClean="0">
              <a:latin typeface="Andalus" pitchFamily="18" charset="-78"/>
              <a:cs typeface="Andalus" pitchFamily="18" charset="-78"/>
            </a:endParaRPr>
          </a:p>
          <a:p>
            <a:pPr lvl="0">
              <a:buNone/>
            </a:pPr>
            <a:r>
              <a:rPr lang="en-US" sz="28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7.    Regulatory Proteins</a:t>
            </a:r>
            <a:endParaRPr lang="en-US" sz="28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      </a:t>
            </a:r>
            <a:r>
              <a:rPr lang="en-US" sz="2800" b="1" dirty="0" smtClean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e.g.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 Hormones: regulate cellular or physiological activity like  </a:t>
            </a:r>
            <a:r>
              <a:rPr lang="en-US" sz="2800" b="1" dirty="0">
                <a:latin typeface="Andalus" pitchFamily="18" charset="-78"/>
                <a:cs typeface="Andalus" pitchFamily="18" charset="-78"/>
              </a:rPr>
              <a:t> Insulin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.  </a:t>
            </a:r>
            <a:endParaRPr lang="en-US" sz="2800" dirty="0" smtClean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endParaRPr lang="en-US" sz="28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146841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Classification of Proteins</a:t>
            </a:r>
            <a:endParaRPr lang="en-US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lphaUcPeriod"/>
            </a:pPr>
            <a:r>
              <a:rPr lang="en-US" sz="3600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Simple proteins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sz="3600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Conjugated proteins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sz="3600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Derived proteins</a:t>
            </a:r>
          </a:p>
          <a:p>
            <a:pPr>
              <a:buNone/>
            </a:pP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 </a:t>
            </a:r>
          </a:p>
          <a:p>
            <a:pPr>
              <a:buNone/>
            </a:pPr>
            <a:endParaRPr lang="en-US" sz="3600" dirty="0" smtClean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502572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304800"/>
            <a:ext cx="8534400" cy="4942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>
              <a:spcBef>
                <a:spcPct val="20000"/>
              </a:spcBef>
              <a:buFont typeface="+mj-lt"/>
              <a:buAutoNum type="alphaUcPeriod"/>
            </a:pPr>
            <a:r>
              <a:rPr lang="en-US" sz="4400" b="1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Simple proteins</a:t>
            </a:r>
          </a:p>
          <a:p>
            <a:pPr marL="342900" lvl="0" indent="-342900">
              <a:spcBef>
                <a:spcPct val="20000"/>
              </a:spcBef>
            </a:pPr>
            <a:endParaRPr lang="en-US" sz="3200" dirty="0">
              <a:solidFill>
                <a:prstClr val="black"/>
              </a:solidFill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    </a:t>
            </a:r>
            <a:r>
              <a:rPr lang="en-US" sz="36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Are proteins made up of </a:t>
            </a:r>
            <a:r>
              <a:rPr lang="en-US" sz="36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amino acids </a:t>
            </a:r>
            <a:r>
              <a:rPr lang="en-US" sz="36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only and no other chemical group</a:t>
            </a:r>
            <a:r>
              <a:rPr lang="en-US" sz="3600" dirty="0" smtClean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 marL="342900" lvl="0" indent="-342900">
              <a:spcBef>
                <a:spcPct val="20000"/>
              </a:spcBef>
            </a:pPr>
            <a:r>
              <a:rPr lang="en-US" sz="3600" dirty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Examples:</a:t>
            </a:r>
            <a:r>
              <a:rPr lang="en-US" sz="36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/>
            </a:r>
            <a:br>
              <a:rPr lang="en-US" sz="36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</a:br>
            <a:r>
              <a:rPr lang="en-US" sz="3600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ALBUMINS </a:t>
            </a:r>
            <a:br>
              <a:rPr lang="en-US" sz="3600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</a:br>
            <a:r>
              <a:rPr lang="en-US" sz="3600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GLOBULIN </a:t>
            </a:r>
          </a:p>
          <a:p>
            <a:pPr marL="342900" lvl="0" indent="-342900">
              <a:spcBef>
                <a:spcPct val="20000"/>
              </a:spcBef>
            </a:pPr>
            <a:endParaRPr lang="en-US" sz="32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488207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lvl="0"/>
            <a:r>
              <a:rPr lang="en-US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B. Conjugated proteins </a:t>
            </a:r>
            <a:endParaRPr lang="en-US" dirty="0">
              <a:solidFill>
                <a:srgbClr val="0070C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715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>
                <a:latin typeface="Andalus" pitchFamily="18" charset="-78"/>
                <a:cs typeface="Andalus" pitchFamily="18" charset="-78"/>
              </a:rPr>
              <a:t> </a:t>
            </a: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Are proteins that contain</a:t>
            </a:r>
            <a:r>
              <a:rPr lang="en-US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chemical components in addition to amino acids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. They are of different types depending on the chemical component:</a:t>
            </a:r>
          </a:p>
          <a:p>
            <a:pPr>
              <a:buNone/>
            </a:pP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FF00"/>
                </a:solidFill>
                <a:latin typeface="Andalus" pitchFamily="18" charset="-78"/>
                <a:cs typeface="Andalus" pitchFamily="18" charset="-78"/>
              </a:rPr>
              <a:t>Lipoproteins:</a:t>
            </a:r>
            <a:r>
              <a:rPr lang="en-US" dirty="0" smtClean="0">
                <a:solidFill>
                  <a:srgbClr val="00FF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Lipid + protein </a:t>
            </a:r>
            <a:r>
              <a:rPr lang="en-US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e.g.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plasma lipoproteins.</a:t>
            </a:r>
          </a:p>
          <a:p>
            <a:pPr marL="514350" lvl="0" indent="-514350">
              <a:buFont typeface="+mj-lt"/>
              <a:buAutoNum type="arabicPeriod"/>
            </a:pP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FF00"/>
                </a:solidFill>
                <a:latin typeface="Andalus" pitchFamily="18" charset="-78"/>
                <a:cs typeface="Andalus" pitchFamily="18" charset="-78"/>
              </a:rPr>
              <a:t>Glycoproteins</a:t>
            </a:r>
            <a:r>
              <a:rPr lang="en-US" b="1" dirty="0" smtClean="0">
                <a:solidFill>
                  <a:srgbClr val="00FF00"/>
                </a:solidFill>
                <a:latin typeface="Andalus" pitchFamily="18" charset="-78"/>
                <a:cs typeface="Andalus" pitchFamily="18" charset="-78"/>
              </a:rPr>
              <a:t>: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Carbohydrate + protein </a:t>
            </a:r>
            <a:r>
              <a:rPr lang="en-US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e.g.</a:t>
            </a:r>
            <a:r>
              <a:rPr lang="en-US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some hormones (FSH, LH, TSH).</a:t>
            </a:r>
          </a:p>
          <a:p>
            <a:pPr marL="514350" lvl="0" indent="-514350">
              <a:buFont typeface="+mj-lt"/>
              <a:buAutoNum type="arabicPeriod"/>
            </a:pP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FF00"/>
                </a:solidFill>
                <a:latin typeface="Andalus" pitchFamily="18" charset="-78"/>
                <a:cs typeface="Andalus" pitchFamily="18" charset="-78"/>
              </a:rPr>
              <a:t>Metalloproteins</a:t>
            </a:r>
            <a:r>
              <a:rPr lang="en-US" b="1" dirty="0" smtClean="0">
                <a:solidFill>
                  <a:srgbClr val="00FF00"/>
                </a:solidFill>
                <a:latin typeface="Andalus" pitchFamily="18" charset="-78"/>
                <a:cs typeface="Andalus" pitchFamily="18" charset="-78"/>
              </a:rPr>
              <a:t>: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Metal + protein </a:t>
            </a:r>
            <a:r>
              <a:rPr lang="en-US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e.g.</a:t>
            </a:r>
            <a:r>
              <a:rPr lang="en-US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Ferritin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(iron storage) and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Treansferrin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(iron transport in blood).</a:t>
            </a:r>
          </a:p>
          <a:p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63693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153647"/>
            <a:ext cx="8077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Andalus" pitchFamily="18" charset="-78"/>
                <a:cs typeface="Andalus" pitchFamily="18" charset="-78"/>
              </a:rPr>
              <a:t>Amino acids are the building blocks of 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proteins. </a:t>
            </a:r>
          </a:p>
          <a:p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They 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join together to form short polymer chains called peptides or longer chains called either polypeptides or proteins.</a:t>
            </a:r>
          </a:p>
          <a:p>
            <a:endParaRPr lang="en-US" sz="36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76599" y="377279"/>
            <a:ext cx="317266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Amino acids 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4331164"/>
            <a:ext cx="838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Although more than 300 different amino acids have been described in nature, only 20 are commonly found as </a:t>
            </a:r>
            <a:r>
              <a:rPr lang="en-US" sz="32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constituents </a:t>
            </a:r>
            <a:r>
              <a:rPr lang="en-US" sz="32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of mammalian proteins.</a:t>
            </a:r>
          </a:p>
          <a:p>
            <a:pPr lvl="0"/>
            <a:endParaRPr lang="en-US" sz="3200" dirty="0">
              <a:solidFill>
                <a:srgbClr val="0070C0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970817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990600"/>
            <a:ext cx="84582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3200" b="1" dirty="0" err="1">
                <a:solidFill>
                  <a:srgbClr val="00FF00"/>
                </a:solidFill>
                <a:latin typeface="Andalus" pitchFamily="18" charset="-78"/>
                <a:cs typeface="Andalus" pitchFamily="18" charset="-78"/>
              </a:rPr>
              <a:t>Phosphoproteins</a:t>
            </a:r>
            <a:r>
              <a:rPr lang="en-US" sz="3200" b="1" dirty="0">
                <a:solidFill>
                  <a:srgbClr val="00FF00"/>
                </a:solidFill>
                <a:latin typeface="Andalus" pitchFamily="18" charset="-78"/>
                <a:cs typeface="Andalus" pitchFamily="18" charset="-78"/>
              </a:rPr>
              <a:t>:</a:t>
            </a:r>
            <a:r>
              <a:rPr lang="en-US" sz="3200" dirty="0">
                <a:solidFill>
                  <a:srgbClr val="00FF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Phosphate + protein </a:t>
            </a:r>
            <a:r>
              <a:rPr lang="en-US" sz="3200" b="1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e.g.</a:t>
            </a:r>
            <a:r>
              <a:rPr lang="en-US" sz="3200" b="1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dirty="0" err="1">
                <a:latin typeface="Andalus" pitchFamily="18" charset="-78"/>
                <a:cs typeface="Andalus" pitchFamily="18" charset="-78"/>
              </a:rPr>
              <a:t>phosphorylase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 enzyme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pPr marL="514350" lvl="0" indent="-514350">
              <a:buFont typeface="+mj-lt"/>
              <a:buAutoNum type="arabicPeriod"/>
            </a:pPr>
            <a:endParaRPr lang="en-US" sz="3200" dirty="0">
              <a:latin typeface="Andalus" pitchFamily="18" charset="-78"/>
              <a:cs typeface="Andalus" pitchFamily="18" charset="-78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3200" b="1" dirty="0">
                <a:solidFill>
                  <a:srgbClr val="00FF00"/>
                </a:solidFill>
                <a:latin typeface="Andalus" pitchFamily="18" charset="-78"/>
                <a:cs typeface="Andalus" pitchFamily="18" charset="-78"/>
              </a:rPr>
              <a:t>Nucleoproteins: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 Nucleic Acid (DNA, RNA) + protein </a:t>
            </a:r>
            <a:r>
              <a:rPr lang="en-US" sz="3200" b="1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e.g.</a:t>
            </a:r>
            <a:r>
              <a:rPr lang="en-US" sz="3200" b="1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chromosomes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pPr marL="514350" lvl="0" indent="-514350">
              <a:buFont typeface="+mj-lt"/>
              <a:buAutoNum type="arabicPeriod"/>
            </a:pPr>
            <a:endParaRPr lang="en-US" sz="3200" dirty="0">
              <a:latin typeface="Andalus" pitchFamily="18" charset="-78"/>
              <a:cs typeface="Andalus" pitchFamily="18" charset="-78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3200" b="1" dirty="0" err="1">
                <a:solidFill>
                  <a:srgbClr val="00FF00"/>
                </a:solidFill>
                <a:latin typeface="Andalus" pitchFamily="18" charset="-78"/>
                <a:cs typeface="Andalus" pitchFamily="18" charset="-78"/>
              </a:rPr>
              <a:t>Chromoproteins</a:t>
            </a:r>
            <a:r>
              <a:rPr lang="en-US" sz="3200" b="1" dirty="0">
                <a:solidFill>
                  <a:srgbClr val="00FF00"/>
                </a:solidFill>
                <a:latin typeface="Andalus" pitchFamily="18" charset="-78"/>
                <a:cs typeface="Andalus" pitchFamily="18" charset="-78"/>
              </a:rPr>
              <a:t>: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 Pigment + protein </a:t>
            </a:r>
            <a:r>
              <a:rPr lang="en-US" sz="3200" b="1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e.g.</a:t>
            </a:r>
            <a:r>
              <a:rPr lang="en-US" sz="3200" b="1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Hemoglobin.</a:t>
            </a:r>
          </a:p>
        </p:txBody>
      </p:sp>
    </p:spTree>
    <p:extLst>
      <p:ext uri="{BB962C8B-B14F-4D97-AF65-F5344CB8AC3E}">
        <p14:creationId xmlns:p14="http://schemas.microsoft.com/office/powerpoint/2010/main" val="12127335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C. Derived proteins</a:t>
            </a:r>
            <a:endParaRPr lang="en-US" dirty="0">
              <a:solidFill>
                <a:srgbClr val="0070C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7256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36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3600" dirty="0">
                <a:latin typeface="Andalus" pitchFamily="18" charset="-78"/>
                <a:cs typeface="Andalus" pitchFamily="18" charset="-78"/>
              </a:rPr>
              <a:t>These are not naturally occurring proteins and are obtained from simple proteins by 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the action of chemical, enzymatic, and physical forces on simple and conjugated proteins </a:t>
            </a:r>
            <a:r>
              <a:rPr lang="en-US" sz="3600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i.e.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600" dirty="0" err="1" smtClean="0">
                <a:latin typeface="Andalus" pitchFamily="18" charset="-78"/>
                <a:cs typeface="Andalus" pitchFamily="18" charset="-78"/>
              </a:rPr>
              <a:t>denaturation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 or hydrolysis.</a:t>
            </a:r>
          </a:p>
          <a:p>
            <a:endParaRPr lang="en-US" sz="36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538326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Levels of Protein Structure</a:t>
            </a:r>
            <a:endParaRPr lang="en-US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There are </a:t>
            </a:r>
            <a:r>
              <a:rPr lang="en-US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four</a:t>
            </a:r>
            <a:r>
              <a:rPr lang="en-US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organizational levels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in protein structure:</a:t>
            </a:r>
          </a:p>
          <a:p>
            <a:pPr>
              <a:buNone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 </a:t>
            </a:r>
            <a:endParaRPr lang="en-US" b="1" dirty="0" smtClean="0">
              <a:latin typeface="Andalus" pitchFamily="18" charset="-78"/>
              <a:cs typeface="Andalus" pitchFamily="18" charset="-78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Primary structure (1°).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Secondary structure (2°).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Tertiary structure (3°).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Quaternary structure (4°).</a:t>
            </a:r>
          </a:p>
          <a:p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489987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PRIMARY STRUCTURE (1°)</a:t>
            </a:r>
            <a:endParaRPr lang="en-US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The primary structure is its linear sequence of amino acids in a polypeptide chain.</a:t>
            </a:r>
          </a:p>
          <a:p>
            <a:pPr lvl="0"/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lvl="0"/>
            <a:r>
              <a:rPr lang="en-US" dirty="0" smtClean="0">
                <a:latin typeface="Andalus" pitchFamily="18" charset="-78"/>
                <a:cs typeface="Andalus" pitchFamily="18" charset="-78"/>
              </a:rPr>
              <a:t>The primary structure is held together by </a:t>
            </a:r>
            <a:r>
              <a:rPr lang="en-US" b="1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peptide bonds.</a:t>
            </a:r>
          </a:p>
          <a:p>
            <a:pPr lvl="0"/>
            <a:r>
              <a:rPr lang="en-US" dirty="0" smtClean="0">
                <a:latin typeface="Andalus" pitchFamily="18" charset="-78"/>
                <a:cs typeface="Andalus" pitchFamily="18" charset="-78"/>
              </a:rPr>
              <a:t>A slight change in the amino acid sequence can change the protein.</a:t>
            </a:r>
          </a:p>
          <a:p>
            <a:pPr lvl="0"/>
            <a:r>
              <a:rPr lang="en-US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E.g.</a:t>
            </a:r>
            <a:r>
              <a:rPr lang="en-US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  Insulin.  </a:t>
            </a:r>
          </a:p>
          <a:p>
            <a:pPr lvl="0"/>
            <a:r>
              <a:rPr lang="en-US" dirty="0" smtClean="0">
                <a:latin typeface="Andalus" pitchFamily="18" charset="-78"/>
                <a:cs typeface="Andalus" pitchFamily="18" charset="-78"/>
              </a:rPr>
              <a:t>Amino terminal at one end and carboxyl terminal at the other.</a:t>
            </a:r>
          </a:p>
          <a:p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981705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77800"/>
            <a:ext cx="8162925" cy="1431925"/>
          </a:xfrm>
        </p:spPr>
        <p:txBody>
          <a:bodyPr>
            <a:normAutofit fontScale="90000"/>
          </a:bodyPr>
          <a:lstStyle/>
          <a:p>
            <a:r>
              <a:rPr lang="en-US" altLang="ja-JP" dirty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ea typeface="HGP創英角ﾎﾟｯﾌﾟ体" pitchFamily="50" charset="-128"/>
                <a:cs typeface="Andalus" pitchFamily="18" charset="-78"/>
              </a:rPr>
              <a:t>Proteins are linear polymers of amino acids</a:t>
            </a: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58738" y="1257300"/>
            <a:ext cx="7169150" cy="376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ja-JP" altLang="en-US" sz="3600" b="1">
              <a:latin typeface="Tahoma" pitchFamily="34" charset="0"/>
            </a:endParaRPr>
          </a:p>
        </p:txBody>
      </p:sp>
      <p:sp>
        <p:nvSpPr>
          <p:cNvPr id="96266" name="Text Box 10"/>
          <p:cNvSpPr txBox="1">
            <a:spLocks noChangeArrowheads="1"/>
          </p:cNvSpPr>
          <p:nvPr/>
        </p:nvSpPr>
        <p:spPr bwMode="auto">
          <a:xfrm>
            <a:off x="1366838" y="3557588"/>
            <a:ext cx="606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solidFill>
                  <a:schemeClr val="folHlink"/>
                </a:solidFill>
                <a:latin typeface="Tahoma" pitchFamily="34" charset="0"/>
                <a:ea typeface="HGP創英角ﾎﾟｯﾌﾟ体" pitchFamily="50" charset="-128"/>
              </a:rPr>
              <a:t>R</a:t>
            </a:r>
            <a:r>
              <a:rPr lang="en-US" altLang="ja-JP" b="1" baseline="-25000">
                <a:solidFill>
                  <a:schemeClr val="folHlink"/>
                </a:solidFill>
                <a:latin typeface="Tahoma" pitchFamily="34" charset="0"/>
                <a:ea typeface="HGP創英角ﾎﾟｯﾌﾟ体" pitchFamily="50" charset="-128"/>
              </a:rPr>
              <a:t>1</a:t>
            </a:r>
          </a:p>
        </p:txBody>
      </p:sp>
      <p:sp>
        <p:nvSpPr>
          <p:cNvPr id="96267" name="Text Box 11"/>
          <p:cNvSpPr txBox="1">
            <a:spLocks noChangeArrowheads="1"/>
          </p:cNvSpPr>
          <p:nvPr/>
        </p:nvSpPr>
        <p:spPr bwMode="auto">
          <a:xfrm>
            <a:off x="357188" y="4067175"/>
            <a:ext cx="1035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solidFill>
                  <a:srgbClr val="3399FF"/>
                </a:solidFill>
                <a:latin typeface="Tahoma" pitchFamily="34" charset="0"/>
                <a:ea typeface="HGP創英角ﾎﾟｯﾌﾟ体" pitchFamily="50" charset="-128"/>
              </a:rPr>
              <a:t>NH</a:t>
            </a:r>
            <a:r>
              <a:rPr lang="en-US" altLang="ja-JP" b="1" baseline="-25000">
                <a:solidFill>
                  <a:srgbClr val="3399FF"/>
                </a:solidFill>
                <a:latin typeface="Tahoma" pitchFamily="34" charset="0"/>
                <a:ea typeface="HGP創英角ﾎﾟｯﾌﾟ体" pitchFamily="50" charset="-128"/>
              </a:rPr>
              <a:t>3</a:t>
            </a:r>
            <a:r>
              <a:rPr lang="en-US" altLang="ja-JP" b="1" baseline="30000">
                <a:solidFill>
                  <a:srgbClr val="3399FF"/>
                </a:solidFill>
                <a:latin typeface="Tahoma" pitchFamily="34" charset="0"/>
                <a:ea typeface="HGP創英角ﾎﾟｯﾌﾟ体" pitchFamily="50" charset="-128"/>
              </a:rPr>
              <a:t>＋</a:t>
            </a:r>
          </a:p>
        </p:txBody>
      </p:sp>
      <p:sp>
        <p:nvSpPr>
          <p:cNvPr id="96268" name="Text Box 12"/>
          <p:cNvSpPr txBox="1">
            <a:spLocks noChangeArrowheads="1"/>
          </p:cNvSpPr>
          <p:nvPr/>
        </p:nvSpPr>
        <p:spPr bwMode="auto">
          <a:xfrm>
            <a:off x="1303338" y="4059238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latin typeface="Tahoma" pitchFamily="34" charset="0"/>
                <a:ea typeface="HGP創英角ﾎﾟｯﾌﾟ体" pitchFamily="50" charset="-128"/>
              </a:rPr>
              <a:t>C</a:t>
            </a:r>
          </a:p>
        </p:txBody>
      </p:sp>
      <p:sp>
        <p:nvSpPr>
          <p:cNvPr id="96269" name="Text Box 13"/>
          <p:cNvSpPr txBox="1">
            <a:spLocks noChangeArrowheads="1"/>
          </p:cNvSpPr>
          <p:nvPr/>
        </p:nvSpPr>
        <p:spPr bwMode="auto">
          <a:xfrm>
            <a:off x="1733550" y="4062413"/>
            <a:ext cx="80327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solidFill>
                  <a:srgbClr val="FF0000"/>
                </a:solidFill>
                <a:latin typeface="Tahoma" pitchFamily="34" charset="0"/>
                <a:ea typeface="HGP創英角ﾎﾟｯﾌﾟ体" pitchFamily="50" charset="-128"/>
              </a:rPr>
              <a:t>CO</a:t>
            </a:r>
            <a:endParaRPr lang="en-US" altLang="ja-JP" b="1" baseline="30000">
              <a:solidFill>
                <a:srgbClr val="FF0000"/>
              </a:solidFill>
              <a:latin typeface="Tahoma" pitchFamily="34" charset="0"/>
              <a:ea typeface="HGP創英角ﾎﾟｯﾌﾟ体" pitchFamily="50" charset="-128"/>
            </a:endParaRPr>
          </a:p>
        </p:txBody>
      </p:sp>
      <p:sp>
        <p:nvSpPr>
          <p:cNvPr id="96270" name="Text Box 14"/>
          <p:cNvSpPr txBox="1">
            <a:spLocks noChangeArrowheads="1"/>
          </p:cNvSpPr>
          <p:nvPr/>
        </p:nvSpPr>
        <p:spPr bwMode="auto">
          <a:xfrm>
            <a:off x="1308100" y="4532313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latin typeface="Tahoma" pitchFamily="34" charset="0"/>
                <a:ea typeface="HGP創英角ﾎﾟｯﾌﾟ体" pitchFamily="50" charset="-128"/>
              </a:rPr>
              <a:t>H</a:t>
            </a:r>
          </a:p>
        </p:txBody>
      </p:sp>
      <p:sp>
        <p:nvSpPr>
          <p:cNvPr id="96271" name="Line 15"/>
          <p:cNvSpPr>
            <a:spLocks noChangeShapeType="1"/>
          </p:cNvSpPr>
          <p:nvPr/>
        </p:nvSpPr>
        <p:spPr bwMode="auto">
          <a:xfrm>
            <a:off x="1612900" y="4424363"/>
            <a:ext cx="0" cy="1587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272" name="Line 16"/>
          <p:cNvSpPr>
            <a:spLocks noChangeShapeType="1"/>
          </p:cNvSpPr>
          <p:nvPr/>
        </p:nvSpPr>
        <p:spPr bwMode="auto">
          <a:xfrm>
            <a:off x="1614488" y="3929063"/>
            <a:ext cx="0" cy="1571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273" name="Line 17"/>
          <p:cNvSpPr>
            <a:spLocks noChangeShapeType="1"/>
          </p:cNvSpPr>
          <p:nvPr/>
        </p:nvSpPr>
        <p:spPr bwMode="auto">
          <a:xfrm rot="5400000">
            <a:off x="1830388" y="4178300"/>
            <a:ext cx="0" cy="1587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274" name="Line 18"/>
          <p:cNvSpPr>
            <a:spLocks noChangeShapeType="1"/>
          </p:cNvSpPr>
          <p:nvPr/>
        </p:nvSpPr>
        <p:spPr bwMode="auto">
          <a:xfrm rot="5400000">
            <a:off x="1370013" y="4176713"/>
            <a:ext cx="0" cy="1587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276" name="Text Box 20"/>
          <p:cNvSpPr txBox="1">
            <a:spLocks noChangeArrowheads="1"/>
          </p:cNvSpPr>
          <p:nvPr/>
        </p:nvSpPr>
        <p:spPr bwMode="auto">
          <a:xfrm>
            <a:off x="3059113" y="3557588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solidFill>
                  <a:schemeClr val="accent1"/>
                </a:solidFill>
                <a:latin typeface="Tahoma" pitchFamily="34" charset="0"/>
                <a:ea typeface="HGP創英角ﾎﾟｯﾌﾟ体" pitchFamily="50" charset="-128"/>
              </a:rPr>
              <a:t>R</a:t>
            </a:r>
            <a:r>
              <a:rPr lang="en-US" altLang="ja-JP" b="1" baseline="-25000">
                <a:solidFill>
                  <a:schemeClr val="accent1"/>
                </a:solidFill>
                <a:latin typeface="Tahoma" pitchFamily="34" charset="0"/>
                <a:ea typeface="HGP創英角ﾎﾟｯﾌﾟ体" pitchFamily="50" charset="-128"/>
              </a:rPr>
              <a:t>2</a:t>
            </a:r>
          </a:p>
        </p:txBody>
      </p:sp>
      <p:sp>
        <p:nvSpPr>
          <p:cNvPr id="96277" name="Text Box 21"/>
          <p:cNvSpPr txBox="1">
            <a:spLocks noChangeArrowheads="1"/>
          </p:cNvSpPr>
          <p:nvPr/>
        </p:nvSpPr>
        <p:spPr bwMode="auto">
          <a:xfrm>
            <a:off x="2355850" y="4067175"/>
            <a:ext cx="790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solidFill>
                  <a:srgbClr val="3399FF"/>
                </a:solidFill>
                <a:latin typeface="Tahoma" pitchFamily="34" charset="0"/>
                <a:ea typeface="HGP創英角ﾎﾟｯﾌﾟ体" pitchFamily="50" charset="-128"/>
              </a:rPr>
              <a:t>NH</a:t>
            </a:r>
            <a:endParaRPr lang="en-US" altLang="ja-JP" b="1" baseline="30000">
              <a:solidFill>
                <a:srgbClr val="3399FF"/>
              </a:solidFill>
              <a:latin typeface="Tahoma" pitchFamily="34" charset="0"/>
              <a:ea typeface="HGP創英角ﾎﾟｯﾌﾟ体" pitchFamily="50" charset="-128"/>
            </a:endParaRPr>
          </a:p>
        </p:txBody>
      </p:sp>
      <p:sp>
        <p:nvSpPr>
          <p:cNvPr id="96278" name="Text Box 22"/>
          <p:cNvSpPr txBox="1">
            <a:spLocks noChangeArrowheads="1"/>
          </p:cNvSpPr>
          <p:nvPr/>
        </p:nvSpPr>
        <p:spPr bwMode="auto">
          <a:xfrm>
            <a:off x="2997200" y="4059238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latin typeface="Tahoma" pitchFamily="34" charset="0"/>
                <a:ea typeface="HGP創英角ﾎﾟｯﾌﾟ体" pitchFamily="50" charset="-128"/>
              </a:rPr>
              <a:t>C</a:t>
            </a:r>
          </a:p>
        </p:txBody>
      </p:sp>
      <p:sp>
        <p:nvSpPr>
          <p:cNvPr id="96279" name="Text Box 23"/>
          <p:cNvSpPr txBox="1">
            <a:spLocks noChangeArrowheads="1"/>
          </p:cNvSpPr>
          <p:nvPr/>
        </p:nvSpPr>
        <p:spPr bwMode="auto">
          <a:xfrm>
            <a:off x="3416300" y="4062413"/>
            <a:ext cx="8016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solidFill>
                  <a:srgbClr val="FF0000"/>
                </a:solidFill>
                <a:latin typeface="Tahoma" pitchFamily="34" charset="0"/>
                <a:ea typeface="HGP創英角ﾎﾟｯﾌﾟ体" pitchFamily="50" charset="-128"/>
              </a:rPr>
              <a:t>CO</a:t>
            </a:r>
            <a:endParaRPr lang="en-US" altLang="ja-JP" b="1" baseline="30000">
              <a:solidFill>
                <a:srgbClr val="FF0000"/>
              </a:solidFill>
              <a:latin typeface="Tahoma" pitchFamily="34" charset="0"/>
              <a:ea typeface="HGP創英角ﾎﾟｯﾌﾟ体" pitchFamily="50" charset="-128"/>
            </a:endParaRPr>
          </a:p>
        </p:txBody>
      </p:sp>
      <p:sp>
        <p:nvSpPr>
          <p:cNvPr id="96280" name="Text Box 24"/>
          <p:cNvSpPr txBox="1">
            <a:spLocks noChangeArrowheads="1"/>
          </p:cNvSpPr>
          <p:nvPr/>
        </p:nvSpPr>
        <p:spPr bwMode="auto">
          <a:xfrm>
            <a:off x="3003550" y="4532313"/>
            <a:ext cx="60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latin typeface="Tahoma" pitchFamily="34" charset="0"/>
                <a:ea typeface="HGP創英角ﾎﾟｯﾌﾟ体" pitchFamily="50" charset="-128"/>
              </a:rPr>
              <a:t>H</a:t>
            </a:r>
          </a:p>
        </p:txBody>
      </p:sp>
      <p:sp>
        <p:nvSpPr>
          <p:cNvPr id="96281" name="Line 25"/>
          <p:cNvSpPr>
            <a:spLocks noChangeShapeType="1"/>
          </p:cNvSpPr>
          <p:nvPr/>
        </p:nvSpPr>
        <p:spPr bwMode="auto">
          <a:xfrm>
            <a:off x="3306763" y="4424363"/>
            <a:ext cx="0" cy="1587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282" name="Line 26"/>
          <p:cNvSpPr>
            <a:spLocks noChangeShapeType="1"/>
          </p:cNvSpPr>
          <p:nvPr/>
        </p:nvSpPr>
        <p:spPr bwMode="auto">
          <a:xfrm>
            <a:off x="3308350" y="3929063"/>
            <a:ext cx="0" cy="1571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283" name="Line 27"/>
          <p:cNvSpPr>
            <a:spLocks noChangeShapeType="1"/>
          </p:cNvSpPr>
          <p:nvPr/>
        </p:nvSpPr>
        <p:spPr bwMode="auto">
          <a:xfrm rot="5400000">
            <a:off x="3524250" y="4178300"/>
            <a:ext cx="0" cy="1587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284" name="Line 28"/>
          <p:cNvSpPr>
            <a:spLocks noChangeShapeType="1"/>
          </p:cNvSpPr>
          <p:nvPr/>
        </p:nvSpPr>
        <p:spPr bwMode="auto">
          <a:xfrm rot="5400000">
            <a:off x="3063875" y="4176713"/>
            <a:ext cx="0" cy="1587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285" name="Line 29"/>
          <p:cNvSpPr>
            <a:spLocks noChangeShapeType="1"/>
          </p:cNvSpPr>
          <p:nvPr/>
        </p:nvSpPr>
        <p:spPr bwMode="auto">
          <a:xfrm rot="5400000">
            <a:off x="2427288" y="4179888"/>
            <a:ext cx="0" cy="1587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287" name="Text Box 31"/>
          <p:cNvSpPr txBox="1">
            <a:spLocks noChangeArrowheads="1"/>
          </p:cNvSpPr>
          <p:nvPr/>
        </p:nvSpPr>
        <p:spPr bwMode="auto">
          <a:xfrm>
            <a:off x="4708525" y="3560763"/>
            <a:ext cx="60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solidFill>
                  <a:schemeClr val="tx2"/>
                </a:solidFill>
                <a:latin typeface="Tahoma" pitchFamily="34" charset="0"/>
                <a:ea typeface="HGP創英角ﾎﾟｯﾌﾟ体" pitchFamily="50" charset="-128"/>
              </a:rPr>
              <a:t>R</a:t>
            </a:r>
            <a:r>
              <a:rPr lang="en-US" altLang="ja-JP" b="1" baseline="-25000">
                <a:solidFill>
                  <a:schemeClr val="tx2"/>
                </a:solidFill>
                <a:latin typeface="Tahoma" pitchFamily="34" charset="0"/>
                <a:ea typeface="HGP創英角ﾎﾟｯﾌﾟ体" pitchFamily="50" charset="-128"/>
              </a:rPr>
              <a:t>3</a:t>
            </a:r>
          </a:p>
        </p:txBody>
      </p:sp>
      <p:sp>
        <p:nvSpPr>
          <p:cNvPr id="96288" name="Text Box 32"/>
          <p:cNvSpPr txBox="1">
            <a:spLocks noChangeArrowheads="1"/>
          </p:cNvSpPr>
          <p:nvPr/>
        </p:nvSpPr>
        <p:spPr bwMode="auto">
          <a:xfrm>
            <a:off x="4008438" y="4071938"/>
            <a:ext cx="78898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solidFill>
                  <a:srgbClr val="3399FF"/>
                </a:solidFill>
                <a:latin typeface="Tahoma" pitchFamily="34" charset="0"/>
                <a:ea typeface="HGP創英角ﾎﾟｯﾌﾟ体" pitchFamily="50" charset="-128"/>
              </a:rPr>
              <a:t>NH</a:t>
            </a:r>
            <a:endParaRPr lang="en-US" altLang="ja-JP" b="1" baseline="30000">
              <a:solidFill>
                <a:srgbClr val="3399FF"/>
              </a:solidFill>
              <a:latin typeface="Tahoma" pitchFamily="34" charset="0"/>
              <a:ea typeface="HGP創英角ﾎﾟｯﾌﾟ体" pitchFamily="50" charset="-128"/>
            </a:endParaRPr>
          </a:p>
        </p:txBody>
      </p:sp>
      <p:sp>
        <p:nvSpPr>
          <p:cNvPr id="96289" name="Text Box 33"/>
          <p:cNvSpPr txBox="1">
            <a:spLocks noChangeArrowheads="1"/>
          </p:cNvSpPr>
          <p:nvPr/>
        </p:nvSpPr>
        <p:spPr bwMode="auto">
          <a:xfrm>
            <a:off x="4646613" y="4065588"/>
            <a:ext cx="6096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latin typeface="Tahoma" pitchFamily="34" charset="0"/>
                <a:ea typeface="HGP創英角ﾎﾟｯﾌﾟ体" pitchFamily="50" charset="-128"/>
              </a:rPr>
              <a:t>C</a:t>
            </a:r>
          </a:p>
        </p:txBody>
      </p:sp>
      <p:sp>
        <p:nvSpPr>
          <p:cNvPr id="96290" name="Text Box 34"/>
          <p:cNvSpPr txBox="1">
            <a:spLocks noChangeArrowheads="1"/>
          </p:cNvSpPr>
          <p:nvPr/>
        </p:nvSpPr>
        <p:spPr bwMode="auto">
          <a:xfrm>
            <a:off x="5064125" y="4065588"/>
            <a:ext cx="801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solidFill>
                  <a:srgbClr val="FF0000"/>
                </a:solidFill>
                <a:latin typeface="Tahoma" pitchFamily="34" charset="0"/>
                <a:ea typeface="HGP創英角ﾎﾟｯﾌﾟ体" pitchFamily="50" charset="-128"/>
              </a:rPr>
              <a:t>CO</a:t>
            </a:r>
            <a:endParaRPr lang="en-US" altLang="ja-JP" b="1" baseline="30000">
              <a:solidFill>
                <a:srgbClr val="FF0000"/>
              </a:solidFill>
              <a:latin typeface="Tahoma" pitchFamily="34" charset="0"/>
              <a:ea typeface="HGP創英角ﾎﾟｯﾌﾟ体" pitchFamily="50" charset="-128"/>
            </a:endParaRPr>
          </a:p>
        </p:txBody>
      </p:sp>
      <p:sp>
        <p:nvSpPr>
          <p:cNvPr id="96291" name="Text Box 35"/>
          <p:cNvSpPr txBox="1">
            <a:spLocks noChangeArrowheads="1"/>
          </p:cNvSpPr>
          <p:nvPr/>
        </p:nvSpPr>
        <p:spPr bwMode="auto">
          <a:xfrm>
            <a:off x="4652963" y="4533900"/>
            <a:ext cx="608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latin typeface="Tahoma" pitchFamily="34" charset="0"/>
                <a:ea typeface="HGP創英角ﾎﾟｯﾌﾟ体" pitchFamily="50" charset="-128"/>
              </a:rPr>
              <a:t>H</a:t>
            </a:r>
          </a:p>
        </p:txBody>
      </p:sp>
      <p:sp>
        <p:nvSpPr>
          <p:cNvPr id="96292" name="Line 36"/>
          <p:cNvSpPr>
            <a:spLocks noChangeShapeType="1"/>
          </p:cNvSpPr>
          <p:nvPr/>
        </p:nvSpPr>
        <p:spPr bwMode="auto">
          <a:xfrm>
            <a:off x="4956175" y="4427538"/>
            <a:ext cx="0" cy="1587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293" name="Line 37"/>
          <p:cNvSpPr>
            <a:spLocks noChangeShapeType="1"/>
          </p:cNvSpPr>
          <p:nvPr/>
        </p:nvSpPr>
        <p:spPr bwMode="auto">
          <a:xfrm>
            <a:off x="4957763" y="3932238"/>
            <a:ext cx="0" cy="1571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294" name="Line 38"/>
          <p:cNvSpPr>
            <a:spLocks noChangeShapeType="1"/>
          </p:cNvSpPr>
          <p:nvPr/>
        </p:nvSpPr>
        <p:spPr bwMode="auto">
          <a:xfrm rot="5400000">
            <a:off x="5173663" y="4181475"/>
            <a:ext cx="0" cy="1587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295" name="Line 39"/>
          <p:cNvSpPr>
            <a:spLocks noChangeShapeType="1"/>
          </p:cNvSpPr>
          <p:nvPr/>
        </p:nvSpPr>
        <p:spPr bwMode="auto">
          <a:xfrm rot="5400000">
            <a:off x="4713288" y="4179888"/>
            <a:ext cx="0" cy="1587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296" name="Line 40"/>
          <p:cNvSpPr>
            <a:spLocks noChangeShapeType="1"/>
          </p:cNvSpPr>
          <p:nvPr/>
        </p:nvSpPr>
        <p:spPr bwMode="auto">
          <a:xfrm rot="5400000">
            <a:off x="4095750" y="4183063"/>
            <a:ext cx="0" cy="1587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297" name="Line 41"/>
          <p:cNvSpPr>
            <a:spLocks noChangeShapeType="1"/>
          </p:cNvSpPr>
          <p:nvPr/>
        </p:nvSpPr>
        <p:spPr bwMode="auto">
          <a:xfrm rot="5400000">
            <a:off x="5923757" y="4028281"/>
            <a:ext cx="0" cy="449263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300" name="Text Box 44"/>
          <p:cNvSpPr txBox="1">
            <a:spLocks noChangeArrowheads="1"/>
          </p:cNvSpPr>
          <p:nvPr/>
        </p:nvSpPr>
        <p:spPr bwMode="auto">
          <a:xfrm>
            <a:off x="4229100" y="1547813"/>
            <a:ext cx="6096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solidFill>
                  <a:schemeClr val="accent1"/>
                </a:solidFill>
                <a:latin typeface="Tahoma" pitchFamily="34" charset="0"/>
                <a:ea typeface="HGP創英角ﾎﾟｯﾌﾟ体" pitchFamily="50" charset="-128"/>
              </a:rPr>
              <a:t>R</a:t>
            </a:r>
            <a:r>
              <a:rPr lang="en-US" altLang="ja-JP" b="1" baseline="-25000">
                <a:solidFill>
                  <a:schemeClr val="accent1"/>
                </a:solidFill>
                <a:latin typeface="Tahoma" pitchFamily="34" charset="0"/>
                <a:ea typeface="HGP創英角ﾎﾟｯﾌﾟ体" pitchFamily="50" charset="-128"/>
              </a:rPr>
              <a:t>2</a:t>
            </a:r>
          </a:p>
        </p:txBody>
      </p:sp>
      <p:sp>
        <p:nvSpPr>
          <p:cNvPr id="96301" name="Text Box 45"/>
          <p:cNvSpPr txBox="1">
            <a:spLocks noChangeArrowheads="1"/>
          </p:cNvSpPr>
          <p:nvPr/>
        </p:nvSpPr>
        <p:spPr bwMode="auto">
          <a:xfrm>
            <a:off x="3224213" y="2024063"/>
            <a:ext cx="1035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solidFill>
                  <a:srgbClr val="3399FF"/>
                </a:solidFill>
                <a:latin typeface="Tahoma" pitchFamily="34" charset="0"/>
                <a:ea typeface="HGP創英角ﾎﾟｯﾌﾟ体" pitchFamily="50" charset="-128"/>
              </a:rPr>
              <a:t>NH</a:t>
            </a:r>
            <a:r>
              <a:rPr lang="en-US" altLang="ja-JP" b="1" baseline="-25000">
                <a:solidFill>
                  <a:srgbClr val="3399FF"/>
                </a:solidFill>
                <a:latin typeface="Tahoma" pitchFamily="34" charset="0"/>
                <a:ea typeface="HGP創英角ﾎﾟｯﾌﾟ体" pitchFamily="50" charset="-128"/>
              </a:rPr>
              <a:t>3</a:t>
            </a:r>
            <a:r>
              <a:rPr lang="en-US" altLang="ja-JP" b="1" baseline="30000">
                <a:solidFill>
                  <a:srgbClr val="3399FF"/>
                </a:solidFill>
                <a:latin typeface="Tahoma" pitchFamily="34" charset="0"/>
                <a:ea typeface="HGP創英角ﾎﾟｯﾌﾟ体" pitchFamily="50" charset="-128"/>
              </a:rPr>
              <a:t>＋</a:t>
            </a:r>
          </a:p>
        </p:txBody>
      </p:sp>
      <p:sp>
        <p:nvSpPr>
          <p:cNvPr id="96302" name="Text Box 46"/>
          <p:cNvSpPr txBox="1">
            <a:spLocks noChangeArrowheads="1"/>
          </p:cNvSpPr>
          <p:nvPr/>
        </p:nvSpPr>
        <p:spPr bwMode="auto">
          <a:xfrm>
            <a:off x="4170363" y="2047875"/>
            <a:ext cx="608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latin typeface="Tahoma" pitchFamily="34" charset="0"/>
                <a:ea typeface="HGP創英角ﾎﾟｯﾌﾟ体" pitchFamily="50" charset="-128"/>
              </a:rPr>
              <a:t>C</a:t>
            </a:r>
          </a:p>
        </p:txBody>
      </p:sp>
      <p:sp>
        <p:nvSpPr>
          <p:cNvPr id="96303" name="Text Box 47"/>
          <p:cNvSpPr txBox="1">
            <a:spLocks noChangeArrowheads="1"/>
          </p:cNvSpPr>
          <p:nvPr/>
        </p:nvSpPr>
        <p:spPr bwMode="auto">
          <a:xfrm>
            <a:off x="4738688" y="2017713"/>
            <a:ext cx="93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solidFill>
                  <a:srgbClr val="FF0000"/>
                </a:solidFill>
                <a:latin typeface="Tahoma" pitchFamily="34" charset="0"/>
                <a:ea typeface="HGP創英角ﾎﾟｯﾌﾟ体" pitchFamily="50" charset="-128"/>
              </a:rPr>
              <a:t>COO</a:t>
            </a:r>
            <a:r>
              <a:rPr lang="en-US" altLang="ja-JP" b="1" baseline="30000">
                <a:solidFill>
                  <a:srgbClr val="FF0000"/>
                </a:solidFill>
                <a:latin typeface="Tahoma" pitchFamily="34" charset="0"/>
                <a:ea typeface="HGP創英角ﾎﾟｯﾌﾟ体" pitchFamily="50" charset="-128"/>
              </a:rPr>
              <a:t>ー</a:t>
            </a:r>
          </a:p>
        </p:txBody>
      </p:sp>
      <p:sp>
        <p:nvSpPr>
          <p:cNvPr id="96304" name="Text Box 48"/>
          <p:cNvSpPr txBox="1">
            <a:spLocks noChangeArrowheads="1"/>
          </p:cNvSpPr>
          <p:nvPr/>
        </p:nvSpPr>
        <p:spPr bwMode="auto">
          <a:xfrm>
            <a:off x="4173538" y="2520950"/>
            <a:ext cx="6096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latin typeface="Tahoma" pitchFamily="34" charset="0"/>
                <a:ea typeface="HGP創英角ﾎﾟｯﾌﾟ体" pitchFamily="50" charset="-128"/>
              </a:rPr>
              <a:t>H</a:t>
            </a:r>
          </a:p>
        </p:txBody>
      </p:sp>
      <p:sp>
        <p:nvSpPr>
          <p:cNvPr id="96305" name="Line 49"/>
          <p:cNvSpPr>
            <a:spLocks noChangeShapeType="1"/>
          </p:cNvSpPr>
          <p:nvPr/>
        </p:nvSpPr>
        <p:spPr bwMode="auto">
          <a:xfrm>
            <a:off x="4479925" y="2413000"/>
            <a:ext cx="0" cy="1587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306" name="Line 50"/>
          <p:cNvSpPr>
            <a:spLocks noChangeShapeType="1"/>
          </p:cNvSpPr>
          <p:nvPr/>
        </p:nvSpPr>
        <p:spPr bwMode="auto">
          <a:xfrm>
            <a:off x="4481513" y="1916113"/>
            <a:ext cx="0" cy="1587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307" name="Line 51"/>
          <p:cNvSpPr>
            <a:spLocks noChangeShapeType="1"/>
          </p:cNvSpPr>
          <p:nvPr/>
        </p:nvSpPr>
        <p:spPr bwMode="auto">
          <a:xfrm rot="5400000">
            <a:off x="4697413" y="2166938"/>
            <a:ext cx="0" cy="1587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308" name="Line 52"/>
          <p:cNvSpPr>
            <a:spLocks noChangeShapeType="1"/>
          </p:cNvSpPr>
          <p:nvPr/>
        </p:nvSpPr>
        <p:spPr bwMode="auto">
          <a:xfrm rot="5400000">
            <a:off x="4237038" y="2165350"/>
            <a:ext cx="0" cy="1587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309" name="Text Box 53"/>
          <p:cNvSpPr txBox="1">
            <a:spLocks noChangeArrowheads="1"/>
          </p:cNvSpPr>
          <p:nvPr/>
        </p:nvSpPr>
        <p:spPr bwMode="auto">
          <a:xfrm>
            <a:off x="2819400" y="2027238"/>
            <a:ext cx="500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800" b="1">
                <a:latin typeface="Tahoma" pitchFamily="34" charset="0"/>
                <a:ea typeface="HGP創英角ﾎﾟｯﾌﾟ体" pitchFamily="50" charset="-128"/>
              </a:rPr>
              <a:t>＋</a:t>
            </a:r>
          </a:p>
        </p:txBody>
      </p:sp>
      <p:sp>
        <p:nvSpPr>
          <p:cNvPr id="96311" name="Text Box 55"/>
          <p:cNvSpPr txBox="1">
            <a:spLocks noChangeArrowheads="1"/>
          </p:cNvSpPr>
          <p:nvPr/>
        </p:nvSpPr>
        <p:spPr bwMode="auto">
          <a:xfrm>
            <a:off x="1354138" y="1543050"/>
            <a:ext cx="608012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solidFill>
                  <a:schemeClr val="folHlink"/>
                </a:solidFill>
                <a:latin typeface="Tahoma" pitchFamily="34" charset="0"/>
                <a:ea typeface="HGP創英角ﾎﾟｯﾌﾟ体" pitchFamily="50" charset="-128"/>
              </a:rPr>
              <a:t>R</a:t>
            </a:r>
            <a:r>
              <a:rPr lang="en-US" altLang="ja-JP" b="1" baseline="-25000">
                <a:solidFill>
                  <a:schemeClr val="folHlink"/>
                </a:solidFill>
                <a:latin typeface="Tahoma" pitchFamily="34" charset="0"/>
                <a:ea typeface="HGP創英角ﾎﾟｯﾌﾟ体" pitchFamily="50" charset="-128"/>
              </a:rPr>
              <a:t>1</a:t>
            </a:r>
          </a:p>
        </p:txBody>
      </p:sp>
      <p:sp>
        <p:nvSpPr>
          <p:cNvPr id="96312" name="Text Box 56"/>
          <p:cNvSpPr txBox="1">
            <a:spLocks noChangeArrowheads="1"/>
          </p:cNvSpPr>
          <p:nvPr/>
        </p:nvSpPr>
        <p:spPr bwMode="auto">
          <a:xfrm>
            <a:off x="342900" y="2020888"/>
            <a:ext cx="1036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solidFill>
                  <a:srgbClr val="3399FF"/>
                </a:solidFill>
                <a:latin typeface="Tahoma" pitchFamily="34" charset="0"/>
                <a:ea typeface="HGP創英角ﾎﾟｯﾌﾟ体" pitchFamily="50" charset="-128"/>
              </a:rPr>
              <a:t>NH</a:t>
            </a:r>
            <a:r>
              <a:rPr lang="en-US" altLang="ja-JP" b="1" baseline="-25000">
                <a:solidFill>
                  <a:srgbClr val="3399FF"/>
                </a:solidFill>
                <a:latin typeface="Tahoma" pitchFamily="34" charset="0"/>
                <a:ea typeface="HGP創英角ﾎﾟｯﾌﾟ体" pitchFamily="50" charset="-128"/>
              </a:rPr>
              <a:t>3</a:t>
            </a:r>
            <a:r>
              <a:rPr lang="en-US" altLang="ja-JP" b="1" baseline="30000">
                <a:solidFill>
                  <a:srgbClr val="3399FF"/>
                </a:solidFill>
                <a:latin typeface="Tahoma" pitchFamily="34" charset="0"/>
                <a:ea typeface="HGP創英角ﾎﾟｯﾌﾟ体" pitchFamily="50" charset="-128"/>
              </a:rPr>
              <a:t>＋</a:t>
            </a:r>
          </a:p>
        </p:txBody>
      </p:sp>
      <p:sp>
        <p:nvSpPr>
          <p:cNvPr id="96313" name="Text Box 57"/>
          <p:cNvSpPr txBox="1">
            <a:spLocks noChangeArrowheads="1"/>
          </p:cNvSpPr>
          <p:nvPr/>
        </p:nvSpPr>
        <p:spPr bwMode="auto">
          <a:xfrm>
            <a:off x="1293813" y="2046288"/>
            <a:ext cx="6048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latin typeface="Tahoma" pitchFamily="34" charset="0"/>
                <a:ea typeface="HGP創英角ﾎﾟｯﾌﾟ体" pitchFamily="50" charset="-128"/>
              </a:rPr>
              <a:t>C</a:t>
            </a:r>
          </a:p>
        </p:txBody>
      </p:sp>
      <p:sp>
        <p:nvSpPr>
          <p:cNvPr id="96314" name="Text Box 58"/>
          <p:cNvSpPr txBox="1">
            <a:spLocks noChangeArrowheads="1"/>
          </p:cNvSpPr>
          <p:nvPr/>
        </p:nvSpPr>
        <p:spPr bwMode="auto">
          <a:xfrm>
            <a:off x="1863725" y="2016125"/>
            <a:ext cx="936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solidFill>
                  <a:srgbClr val="FF0000"/>
                </a:solidFill>
                <a:latin typeface="Tahoma" pitchFamily="34" charset="0"/>
                <a:ea typeface="HGP創英角ﾎﾟｯﾌﾟ体" pitchFamily="50" charset="-128"/>
              </a:rPr>
              <a:t>COO</a:t>
            </a:r>
            <a:r>
              <a:rPr lang="en-US" altLang="ja-JP" b="1" baseline="30000">
                <a:solidFill>
                  <a:srgbClr val="FF0000"/>
                </a:solidFill>
                <a:latin typeface="Tahoma" pitchFamily="34" charset="0"/>
                <a:ea typeface="HGP創英角ﾎﾟｯﾌﾟ体" pitchFamily="50" charset="-128"/>
              </a:rPr>
              <a:t>ー</a:t>
            </a:r>
          </a:p>
        </p:txBody>
      </p:sp>
      <p:sp>
        <p:nvSpPr>
          <p:cNvPr id="96315" name="Text Box 59"/>
          <p:cNvSpPr txBox="1">
            <a:spLocks noChangeArrowheads="1"/>
          </p:cNvSpPr>
          <p:nvPr/>
        </p:nvSpPr>
        <p:spPr bwMode="auto">
          <a:xfrm>
            <a:off x="1295400" y="2517775"/>
            <a:ext cx="6096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>
                <a:latin typeface="Tahoma" pitchFamily="34" charset="0"/>
                <a:ea typeface="HGP創英角ﾎﾟｯﾌﾟ体" pitchFamily="50" charset="-128"/>
              </a:rPr>
              <a:t>H</a:t>
            </a:r>
          </a:p>
        </p:txBody>
      </p:sp>
      <p:sp>
        <p:nvSpPr>
          <p:cNvPr id="96316" name="Line 60"/>
          <p:cNvSpPr>
            <a:spLocks noChangeShapeType="1"/>
          </p:cNvSpPr>
          <p:nvPr/>
        </p:nvSpPr>
        <p:spPr bwMode="auto">
          <a:xfrm>
            <a:off x="1601788" y="2409825"/>
            <a:ext cx="0" cy="1587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317" name="Line 61"/>
          <p:cNvSpPr>
            <a:spLocks noChangeShapeType="1"/>
          </p:cNvSpPr>
          <p:nvPr/>
        </p:nvSpPr>
        <p:spPr bwMode="auto">
          <a:xfrm>
            <a:off x="1603375" y="1914525"/>
            <a:ext cx="0" cy="157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318" name="Line 62"/>
          <p:cNvSpPr>
            <a:spLocks noChangeShapeType="1"/>
          </p:cNvSpPr>
          <p:nvPr/>
        </p:nvSpPr>
        <p:spPr bwMode="auto">
          <a:xfrm rot="5400000">
            <a:off x="1818482" y="2164556"/>
            <a:ext cx="0" cy="157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319" name="Line 63"/>
          <p:cNvSpPr>
            <a:spLocks noChangeShapeType="1"/>
          </p:cNvSpPr>
          <p:nvPr/>
        </p:nvSpPr>
        <p:spPr bwMode="auto">
          <a:xfrm rot="5400000">
            <a:off x="1358900" y="2163763"/>
            <a:ext cx="0" cy="1587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320" name="Line 64"/>
          <p:cNvSpPr>
            <a:spLocks noChangeShapeType="1"/>
          </p:cNvSpPr>
          <p:nvPr/>
        </p:nvSpPr>
        <p:spPr bwMode="auto">
          <a:xfrm rot="5400000">
            <a:off x="6530182" y="2023268"/>
            <a:ext cx="0" cy="449263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321" name="Text Box 65"/>
          <p:cNvSpPr txBox="1">
            <a:spLocks noChangeArrowheads="1"/>
          </p:cNvSpPr>
          <p:nvPr/>
        </p:nvSpPr>
        <p:spPr bwMode="auto">
          <a:xfrm>
            <a:off x="5711825" y="2030413"/>
            <a:ext cx="4984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800" b="1">
                <a:latin typeface="Tahoma" pitchFamily="34" charset="0"/>
                <a:ea typeface="HGP創英角ﾎﾟｯﾌﾟ体" pitchFamily="50" charset="-128"/>
              </a:rPr>
              <a:t>＋</a:t>
            </a:r>
          </a:p>
        </p:txBody>
      </p:sp>
      <p:sp>
        <p:nvSpPr>
          <p:cNvPr id="96323" name="Text Box 67"/>
          <p:cNvSpPr txBox="1">
            <a:spLocks noChangeArrowheads="1"/>
          </p:cNvSpPr>
          <p:nvPr/>
        </p:nvSpPr>
        <p:spPr bwMode="auto">
          <a:xfrm>
            <a:off x="3425825" y="3076575"/>
            <a:ext cx="763588" cy="396875"/>
          </a:xfrm>
          <a:prstGeom prst="rect">
            <a:avLst/>
          </a:prstGeom>
          <a:noFill/>
          <a:ln w="825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000" b="1">
                <a:latin typeface="Tahoma" pitchFamily="34" charset="0"/>
                <a:ea typeface="HGP創英角ﾎﾟｯﾌﾟ体" pitchFamily="50" charset="-128"/>
              </a:rPr>
              <a:t>H</a:t>
            </a:r>
            <a:r>
              <a:rPr lang="en-US" altLang="ja-JP" sz="2000" b="1" baseline="-25000">
                <a:latin typeface="Tahoma" pitchFamily="34" charset="0"/>
                <a:ea typeface="HGP創英角ﾎﾟｯﾌﾟ体" pitchFamily="50" charset="-128"/>
              </a:rPr>
              <a:t>2</a:t>
            </a:r>
            <a:r>
              <a:rPr lang="en-US" altLang="ja-JP" sz="2000" b="1">
                <a:latin typeface="Tahoma" pitchFamily="34" charset="0"/>
                <a:ea typeface="HGP創英角ﾎﾟｯﾌﾟ体" pitchFamily="50" charset="-128"/>
              </a:rPr>
              <a:t>O</a:t>
            </a:r>
          </a:p>
        </p:txBody>
      </p:sp>
      <p:sp>
        <p:nvSpPr>
          <p:cNvPr id="96324" name="Freeform 68"/>
          <p:cNvSpPr>
            <a:spLocks/>
          </p:cNvSpPr>
          <p:nvPr/>
        </p:nvSpPr>
        <p:spPr bwMode="auto">
          <a:xfrm>
            <a:off x="4086225" y="2551113"/>
            <a:ext cx="1593850" cy="1355725"/>
          </a:xfrm>
          <a:custGeom>
            <a:avLst/>
            <a:gdLst/>
            <a:ahLst/>
            <a:cxnLst>
              <a:cxn ang="0">
                <a:pos x="1237" y="0"/>
              </a:cxn>
              <a:cxn ang="0">
                <a:pos x="1133" y="29"/>
              </a:cxn>
              <a:cxn ang="0">
                <a:pos x="982" y="67"/>
              </a:cxn>
              <a:cxn ang="0">
                <a:pos x="793" y="161"/>
              </a:cxn>
              <a:cxn ang="0">
                <a:pos x="727" y="199"/>
              </a:cxn>
              <a:cxn ang="0">
                <a:pos x="718" y="227"/>
              </a:cxn>
              <a:cxn ang="0">
                <a:pos x="614" y="284"/>
              </a:cxn>
              <a:cxn ang="0">
                <a:pos x="472" y="397"/>
              </a:cxn>
              <a:cxn ang="0">
                <a:pos x="434" y="435"/>
              </a:cxn>
              <a:cxn ang="0">
                <a:pos x="359" y="529"/>
              </a:cxn>
              <a:cxn ang="0">
                <a:pos x="321" y="595"/>
              </a:cxn>
              <a:cxn ang="0">
                <a:pos x="236" y="680"/>
              </a:cxn>
              <a:cxn ang="0">
                <a:pos x="161" y="765"/>
              </a:cxn>
              <a:cxn ang="0">
                <a:pos x="76" y="907"/>
              </a:cxn>
              <a:cxn ang="0">
                <a:pos x="47" y="964"/>
              </a:cxn>
              <a:cxn ang="0">
                <a:pos x="0" y="1058"/>
              </a:cxn>
            </a:cxnLst>
            <a:rect l="0" t="0" r="r" b="b"/>
            <a:pathLst>
              <a:path w="1237" h="1058">
                <a:moveTo>
                  <a:pt x="1237" y="0"/>
                </a:moveTo>
                <a:cubicBezTo>
                  <a:pt x="1202" y="12"/>
                  <a:pt x="1169" y="21"/>
                  <a:pt x="1133" y="29"/>
                </a:cubicBezTo>
                <a:cubicBezTo>
                  <a:pt x="1083" y="54"/>
                  <a:pt x="1038" y="59"/>
                  <a:pt x="982" y="67"/>
                </a:cubicBezTo>
                <a:cubicBezTo>
                  <a:pt x="915" y="93"/>
                  <a:pt x="862" y="145"/>
                  <a:pt x="793" y="161"/>
                </a:cubicBezTo>
                <a:cubicBezTo>
                  <a:pt x="772" y="175"/>
                  <a:pt x="745" y="181"/>
                  <a:pt x="727" y="199"/>
                </a:cubicBezTo>
                <a:cubicBezTo>
                  <a:pt x="720" y="206"/>
                  <a:pt x="725" y="220"/>
                  <a:pt x="718" y="227"/>
                </a:cubicBezTo>
                <a:cubicBezTo>
                  <a:pt x="705" y="240"/>
                  <a:pt x="633" y="275"/>
                  <a:pt x="614" y="284"/>
                </a:cubicBezTo>
                <a:cubicBezTo>
                  <a:pt x="575" y="334"/>
                  <a:pt x="518" y="352"/>
                  <a:pt x="472" y="397"/>
                </a:cubicBezTo>
                <a:cubicBezTo>
                  <a:pt x="448" y="472"/>
                  <a:pt x="485" y="383"/>
                  <a:pt x="434" y="435"/>
                </a:cubicBezTo>
                <a:cubicBezTo>
                  <a:pt x="400" y="470"/>
                  <a:pt x="421" y="509"/>
                  <a:pt x="359" y="529"/>
                </a:cubicBezTo>
                <a:cubicBezTo>
                  <a:pt x="349" y="550"/>
                  <a:pt x="337" y="577"/>
                  <a:pt x="321" y="595"/>
                </a:cubicBezTo>
                <a:cubicBezTo>
                  <a:pt x="294" y="625"/>
                  <a:pt x="258" y="646"/>
                  <a:pt x="236" y="680"/>
                </a:cubicBezTo>
                <a:cubicBezTo>
                  <a:pt x="215" y="712"/>
                  <a:pt x="161" y="765"/>
                  <a:pt x="161" y="765"/>
                </a:cubicBezTo>
                <a:cubicBezTo>
                  <a:pt x="143" y="818"/>
                  <a:pt x="94" y="855"/>
                  <a:pt x="76" y="907"/>
                </a:cubicBezTo>
                <a:cubicBezTo>
                  <a:pt x="62" y="946"/>
                  <a:pt x="71" y="927"/>
                  <a:pt x="47" y="964"/>
                </a:cubicBezTo>
                <a:cubicBezTo>
                  <a:pt x="38" y="1010"/>
                  <a:pt x="32" y="1026"/>
                  <a:pt x="0" y="1058"/>
                </a:cubicBezTo>
              </a:path>
            </a:pathLst>
          </a:custGeom>
          <a:noFill/>
          <a:ln w="82550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325" name="Freeform 69"/>
          <p:cNvSpPr>
            <a:spLocks/>
          </p:cNvSpPr>
          <p:nvPr/>
        </p:nvSpPr>
        <p:spPr bwMode="auto">
          <a:xfrm>
            <a:off x="4098925" y="3035300"/>
            <a:ext cx="595313" cy="144463"/>
          </a:xfrm>
          <a:custGeom>
            <a:avLst/>
            <a:gdLst/>
            <a:ahLst/>
            <a:cxnLst>
              <a:cxn ang="0">
                <a:pos x="463" y="0"/>
              </a:cxn>
              <a:cxn ang="0">
                <a:pos x="142" y="113"/>
              </a:cxn>
              <a:cxn ang="0">
                <a:pos x="0" y="104"/>
              </a:cxn>
            </a:cxnLst>
            <a:rect l="0" t="0" r="r" b="b"/>
            <a:pathLst>
              <a:path w="463" h="113">
                <a:moveTo>
                  <a:pt x="463" y="0"/>
                </a:moveTo>
                <a:cubicBezTo>
                  <a:pt x="349" y="58"/>
                  <a:pt x="274" y="99"/>
                  <a:pt x="142" y="113"/>
                </a:cubicBezTo>
                <a:cubicBezTo>
                  <a:pt x="95" y="110"/>
                  <a:pt x="0" y="104"/>
                  <a:pt x="0" y="104"/>
                </a:cubicBezTo>
              </a:path>
            </a:pathLst>
          </a:custGeom>
          <a:noFill/>
          <a:ln w="82550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327" name="Freeform 71"/>
          <p:cNvSpPr>
            <a:spLocks/>
          </p:cNvSpPr>
          <p:nvPr/>
        </p:nvSpPr>
        <p:spPr bwMode="auto">
          <a:xfrm>
            <a:off x="2425700" y="2611438"/>
            <a:ext cx="609600" cy="1284287"/>
          </a:xfrm>
          <a:custGeom>
            <a:avLst/>
            <a:gdLst/>
            <a:ahLst/>
            <a:cxnLst>
              <a:cxn ang="0">
                <a:pos x="473" y="0"/>
              </a:cxn>
              <a:cxn ang="0">
                <a:pos x="388" y="56"/>
              </a:cxn>
              <a:cxn ang="0">
                <a:pos x="321" y="141"/>
              </a:cxn>
              <a:cxn ang="0">
                <a:pos x="255" y="245"/>
              </a:cxn>
              <a:cxn ang="0">
                <a:pos x="227" y="311"/>
              </a:cxn>
              <a:cxn ang="0">
                <a:pos x="189" y="368"/>
              </a:cxn>
              <a:cxn ang="0">
                <a:pos x="95" y="585"/>
              </a:cxn>
              <a:cxn ang="0">
                <a:pos x="48" y="708"/>
              </a:cxn>
              <a:cxn ang="0">
                <a:pos x="0" y="897"/>
              </a:cxn>
              <a:cxn ang="0">
                <a:pos x="19" y="1001"/>
              </a:cxn>
            </a:cxnLst>
            <a:rect l="0" t="0" r="r" b="b"/>
            <a:pathLst>
              <a:path w="473" h="1001">
                <a:moveTo>
                  <a:pt x="473" y="0"/>
                </a:moveTo>
                <a:cubicBezTo>
                  <a:pt x="442" y="20"/>
                  <a:pt x="423" y="45"/>
                  <a:pt x="388" y="56"/>
                </a:cubicBezTo>
                <a:cubicBezTo>
                  <a:pt x="365" y="123"/>
                  <a:pt x="397" y="45"/>
                  <a:pt x="321" y="141"/>
                </a:cubicBezTo>
                <a:cubicBezTo>
                  <a:pt x="292" y="178"/>
                  <a:pt x="273" y="203"/>
                  <a:pt x="255" y="245"/>
                </a:cubicBezTo>
                <a:cubicBezTo>
                  <a:pt x="245" y="267"/>
                  <a:pt x="239" y="290"/>
                  <a:pt x="227" y="311"/>
                </a:cubicBezTo>
                <a:cubicBezTo>
                  <a:pt x="216" y="331"/>
                  <a:pt x="189" y="368"/>
                  <a:pt x="189" y="368"/>
                </a:cubicBezTo>
                <a:cubicBezTo>
                  <a:pt x="170" y="448"/>
                  <a:pt x="132" y="512"/>
                  <a:pt x="95" y="585"/>
                </a:cubicBezTo>
                <a:cubicBezTo>
                  <a:pt x="74" y="626"/>
                  <a:pt x="74" y="669"/>
                  <a:pt x="48" y="708"/>
                </a:cubicBezTo>
                <a:cubicBezTo>
                  <a:pt x="32" y="772"/>
                  <a:pt x="14" y="833"/>
                  <a:pt x="0" y="897"/>
                </a:cubicBezTo>
                <a:cubicBezTo>
                  <a:pt x="4" y="921"/>
                  <a:pt x="19" y="973"/>
                  <a:pt x="19" y="1001"/>
                </a:cubicBezTo>
              </a:path>
            </a:pathLst>
          </a:custGeom>
          <a:noFill/>
          <a:ln w="82550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328" name="Text Box 72"/>
          <p:cNvSpPr txBox="1">
            <a:spLocks noChangeArrowheads="1"/>
          </p:cNvSpPr>
          <p:nvPr/>
        </p:nvSpPr>
        <p:spPr bwMode="auto">
          <a:xfrm>
            <a:off x="1504950" y="3049588"/>
            <a:ext cx="763588" cy="396875"/>
          </a:xfrm>
          <a:prstGeom prst="rect">
            <a:avLst/>
          </a:prstGeom>
          <a:noFill/>
          <a:ln w="825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000" b="1">
                <a:latin typeface="Tahoma" pitchFamily="34" charset="0"/>
                <a:ea typeface="HGP創英角ﾎﾟｯﾌﾟ体" pitchFamily="50" charset="-128"/>
              </a:rPr>
              <a:t>H</a:t>
            </a:r>
            <a:r>
              <a:rPr lang="en-US" altLang="ja-JP" sz="2000" b="1" baseline="-25000">
                <a:latin typeface="Tahoma" pitchFamily="34" charset="0"/>
                <a:ea typeface="HGP創英角ﾎﾟｯﾌﾟ体" pitchFamily="50" charset="-128"/>
              </a:rPr>
              <a:t>2</a:t>
            </a:r>
            <a:r>
              <a:rPr lang="en-US" altLang="ja-JP" sz="2000" b="1">
                <a:latin typeface="Tahoma" pitchFamily="34" charset="0"/>
                <a:ea typeface="HGP創英角ﾎﾟｯﾌﾟ体" pitchFamily="50" charset="-128"/>
              </a:rPr>
              <a:t>O</a:t>
            </a:r>
          </a:p>
        </p:txBody>
      </p:sp>
      <p:sp>
        <p:nvSpPr>
          <p:cNvPr id="96329" name="Freeform 73"/>
          <p:cNvSpPr>
            <a:spLocks/>
          </p:cNvSpPr>
          <p:nvPr/>
        </p:nvSpPr>
        <p:spPr bwMode="auto">
          <a:xfrm>
            <a:off x="2176463" y="3095625"/>
            <a:ext cx="461962" cy="157163"/>
          </a:xfrm>
          <a:custGeom>
            <a:avLst/>
            <a:gdLst/>
            <a:ahLst/>
            <a:cxnLst>
              <a:cxn ang="0">
                <a:pos x="358" y="0"/>
              </a:cxn>
              <a:cxn ang="0">
                <a:pos x="0" y="123"/>
              </a:cxn>
            </a:cxnLst>
            <a:rect l="0" t="0" r="r" b="b"/>
            <a:pathLst>
              <a:path w="358" h="123">
                <a:moveTo>
                  <a:pt x="358" y="0"/>
                </a:moveTo>
                <a:cubicBezTo>
                  <a:pt x="249" y="111"/>
                  <a:pt x="156" y="123"/>
                  <a:pt x="0" y="123"/>
                </a:cubicBezTo>
              </a:path>
            </a:pathLst>
          </a:custGeom>
          <a:noFill/>
          <a:ln w="82550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330" name="Text Box 74"/>
          <p:cNvSpPr txBox="1">
            <a:spLocks noChangeArrowheads="1"/>
          </p:cNvSpPr>
          <p:nvPr/>
        </p:nvSpPr>
        <p:spPr bwMode="auto">
          <a:xfrm>
            <a:off x="1711325" y="4511675"/>
            <a:ext cx="14716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800" b="1">
                <a:latin typeface="Tahoma" pitchFamily="34" charset="0"/>
                <a:ea typeface="HGP創英角ﾎﾟｯﾌﾟ体" pitchFamily="50" charset="-128"/>
              </a:rPr>
              <a:t>Peptide bond</a:t>
            </a:r>
          </a:p>
        </p:txBody>
      </p:sp>
      <p:sp>
        <p:nvSpPr>
          <p:cNvPr id="96331" name="Text Box 75"/>
          <p:cNvSpPr txBox="1">
            <a:spLocks noChangeArrowheads="1"/>
          </p:cNvSpPr>
          <p:nvPr/>
        </p:nvSpPr>
        <p:spPr bwMode="auto">
          <a:xfrm>
            <a:off x="3370263" y="4510088"/>
            <a:ext cx="1471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800" b="1">
                <a:latin typeface="Tahoma" pitchFamily="34" charset="0"/>
                <a:ea typeface="HGP創英角ﾎﾟｯﾌﾟ体" pitchFamily="50" charset="-128"/>
              </a:rPr>
              <a:t>Peptide bond</a:t>
            </a:r>
          </a:p>
        </p:txBody>
      </p:sp>
      <p:sp>
        <p:nvSpPr>
          <p:cNvPr id="96332" name="AutoShape 76"/>
          <p:cNvSpPr>
            <a:spLocks noChangeArrowheads="1"/>
          </p:cNvSpPr>
          <p:nvPr/>
        </p:nvSpPr>
        <p:spPr bwMode="auto">
          <a:xfrm>
            <a:off x="1836738" y="4029075"/>
            <a:ext cx="1217612" cy="447675"/>
          </a:xfrm>
          <a:prstGeom prst="roundRect">
            <a:avLst>
              <a:gd name="adj" fmla="val 16667"/>
            </a:avLst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333" name="AutoShape 77"/>
          <p:cNvSpPr>
            <a:spLocks noChangeArrowheads="1"/>
          </p:cNvSpPr>
          <p:nvPr/>
        </p:nvSpPr>
        <p:spPr bwMode="auto">
          <a:xfrm>
            <a:off x="3513138" y="4029075"/>
            <a:ext cx="1181100" cy="449263"/>
          </a:xfrm>
          <a:prstGeom prst="roundRect">
            <a:avLst>
              <a:gd name="adj" fmla="val 16667"/>
            </a:avLst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341" name="Text Box 85"/>
          <p:cNvSpPr txBox="1">
            <a:spLocks noChangeArrowheads="1"/>
          </p:cNvSpPr>
          <p:nvPr/>
        </p:nvSpPr>
        <p:spPr bwMode="auto">
          <a:xfrm>
            <a:off x="5553075" y="4929198"/>
            <a:ext cx="3590925" cy="13430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600" dirty="0">
                <a:latin typeface="Tahoma" pitchFamily="34" charset="0"/>
                <a:ea typeface="HGP創英角ﾎﾟｯﾌﾟ体" pitchFamily="50" charset="-128"/>
              </a:rPr>
              <a:t>The amino acid sequence is called as </a:t>
            </a:r>
            <a:r>
              <a:rPr lang="en-US" altLang="ja-JP" sz="2600" dirty="0" smtClean="0">
                <a:solidFill>
                  <a:srgbClr val="FF0000"/>
                </a:solidFill>
                <a:latin typeface="Tahoma" pitchFamily="34" charset="0"/>
                <a:ea typeface="HGP創英角ﾎﾟｯﾌﾟ体" pitchFamily="50" charset="-128"/>
              </a:rPr>
              <a:t>Primary </a:t>
            </a:r>
            <a:r>
              <a:rPr lang="en-US" altLang="ja-JP" sz="2600" dirty="0">
                <a:solidFill>
                  <a:srgbClr val="FF0000"/>
                </a:solidFill>
                <a:latin typeface="Tahoma" pitchFamily="34" charset="0"/>
                <a:ea typeface="HGP創英角ﾎﾟｯﾌﾟ体" pitchFamily="50" charset="-128"/>
              </a:rPr>
              <a:t>S</a:t>
            </a:r>
            <a:r>
              <a:rPr lang="en-US" altLang="ja-JP" sz="2600" dirty="0" smtClean="0">
                <a:solidFill>
                  <a:srgbClr val="FF0000"/>
                </a:solidFill>
                <a:latin typeface="Tahoma" pitchFamily="34" charset="0"/>
                <a:ea typeface="HGP創英角ﾎﾟｯﾌﾟ体" pitchFamily="50" charset="-128"/>
              </a:rPr>
              <a:t>tructure</a:t>
            </a:r>
            <a:r>
              <a:rPr lang="en-US" altLang="ja-JP" sz="3000" dirty="0" smtClean="0">
                <a:latin typeface="Tahoma" pitchFamily="34" charset="0"/>
                <a:ea typeface="HGP創英角ﾎﾟｯﾌﾟ体" pitchFamily="50" charset="-128"/>
              </a:rPr>
              <a:t> </a:t>
            </a:r>
            <a:endParaRPr lang="en-US" altLang="ja-JP" dirty="0">
              <a:latin typeface="Tahoma" pitchFamily="34" charset="0"/>
              <a:ea typeface="HGP創英角ﾎﾟｯﾌﾟ体" pitchFamily="50" charset="-128"/>
            </a:endParaRPr>
          </a:p>
        </p:txBody>
      </p:sp>
      <p:sp>
        <p:nvSpPr>
          <p:cNvPr id="96343" name="Oval 87"/>
          <p:cNvSpPr>
            <a:spLocks noChangeArrowheads="1"/>
          </p:cNvSpPr>
          <p:nvPr/>
        </p:nvSpPr>
        <p:spPr bwMode="auto">
          <a:xfrm>
            <a:off x="1089025" y="5610225"/>
            <a:ext cx="377825" cy="377825"/>
          </a:xfrm>
          <a:prstGeom prst="ellipse">
            <a:avLst/>
          </a:prstGeom>
          <a:gradFill rotWithShape="0">
            <a:gsLst>
              <a:gs pos="0">
                <a:srgbClr val="CC99FF"/>
              </a:gs>
              <a:gs pos="100000">
                <a:srgbClr val="CC99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344" name="Oval 88"/>
          <p:cNvSpPr>
            <a:spLocks noChangeArrowheads="1"/>
          </p:cNvSpPr>
          <p:nvPr/>
        </p:nvSpPr>
        <p:spPr bwMode="auto">
          <a:xfrm>
            <a:off x="1466850" y="5494338"/>
            <a:ext cx="377825" cy="377825"/>
          </a:xfrm>
          <a:prstGeom prst="ellipse">
            <a:avLst/>
          </a:prstGeom>
          <a:gradFill rotWithShape="0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345" name="Oval 89"/>
          <p:cNvSpPr>
            <a:spLocks noChangeArrowheads="1"/>
          </p:cNvSpPr>
          <p:nvPr/>
        </p:nvSpPr>
        <p:spPr bwMode="auto">
          <a:xfrm>
            <a:off x="1844675" y="5610225"/>
            <a:ext cx="377825" cy="377825"/>
          </a:xfrm>
          <a:prstGeom prst="ellipse">
            <a:avLst/>
          </a:prstGeom>
          <a:gradFill rotWithShape="0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346" name="Oval 90"/>
          <p:cNvSpPr>
            <a:spLocks noChangeArrowheads="1"/>
          </p:cNvSpPr>
          <p:nvPr/>
        </p:nvSpPr>
        <p:spPr bwMode="auto">
          <a:xfrm>
            <a:off x="2235200" y="5689600"/>
            <a:ext cx="377825" cy="377825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347" name="Oval 91"/>
          <p:cNvSpPr>
            <a:spLocks noChangeArrowheads="1"/>
          </p:cNvSpPr>
          <p:nvPr/>
        </p:nvSpPr>
        <p:spPr bwMode="auto">
          <a:xfrm>
            <a:off x="3729038" y="5610225"/>
            <a:ext cx="377825" cy="377825"/>
          </a:xfrm>
          <a:prstGeom prst="ellipse">
            <a:avLst/>
          </a:prstGeom>
          <a:gradFill rotWithShape="0">
            <a:gsLst>
              <a:gs pos="0">
                <a:srgbClr val="CCFFFF"/>
              </a:gs>
              <a:gs pos="100000">
                <a:srgbClr val="CCFF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348" name="Oval 92"/>
          <p:cNvSpPr>
            <a:spLocks noChangeArrowheads="1"/>
          </p:cNvSpPr>
          <p:nvPr/>
        </p:nvSpPr>
        <p:spPr bwMode="auto">
          <a:xfrm>
            <a:off x="3351213" y="5500688"/>
            <a:ext cx="377825" cy="377825"/>
          </a:xfrm>
          <a:prstGeom prst="ellipse">
            <a:avLst/>
          </a:prstGeom>
          <a:gradFill rotWithShape="0">
            <a:gsLst>
              <a:gs pos="0">
                <a:srgbClr val="FF99CC"/>
              </a:gs>
              <a:gs pos="100000">
                <a:srgbClr val="FF99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349" name="Oval 93"/>
          <p:cNvSpPr>
            <a:spLocks noChangeArrowheads="1"/>
          </p:cNvSpPr>
          <p:nvPr/>
        </p:nvSpPr>
        <p:spPr bwMode="auto">
          <a:xfrm>
            <a:off x="2595563" y="5610225"/>
            <a:ext cx="377825" cy="377825"/>
          </a:xfrm>
          <a:prstGeom prst="ellipse">
            <a:avLst/>
          </a:prstGeom>
          <a:gradFill rotWithShape="0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350" name="Oval 94"/>
          <p:cNvSpPr>
            <a:spLocks noChangeArrowheads="1"/>
          </p:cNvSpPr>
          <p:nvPr/>
        </p:nvSpPr>
        <p:spPr bwMode="auto">
          <a:xfrm>
            <a:off x="2973388" y="5500688"/>
            <a:ext cx="377825" cy="377825"/>
          </a:xfrm>
          <a:prstGeom prst="ellipse">
            <a:avLst/>
          </a:prstGeom>
          <a:gradFill rotWithShape="0">
            <a:gsLst>
              <a:gs pos="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351" name="Oval 95"/>
          <p:cNvSpPr>
            <a:spLocks noChangeArrowheads="1"/>
          </p:cNvSpPr>
          <p:nvPr/>
        </p:nvSpPr>
        <p:spPr bwMode="auto">
          <a:xfrm>
            <a:off x="4064000" y="5762625"/>
            <a:ext cx="377825" cy="377825"/>
          </a:xfrm>
          <a:prstGeom prst="ellipse">
            <a:avLst/>
          </a:prstGeom>
          <a:gradFill rotWithShape="0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352" name="Oval 96"/>
          <p:cNvSpPr>
            <a:spLocks noChangeArrowheads="1"/>
          </p:cNvSpPr>
          <p:nvPr/>
        </p:nvSpPr>
        <p:spPr bwMode="auto">
          <a:xfrm>
            <a:off x="4441825" y="5762625"/>
            <a:ext cx="377825" cy="377825"/>
          </a:xfrm>
          <a:prstGeom prst="ellipse">
            <a:avLst/>
          </a:prstGeom>
          <a:gradFill rotWithShape="0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353" name="Oval 97"/>
          <p:cNvSpPr>
            <a:spLocks noChangeArrowheads="1"/>
          </p:cNvSpPr>
          <p:nvPr/>
        </p:nvSpPr>
        <p:spPr bwMode="auto">
          <a:xfrm>
            <a:off x="4797425" y="5627688"/>
            <a:ext cx="377825" cy="377825"/>
          </a:xfrm>
          <a:prstGeom prst="ellipse">
            <a:avLst/>
          </a:prstGeom>
          <a:gradFill rotWithShape="0">
            <a:gsLst>
              <a:gs pos="0">
                <a:srgbClr val="CC99FF"/>
              </a:gs>
              <a:gs pos="100000">
                <a:srgbClr val="CC99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354" name="Text Box 98"/>
          <p:cNvSpPr txBox="1">
            <a:spLocks noChangeArrowheads="1"/>
          </p:cNvSpPr>
          <p:nvPr/>
        </p:nvSpPr>
        <p:spPr bwMode="auto">
          <a:xfrm>
            <a:off x="984250" y="5624513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 b="1">
                <a:solidFill>
                  <a:srgbClr val="000000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96355" name="Text Box 99"/>
          <p:cNvSpPr txBox="1">
            <a:spLocks noChangeArrowheads="1"/>
          </p:cNvSpPr>
          <p:nvPr/>
        </p:nvSpPr>
        <p:spPr bwMode="auto">
          <a:xfrm>
            <a:off x="4695825" y="5624513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 b="1">
                <a:solidFill>
                  <a:srgbClr val="000000"/>
                </a:solidFill>
                <a:latin typeface="Tahoma" pitchFamily="34" charset="0"/>
              </a:rPr>
              <a:t>A</a:t>
            </a:r>
          </a:p>
        </p:txBody>
      </p:sp>
      <p:sp>
        <p:nvSpPr>
          <p:cNvPr id="96356" name="Text Box 100"/>
          <p:cNvSpPr txBox="1">
            <a:spLocks noChangeArrowheads="1"/>
          </p:cNvSpPr>
          <p:nvPr/>
        </p:nvSpPr>
        <p:spPr bwMode="auto">
          <a:xfrm>
            <a:off x="1360488" y="5513388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 b="1">
                <a:solidFill>
                  <a:srgbClr val="000000"/>
                </a:solidFill>
                <a:latin typeface="Tahoma" pitchFamily="34" charset="0"/>
              </a:rPr>
              <a:t>F</a:t>
            </a:r>
          </a:p>
        </p:txBody>
      </p:sp>
      <p:sp>
        <p:nvSpPr>
          <p:cNvPr id="96357" name="Text Box 101"/>
          <p:cNvSpPr txBox="1">
            <a:spLocks noChangeArrowheads="1"/>
          </p:cNvSpPr>
          <p:nvPr/>
        </p:nvSpPr>
        <p:spPr bwMode="auto">
          <a:xfrm>
            <a:off x="2141538" y="5718175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 b="1">
                <a:solidFill>
                  <a:srgbClr val="000000"/>
                </a:solidFill>
                <a:latin typeface="Tahoma" pitchFamily="34" charset="0"/>
              </a:rPr>
              <a:t>N</a:t>
            </a:r>
          </a:p>
        </p:txBody>
      </p:sp>
      <p:sp>
        <p:nvSpPr>
          <p:cNvPr id="96358" name="Text Box 102"/>
          <p:cNvSpPr txBox="1">
            <a:spLocks noChangeArrowheads="1"/>
          </p:cNvSpPr>
          <p:nvPr/>
        </p:nvSpPr>
        <p:spPr bwMode="auto">
          <a:xfrm>
            <a:off x="1722438" y="5640388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 b="1">
                <a:solidFill>
                  <a:srgbClr val="000000"/>
                </a:solidFill>
                <a:latin typeface="Tahoma" pitchFamily="34" charset="0"/>
              </a:rPr>
              <a:t>G</a:t>
            </a:r>
          </a:p>
        </p:txBody>
      </p:sp>
      <p:sp>
        <p:nvSpPr>
          <p:cNvPr id="96359" name="Text Box 103"/>
          <p:cNvSpPr txBox="1">
            <a:spLocks noChangeArrowheads="1"/>
          </p:cNvSpPr>
          <p:nvPr/>
        </p:nvSpPr>
        <p:spPr bwMode="auto">
          <a:xfrm>
            <a:off x="3946525" y="5792788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 b="1">
                <a:solidFill>
                  <a:srgbClr val="000000"/>
                </a:solidFill>
                <a:latin typeface="Tahoma" pitchFamily="34" charset="0"/>
              </a:rPr>
              <a:t>G</a:t>
            </a:r>
          </a:p>
        </p:txBody>
      </p:sp>
      <p:sp>
        <p:nvSpPr>
          <p:cNvPr id="96360" name="Text Box 104"/>
          <p:cNvSpPr txBox="1">
            <a:spLocks noChangeArrowheads="1"/>
          </p:cNvSpPr>
          <p:nvPr/>
        </p:nvSpPr>
        <p:spPr bwMode="auto">
          <a:xfrm>
            <a:off x="2489200" y="5626100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 b="1">
                <a:solidFill>
                  <a:srgbClr val="000000"/>
                </a:solidFill>
                <a:latin typeface="Tahoma" pitchFamily="34" charset="0"/>
              </a:rPr>
              <a:t>S</a:t>
            </a:r>
          </a:p>
        </p:txBody>
      </p:sp>
      <p:sp>
        <p:nvSpPr>
          <p:cNvPr id="96361" name="Text Box 105"/>
          <p:cNvSpPr txBox="1">
            <a:spLocks noChangeArrowheads="1"/>
          </p:cNvSpPr>
          <p:nvPr/>
        </p:nvSpPr>
        <p:spPr bwMode="auto">
          <a:xfrm>
            <a:off x="2879725" y="5522913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sp>
        <p:nvSpPr>
          <p:cNvPr id="96362" name="Text Box 106"/>
          <p:cNvSpPr txBox="1">
            <a:spLocks noChangeArrowheads="1"/>
          </p:cNvSpPr>
          <p:nvPr/>
        </p:nvSpPr>
        <p:spPr bwMode="auto">
          <a:xfrm>
            <a:off x="4338638" y="5780088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 b="1">
                <a:solidFill>
                  <a:srgbClr val="000000"/>
                </a:solidFill>
                <a:latin typeface="Tahoma" pitchFamily="34" charset="0"/>
              </a:rPr>
              <a:t>S</a:t>
            </a:r>
          </a:p>
        </p:txBody>
      </p:sp>
      <p:sp>
        <p:nvSpPr>
          <p:cNvPr id="96363" name="Text Box 107"/>
          <p:cNvSpPr txBox="1">
            <a:spLocks noChangeArrowheads="1"/>
          </p:cNvSpPr>
          <p:nvPr/>
        </p:nvSpPr>
        <p:spPr bwMode="auto">
          <a:xfrm>
            <a:off x="3252788" y="5508625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 b="1">
                <a:solidFill>
                  <a:srgbClr val="000000"/>
                </a:solidFill>
                <a:latin typeface="Tahoma" pitchFamily="34" charset="0"/>
              </a:rPr>
              <a:t>D</a:t>
            </a:r>
          </a:p>
        </p:txBody>
      </p:sp>
      <p:sp>
        <p:nvSpPr>
          <p:cNvPr id="96364" name="Text Box 108"/>
          <p:cNvSpPr txBox="1">
            <a:spLocks noChangeArrowheads="1"/>
          </p:cNvSpPr>
          <p:nvPr/>
        </p:nvSpPr>
        <p:spPr bwMode="auto">
          <a:xfrm>
            <a:off x="3641725" y="5632450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 b="1">
                <a:solidFill>
                  <a:srgbClr val="000000"/>
                </a:solidFill>
                <a:latin typeface="Tahoma" pitchFamily="34" charset="0"/>
              </a:rPr>
              <a:t>K</a:t>
            </a:r>
          </a:p>
        </p:txBody>
      </p:sp>
      <p:sp>
        <p:nvSpPr>
          <p:cNvPr id="96365" name="Freeform 109"/>
          <p:cNvSpPr>
            <a:spLocks/>
          </p:cNvSpPr>
          <p:nvPr/>
        </p:nvSpPr>
        <p:spPr bwMode="auto">
          <a:xfrm>
            <a:off x="704850" y="5868988"/>
            <a:ext cx="388938" cy="90487"/>
          </a:xfrm>
          <a:custGeom>
            <a:avLst/>
            <a:gdLst/>
            <a:ahLst/>
            <a:cxnLst>
              <a:cxn ang="0">
                <a:pos x="245" y="0"/>
              </a:cxn>
              <a:cxn ang="0">
                <a:pos x="151" y="38"/>
              </a:cxn>
              <a:cxn ang="0">
                <a:pos x="0" y="57"/>
              </a:cxn>
            </a:cxnLst>
            <a:rect l="0" t="0" r="r" b="b"/>
            <a:pathLst>
              <a:path w="245" h="57">
                <a:moveTo>
                  <a:pt x="245" y="0"/>
                </a:moveTo>
                <a:cubicBezTo>
                  <a:pt x="218" y="14"/>
                  <a:pt x="192" y="29"/>
                  <a:pt x="151" y="38"/>
                </a:cubicBezTo>
                <a:cubicBezTo>
                  <a:pt x="110" y="47"/>
                  <a:pt x="55" y="52"/>
                  <a:pt x="0" y="57"/>
                </a:cubicBezTo>
              </a:path>
            </a:pathLst>
          </a:custGeom>
          <a:noFill/>
          <a:ln w="63500" cap="flat" cmpd="sng">
            <a:solidFill>
              <a:schemeClr val="tx1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366" name="Freeform 110"/>
          <p:cNvSpPr>
            <a:spLocks/>
          </p:cNvSpPr>
          <p:nvPr/>
        </p:nvSpPr>
        <p:spPr bwMode="auto">
          <a:xfrm flipV="1">
            <a:off x="5205413" y="5737225"/>
            <a:ext cx="433387" cy="42863"/>
          </a:xfrm>
          <a:custGeom>
            <a:avLst/>
            <a:gdLst/>
            <a:ahLst/>
            <a:cxnLst>
              <a:cxn ang="0">
                <a:pos x="245" y="0"/>
              </a:cxn>
              <a:cxn ang="0">
                <a:pos x="151" y="38"/>
              </a:cxn>
              <a:cxn ang="0">
                <a:pos x="0" y="57"/>
              </a:cxn>
            </a:cxnLst>
            <a:rect l="0" t="0" r="r" b="b"/>
            <a:pathLst>
              <a:path w="245" h="57">
                <a:moveTo>
                  <a:pt x="245" y="0"/>
                </a:moveTo>
                <a:cubicBezTo>
                  <a:pt x="218" y="14"/>
                  <a:pt x="192" y="29"/>
                  <a:pt x="151" y="38"/>
                </a:cubicBezTo>
                <a:cubicBezTo>
                  <a:pt x="110" y="47"/>
                  <a:pt x="55" y="52"/>
                  <a:pt x="0" y="57"/>
                </a:cubicBezTo>
              </a:path>
            </a:pathLst>
          </a:custGeom>
          <a:noFill/>
          <a:ln w="63500" cap="flat" cmpd="sng">
            <a:solidFill>
              <a:schemeClr val="tx1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368" name="Freeform 112"/>
          <p:cNvSpPr>
            <a:spLocks/>
          </p:cNvSpPr>
          <p:nvPr/>
        </p:nvSpPr>
        <p:spPr bwMode="auto">
          <a:xfrm>
            <a:off x="3298825" y="5037138"/>
            <a:ext cx="57150" cy="3603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170"/>
              </a:cxn>
              <a:cxn ang="0">
                <a:pos x="0" y="226"/>
              </a:cxn>
            </a:cxnLst>
            <a:rect l="0" t="0" r="r" b="b"/>
            <a:pathLst>
              <a:path w="36" h="227">
                <a:moveTo>
                  <a:pt x="0" y="0"/>
                </a:moveTo>
                <a:cubicBezTo>
                  <a:pt x="3" y="57"/>
                  <a:pt x="4" y="113"/>
                  <a:pt x="9" y="170"/>
                </a:cubicBezTo>
                <a:cubicBezTo>
                  <a:pt x="14" y="227"/>
                  <a:pt x="36" y="209"/>
                  <a:pt x="0" y="226"/>
                </a:cubicBezTo>
              </a:path>
            </a:pathLst>
          </a:custGeom>
          <a:noFill/>
          <a:ln w="57150" cap="flat" cmpd="sng">
            <a:solidFill>
              <a:schemeClr val="tx1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6369" name="Text Box 113"/>
          <p:cNvSpPr txBox="1">
            <a:spLocks noChangeArrowheads="1"/>
          </p:cNvSpPr>
          <p:nvPr/>
        </p:nvSpPr>
        <p:spPr bwMode="auto">
          <a:xfrm>
            <a:off x="5724525" y="2643188"/>
            <a:ext cx="32178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 dirty="0">
                <a:latin typeface="Tahoma" pitchFamily="34" charset="0"/>
                <a:ea typeface="HGP創英角ﾎﾟｯﾌﾟ体" pitchFamily="50" charset="-128"/>
              </a:rPr>
              <a:t>A carboxylic acid condenses with an amino group with the release of a water</a:t>
            </a:r>
          </a:p>
        </p:txBody>
      </p:sp>
    </p:spTree>
    <p:extLst>
      <p:ext uri="{BB962C8B-B14F-4D97-AF65-F5344CB8AC3E}">
        <p14:creationId xmlns:p14="http://schemas.microsoft.com/office/powerpoint/2010/main" val="45226438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sers.rcn.com/jkimball.ma.ultranet/BiologyPages/P/Peptid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981200"/>
            <a:ext cx="5105400" cy="25908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371600" y="609600"/>
            <a:ext cx="58320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PRIMARY STRUCTURE (1°)</a:t>
            </a:r>
            <a:endParaRPr lang="en-US" sz="40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SECONDARY STRUCTURE (2°)</a:t>
            </a:r>
            <a:endParaRPr lang="en-US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Secondary structure refers to the regular arrangement in space of amino acids that are close to one another in the polypeptide chain.</a:t>
            </a:r>
          </a:p>
          <a:p>
            <a:pPr lvl="0"/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lvl="0"/>
            <a:r>
              <a:rPr lang="en-US" dirty="0" smtClean="0">
                <a:latin typeface="Andalus" pitchFamily="18" charset="-78"/>
                <a:cs typeface="Andalus" pitchFamily="18" charset="-78"/>
              </a:rPr>
              <a:t>The secondary structure is held together by </a:t>
            </a:r>
            <a:r>
              <a:rPr lang="en-US" b="1" dirty="0" smtClean="0">
                <a:solidFill>
                  <a:srgbClr val="7030A0"/>
                </a:solidFill>
                <a:latin typeface="Andalus" pitchFamily="18" charset="-78"/>
                <a:cs typeface="Andalus" pitchFamily="18" charset="-78"/>
              </a:rPr>
              <a:t>hydrogen bonds.</a:t>
            </a:r>
          </a:p>
          <a:p>
            <a:pPr lvl="0"/>
            <a:r>
              <a:rPr lang="en-US" dirty="0" smtClean="0">
                <a:latin typeface="Andalus" pitchFamily="18" charset="-78"/>
                <a:cs typeface="Andalus" pitchFamily="18" charset="-78"/>
              </a:rPr>
              <a:t>Two types of secondary structure: α-helix, β-pleated sheet.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α-helix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is the most common peptide helix </a:t>
            </a:r>
            <a:r>
              <a:rPr lang="en-US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e.g.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hair or wool.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β-pleated sheet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e.g.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silk.</a:t>
            </a:r>
          </a:p>
          <a:p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9243464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9" name="Picture 5" descr="C:\My Documents\TE講義\1IGD_ribbon.jpg"/>
          <p:cNvPicPr>
            <a:picLocks noChangeAspect="1" noChangeArrowheads="1"/>
          </p:cNvPicPr>
          <p:nvPr/>
        </p:nvPicPr>
        <p:blipFill>
          <a:blip r:embed="rId3" cstate="print"/>
          <a:srcRect l="24808" r="24808"/>
          <a:stretch>
            <a:fillRect/>
          </a:stretch>
        </p:blipFill>
        <p:spPr bwMode="auto">
          <a:xfrm>
            <a:off x="3219450" y="1762125"/>
            <a:ext cx="2703513" cy="3490913"/>
          </a:xfrm>
          <a:prstGeom prst="rect">
            <a:avLst/>
          </a:prstGeom>
          <a:noFill/>
        </p:spPr>
      </p:pic>
      <p:pic>
        <p:nvPicPr>
          <p:cNvPr id="144391" name="Picture 7" descr="C:\My Documents\TE講義\BETA.jpg"/>
          <p:cNvPicPr>
            <a:picLocks noChangeAspect="1" noChangeArrowheads="1"/>
          </p:cNvPicPr>
          <p:nvPr/>
        </p:nvPicPr>
        <p:blipFill>
          <a:blip r:embed="rId4" cstate="print"/>
          <a:srcRect l="33664" t="6667" r="33664" b="6667"/>
          <a:stretch>
            <a:fillRect/>
          </a:stretch>
        </p:blipFill>
        <p:spPr bwMode="auto">
          <a:xfrm>
            <a:off x="6681788" y="2525713"/>
            <a:ext cx="1892300" cy="3265487"/>
          </a:xfrm>
          <a:prstGeom prst="rect">
            <a:avLst/>
          </a:prstGeom>
          <a:noFill/>
        </p:spPr>
      </p:pic>
      <p:sp>
        <p:nvSpPr>
          <p:cNvPr id="144392" name="Text Box 8"/>
          <p:cNvSpPr txBox="1">
            <a:spLocks noChangeArrowheads="1"/>
          </p:cNvSpPr>
          <p:nvPr/>
        </p:nvSpPr>
        <p:spPr bwMode="auto">
          <a:xfrm>
            <a:off x="500033" y="1903413"/>
            <a:ext cx="18573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 dirty="0">
                <a:solidFill>
                  <a:srgbClr val="92D050"/>
                </a:solidFill>
                <a:cs typeface="Tahoma" pitchFamily="34" charset="0"/>
              </a:rPr>
              <a:t>α</a:t>
            </a:r>
            <a:r>
              <a:rPr lang="en-US" altLang="ja-JP" b="1" dirty="0">
                <a:solidFill>
                  <a:srgbClr val="92D050"/>
                </a:solidFill>
                <a:ea typeface="HGP創英角ﾎﾟｯﾌﾟ体" pitchFamily="50" charset="-128"/>
              </a:rPr>
              <a:t>-helix</a:t>
            </a:r>
          </a:p>
        </p:txBody>
      </p:sp>
      <p:sp>
        <p:nvSpPr>
          <p:cNvPr id="144393" name="Text Box 9"/>
          <p:cNvSpPr txBox="1">
            <a:spLocks noChangeArrowheads="1"/>
          </p:cNvSpPr>
          <p:nvPr/>
        </p:nvSpPr>
        <p:spPr bwMode="auto">
          <a:xfrm>
            <a:off x="6388100" y="1993900"/>
            <a:ext cx="25177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b="1" dirty="0">
                <a:solidFill>
                  <a:srgbClr val="F37207"/>
                </a:solidFill>
                <a:cs typeface="Tahoma" pitchFamily="34" charset="0"/>
              </a:rPr>
              <a:t>β</a:t>
            </a:r>
            <a:r>
              <a:rPr lang="en-US" altLang="ja-JP" b="1" dirty="0">
                <a:solidFill>
                  <a:srgbClr val="F37207"/>
                </a:solidFill>
                <a:ea typeface="HGP創英角ﾎﾟｯﾌﾟ体" pitchFamily="50" charset="-128"/>
              </a:rPr>
              <a:t>-sheet</a:t>
            </a:r>
          </a:p>
        </p:txBody>
      </p:sp>
      <p:sp>
        <p:nvSpPr>
          <p:cNvPr id="144394" name="Rectangle 10"/>
          <p:cNvSpPr>
            <a:spLocks noChangeArrowheads="1"/>
          </p:cNvSpPr>
          <p:nvPr/>
        </p:nvSpPr>
        <p:spPr bwMode="auto">
          <a:xfrm rot="1724684">
            <a:off x="3644900" y="2160588"/>
            <a:ext cx="914400" cy="2622550"/>
          </a:xfrm>
          <a:prstGeom prst="rect">
            <a:avLst/>
          </a:prstGeom>
          <a:noFill/>
          <a:ln w="76200">
            <a:solidFill>
              <a:srgbClr val="99CC00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95" name="Rectangle 11"/>
          <p:cNvSpPr>
            <a:spLocks noChangeArrowheads="1"/>
          </p:cNvSpPr>
          <p:nvPr/>
        </p:nvSpPr>
        <p:spPr bwMode="auto">
          <a:xfrm rot="-10934">
            <a:off x="4570413" y="1862138"/>
            <a:ext cx="1243012" cy="2622550"/>
          </a:xfrm>
          <a:prstGeom prst="rect">
            <a:avLst/>
          </a:prstGeom>
          <a:noFill/>
          <a:ln w="76200">
            <a:solidFill>
              <a:srgbClr val="FF6600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4396" name="Line 12"/>
          <p:cNvSpPr>
            <a:spLocks noChangeShapeType="1"/>
          </p:cNvSpPr>
          <p:nvPr/>
        </p:nvSpPr>
        <p:spPr bwMode="auto">
          <a:xfrm flipV="1">
            <a:off x="2233613" y="2098675"/>
            <a:ext cx="2112962" cy="314325"/>
          </a:xfrm>
          <a:prstGeom prst="line">
            <a:avLst/>
          </a:prstGeom>
          <a:noFill/>
          <a:ln w="381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4397" name="Line 13"/>
          <p:cNvSpPr>
            <a:spLocks noChangeShapeType="1"/>
          </p:cNvSpPr>
          <p:nvPr/>
        </p:nvSpPr>
        <p:spPr bwMode="auto">
          <a:xfrm flipV="1">
            <a:off x="2206625" y="4349750"/>
            <a:ext cx="898525" cy="1947863"/>
          </a:xfrm>
          <a:prstGeom prst="line">
            <a:avLst/>
          </a:prstGeom>
          <a:noFill/>
          <a:ln w="381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4398" name="Line 14"/>
          <p:cNvSpPr>
            <a:spLocks noChangeShapeType="1"/>
          </p:cNvSpPr>
          <p:nvPr/>
        </p:nvSpPr>
        <p:spPr bwMode="auto">
          <a:xfrm>
            <a:off x="5864225" y="1844675"/>
            <a:ext cx="808038" cy="644525"/>
          </a:xfrm>
          <a:prstGeom prst="line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4399" name="Line 15"/>
          <p:cNvSpPr>
            <a:spLocks noChangeShapeType="1"/>
          </p:cNvSpPr>
          <p:nvPr/>
        </p:nvSpPr>
        <p:spPr bwMode="auto">
          <a:xfrm>
            <a:off x="5822950" y="4498975"/>
            <a:ext cx="852488" cy="1273175"/>
          </a:xfrm>
          <a:prstGeom prst="line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pic>
        <p:nvPicPr>
          <p:cNvPr id="144400" name="Picture 16" descr="C:\My Documents\TE講義\HELIX.jpg"/>
          <p:cNvPicPr>
            <a:picLocks noChangeAspect="1" noChangeArrowheads="1"/>
          </p:cNvPicPr>
          <p:nvPr/>
        </p:nvPicPr>
        <p:blipFill>
          <a:blip r:embed="rId5" cstate="print"/>
          <a:srcRect l="39563" t="5339" r="39563" b="5339"/>
          <a:stretch>
            <a:fillRect/>
          </a:stretch>
        </p:blipFill>
        <p:spPr bwMode="auto">
          <a:xfrm>
            <a:off x="811213" y="2408238"/>
            <a:ext cx="1409700" cy="3924300"/>
          </a:xfrm>
          <a:prstGeom prst="rect">
            <a:avLst/>
          </a:prstGeom>
          <a:noFill/>
        </p:spPr>
      </p:pic>
      <p:sp>
        <p:nvSpPr>
          <p:cNvPr id="144401" name="Text Box 17"/>
          <p:cNvSpPr txBox="1">
            <a:spLocks noChangeArrowheads="1"/>
          </p:cNvSpPr>
          <p:nvPr/>
        </p:nvSpPr>
        <p:spPr bwMode="auto">
          <a:xfrm>
            <a:off x="2500298" y="214290"/>
            <a:ext cx="450059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 b="1" dirty="0" smtClean="0">
                <a:solidFill>
                  <a:srgbClr val="FF0000"/>
                </a:solidFill>
                <a:cs typeface="Tahoma" pitchFamily="34" charset="0"/>
              </a:rPr>
              <a:t>          </a:t>
            </a:r>
            <a:r>
              <a:rPr lang="en-US" altLang="ja-JP" sz="2800" b="1" dirty="0" smtClean="0">
                <a:solidFill>
                  <a:srgbClr val="FF0000"/>
                </a:solidFill>
                <a:cs typeface="Tahoma" pitchFamily="34" charset="0"/>
              </a:rPr>
              <a:t>Secondary structures</a:t>
            </a:r>
          </a:p>
          <a:p>
            <a:pPr>
              <a:spcBef>
                <a:spcPct val="50000"/>
              </a:spcBef>
            </a:pPr>
            <a:r>
              <a:rPr lang="en-US" altLang="ja-JP" sz="2400" b="1" dirty="0" smtClean="0">
                <a:cs typeface="Tahoma" pitchFamily="34" charset="0"/>
              </a:rPr>
              <a:t>α</a:t>
            </a:r>
            <a:r>
              <a:rPr lang="en-US" altLang="ja-JP" sz="2400" b="1" dirty="0" smtClean="0">
                <a:ea typeface="HGP創英角ﾎﾟｯﾌﾟ体" pitchFamily="50" charset="-128"/>
              </a:rPr>
              <a:t>-helix </a:t>
            </a:r>
            <a:r>
              <a:rPr lang="en-US" altLang="ja-JP" sz="2400" b="1" dirty="0">
                <a:ea typeface="HGP創英角ﾎﾟｯﾌﾟ体" pitchFamily="50" charset="-128"/>
              </a:rPr>
              <a:t>and </a:t>
            </a:r>
            <a:r>
              <a:rPr lang="en-US" altLang="ja-JP" sz="2400" b="1" dirty="0">
                <a:cs typeface="Tahoma" pitchFamily="34" charset="0"/>
              </a:rPr>
              <a:t>β</a:t>
            </a:r>
            <a:r>
              <a:rPr lang="en-US" altLang="ja-JP" sz="2400" b="1" dirty="0">
                <a:ea typeface="HGP創英角ﾎﾟｯﾌﾟ体" pitchFamily="50" charset="-128"/>
              </a:rPr>
              <a:t>-sheet, have regular hydrogen-bonding patterns.</a:t>
            </a:r>
            <a:endParaRPr lang="ja-JP" altLang="en-US" sz="2400" b="1">
              <a:ea typeface="HGP創英角ﾎﾟｯﾌﾟ体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0046796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The Alpha Helix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ch3f3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85926"/>
            <a:ext cx="8130071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024259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The Beta Sheet</a:t>
            </a:r>
            <a:endParaRPr lang="en-US" dirty="0"/>
          </a:p>
        </p:txBody>
      </p:sp>
      <p:pic>
        <p:nvPicPr>
          <p:cNvPr id="4" name="Picture 2" descr="ch3f2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5090"/>
          <a:stretch>
            <a:fillRect/>
          </a:stretch>
        </p:blipFill>
        <p:spPr bwMode="auto">
          <a:xfrm>
            <a:off x="1643042" y="1500174"/>
            <a:ext cx="567763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5849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38200"/>
            <a:ext cx="8763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Amino acids are molecules containing an </a:t>
            </a:r>
            <a:r>
              <a:rPr lang="en-US" sz="36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amine group, a carboxyl group and a side chain (R-group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) that varies between different amino acids. </a:t>
            </a:r>
          </a:p>
          <a:p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The 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key elements of an amino acid are 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carbon, 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hydrogen, oxygen, and nitrogen. </a:t>
            </a:r>
            <a:endParaRPr lang="en-US" sz="3600" dirty="0" smtClean="0">
              <a:latin typeface="Andalus" pitchFamily="18" charset="-78"/>
              <a:cs typeface="Andalus" pitchFamily="18" charset="-78"/>
            </a:endParaRPr>
          </a:p>
          <a:p>
            <a:endParaRPr lang="en-US" sz="36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52600" y="152400"/>
            <a:ext cx="57919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Structure of Amino Acid</a:t>
            </a:r>
            <a:endParaRPr lang="en-US" sz="4400" b="1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Picture 2" descr="Amino aci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4648200"/>
            <a:ext cx="4724400" cy="19812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1000"/>
            <a:ext cx="529113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320785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 β-bend (Reverse Turn)</a:t>
            </a: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    Polypeptide chain may fold back or reverse the direction of the chain to form a compact globular shape.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</a:t>
            </a: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Picture 2052" descr="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2714620"/>
            <a:ext cx="3960814" cy="3960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996597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Super Secondary Structure</a:t>
            </a:r>
            <a:endParaRPr lang="en-US" sz="36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    This refers to clusters of secondary structure </a:t>
            </a:r>
            <a:r>
              <a:rPr lang="en-US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e.g.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βαβ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unit.</a:t>
            </a:r>
          </a:p>
          <a:p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Picture 2" descr="crossover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92200" y="2895600"/>
            <a:ext cx="7054850" cy="2225675"/>
          </a:xfrm>
          <a:prstGeom prst="rect">
            <a:avLst/>
          </a:prstGeom>
          <a:noFill/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990600" y="4343400"/>
            <a:ext cx="1828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/>
              <a:t>Left handed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500694" y="5214950"/>
            <a:ext cx="19208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/>
              <a:t>Right handed</a:t>
            </a:r>
          </a:p>
        </p:txBody>
      </p:sp>
    </p:spTree>
    <p:extLst>
      <p:ext uri="{BB962C8B-B14F-4D97-AF65-F5344CB8AC3E}">
        <p14:creationId xmlns:p14="http://schemas.microsoft.com/office/powerpoint/2010/main" val="22678862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85918" y="368873"/>
            <a:ext cx="5072097" cy="6361431"/>
          </a:xfrm>
          <a:noFill/>
        </p:spPr>
      </p:pic>
    </p:spTree>
    <p:extLst>
      <p:ext uri="{BB962C8B-B14F-4D97-AF65-F5344CB8AC3E}">
        <p14:creationId xmlns:p14="http://schemas.microsoft.com/office/powerpoint/2010/main" val="24815737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TERTIARY STRUCTURE (3°)</a:t>
            </a:r>
            <a:endParaRPr lang="en-US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Tertiary structure refers to the specific bending and folding of the coils into specific layers (arrangement of amino acid residues that are far apart in the linear sequence).</a:t>
            </a:r>
          </a:p>
          <a:p>
            <a:pPr lvl="0"/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lvl="0"/>
            <a:r>
              <a:rPr lang="en-US" dirty="0" smtClean="0">
                <a:latin typeface="Andalus" pitchFamily="18" charset="-78"/>
                <a:cs typeface="Andalus" pitchFamily="18" charset="-78"/>
              </a:rPr>
              <a:t>It is the complete </a:t>
            </a:r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3-D structure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of the polypeptide.</a:t>
            </a:r>
          </a:p>
          <a:p>
            <a:pPr lvl="0"/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lvl="0"/>
            <a:r>
              <a:rPr lang="en-US" dirty="0" smtClean="0">
                <a:latin typeface="Andalus" pitchFamily="18" charset="-78"/>
                <a:cs typeface="Andalus" pitchFamily="18" charset="-78"/>
              </a:rPr>
              <a:t>Bonds Stabilizing the Tertiary Structure are: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Hydrogen bonds.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Disulfide bonds.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Hydrophobic bonds.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Ionic interactions.</a:t>
            </a:r>
          </a:p>
          <a:p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225409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395288" y="381000"/>
            <a:ext cx="80645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r>
              <a:rPr lang="da-DK" sz="3600" b="1" dirty="0">
                <a:solidFill>
                  <a:srgbClr val="FF0000"/>
                </a:solidFill>
              </a:rPr>
              <a:t>Tertiary </a:t>
            </a:r>
            <a:r>
              <a:rPr lang="da-DK" sz="3600" b="1" dirty="0" smtClean="0">
                <a:solidFill>
                  <a:srgbClr val="FF0000"/>
                </a:solidFill>
              </a:rPr>
              <a:t>Structure </a:t>
            </a:r>
            <a:r>
              <a:rPr lang="da-DK" sz="3600" b="1" dirty="0">
                <a:solidFill>
                  <a:srgbClr val="FF0000"/>
                </a:solidFill>
              </a:rPr>
              <a:t>E</a:t>
            </a:r>
            <a:r>
              <a:rPr lang="da-DK" sz="3600" b="1" dirty="0" smtClean="0">
                <a:solidFill>
                  <a:srgbClr val="FF0000"/>
                </a:solidFill>
              </a:rPr>
              <a:t>xamples</a:t>
            </a:r>
            <a:r>
              <a:rPr lang="da-DK" sz="3600" b="1" dirty="0">
                <a:solidFill>
                  <a:srgbClr val="FF0000"/>
                </a:solidFill>
              </a:rPr>
              <a:t>: </a:t>
            </a:r>
            <a:r>
              <a:rPr lang="da-DK" sz="3600" b="1" dirty="0" smtClean="0">
                <a:solidFill>
                  <a:srgbClr val="FF0000"/>
                </a:solidFill>
              </a:rPr>
              <a:t>All-</a:t>
            </a:r>
            <a:r>
              <a:rPr lang="el-GR" sz="3600" b="1" dirty="0" smtClean="0">
                <a:solidFill>
                  <a:srgbClr val="FF0000"/>
                </a:solidFill>
              </a:rPr>
              <a:t>α</a:t>
            </a:r>
            <a:endParaRPr lang="da-DK" sz="3600" b="1" dirty="0">
              <a:solidFill>
                <a:srgbClr val="FF0000"/>
              </a:solidFill>
            </a:endParaRPr>
          </a:p>
        </p:txBody>
      </p:sp>
      <p:pic>
        <p:nvPicPr>
          <p:cNvPr id="49155" name="Picture 3" descr="IMG0010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196975"/>
            <a:ext cx="19907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395288" y="3846582"/>
            <a:ext cx="17892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000" b="1" i="0" dirty="0" err="1">
                <a:solidFill>
                  <a:srgbClr val="0070C0"/>
                </a:solidFill>
              </a:rPr>
              <a:t>Alamethicin</a:t>
            </a:r>
            <a:r>
              <a:rPr lang="en-US" sz="2000" b="1" i="0" dirty="0">
                <a:solidFill>
                  <a:srgbClr val="0070C0"/>
                </a:solidFill>
              </a:rPr>
              <a:t/>
            </a:r>
            <a:br>
              <a:rPr lang="en-US" sz="2000" b="1" i="0" dirty="0">
                <a:solidFill>
                  <a:srgbClr val="0070C0"/>
                </a:solidFill>
              </a:rPr>
            </a:br>
            <a:r>
              <a:rPr lang="en-US" sz="2000" b="1" i="0" dirty="0">
                <a:solidFill>
                  <a:srgbClr val="0070C0"/>
                </a:solidFill>
              </a:rPr>
              <a:t>The lone helix  </a:t>
            </a:r>
          </a:p>
        </p:txBody>
      </p:sp>
      <p:pic>
        <p:nvPicPr>
          <p:cNvPr id="49157" name="Picture 5" descr="IMG0010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33675" y="2052638"/>
            <a:ext cx="2709863" cy="264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2843213" y="4854645"/>
            <a:ext cx="181972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000" b="1" i="0" dirty="0" err="1">
                <a:solidFill>
                  <a:srgbClr val="0070C0"/>
                </a:solidFill>
              </a:rPr>
              <a:t>Rop</a:t>
            </a:r>
            <a:r>
              <a:rPr lang="en-US" sz="2000" b="1" i="0" dirty="0">
                <a:solidFill>
                  <a:srgbClr val="0070C0"/>
                </a:solidFill>
              </a:rPr>
              <a:t/>
            </a:r>
            <a:br>
              <a:rPr lang="en-US" sz="2000" b="1" i="0" dirty="0">
                <a:solidFill>
                  <a:srgbClr val="0070C0"/>
                </a:solidFill>
              </a:rPr>
            </a:br>
            <a:r>
              <a:rPr lang="en-US" sz="2000" b="1" i="0" dirty="0">
                <a:solidFill>
                  <a:srgbClr val="0070C0"/>
                </a:solidFill>
              </a:rPr>
              <a:t>helix-turn-helix</a:t>
            </a:r>
          </a:p>
        </p:txBody>
      </p:sp>
      <p:pic>
        <p:nvPicPr>
          <p:cNvPr id="49159" name="Picture 7" descr="S3D00281"/>
          <p:cNvPicPr>
            <a:picLocks noChangeAspect="1" noChangeArrowheads="1"/>
          </p:cNvPicPr>
          <p:nvPr/>
        </p:nvPicPr>
        <p:blipFill>
          <a:blip r:embed="rId6" cstate="print"/>
          <a:srcRect l="6000" r="6619"/>
          <a:stretch>
            <a:fillRect/>
          </a:stretch>
        </p:blipFill>
        <p:spPr bwMode="auto">
          <a:xfrm>
            <a:off x="5835650" y="1196975"/>
            <a:ext cx="2913063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60" name="Rectangle 8"/>
          <p:cNvSpPr>
            <a:spLocks noChangeArrowheads="1"/>
          </p:cNvSpPr>
          <p:nvPr/>
        </p:nvSpPr>
        <p:spPr bwMode="auto">
          <a:xfrm>
            <a:off x="5943600" y="3702120"/>
            <a:ext cx="202100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000" b="1" i="0" dirty="0" err="1">
                <a:solidFill>
                  <a:srgbClr val="0070C0"/>
                </a:solidFill>
              </a:rPr>
              <a:t>Cytochrome</a:t>
            </a:r>
            <a:r>
              <a:rPr lang="en-US" sz="2000" b="1" i="0" dirty="0">
                <a:solidFill>
                  <a:srgbClr val="0070C0"/>
                </a:solidFill>
              </a:rPr>
              <a:t> C</a:t>
            </a:r>
            <a:br>
              <a:rPr lang="en-US" sz="2000" b="1" i="0" dirty="0">
                <a:solidFill>
                  <a:srgbClr val="0070C0"/>
                </a:solidFill>
              </a:rPr>
            </a:br>
            <a:r>
              <a:rPr lang="en-US" sz="2000" b="1" i="0" dirty="0">
                <a:solidFill>
                  <a:srgbClr val="0070C0"/>
                </a:solidFill>
              </a:rPr>
              <a:t>four-helix bundle</a:t>
            </a:r>
          </a:p>
        </p:txBody>
      </p:sp>
      <p:pic>
        <p:nvPicPr>
          <p:cNvPr id="49161" name="Picture 9" descr="IMG0010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7400" y="4486275"/>
            <a:ext cx="287655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277014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395288" y="414338"/>
            <a:ext cx="80645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r>
              <a:rPr lang="da-DK" sz="3600" b="1" dirty="0">
                <a:solidFill>
                  <a:srgbClr val="FF0000"/>
                </a:solidFill>
              </a:rPr>
              <a:t>Tertiary structure examples: </a:t>
            </a:r>
            <a:r>
              <a:rPr lang="da-DK" sz="3600" b="1" dirty="0" smtClean="0">
                <a:solidFill>
                  <a:srgbClr val="FF0000"/>
                </a:solidFill>
              </a:rPr>
              <a:t>All-</a:t>
            </a:r>
            <a:r>
              <a:rPr lang="el-GR" sz="3600" b="1" dirty="0" smtClean="0">
                <a:solidFill>
                  <a:srgbClr val="FF0000"/>
                </a:solidFill>
              </a:rPr>
              <a:t>β</a:t>
            </a:r>
            <a:endParaRPr lang="da-DK" sz="3600" b="1" dirty="0">
              <a:solidFill>
                <a:srgbClr val="FF0000"/>
              </a:solidFill>
            </a:endParaRP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1643042" y="5429264"/>
            <a:ext cx="12634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l-GR" b="1" dirty="0" smtClean="0">
                <a:solidFill>
                  <a:srgbClr val="0070C0"/>
                </a:solidFill>
              </a:rPr>
              <a:t>β</a:t>
            </a:r>
            <a:r>
              <a:rPr lang="en-US" b="1" i="0" dirty="0" smtClean="0">
                <a:solidFill>
                  <a:srgbClr val="0070C0"/>
                </a:solidFill>
              </a:rPr>
              <a:t> </a:t>
            </a:r>
            <a:r>
              <a:rPr lang="en-US" b="1" i="0" dirty="0">
                <a:solidFill>
                  <a:srgbClr val="0070C0"/>
                </a:solidFill>
              </a:rPr>
              <a:t>sandwich</a:t>
            </a: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6215074" y="5429264"/>
            <a:ext cx="9339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l-GR" b="1" dirty="0" smtClean="0">
                <a:solidFill>
                  <a:srgbClr val="F37207"/>
                </a:solidFill>
              </a:rPr>
              <a:t>β</a:t>
            </a:r>
            <a:r>
              <a:rPr lang="en-US" b="1" i="0" dirty="0" smtClean="0">
                <a:solidFill>
                  <a:srgbClr val="F37207"/>
                </a:solidFill>
              </a:rPr>
              <a:t> </a:t>
            </a:r>
            <a:r>
              <a:rPr lang="en-US" b="1" i="0" dirty="0">
                <a:solidFill>
                  <a:srgbClr val="F37207"/>
                </a:solidFill>
              </a:rPr>
              <a:t>barrel</a:t>
            </a:r>
          </a:p>
        </p:txBody>
      </p:sp>
      <p:pic>
        <p:nvPicPr>
          <p:cNvPr id="50181" name="Picture 5" descr="S3D00147"/>
          <p:cNvPicPr>
            <a:picLocks noChangeAspect="1" noChangeArrowheads="1"/>
          </p:cNvPicPr>
          <p:nvPr/>
        </p:nvPicPr>
        <p:blipFill>
          <a:blip r:embed="rId3" cstate="print"/>
          <a:srcRect l="9453" r="9619" b="1100"/>
          <a:stretch>
            <a:fillRect/>
          </a:stretch>
        </p:blipFill>
        <p:spPr bwMode="auto">
          <a:xfrm>
            <a:off x="250825" y="1582738"/>
            <a:ext cx="4176713" cy="364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6" descr="S3D00196"/>
          <p:cNvPicPr>
            <a:picLocks noChangeAspect="1" noChangeArrowheads="1"/>
          </p:cNvPicPr>
          <p:nvPr/>
        </p:nvPicPr>
        <p:blipFill>
          <a:blip r:embed="rId4" cstate="print"/>
          <a:srcRect l="8191" r="10547" b="3220"/>
          <a:stretch>
            <a:fillRect/>
          </a:stretch>
        </p:blipFill>
        <p:spPr bwMode="auto">
          <a:xfrm>
            <a:off x="4510088" y="1563688"/>
            <a:ext cx="4310062" cy="366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0457532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395288" y="261938"/>
            <a:ext cx="80645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/>
            <a:r>
              <a:rPr lang="da-DK" sz="3600" b="1" dirty="0">
                <a:solidFill>
                  <a:srgbClr val="FF0000"/>
                </a:solidFill>
              </a:rPr>
              <a:t>Tertiary structure examples: </a:t>
            </a:r>
            <a:r>
              <a:rPr lang="el-GR" sz="3600" b="1" dirty="0" smtClean="0">
                <a:solidFill>
                  <a:srgbClr val="FF0000"/>
                </a:solidFill>
              </a:rPr>
              <a:t>α</a:t>
            </a:r>
            <a:r>
              <a:rPr lang="da-DK" sz="3600" b="1" dirty="0" smtClean="0">
                <a:solidFill>
                  <a:srgbClr val="FF0000"/>
                </a:solidFill>
              </a:rPr>
              <a:t>/</a:t>
            </a:r>
            <a:r>
              <a:rPr lang="el-GR" sz="3600" b="1" dirty="0" smtClean="0">
                <a:solidFill>
                  <a:srgbClr val="FF0000"/>
                </a:solidFill>
              </a:rPr>
              <a:t>β</a:t>
            </a:r>
            <a:endParaRPr lang="da-DK" sz="3600" b="1" dirty="0">
              <a:solidFill>
                <a:srgbClr val="FF0000"/>
              </a:solidFill>
            </a:endParaRP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214282" y="4781945"/>
            <a:ext cx="34290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P</a:t>
            </a:r>
            <a:r>
              <a:rPr lang="en-US" b="1" i="0" dirty="0" smtClean="0">
                <a:solidFill>
                  <a:srgbClr val="0070C0"/>
                </a:solidFill>
              </a:rPr>
              <a:t>lacental </a:t>
            </a:r>
            <a:r>
              <a:rPr lang="en-US" b="1" dirty="0" err="1" smtClean="0">
                <a:solidFill>
                  <a:srgbClr val="0070C0"/>
                </a:solidFill>
              </a:rPr>
              <a:t>R</a:t>
            </a:r>
            <a:r>
              <a:rPr lang="en-US" b="1" i="0" dirty="0" err="1" smtClean="0">
                <a:solidFill>
                  <a:srgbClr val="0070C0"/>
                </a:solidFill>
              </a:rPr>
              <a:t>ibonuclease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i="0" dirty="0" smtClean="0">
                <a:solidFill>
                  <a:srgbClr val="0070C0"/>
                </a:solidFill>
              </a:rPr>
              <a:t>Inhibitor </a:t>
            </a:r>
            <a:r>
              <a:rPr lang="en-US" b="1" i="0" dirty="0">
                <a:solidFill>
                  <a:srgbClr val="0070C0"/>
                </a:solidFill>
              </a:rPr>
              <a:t/>
            </a:r>
            <a:br>
              <a:rPr lang="en-US" b="1" i="0" dirty="0">
                <a:solidFill>
                  <a:srgbClr val="0070C0"/>
                </a:solidFill>
              </a:rPr>
            </a:br>
            <a:r>
              <a:rPr lang="el-GR" b="1" dirty="0" smtClean="0">
                <a:solidFill>
                  <a:srgbClr val="FF0000"/>
                </a:solidFill>
              </a:rPr>
              <a:t> </a:t>
            </a:r>
            <a:r>
              <a:rPr lang="el-GR" b="1" dirty="0" smtClean="0"/>
              <a:t>α</a:t>
            </a:r>
            <a:r>
              <a:rPr lang="da-DK" b="1" dirty="0" smtClean="0"/>
              <a:t>/</a:t>
            </a:r>
            <a:r>
              <a:rPr lang="el-GR" b="1" dirty="0" smtClean="0"/>
              <a:t>β</a:t>
            </a:r>
            <a:r>
              <a:rPr lang="en-US" b="1" i="0" dirty="0" smtClean="0"/>
              <a:t> </a:t>
            </a:r>
            <a:r>
              <a:rPr lang="en-US" b="1" i="0" dirty="0"/>
              <a:t>horseshoe</a:t>
            </a: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5143504" y="5286388"/>
            <a:ext cx="30003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b="1" dirty="0" err="1">
                <a:solidFill>
                  <a:srgbClr val="FFC000"/>
                </a:solidFill>
              </a:rPr>
              <a:t>T</a:t>
            </a:r>
            <a:r>
              <a:rPr lang="en-US" b="1" i="0" dirty="0" err="1" smtClean="0">
                <a:solidFill>
                  <a:srgbClr val="FFC000"/>
                </a:solidFill>
              </a:rPr>
              <a:t>riose</a:t>
            </a:r>
            <a:r>
              <a:rPr lang="en-US" b="1" i="0" dirty="0" smtClean="0">
                <a:solidFill>
                  <a:srgbClr val="FFC000"/>
                </a:solidFill>
              </a:rPr>
              <a:t> </a:t>
            </a:r>
            <a:r>
              <a:rPr lang="en-US" b="1" dirty="0" smtClean="0">
                <a:solidFill>
                  <a:srgbClr val="FFC000"/>
                </a:solidFill>
              </a:rPr>
              <a:t>P</a:t>
            </a:r>
            <a:r>
              <a:rPr lang="en-US" b="1" i="0" dirty="0" smtClean="0">
                <a:solidFill>
                  <a:srgbClr val="FFC000"/>
                </a:solidFill>
              </a:rPr>
              <a:t>hosphate</a:t>
            </a:r>
            <a:r>
              <a:rPr lang="en-US" b="1" dirty="0">
                <a:solidFill>
                  <a:srgbClr val="FFC000"/>
                </a:solidFill>
              </a:rPr>
              <a:t> </a:t>
            </a:r>
            <a:r>
              <a:rPr lang="en-US" b="1" dirty="0" err="1" smtClean="0">
                <a:solidFill>
                  <a:srgbClr val="FFC000"/>
                </a:solidFill>
              </a:rPr>
              <a:t>I</a:t>
            </a:r>
            <a:r>
              <a:rPr lang="en-US" b="1" i="0" dirty="0" err="1" smtClean="0">
                <a:solidFill>
                  <a:srgbClr val="FFC000"/>
                </a:solidFill>
              </a:rPr>
              <a:t>somerase</a:t>
            </a:r>
            <a:r>
              <a:rPr lang="en-US" b="1" i="0" dirty="0" smtClean="0"/>
              <a:t> </a:t>
            </a:r>
            <a:r>
              <a:rPr lang="en-US" b="1" i="0" dirty="0"/>
              <a:t/>
            </a:r>
            <a:br>
              <a:rPr lang="en-US" b="1" i="0" dirty="0"/>
            </a:br>
            <a:r>
              <a:rPr lang="el-GR" b="1" dirty="0" smtClean="0"/>
              <a:t> α</a:t>
            </a:r>
            <a:r>
              <a:rPr lang="da-DK" b="1" dirty="0" smtClean="0"/>
              <a:t>/</a:t>
            </a:r>
            <a:r>
              <a:rPr lang="el-GR" b="1" dirty="0" smtClean="0"/>
              <a:t>β</a:t>
            </a:r>
            <a:r>
              <a:rPr lang="en-US" b="1" i="0" dirty="0" smtClean="0"/>
              <a:t> </a:t>
            </a:r>
            <a:r>
              <a:rPr lang="en-US" b="1" i="0" dirty="0"/>
              <a:t>barrel</a:t>
            </a:r>
          </a:p>
        </p:txBody>
      </p:sp>
      <p:pic>
        <p:nvPicPr>
          <p:cNvPr id="51205" name="Picture 5" descr="1bn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196975"/>
            <a:ext cx="3384550" cy="321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6" descr="S3D00236"/>
          <p:cNvPicPr>
            <a:picLocks noChangeAspect="1" noChangeArrowheads="1"/>
          </p:cNvPicPr>
          <p:nvPr/>
        </p:nvPicPr>
        <p:blipFill>
          <a:blip r:embed="rId4" cstate="print"/>
          <a:srcRect l="6285" r="6453"/>
          <a:stretch>
            <a:fillRect/>
          </a:stretch>
        </p:blipFill>
        <p:spPr bwMode="auto">
          <a:xfrm>
            <a:off x="3951288" y="1158875"/>
            <a:ext cx="4797425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964629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QUATERNARY STRUCTURE (4°)</a:t>
            </a:r>
            <a:endParaRPr lang="en-US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  The quaternary structure occurs when several protein units, each with its own primary, secondary, and tertiary structure, combine to form a more complex unit.</a:t>
            </a:r>
          </a:p>
          <a:p>
            <a:pPr lvl="0"/>
            <a:endParaRPr lang="en-US" b="1" dirty="0" smtClean="0">
              <a:latin typeface="Andalus" pitchFamily="18" charset="-78"/>
              <a:cs typeface="Andalus" pitchFamily="18" charset="-78"/>
            </a:endParaRPr>
          </a:p>
          <a:p>
            <a:pPr lvl="0">
              <a:buNone/>
            </a:pPr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   E.g.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   </a:t>
            </a:r>
            <a:r>
              <a:rPr lang="en-US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Hemoglobin: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consists of 2 α chains and 2 β chains.</a:t>
            </a:r>
          </a:p>
          <a:p>
            <a:pPr lvl="0">
              <a:buNone/>
            </a:pPr>
            <a:r>
              <a:rPr lang="en-US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    </a:t>
            </a: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1517681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28" descr="C:\My Documents\Ross\Fig 21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5337" t="21149" b="17903"/>
          <a:stretch>
            <a:fillRect/>
          </a:stretch>
        </p:blipFill>
        <p:spPr bwMode="auto">
          <a:xfrm>
            <a:off x="2285984" y="1500174"/>
            <a:ext cx="5286412" cy="471710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85720" y="642918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Hemoglobin:</a:t>
            </a:r>
            <a:r>
              <a:rPr lang="en-US" sz="3200" dirty="0" smtClean="0">
                <a:solidFill>
                  <a:srgbClr val="0070C0"/>
                </a:solidFill>
              </a:rPr>
              <a:t> consists of 2 α chains and 2 β chains.</a:t>
            </a:r>
          </a:p>
        </p:txBody>
      </p:sp>
    </p:spTree>
    <p:extLst>
      <p:ext uri="{BB962C8B-B14F-4D97-AF65-F5344CB8AC3E}">
        <p14:creationId xmlns:p14="http://schemas.microsoft.com/office/powerpoint/2010/main" val="299721320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457200"/>
            <a:ext cx="8382000" cy="104297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b="1" i="1" dirty="0" smtClean="0">
                <a:solidFill>
                  <a:srgbClr val="CC3399"/>
                </a:solidFill>
              </a:rPr>
              <a:t>Quaternary Structure of</a:t>
            </a:r>
            <a:br>
              <a:rPr lang="en-US" sz="3600" b="1" i="1" dirty="0" smtClean="0">
                <a:solidFill>
                  <a:srgbClr val="CC3399"/>
                </a:solidFill>
              </a:rPr>
            </a:br>
            <a:r>
              <a:rPr lang="en-US" sz="3600" b="1" i="1" dirty="0" err="1" smtClean="0">
                <a:solidFill>
                  <a:srgbClr val="CC3399"/>
                </a:solidFill>
              </a:rPr>
              <a:t>Multidomain</a:t>
            </a:r>
            <a:r>
              <a:rPr lang="en-US" sz="3600" b="1" i="1" dirty="0" smtClean="0">
                <a:solidFill>
                  <a:srgbClr val="CC3399"/>
                </a:solidFill>
              </a:rPr>
              <a:t> proteins </a:t>
            </a:r>
          </a:p>
        </p:txBody>
      </p:sp>
      <p:pic>
        <p:nvPicPr>
          <p:cNvPr id="61443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" y="2101850"/>
            <a:ext cx="4478338" cy="3200400"/>
          </a:xfrm>
          <a:noFill/>
        </p:spPr>
      </p:pic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928802"/>
            <a:ext cx="41148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6581610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52400"/>
            <a:ext cx="8229600" cy="4525963"/>
          </a:xfrm>
        </p:spPr>
        <p:txBody>
          <a:bodyPr/>
          <a:lstStyle/>
          <a:p>
            <a:pPr lvl="0"/>
            <a:r>
              <a:rPr lang="en-US" dirty="0" smtClean="0">
                <a:latin typeface="Andalus" pitchFamily="18" charset="-78"/>
                <a:cs typeface="Andalus" pitchFamily="18" charset="-78"/>
              </a:rPr>
              <a:t>The amino acids present in a peptide chain are </a:t>
            </a:r>
            <a:r>
              <a:rPr lang="en-US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amino acid residues</a:t>
            </a:r>
            <a:r>
              <a:rPr lang="en-US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 lvl="0"/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lvl="0"/>
            <a:r>
              <a:rPr lang="en-US" dirty="0" smtClean="0">
                <a:latin typeface="Andalus" pitchFamily="18" charset="-78"/>
                <a:cs typeface="Andalus" pitchFamily="18" charset="-78"/>
              </a:rPr>
              <a:t>The amino acid residue with free α-Amino group is the amino-terminal </a:t>
            </a:r>
            <a:r>
              <a:rPr lang="en-US" b="1" dirty="0" smtClean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(N-terminal)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residue, while the amino acid residue at the other end having free α-Carboxyl group is the carboxyl-terminal </a:t>
            </a:r>
            <a:r>
              <a:rPr lang="en-US" b="1" dirty="0" smtClean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(C-terminal)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residue.</a:t>
            </a:r>
          </a:p>
          <a:p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3" name="Picture 2" descr="http://academic.brooklyn.cuny.edu/biology/bio4fv/page/poly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267200"/>
            <a:ext cx="8077200" cy="281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65287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357166"/>
            <a:ext cx="7772400" cy="1071570"/>
          </a:xfrm>
        </p:spPr>
        <p:txBody>
          <a:bodyPr>
            <a:normAutofit fontScale="90000"/>
          </a:bodyPr>
          <a:lstStyle/>
          <a:p>
            <a:r>
              <a:rPr lang="en-US" altLang="ja-JP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Three-dimensional </a:t>
            </a:r>
            <a:r>
              <a:rPr lang="en-US" altLang="ja-JP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Structures </a:t>
            </a:r>
            <a:r>
              <a:rPr lang="en-US" altLang="ja-JP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of </a:t>
            </a:r>
            <a:r>
              <a:rPr lang="en-US" altLang="ja-JP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Proteins</a:t>
            </a:r>
            <a:endParaRPr lang="en-US" altLang="ja-JP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ea typeface="HGP創英角ﾎﾟｯﾌﾟ体" pitchFamily="50" charset="-128"/>
            </a:endParaRPr>
          </a:p>
        </p:txBody>
      </p:sp>
      <p:pic>
        <p:nvPicPr>
          <p:cNvPr id="146436" name="Picture 4" descr="C:\My Documents\TE講義\GroELES.jpg"/>
          <p:cNvPicPr>
            <a:picLocks noChangeAspect="1" noChangeArrowheads="1"/>
          </p:cNvPicPr>
          <p:nvPr/>
        </p:nvPicPr>
        <p:blipFill>
          <a:blip r:embed="rId3" cstate="print"/>
          <a:srcRect l="24623" r="24623"/>
          <a:stretch>
            <a:fillRect/>
          </a:stretch>
        </p:blipFill>
        <p:spPr bwMode="auto">
          <a:xfrm>
            <a:off x="6142038" y="3517900"/>
            <a:ext cx="2138362" cy="2741613"/>
          </a:xfrm>
          <a:prstGeom prst="rect">
            <a:avLst/>
          </a:prstGeom>
          <a:noFill/>
        </p:spPr>
      </p:pic>
      <p:pic>
        <p:nvPicPr>
          <p:cNvPr id="146438" name="Picture 6" descr="C:\My Documents\TE講義\1BM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094934"/>
            <a:ext cx="2143140" cy="1394392"/>
          </a:xfrm>
          <a:prstGeom prst="rect">
            <a:avLst/>
          </a:prstGeom>
          <a:noFill/>
        </p:spPr>
      </p:pic>
      <p:pic>
        <p:nvPicPr>
          <p:cNvPr id="146439" name="Picture 7" descr="C:\My Documents\TE講義\1EM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62300" y="3684588"/>
            <a:ext cx="2173288" cy="1412875"/>
          </a:xfrm>
          <a:prstGeom prst="rect">
            <a:avLst/>
          </a:prstGeom>
          <a:noFill/>
        </p:spPr>
      </p:pic>
      <p:pic>
        <p:nvPicPr>
          <p:cNvPr id="146440" name="Picture 8" descr="C:\My Documents\TE講義\2BNH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51188" y="2179638"/>
            <a:ext cx="2192337" cy="1425575"/>
          </a:xfrm>
          <a:prstGeom prst="rect">
            <a:avLst/>
          </a:prstGeom>
          <a:noFill/>
        </p:spPr>
      </p:pic>
      <p:pic>
        <p:nvPicPr>
          <p:cNvPr id="146442" name="Picture 10" descr="C:\My Documents\TE講義\7TIM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5963" y="2179638"/>
            <a:ext cx="2190750" cy="1423987"/>
          </a:xfrm>
          <a:prstGeom prst="rect">
            <a:avLst/>
          </a:prstGeom>
          <a:noFill/>
        </p:spPr>
      </p:pic>
      <p:pic>
        <p:nvPicPr>
          <p:cNvPr id="146443" name="Picture 11" descr="C:\My Documents\TE講義\7TIM1_CPK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2788" y="5162550"/>
            <a:ext cx="2190750" cy="1423988"/>
          </a:xfrm>
          <a:prstGeom prst="rect">
            <a:avLst/>
          </a:prstGeom>
          <a:noFill/>
        </p:spPr>
      </p:pic>
      <p:pic>
        <p:nvPicPr>
          <p:cNvPr id="146444" name="Picture 12" descr="C:\My Documents\TE講義\7TIM1_STICK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2788" y="3671888"/>
            <a:ext cx="2190750" cy="1423987"/>
          </a:xfrm>
          <a:prstGeom prst="rect">
            <a:avLst/>
          </a:prstGeom>
          <a:noFill/>
        </p:spPr>
      </p:pic>
      <p:sp>
        <p:nvSpPr>
          <p:cNvPr id="146447" name="AutoShape 15"/>
          <p:cNvSpPr>
            <a:spLocks noChangeArrowheads="1"/>
          </p:cNvSpPr>
          <p:nvPr/>
        </p:nvSpPr>
        <p:spPr bwMode="auto">
          <a:xfrm>
            <a:off x="423863" y="2006600"/>
            <a:ext cx="5126037" cy="4692650"/>
          </a:xfrm>
          <a:prstGeom prst="roundRect">
            <a:avLst>
              <a:gd name="adj" fmla="val 8694"/>
            </a:avLst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48" name="Text Box 16"/>
          <p:cNvSpPr txBox="1">
            <a:spLocks noChangeArrowheads="1"/>
          </p:cNvSpPr>
          <p:nvPr/>
        </p:nvSpPr>
        <p:spPr bwMode="auto">
          <a:xfrm>
            <a:off x="3241675" y="5545138"/>
            <a:ext cx="19939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>
                <a:solidFill>
                  <a:srgbClr val="FF3300"/>
                </a:solidFill>
                <a:latin typeface="Tahoma" pitchFamily="34" charset="0"/>
                <a:ea typeface="HGP創英角ﾎﾟｯﾌﾟ体" pitchFamily="50" charset="-128"/>
              </a:rPr>
              <a:t>Tertiary structure</a:t>
            </a:r>
          </a:p>
        </p:txBody>
      </p:sp>
      <p:sp>
        <p:nvSpPr>
          <p:cNvPr id="146450" name="AutoShape 18"/>
          <p:cNvSpPr>
            <a:spLocks noChangeArrowheads="1"/>
          </p:cNvSpPr>
          <p:nvPr/>
        </p:nvSpPr>
        <p:spPr bwMode="auto">
          <a:xfrm>
            <a:off x="5678488" y="1976438"/>
            <a:ext cx="3087687" cy="4735512"/>
          </a:xfrm>
          <a:prstGeom prst="roundRect">
            <a:avLst>
              <a:gd name="adj" fmla="val 8694"/>
            </a:avLst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6451" name="Text Box 19"/>
          <p:cNvSpPr txBox="1">
            <a:spLocks noChangeArrowheads="1"/>
          </p:cNvSpPr>
          <p:nvPr/>
        </p:nvSpPr>
        <p:spPr bwMode="auto">
          <a:xfrm>
            <a:off x="5572132" y="6215082"/>
            <a:ext cx="3336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dirty="0">
                <a:solidFill>
                  <a:srgbClr val="006600"/>
                </a:solidFill>
                <a:latin typeface="Tahoma" pitchFamily="34" charset="0"/>
                <a:ea typeface="HGP創英角ﾎﾟｯﾌﾟ体" pitchFamily="50" charset="-128"/>
              </a:rPr>
              <a:t>Quaternary structure</a:t>
            </a:r>
          </a:p>
        </p:txBody>
      </p:sp>
    </p:spTree>
    <p:extLst>
      <p:ext uri="{BB962C8B-B14F-4D97-AF65-F5344CB8AC3E}">
        <p14:creationId xmlns:p14="http://schemas.microsoft.com/office/powerpoint/2010/main" val="2915197940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357166"/>
            <a:ext cx="7772400" cy="1071570"/>
          </a:xfrm>
        </p:spPr>
        <p:txBody>
          <a:bodyPr>
            <a:normAutofit/>
          </a:bodyPr>
          <a:lstStyle/>
          <a:p>
            <a:r>
              <a:rPr lang="en-US" altLang="ja-JP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HGP創英角ﾎﾟｯﾌﾟ体" pitchFamily="50" charset="-128"/>
              </a:rPr>
              <a:t>Summary</a:t>
            </a:r>
            <a:endParaRPr lang="en-US" altLang="ja-JP" sz="54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ea typeface="HGP創英角ﾎﾟｯﾌﾟ体" pitchFamily="50" charset="-128"/>
            </a:endParaRP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0538" y="1981200"/>
            <a:ext cx="8162925" cy="41148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ja-JP" sz="2800" dirty="0">
                <a:solidFill>
                  <a:srgbClr val="FF0000"/>
                </a:solidFill>
                <a:ea typeface="HGP創英角ﾎﾟｯﾌﾟ体" pitchFamily="50" charset="-128"/>
              </a:rPr>
              <a:t>Primary structure</a:t>
            </a:r>
            <a:r>
              <a:rPr lang="en-US" altLang="ja-JP" sz="2800" dirty="0">
                <a:ea typeface="HGP創英角ﾎﾟｯﾌﾟ体" pitchFamily="50" charset="-128"/>
              </a:rPr>
              <a:t> (Amino acid sequence)</a:t>
            </a:r>
            <a:endParaRPr lang="ja-JP" altLang="en-US" sz="2800">
              <a:ea typeface="HGP創英角ﾎﾟｯﾌﾟ体" pitchFamily="50" charset="-128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ja-JP" altLang="en-US" sz="2800">
                <a:ea typeface="HGP創英角ﾎﾟｯﾌﾟ体" pitchFamily="50" charset="-128"/>
              </a:rPr>
              <a:t>↓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ja-JP" sz="2800" dirty="0">
                <a:solidFill>
                  <a:srgbClr val="FF0000"/>
                </a:solidFill>
                <a:ea typeface="HGP創英角ﾎﾟｯﾌﾟ体" pitchFamily="50" charset="-128"/>
              </a:rPr>
              <a:t>Secondary structure </a:t>
            </a:r>
            <a:r>
              <a:rPr lang="en-US" altLang="ja-JP" sz="2800" dirty="0">
                <a:ea typeface="HGP創英角ﾎﾟｯﾌﾟ体" pitchFamily="50" charset="-128"/>
              </a:rPr>
              <a:t>（</a:t>
            </a:r>
            <a:r>
              <a:rPr lang="en-US" altLang="ja-JP" sz="2400" dirty="0">
                <a:cs typeface="Tahoma" pitchFamily="34" charset="0"/>
              </a:rPr>
              <a:t>α</a:t>
            </a:r>
            <a:r>
              <a:rPr lang="en-US" altLang="ja-JP" sz="2800" dirty="0">
                <a:ea typeface="HGP創英角ﾎﾟｯﾌﾟ体" pitchFamily="50" charset="-128"/>
              </a:rPr>
              <a:t>-helix, </a:t>
            </a:r>
            <a:r>
              <a:rPr lang="en-US" altLang="ja-JP" sz="2400" dirty="0">
                <a:cs typeface="Tahoma" pitchFamily="34" charset="0"/>
              </a:rPr>
              <a:t>β</a:t>
            </a:r>
            <a:r>
              <a:rPr lang="en-US" altLang="ja-JP" sz="2800" dirty="0">
                <a:ea typeface="HGP創英角ﾎﾟｯﾌﾟ体" pitchFamily="50" charset="-128"/>
              </a:rPr>
              <a:t>-sheet）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ja-JP" altLang="en-US" sz="2800">
                <a:ea typeface="HGP創英角ﾎﾟｯﾌﾟ体" pitchFamily="50" charset="-128"/>
              </a:rPr>
              <a:t>↓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ja-JP" sz="2800" dirty="0">
                <a:solidFill>
                  <a:srgbClr val="FF0000"/>
                </a:solidFill>
                <a:ea typeface="HGP創英角ﾎﾟｯﾌﾟ体" pitchFamily="50" charset="-128"/>
              </a:rPr>
              <a:t>Tertiary structure </a:t>
            </a:r>
            <a:r>
              <a:rPr lang="en-US" altLang="ja-JP" sz="2800" dirty="0">
                <a:ea typeface="HGP創英角ﾎﾟｯﾌﾟ体" pitchFamily="50" charset="-128"/>
              </a:rPr>
              <a:t>（Three-dimensional structure formed by assembly of secondary structures</a:t>
            </a:r>
            <a:r>
              <a:rPr lang="ja-JP" altLang="en-US" sz="2800">
                <a:ea typeface="HGP創英角ﾎﾟｯﾌﾟ体" pitchFamily="50" charset="-128"/>
              </a:rPr>
              <a:t>）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ja-JP" altLang="en-US" sz="2800">
                <a:ea typeface="HGP創英角ﾎﾟｯﾌﾟ体" pitchFamily="50" charset="-128"/>
              </a:rPr>
              <a:t>↓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altLang="ja-JP" sz="2800" dirty="0">
                <a:solidFill>
                  <a:srgbClr val="FF0000"/>
                </a:solidFill>
                <a:ea typeface="HGP創英角ﾎﾟｯﾌﾟ体" pitchFamily="50" charset="-128"/>
              </a:rPr>
              <a:t>Quaternary structure </a:t>
            </a:r>
            <a:r>
              <a:rPr lang="en-US" altLang="ja-JP" sz="2800" dirty="0">
                <a:ea typeface="HGP創英角ﾎﾟｯﾌﾟ体" pitchFamily="50" charset="-128"/>
              </a:rPr>
              <a:t>（Structure formed by more than one polypeptide chains）</a:t>
            </a:r>
          </a:p>
        </p:txBody>
      </p:sp>
    </p:spTree>
    <p:extLst>
      <p:ext uri="{BB962C8B-B14F-4D97-AF65-F5344CB8AC3E}">
        <p14:creationId xmlns:p14="http://schemas.microsoft.com/office/powerpoint/2010/main" val="3490438388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 noGrp="1"/>
          </p:cNvGrpSpPr>
          <p:nvPr/>
        </p:nvGrpSpPr>
        <p:grpSpPr bwMode="auto">
          <a:xfrm>
            <a:off x="214282" y="1214422"/>
            <a:ext cx="8686800" cy="4911741"/>
            <a:chOff x="1440" y="1248"/>
            <a:chExt cx="3792" cy="2462"/>
          </a:xfrm>
        </p:grpSpPr>
        <p:pic>
          <p:nvPicPr>
            <p:cNvPr id="5" name="Picture 3" descr="ch3f3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40" y="1776"/>
              <a:ext cx="3792" cy="1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2054" y="1440"/>
              <a:ext cx="285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b="1" i="0">
                  <a:solidFill>
                    <a:srgbClr val="99CC00"/>
                  </a:solidFill>
                </a:rPr>
                <a:t>ACD</a:t>
              </a:r>
              <a:r>
                <a:rPr lang="en-US" b="1" i="0">
                  <a:solidFill>
                    <a:srgbClr val="FF0000"/>
                  </a:solidFill>
                </a:rPr>
                <a:t>EFGH</a:t>
              </a:r>
              <a:r>
                <a:rPr lang="en-US" b="1" i="0">
                  <a:solidFill>
                    <a:srgbClr val="99CC00"/>
                  </a:solidFill>
                </a:rPr>
                <a:t>I</a:t>
              </a:r>
              <a:r>
                <a:rPr lang="en-US" b="1" i="0">
                  <a:solidFill>
                    <a:srgbClr val="FF0000"/>
                  </a:solidFill>
                </a:rPr>
                <a:t>K</a:t>
              </a:r>
              <a:r>
                <a:rPr lang="en-US" b="1" i="0">
                  <a:solidFill>
                    <a:srgbClr val="99CC00"/>
                  </a:solidFill>
                </a:rPr>
                <a:t>LM</a:t>
              </a:r>
              <a:r>
                <a:rPr lang="en-US" b="1" i="0">
                  <a:solidFill>
                    <a:srgbClr val="FF0000"/>
                  </a:solidFill>
                </a:rPr>
                <a:t>NPQ</a:t>
              </a:r>
              <a:r>
                <a:rPr lang="en-US" b="1" i="0">
                  <a:solidFill>
                    <a:srgbClr val="99CC00"/>
                  </a:solidFill>
                </a:rPr>
                <a:t>RST</a:t>
              </a:r>
              <a:r>
                <a:rPr lang="en-US" b="1" i="0">
                  <a:solidFill>
                    <a:srgbClr val="FF0000"/>
                  </a:solidFill>
                </a:rPr>
                <a:t>VW</a:t>
              </a:r>
              <a:r>
                <a:rPr lang="en-US" b="1" i="0">
                  <a:solidFill>
                    <a:srgbClr val="99CC00"/>
                  </a:solidFill>
                </a:rPr>
                <a:t>Y</a:t>
              </a:r>
              <a:endParaRPr lang="en-CA" b="1" i="0">
                <a:solidFill>
                  <a:srgbClr val="99CC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2112" y="1248"/>
              <a:ext cx="2736" cy="1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000" i="0">
                  <a:solidFill>
                    <a:srgbClr val="5F5F5F"/>
                  </a:solidFill>
                </a:rPr>
                <a:t>primary structure</a:t>
              </a:r>
              <a:endParaRPr lang="en-CA" sz="1000" i="0">
                <a:solidFill>
                  <a:srgbClr val="5F5F5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670742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Denaturation</a:t>
            </a:r>
            <a:r>
              <a:rPr lang="en-US" b="1" dirty="0" smtClean="0">
                <a:solidFill>
                  <a:srgbClr val="FF0000"/>
                </a:solidFill>
              </a:rPr>
              <a:t> of Proteins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b="1" dirty="0" err="1" smtClean="0">
                <a:solidFill>
                  <a:srgbClr val="0070C0"/>
                </a:solidFill>
              </a:rPr>
              <a:t>Denaturation</a:t>
            </a:r>
            <a:r>
              <a:rPr lang="en-US" b="1" dirty="0" smtClean="0">
                <a:solidFill>
                  <a:srgbClr val="0070C0"/>
                </a:solidFill>
              </a:rPr>
              <a:t> of a protein is the unfolding and rearrangement of the secondary and tertiary structures of a protein without breaking the peptide bonds.</a:t>
            </a:r>
          </a:p>
          <a:p>
            <a:pPr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pPr lvl="0"/>
            <a:r>
              <a:rPr lang="en-US" dirty="0" smtClean="0"/>
              <a:t>A protein that has lost its biological activity by </a:t>
            </a:r>
            <a:r>
              <a:rPr lang="en-US" dirty="0" err="1" smtClean="0"/>
              <a:t>denaturation</a:t>
            </a:r>
            <a:r>
              <a:rPr lang="en-US" dirty="0" smtClean="0"/>
              <a:t> is called </a:t>
            </a:r>
            <a:r>
              <a:rPr lang="en-US" b="1" dirty="0" smtClean="0">
                <a:solidFill>
                  <a:srgbClr val="00B050"/>
                </a:solidFill>
              </a:rPr>
              <a:t>denatured protein</a:t>
            </a:r>
            <a:r>
              <a:rPr lang="en-US" dirty="0" smtClean="0">
                <a:solidFill>
                  <a:srgbClr val="00B050"/>
                </a:solidFill>
              </a:rPr>
              <a:t>.</a:t>
            </a:r>
          </a:p>
          <a:p>
            <a:pPr lvl="0"/>
            <a:r>
              <a:rPr lang="en-US" dirty="0" smtClean="0"/>
              <a:t>Some proteins which were denatured, will regain their original structure and biological activity, by reversing the conditions that caused </a:t>
            </a:r>
            <a:r>
              <a:rPr lang="en-US" dirty="0" err="1" smtClean="0"/>
              <a:t>denaturation</a:t>
            </a:r>
            <a:r>
              <a:rPr lang="en-US" dirty="0" smtClean="0"/>
              <a:t>. This process is called </a:t>
            </a:r>
            <a:r>
              <a:rPr lang="en-US" b="1" dirty="0" smtClean="0">
                <a:solidFill>
                  <a:schemeClr val="accent6"/>
                </a:solidFill>
              </a:rPr>
              <a:t>Reversible </a:t>
            </a:r>
            <a:r>
              <a:rPr lang="en-US" b="1" dirty="0" err="1" smtClean="0">
                <a:solidFill>
                  <a:schemeClr val="accent6"/>
                </a:solidFill>
              </a:rPr>
              <a:t>denaturation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44959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Denaturation</a:t>
            </a:r>
            <a:r>
              <a:rPr lang="en-US" b="1" dirty="0" smtClean="0">
                <a:solidFill>
                  <a:srgbClr val="FF0000"/>
                </a:solidFill>
              </a:rPr>
              <a:t> of 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 Denaturing Agents</a:t>
            </a:r>
            <a:endParaRPr lang="en-US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/>
              <a:t>    Denaturing agents are reagents that cause </a:t>
            </a:r>
            <a:r>
              <a:rPr lang="en-US" dirty="0" err="1" smtClean="0"/>
              <a:t>denaturation</a:t>
            </a:r>
            <a:r>
              <a:rPr lang="en-US" dirty="0" smtClean="0"/>
              <a:t> of proteins. E.g.</a:t>
            </a:r>
          </a:p>
          <a:p>
            <a:pPr>
              <a:buNone/>
            </a:pPr>
            <a:endParaRPr lang="en-US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</a:rPr>
              <a:t>Heat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</a:rPr>
              <a:t>pH</a:t>
            </a:r>
            <a:r>
              <a:rPr lang="en-US" dirty="0" smtClean="0"/>
              <a:t> e.g. strong acids like concentrated </a:t>
            </a:r>
            <a:r>
              <a:rPr lang="en-US" dirty="0" err="1" smtClean="0"/>
              <a:t>HCl</a:t>
            </a:r>
            <a:r>
              <a:rPr lang="en-US" dirty="0" smtClean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</a:rPr>
              <a:t>Radiation:</a:t>
            </a:r>
            <a:r>
              <a:rPr lang="en-US" dirty="0" smtClean="0"/>
              <a:t> UV or X-rays.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</a:rPr>
              <a:t>Alcohol </a:t>
            </a:r>
            <a:r>
              <a:rPr lang="en-US" dirty="0" smtClean="0"/>
              <a:t>(70%)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</a:rPr>
              <a:t>Salts of heavy metals</a:t>
            </a:r>
            <a:r>
              <a:rPr lang="en-US" dirty="0" smtClean="0"/>
              <a:t> e.g. Silver nitrate (AgNO3), Mercuric chloride,..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</a:rPr>
              <a:t>Oxidizing and reducing agents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08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8146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Amino acids combined in peptide linkages</a:t>
            </a:r>
            <a:endParaRPr lang="en-US" sz="3600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1600" y="2032061"/>
            <a:ext cx="537999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-</a:t>
            </a:r>
            <a:r>
              <a:rPr lang="en-US" sz="3600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NH-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CH</a:t>
            </a:r>
            <a:r>
              <a:rPr lang="en-US" sz="3600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-CO-NH-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CH</a:t>
            </a:r>
            <a:r>
              <a:rPr lang="en-US" sz="3600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-CO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-</a:t>
            </a:r>
          </a:p>
          <a:p>
            <a:r>
              <a:rPr lang="en-US" sz="3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         </a:t>
            </a:r>
          </a:p>
          <a:p>
            <a:r>
              <a:rPr lang="en-US" sz="3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         </a:t>
            </a:r>
            <a:r>
              <a:rPr lang="en-US" sz="3600" dirty="0" smtClean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R                     </a:t>
            </a:r>
            <a:r>
              <a:rPr lang="en-US" sz="3600" dirty="0" err="1" smtClean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R</a:t>
            </a:r>
            <a:endParaRPr lang="en-US" sz="3600" dirty="0">
              <a:solidFill>
                <a:srgbClr val="002060"/>
              </a:solidFill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743200" y="2590800"/>
            <a:ext cx="0" cy="318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257800" y="2590800"/>
            <a:ext cx="0" cy="318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357745" y="4419600"/>
            <a:ext cx="5719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Side chains determine properties of proteins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9" name="Flowchart: Alternate Process 8"/>
          <p:cNvSpPr/>
          <p:nvPr/>
        </p:nvSpPr>
        <p:spPr>
          <a:xfrm>
            <a:off x="1219200" y="4267200"/>
            <a:ext cx="5943600" cy="762000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5486400" y="3786387"/>
            <a:ext cx="609600" cy="4808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057400" y="3786387"/>
            <a:ext cx="457200" cy="4808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775599" y="57150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The basic formula  (NH</a:t>
            </a:r>
            <a:r>
              <a:rPr lang="en-US" sz="2400" b="1" baseline="-250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2</a:t>
            </a:r>
            <a:r>
              <a:rPr lang="en-US" sz="2400" b="1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CHRCOOH,)</a:t>
            </a:r>
          </a:p>
        </p:txBody>
      </p:sp>
    </p:spTree>
    <p:extLst>
      <p:ext uri="{BB962C8B-B14F-4D97-AF65-F5344CB8AC3E}">
        <p14:creationId xmlns:p14="http://schemas.microsoft.com/office/powerpoint/2010/main" val="3211053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web-books.com/MoBio/Free/images/Ch2B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828800"/>
            <a:ext cx="7924800" cy="41148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457200" y="685800"/>
            <a:ext cx="81467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Amino acids combined in peptide linkages</a:t>
            </a:r>
            <a:endParaRPr lang="en-US" sz="3600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1034" y="2608927"/>
            <a:ext cx="538249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                      H </a:t>
            </a:r>
            <a:endParaRPr lang="en-US" sz="3200" dirty="0">
              <a:latin typeface="Andalus" pitchFamily="18" charset="-78"/>
              <a:cs typeface="Andalus" pitchFamily="18" charset="-78"/>
            </a:endParaRPr>
          </a:p>
          <a:p>
            <a:endParaRPr lang="en-US" sz="32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3200" baseline="30000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+</a:t>
            </a:r>
            <a:r>
              <a:rPr lang="en-US" sz="3200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H3N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           C</a:t>
            </a:r>
            <a:r>
              <a:rPr lang="el-GR" sz="3200" dirty="0" smtClean="0">
                <a:cs typeface="Andalus" pitchFamily="18" charset="-78"/>
              </a:rPr>
              <a:t>α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         </a:t>
            </a:r>
            <a:r>
              <a:rPr lang="en-US" sz="3200" dirty="0" smtClean="0">
                <a:solidFill>
                  <a:srgbClr val="C00000"/>
                </a:solidFill>
                <a:latin typeface="Andalus" pitchFamily="18" charset="-78"/>
                <a:cs typeface="Andalus" pitchFamily="18" charset="-78"/>
              </a:rPr>
              <a:t>COOH</a:t>
            </a:r>
          </a:p>
          <a:p>
            <a:endParaRPr lang="en-US" sz="32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                       </a:t>
            </a:r>
            <a:r>
              <a:rPr lang="en-US" sz="3200" dirty="0" smtClean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R</a:t>
            </a:r>
            <a:endParaRPr lang="en-US" sz="3200" dirty="0">
              <a:solidFill>
                <a:srgbClr val="002060"/>
              </a:solidFill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4362279" y="3886199"/>
            <a:ext cx="7377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2802082" y="3895779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045527" y="3130317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100945" y="4114800"/>
            <a:ext cx="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61286" y="1706295"/>
            <a:ext cx="5440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Common to all </a:t>
            </a:r>
            <a:r>
              <a:rPr lang="el-GR" sz="2400" dirty="0" smtClean="0">
                <a:cs typeface="Andalus" pitchFamily="18" charset="-78"/>
              </a:rPr>
              <a:t>α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-amino acids of proteins 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599" y="4794140"/>
            <a:ext cx="15744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Amino group</a:t>
            </a:r>
            <a:endParaRPr lang="en-US" sz="20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19800" y="4768334"/>
            <a:ext cx="17940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Andalus" pitchFamily="18" charset="-78"/>
                <a:cs typeface="Andalus" pitchFamily="18" charset="-78"/>
              </a:rPr>
              <a:t>carboxyl 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group</a:t>
            </a:r>
            <a:endParaRPr lang="en-US" sz="20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100034" y="5800870"/>
            <a:ext cx="419057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200" dirty="0" smtClean="0">
                <a:cs typeface="Andalus" pitchFamily="18" charset="-78"/>
              </a:rPr>
              <a:t>α</a:t>
            </a:r>
            <a:r>
              <a:rPr lang="en-US" sz="2200" dirty="0" smtClean="0">
                <a:latin typeface="Andalus" pitchFamily="18" charset="-78"/>
                <a:cs typeface="Andalus" pitchFamily="18" charset="-78"/>
              </a:rPr>
              <a:t>-Carbon is between the carboxyl </a:t>
            </a:r>
          </a:p>
          <a:p>
            <a:r>
              <a:rPr lang="en-US" sz="2200" dirty="0" smtClean="0">
                <a:latin typeface="Andalus" pitchFamily="18" charset="-78"/>
                <a:cs typeface="Andalus" pitchFamily="18" charset="-78"/>
              </a:rPr>
              <a:t>and the amino group</a:t>
            </a:r>
            <a:endParaRPr lang="en-US" sz="22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5448" y="5770095"/>
            <a:ext cx="31742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Side distinctive for each</a:t>
            </a:r>
          </a:p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amino acid.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7" name="Flowchart: Alternate Process 16"/>
          <p:cNvSpPr/>
          <p:nvPr/>
        </p:nvSpPr>
        <p:spPr>
          <a:xfrm>
            <a:off x="1878948" y="1558637"/>
            <a:ext cx="5360052" cy="651163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2270595" y="2230582"/>
            <a:ext cx="153950" cy="10149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555673" y="2189413"/>
            <a:ext cx="304800" cy="9721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038600" y="2209800"/>
            <a:ext cx="0" cy="3625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6019800" y="4267200"/>
            <a:ext cx="247125" cy="501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1671034" y="4114800"/>
            <a:ext cx="341001" cy="6535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5029200" y="5770094"/>
            <a:ext cx="3962400" cy="93550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/>
          <p:cNvSpPr/>
          <p:nvPr/>
        </p:nvSpPr>
        <p:spPr>
          <a:xfrm>
            <a:off x="380999" y="5770093"/>
            <a:ext cx="3258715" cy="83099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73" name="Straight Arrow Connector 3072"/>
          <p:cNvCxnSpPr/>
          <p:nvPr/>
        </p:nvCxnSpPr>
        <p:spPr>
          <a:xfrm flipH="1" flipV="1">
            <a:off x="4237587" y="4114800"/>
            <a:ext cx="1782213" cy="16552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6" name="Straight Arrow Connector 3075"/>
          <p:cNvCxnSpPr/>
          <p:nvPr/>
        </p:nvCxnSpPr>
        <p:spPr>
          <a:xfrm flipV="1">
            <a:off x="2012035" y="4942447"/>
            <a:ext cx="1874165" cy="8276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7" name="TextBox 3076"/>
          <p:cNvSpPr txBox="1"/>
          <p:nvPr/>
        </p:nvSpPr>
        <p:spPr>
          <a:xfrm>
            <a:off x="2298254" y="214093"/>
            <a:ext cx="3494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Free amino acid</a:t>
            </a:r>
            <a:endParaRPr lang="en-US" sz="4000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18935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886853"/>
              </p:ext>
            </p:extLst>
          </p:nvPr>
        </p:nvGraphicFramePr>
        <p:xfrm>
          <a:off x="1295400" y="1752600"/>
          <a:ext cx="6096000" cy="2804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32000"/>
                <a:gridCol w="2032000"/>
                <a:gridCol w="2032000"/>
              </a:tblGrid>
              <a:tr h="518160">
                <a:tc>
                  <a:txBody>
                    <a:bodyPr/>
                    <a:lstStyle/>
                    <a:p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Ala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nine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Ala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A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Gly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cine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Gly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G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Leu</a:t>
                      </a:r>
                      <a:r>
                        <a:rPr lang="en-US" sz="2400" dirty="0" err="1" smtClean="0">
                          <a:latin typeface="Andalus" pitchFamily="18" charset="-78"/>
                          <a:cs typeface="Andalus" pitchFamily="18" charset="-78"/>
                        </a:rPr>
                        <a:t>cine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Leu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L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Pro</a:t>
                      </a:r>
                      <a:r>
                        <a:rPr lang="en-US" sz="2400" dirty="0" err="1" smtClean="0">
                          <a:latin typeface="Andalus" pitchFamily="18" charset="-78"/>
                          <a:cs typeface="Andalus" pitchFamily="18" charset="-78"/>
                        </a:rPr>
                        <a:t>line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Pro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P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Thr</a:t>
                      </a:r>
                      <a:r>
                        <a:rPr lang="en-US" sz="2400" dirty="0" smtClean="0">
                          <a:latin typeface="Andalus" pitchFamily="18" charset="-78"/>
                          <a:cs typeface="Andalus" pitchFamily="18" charset="-78"/>
                        </a:rPr>
                        <a:t>eonine</a:t>
                      </a:r>
                      <a:endParaRPr lang="en-US" sz="24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Thr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70C0"/>
                          </a:solidFill>
                          <a:latin typeface="Andalus" pitchFamily="18" charset="-78"/>
                          <a:cs typeface="Andalus" pitchFamily="18" charset="-78"/>
                        </a:rPr>
                        <a:t>T</a:t>
                      </a:r>
                      <a:endParaRPr lang="en-US" sz="2400" dirty="0">
                        <a:solidFill>
                          <a:srgbClr val="0070C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828800" y="595745"/>
            <a:ext cx="46266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List of Amino Acids</a:t>
            </a:r>
            <a:endParaRPr lang="en-US" sz="4400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21635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1773</Words>
  <Application>Microsoft Office PowerPoint</Application>
  <PresentationFormat>On-screen Show (4:3)</PresentationFormat>
  <Paragraphs>524</Paragraphs>
  <Slides>54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Office Theme</vt:lpstr>
      <vt:lpstr>Protein and Amino acid</vt:lpstr>
      <vt:lpstr>Proteins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Peptide Chains</vt:lpstr>
      <vt:lpstr>PowerPoint Presentation</vt:lpstr>
      <vt:lpstr>Hydrolysis of Peptide Bonds</vt:lpstr>
      <vt:lpstr>Sources of Proteins</vt:lpstr>
      <vt:lpstr>Functions of Proteins</vt:lpstr>
      <vt:lpstr>PowerPoint Presentation</vt:lpstr>
      <vt:lpstr>Functions of Proteins</vt:lpstr>
      <vt:lpstr>Classification of Proteins</vt:lpstr>
      <vt:lpstr>PowerPoint Presentation</vt:lpstr>
      <vt:lpstr>B. Conjugated proteins </vt:lpstr>
      <vt:lpstr>PowerPoint Presentation</vt:lpstr>
      <vt:lpstr>C. Derived proteins</vt:lpstr>
      <vt:lpstr>Levels of Protein Structure</vt:lpstr>
      <vt:lpstr>PRIMARY STRUCTURE (1°)</vt:lpstr>
      <vt:lpstr>Proteins are linear polymers of amino acids</vt:lpstr>
      <vt:lpstr>PowerPoint Presentation</vt:lpstr>
      <vt:lpstr>SECONDARY STRUCTURE (2°)</vt:lpstr>
      <vt:lpstr>PowerPoint Presentation</vt:lpstr>
      <vt:lpstr>The Alpha Helix</vt:lpstr>
      <vt:lpstr>The Beta Sheet</vt:lpstr>
      <vt:lpstr> β-bend (Reverse Turn)</vt:lpstr>
      <vt:lpstr>Super Secondary Structure</vt:lpstr>
      <vt:lpstr>PowerPoint Presentation</vt:lpstr>
      <vt:lpstr>TERTIARY STRUCTURE (3°)</vt:lpstr>
      <vt:lpstr>PowerPoint Presentation</vt:lpstr>
      <vt:lpstr>PowerPoint Presentation</vt:lpstr>
      <vt:lpstr>PowerPoint Presentation</vt:lpstr>
      <vt:lpstr>QUATERNARY STRUCTURE (4°)</vt:lpstr>
      <vt:lpstr>PowerPoint Presentation</vt:lpstr>
      <vt:lpstr>Quaternary Structure of Multidomain proteins </vt:lpstr>
      <vt:lpstr>Three-dimensional Structures of Proteins</vt:lpstr>
      <vt:lpstr>Summary</vt:lpstr>
      <vt:lpstr>PowerPoint Presentation</vt:lpstr>
      <vt:lpstr>Denaturation of Proteins</vt:lpstr>
      <vt:lpstr>Denaturation of Proteins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Iman</dc:creator>
  <cp:lastModifiedBy>Iman</cp:lastModifiedBy>
  <cp:revision>22</cp:revision>
  <dcterms:created xsi:type="dcterms:W3CDTF">2006-08-16T00:00:00Z</dcterms:created>
  <dcterms:modified xsi:type="dcterms:W3CDTF">2012-04-21T14:13:31Z</dcterms:modified>
</cp:coreProperties>
</file>