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presentation.xml" ContentType="application/vnd.openxmlformats-officedocument.presentationml.presentation.main+xml"/>
  <Override PartName="/ppt/slides/slide42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0.xml" ContentType="application/vnd.openxmlformats-officedocument.presentationml.slide+xml"/>
  <Override PartName="/ppt/slides/slide39.xml" ContentType="application/vnd.openxmlformats-officedocument.presentationml.slide+xml"/>
  <Override PartName="/ppt/slides/slide38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19.xml" ContentType="application/vnd.openxmlformats-officedocument.presentationml.slide+xml"/>
  <Override PartName="/ppt/slides/slide44.xml" ContentType="application/vnd.openxmlformats-officedocument.presentationml.slide+xml"/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43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17.xml" ContentType="application/vnd.openxmlformats-officedocument.presentationml.slide+xml"/>
  <Override PartName="/ppt/slides/slide45.xml" ContentType="application/vnd.openxmlformats-officedocument.presentationml.slide+xml"/>
  <Override PartName="/ppt/slides/slide16.xml" ContentType="application/vnd.openxmlformats-officedocument.presentationml.slide+xml"/>
  <Override PartName="/ppt/slides/slide11.xml" ContentType="application/vnd.openxmlformats-officedocument.presentationml.slide+xml"/>
  <Override PartName="/ppt/slides/slide46.xml" ContentType="application/vnd.openxmlformats-officedocument.presentationml.slide+xml"/>
  <Override PartName="/ppt/slides/slide15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6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4.xml" ContentType="application/vnd.openxmlformats-officedocument.themeOverride+xml"/>
  <Override PartName="/ppt/theme/themeOverride3.xml" ContentType="application/vnd.openxmlformats-officedocument.themeOverrid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48"/>
  </p:notesMasterIdLst>
  <p:sldIdLst>
    <p:sldId id="256" r:id="rId2"/>
    <p:sldId id="259" r:id="rId3"/>
    <p:sldId id="260" r:id="rId4"/>
    <p:sldId id="451" r:id="rId5"/>
    <p:sldId id="452" r:id="rId6"/>
    <p:sldId id="454" r:id="rId7"/>
    <p:sldId id="455" r:id="rId8"/>
    <p:sldId id="261" r:id="rId9"/>
    <p:sldId id="264" r:id="rId10"/>
    <p:sldId id="268" r:id="rId11"/>
    <p:sldId id="453" r:id="rId12"/>
    <p:sldId id="271" r:id="rId13"/>
    <p:sldId id="394" r:id="rId14"/>
    <p:sldId id="395" r:id="rId15"/>
    <p:sldId id="272" r:id="rId16"/>
    <p:sldId id="273" r:id="rId17"/>
    <p:sldId id="468" r:id="rId18"/>
    <p:sldId id="469" r:id="rId19"/>
    <p:sldId id="480" r:id="rId20"/>
    <p:sldId id="471" r:id="rId21"/>
    <p:sldId id="472" r:id="rId22"/>
    <p:sldId id="475" r:id="rId23"/>
    <p:sldId id="474" r:id="rId24"/>
    <p:sldId id="476" r:id="rId25"/>
    <p:sldId id="477" r:id="rId26"/>
    <p:sldId id="459" r:id="rId27"/>
    <p:sldId id="470" r:id="rId28"/>
    <p:sldId id="460" r:id="rId29"/>
    <p:sldId id="478" r:id="rId30"/>
    <p:sldId id="461" r:id="rId31"/>
    <p:sldId id="462" r:id="rId32"/>
    <p:sldId id="466" r:id="rId33"/>
    <p:sldId id="479" r:id="rId34"/>
    <p:sldId id="467" r:id="rId35"/>
    <p:sldId id="482" r:id="rId36"/>
    <p:sldId id="483" r:id="rId37"/>
    <p:sldId id="484" r:id="rId38"/>
    <p:sldId id="485" r:id="rId39"/>
    <p:sldId id="486" r:id="rId40"/>
    <p:sldId id="487" r:id="rId41"/>
    <p:sldId id="488" r:id="rId42"/>
    <p:sldId id="489" r:id="rId43"/>
    <p:sldId id="490" r:id="rId44"/>
    <p:sldId id="491" r:id="rId45"/>
    <p:sldId id="492" r:id="rId46"/>
    <p:sldId id="493" r:id="rId4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0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55" Type="http://schemas.openxmlformats.org/officeDocument/2006/relationships/customXml" Target="../customXml/item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customXml" Target="../customXml/item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4EDC9FB-A61D-47D0-B571-294E0E511572}" type="datetimeFigureOut">
              <a:rPr lang="en-US"/>
              <a:pPr>
                <a:defRPr/>
              </a:pPr>
              <a:t>4/4/2013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44C81D3-6893-4270-9C5B-5953B9AE14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49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</a:endParaRPr>
          </a:p>
        </p:txBody>
      </p:sp>
      <p:sp>
        <p:nvSpPr>
          <p:cNvPr id="1249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FEB01D9-C414-4427-95F0-ADFFB9123C14}" type="slidenum">
              <a:rPr lang="en-US" smtClean="0">
                <a:latin typeface="Arial" pitchFamily="34" charset="0"/>
              </a:rPr>
              <a:pPr/>
              <a:t>28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59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</a:endParaRPr>
          </a:p>
        </p:txBody>
      </p:sp>
      <p:sp>
        <p:nvSpPr>
          <p:cNvPr id="1259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21DD6E-2C70-466C-926C-E05C8C8D53C8}" type="slidenum">
              <a:rPr lang="en-US" smtClean="0">
                <a:latin typeface="Arial" pitchFamily="34" charset="0"/>
              </a:rPr>
              <a:pPr/>
              <a:t>30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69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</a:endParaRPr>
          </a:p>
        </p:txBody>
      </p:sp>
      <p:sp>
        <p:nvSpPr>
          <p:cNvPr id="1269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2EEA93-D604-470C-AB7E-49A67440B7C0}" type="slidenum">
              <a:rPr lang="en-US" smtClean="0">
                <a:latin typeface="Arial" pitchFamily="34" charset="0"/>
              </a:rPr>
              <a:pPr/>
              <a:t>31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9868AE-68DC-4FFD-BFBD-58E94F2A9101}" type="slidenum">
              <a:rPr lang="en-US" smtClean="0">
                <a:latin typeface="Arial" pitchFamily="34" charset="0"/>
              </a:rPr>
              <a:pPr/>
              <a:t>32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31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20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</a:endParaRPr>
          </a:p>
        </p:txBody>
      </p:sp>
      <p:sp>
        <p:nvSpPr>
          <p:cNvPr id="1321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0764E4-24AC-4C1E-98C8-A38AF644B194}" type="slidenum">
              <a:rPr lang="en-US" smtClean="0">
                <a:latin typeface="Arial" pitchFamily="34" charset="0"/>
              </a:rPr>
              <a:pPr/>
              <a:t>34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54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</a:endParaRPr>
          </a:p>
        </p:txBody>
      </p:sp>
      <p:sp>
        <p:nvSpPr>
          <p:cNvPr id="145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75D71F1-9D53-49D5-BE70-AE42931EF63C}" type="slidenum">
              <a:rPr lang="en-US" smtClean="0">
                <a:latin typeface="Arial" pitchFamily="34" charset="0"/>
              </a:rPr>
              <a:pPr/>
              <a:t>44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54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</a:endParaRPr>
          </a:p>
        </p:txBody>
      </p:sp>
      <p:sp>
        <p:nvSpPr>
          <p:cNvPr id="145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75D71F1-9D53-49D5-BE70-AE42931EF63C}" type="slidenum">
              <a:rPr lang="en-US" smtClean="0">
                <a:latin typeface="Arial" pitchFamily="34" charset="0"/>
              </a:rPr>
              <a:pPr/>
              <a:t>46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Action Button: Forward or Next 10">
            <a:hlinkClick r:id="" action="ppaction://hlinkshowjump?jump=nextslide" highlightClick="1"/>
          </p:cNvPr>
          <p:cNvSpPr/>
          <p:nvPr/>
        </p:nvSpPr>
        <p:spPr>
          <a:xfrm>
            <a:off x="8686800" y="152400"/>
            <a:ext cx="304800" cy="304800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2" name="Date Placeholder 29"/>
          <p:cNvSpPr>
            <a:spLocks noGrp="1"/>
          </p:cNvSpPr>
          <p:nvPr>
            <p:ph type="dt" sz="half" idx="10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9036F03-FBA6-4A9C-AF3D-ADA678A52A9F}" type="datetime1">
              <a:rPr lang="en-US" smtClean="0"/>
              <a:pPr>
                <a:defRPr/>
              </a:pPr>
              <a:t>4/4/2013</a:t>
            </a:fld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65F7496-2D4F-4835-8A6A-96F2783100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18"/>
          <p:cNvSpPr>
            <a:spLocks noGrp="1"/>
          </p:cNvSpPr>
          <p:nvPr>
            <p:ph type="ftr" sz="quarter" idx="12"/>
          </p:nvPr>
        </p:nvSpPr>
        <p:spPr>
          <a:xfrm>
            <a:off x="2743200" y="6408738"/>
            <a:ext cx="3987800" cy="365125"/>
          </a:xfrm>
          <a:prstGeom prst="rect">
            <a:avLst/>
          </a:prstGeom>
        </p:spPr>
        <p:txBody>
          <a:bodyPr/>
          <a:lstStyle>
            <a:lvl1pPr>
              <a:defRPr smtClean="0"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en-US" dirty="0" smtClean="0"/>
              <a:t>© 1992-2011 by Pearson Education, Inc. All Rights Reserved. - Edited By: Maysoon Al-Duwais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10F4B9-1A90-49FC-9730-26CDB4B93D9B}" type="datetime1">
              <a:rPr lang="en-US" smtClean="0"/>
              <a:pPr>
                <a:defRPr/>
              </a:pPr>
              <a:t>4/4/2013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3962400" y="6408738"/>
            <a:ext cx="2768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© 1992-2011 by Pearson Education, Inc. All Rights Reserved. - Edited By: Maysoon Al-Duwais</a:t>
            </a: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16660-3DCB-4FC9-9867-6DB1B8E1F3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FBE1BF-6D07-4C20-A258-25DC2B33E957}" type="datetime1">
              <a:rPr lang="en-US" smtClean="0"/>
              <a:pPr>
                <a:defRPr/>
              </a:pPr>
              <a:t>4/4/2013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3962400" y="6408738"/>
            <a:ext cx="2768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© 1992-2011 by Pearson Education, Inc. All Rights Reserved. - Edited By: Maysoon Al-Duwais</a:t>
            </a: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4FC5F7-0F8E-4FDD-9E26-B822C16777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2362200" y="6408738"/>
            <a:ext cx="6324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© 1992-2011 by Pearson Education, Inc. All Rights Reserved. -Maysoon Al-Duwais</a:t>
            </a: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279404-5F41-4912-B076-F11C2B38EA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90600" y="1981200"/>
            <a:ext cx="3905250" cy="4151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0" y="1981200"/>
            <a:ext cx="3906838" cy="4151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962400" y="6408738"/>
            <a:ext cx="2768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7 - VB 2010 by Schneider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CEFE3C-606F-4A2F-BF79-CD31319A65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90600" y="1981200"/>
            <a:ext cx="7964488" cy="415131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9EA66D-6FE5-4DE3-A2D8-719948B4F9D3}" type="datetime1">
              <a:rPr lang="ar-SA" smtClean="0"/>
              <a:pPr>
                <a:defRPr/>
              </a:pPr>
              <a:t>24/05/1434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1992-2011 by Pearson Education, Inc. All Rights Reserved-Edited By: Maysoon Al-Duwais</a:t>
            </a: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7B6F89-1DAA-4B14-9C83-830FD132FE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ction Button: Back or Previous 3">
            <a:hlinkClick r:id="" action="ppaction://hlinkshowjump?jump=previousslide" highlightClick="1"/>
          </p:cNvPr>
          <p:cNvSpPr/>
          <p:nvPr/>
        </p:nvSpPr>
        <p:spPr>
          <a:xfrm>
            <a:off x="8305800" y="152400"/>
            <a:ext cx="304800" cy="304800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8686800" y="152400"/>
            <a:ext cx="304800" cy="304800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Font typeface="Wingdings" pitchFamily="2" charset="2"/>
              <a:buChar char="§"/>
              <a:defRPr/>
            </a:lvl2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57400" y="6408738"/>
            <a:ext cx="6553200" cy="365125"/>
          </a:xfrm>
          <a:prstGeom prst="rect">
            <a:avLst/>
          </a:prstGeom>
        </p:spPr>
        <p:txBody>
          <a:bodyPr/>
          <a:lstStyle>
            <a:lvl1pPr>
              <a:defRPr i="0">
                <a:solidFill>
                  <a:schemeClr val="accent3"/>
                </a:solidFill>
              </a:defRPr>
            </a:lvl1pPr>
            <a:extLst/>
          </a:lstStyle>
          <a:p>
            <a:pPr>
              <a:defRPr/>
            </a:pPr>
            <a:r>
              <a:rPr lang="en-US" dirty="0" smtClean="0"/>
              <a:t>© 1992-2011 by Pearson Education, Inc. All Rights Reserved. - Edited By: Maysoon Al-Duwais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1BA8714-CEE9-4B49-BC2D-9D20C0E14E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C493F5B-47C8-4CDF-B47B-CE69539A8879}" type="datetime1">
              <a:rPr lang="en-US" smtClean="0"/>
              <a:pPr>
                <a:defRPr/>
              </a:pPr>
              <a:t>4/4/2013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408738"/>
            <a:ext cx="2768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dirty="0" smtClean="0"/>
              <a:t>© 1992-2011 by Pearson Education, Inc. All Rights Reserved. - Edited By: Maysoon Al-Duwais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90778C1-25CB-4DC9-9770-901704882A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E56553A-ABCD-46A9-B75A-892D444B14C5}" type="datetime1">
              <a:rPr lang="en-US" smtClean="0"/>
              <a:pPr>
                <a:defRPr/>
              </a:pPr>
              <a:t>4/4/2013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962400" y="6408738"/>
            <a:ext cx="2768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dirty="0" smtClean="0"/>
              <a:t>© 1992-2011 by Pearson Education, Inc. All Rights Reserved. - Edited By: Maysoon Al-Duwais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0A946F-98BE-48CF-8CEE-066A1B3DF0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133600" y="6408738"/>
            <a:ext cx="64770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dirty="0" smtClean="0"/>
              <a:t>© 1992-2011 by Pearson Education, Inc. All Rights Reserved. - Edited By: Maysoon Al-Duwais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1EB808E-9EF2-4D8A-9C8D-4DDE77D2B1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66800" y="6408738"/>
            <a:ext cx="7543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dirty="0" smtClean="0"/>
              <a:t>© 1992-2011 by Pearson Education, Inc. All Rights Reserved. - Edited By: Maysoon Al-Duwais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E6587A8-DC3F-44F8-9BB7-CFA7426B39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2057400" y="6408738"/>
            <a:ext cx="655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© 1992-2011 by Pearson Education, Inc. All Rights Reserved. - Edited By: Maysoon Al-Duwais</a:t>
            </a:r>
            <a:endParaRPr lang="en-US" dirty="0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101A7-B756-4D1B-AD26-FDF9B61A9F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6D59FA5-125A-46D3-BBC7-C45DBAC177F3}" type="datetime1">
              <a:rPr lang="en-US" smtClean="0"/>
              <a:pPr>
                <a:defRPr/>
              </a:pPr>
              <a:t>4/4/2013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962400" y="6408738"/>
            <a:ext cx="2768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dirty="0" smtClean="0"/>
              <a:t>© 1992-2011 by Pearson Education, Inc. All Rights Reserved. - Edited By: Maysoon Al-Duwais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C2E140B-773B-4005-833C-EDD648FAB4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F6574BB-DBCF-4823-8F36-203C5D4A18FA}" type="datetime1">
              <a:rPr lang="en-US" smtClean="0"/>
              <a:pPr>
                <a:defRPr/>
              </a:pPr>
              <a:t>4/4/2013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dirty="0" smtClean="0"/>
              <a:t>© 1992-2011 by Pearson Education, Inc. All Rights Reserved. - Edited By: Maysoon Al-Duwais</a:t>
            </a:r>
            <a:endParaRPr lang="en-US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5193719-4063-4B3E-A4C7-E0C8BA6A66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6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9B410255-F1A9-4EF8-9495-4524E1F278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Action Button: Back or Previous 10">
            <a:hlinkClick r:id="" action="ppaction://hlinkshowjump?jump=previousslide" highlightClick="1"/>
          </p:cNvPr>
          <p:cNvSpPr/>
          <p:nvPr/>
        </p:nvSpPr>
        <p:spPr>
          <a:xfrm>
            <a:off x="8305800" y="152400"/>
            <a:ext cx="304800" cy="304800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Action Button: Forward or Next 15">
            <a:hlinkClick r:id="" action="ppaction://hlinkshowjump?jump=nextslide" highlightClick="1"/>
          </p:cNvPr>
          <p:cNvSpPr/>
          <p:nvPr/>
        </p:nvSpPr>
        <p:spPr>
          <a:xfrm>
            <a:off x="8686800" y="152400"/>
            <a:ext cx="304800" cy="304800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57400" y="6400800"/>
            <a:ext cx="6553200" cy="365125"/>
          </a:xfrm>
          <a:prstGeom prst="rect">
            <a:avLst/>
          </a:prstGeom>
        </p:spPr>
        <p:txBody>
          <a:bodyPr/>
          <a:lstStyle>
            <a:lvl1pPr>
              <a:defRPr sz="1100" i="0">
                <a:solidFill>
                  <a:schemeClr val="accent3"/>
                </a:solidFill>
              </a:defRPr>
            </a:lvl1pPr>
            <a:extLst/>
          </a:lstStyle>
          <a:p>
            <a:pPr>
              <a:defRPr/>
            </a:pPr>
            <a:r>
              <a:rPr lang="en-US" dirty="0" smtClean="0"/>
              <a:t>© 1992-2011 by Pearson Education, Inc. All Rights Reserved. - Edited By: Maysoon Al-Duwais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82" r:id="rId7"/>
    <p:sldLayoutId id="2147483692" r:id="rId8"/>
    <p:sldLayoutId id="2147483693" r:id="rId9"/>
    <p:sldLayoutId id="2147483683" r:id="rId10"/>
    <p:sldLayoutId id="2147483684" r:id="rId11"/>
    <p:sldLayoutId id="2147483685" r:id="rId12"/>
    <p:sldLayoutId id="2147483694" r:id="rId13"/>
    <p:sldLayoutId id="2147483695" r:id="rId14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Goudy Sans Medium"/>
              </a:rPr>
              <a:t/>
            </a:r>
            <a:br>
              <a:rPr lang="en-US" dirty="0" smtClean="0">
                <a:solidFill>
                  <a:srgbClr val="3380E6"/>
                </a:solidFill>
                <a:latin typeface="Goudy Sans Medium"/>
              </a:rPr>
            </a:br>
            <a:r>
              <a:rPr lang="en-US" dirty="0" smtClean="0">
                <a:solidFill>
                  <a:srgbClr val="3380E6"/>
                </a:solidFill>
                <a:latin typeface="Goudy Sans Medium"/>
              </a:rPr>
              <a:t/>
            </a:r>
            <a:br>
              <a:rPr lang="en-US" dirty="0" smtClean="0">
                <a:solidFill>
                  <a:srgbClr val="3380E6"/>
                </a:solidFill>
                <a:latin typeface="Goudy Sans Medium"/>
              </a:rPr>
            </a:br>
            <a:r>
              <a:rPr lang="en-US" smtClean="0">
                <a:solidFill>
                  <a:srgbClr val="3380E6"/>
                </a:solidFill>
                <a:latin typeface="Goudy Sans Medium"/>
              </a:rPr>
              <a:t>Chapter </a:t>
            </a:r>
            <a:r>
              <a:rPr lang="en-US" smtClean="0">
                <a:solidFill>
                  <a:srgbClr val="3380E6"/>
                </a:solidFill>
                <a:latin typeface="Goudy Sans Medium"/>
              </a:rPr>
              <a:t>7: </a:t>
            </a:r>
            <a:r>
              <a:rPr lang="en-US" dirty="0" smtClean="0">
                <a:solidFill>
                  <a:srgbClr val="3380E6"/>
                </a:solidFill>
                <a:latin typeface="Goudy Sans Medium"/>
              </a:rPr>
              <a:t>Arrays          </a:t>
            </a:r>
          </a:p>
        </p:txBody>
      </p:sp>
      <p:sp>
        <p:nvSpPr>
          <p:cNvPr id="10243" name="Subtitle 3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 algn="l"/>
            <a:r>
              <a:rPr lang="en-US" dirty="0" smtClean="0"/>
              <a:t>Visual Basic 2010 How to Program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1992-2011 by Pearson Education, Inc. All Rights Reserved. - Edited By: Maysoon Al-Duwais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5F7496-2D4F-4835-8A6A-96F2783100D7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 How to declare Array?</a:t>
            </a:r>
          </a:p>
        </p:txBody>
      </p:sp>
      <p:sp>
        <p:nvSpPr>
          <p:cNvPr id="2560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525962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Different ways to declare array:</a:t>
            </a:r>
          </a:p>
          <a:p>
            <a:pPr>
              <a:buNone/>
            </a:pPr>
            <a:endParaRPr lang="en-US" sz="8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1087438" lvl="2" indent="-457200">
              <a:buFont typeface="+mj-lt"/>
              <a:buAutoNum type="arabicPeriod"/>
            </a:pP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Dim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c(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0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To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3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) </a:t>
            </a: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As Integer</a:t>
            </a:r>
          </a:p>
          <a:p>
            <a:pPr marL="1087438" lvl="2" indent="-457200">
              <a:buFont typeface="+mj-lt"/>
              <a:buAutoNum type="arabicPeriod"/>
            </a:pP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Dim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c(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3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) </a:t>
            </a: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As Integer</a:t>
            </a:r>
          </a:p>
          <a:p>
            <a:pPr marL="1087438" lvl="2" indent="-457200">
              <a:buFont typeface="+mj-lt"/>
              <a:buAutoNum type="arabicPeriod"/>
            </a:pP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Dim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c() </a:t>
            </a: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As Integer</a:t>
            </a:r>
            <a:r>
              <a:rPr lang="en-US" dirty="0" smtClean="0">
                <a:solidFill>
                  <a:srgbClr val="000000"/>
                </a:solidFill>
                <a:latin typeface="LucidaSansTypewriter" pitchFamily="49" charset="0"/>
              </a:rPr>
              <a:t> = {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9</a:t>
            </a:r>
            <a:r>
              <a:rPr lang="en-US" dirty="0" smtClean="0">
                <a:solidFill>
                  <a:srgbClr val="000000"/>
                </a:solidFill>
                <a:latin typeface="LucidaSansTypewriter" pitchFamily="49" charset="0"/>
              </a:rPr>
              <a:t>, 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2</a:t>
            </a:r>
            <a:r>
              <a:rPr lang="en-US" dirty="0" smtClean="0">
                <a:solidFill>
                  <a:srgbClr val="000000"/>
                </a:solidFill>
                <a:latin typeface="LucidaSansTypewriter" pitchFamily="49" charset="0"/>
              </a:rPr>
              <a:t>, 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6</a:t>
            </a:r>
            <a:r>
              <a:rPr lang="en-US" dirty="0" smtClean="0">
                <a:solidFill>
                  <a:srgbClr val="000000"/>
                </a:solidFill>
                <a:latin typeface="LucidaSansTypewriter" pitchFamily="49" charset="0"/>
              </a:rPr>
              <a:t>, 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1</a:t>
            </a:r>
            <a:r>
              <a:rPr lang="en-US" dirty="0" smtClean="0">
                <a:solidFill>
                  <a:srgbClr val="000000"/>
                </a:solidFill>
                <a:latin typeface="LucidaSansTypewriter" pitchFamily="49" charset="0"/>
              </a:rPr>
              <a:t>}</a:t>
            </a:r>
          </a:p>
          <a:p>
            <a:pPr marL="1087438" lvl="2" indent="-457200">
              <a:buFont typeface="+mj-lt"/>
              <a:buAutoNum type="arabicPeriod"/>
            </a:pP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Dim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c()</a:t>
            </a:r>
            <a:r>
              <a:rPr lang="en-US" dirty="0" smtClean="0">
                <a:solidFill>
                  <a:srgbClr val="000000"/>
                </a:solidFill>
                <a:latin typeface="LucidaSansTypewriter" pitchFamily="49" charset="0"/>
              </a:rPr>
              <a:t> = {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1</a:t>
            </a:r>
            <a:r>
              <a:rPr lang="en-US" dirty="0" smtClean="0">
                <a:solidFill>
                  <a:srgbClr val="000000"/>
                </a:solidFill>
                <a:latin typeface="LucidaSansTypewriter" pitchFamily="49" charset="0"/>
              </a:rPr>
              <a:t>, 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2</a:t>
            </a:r>
            <a:r>
              <a:rPr lang="en-US" dirty="0" smtClean="0">
                <a:solidFill>
                  <a:srgbClr val="000000"/>
                </a:solidFill>
                <a:latin typeface="LucidaSansTypewriter" pitchFamily="49" charset="0"/>
              </a:rPr>
              <a:t>, 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3</a:t>
            </a:r>
            <a:r>
              <a:rPr lang="en-US" dirty="0" smtClean="0">
                <a:solidFill>
                  <a:srgbClr val="000000"/>
                </a:solidFill>
                <a:latin typeface="LucidaSansTypewriter" pitchFamily="49" charset="0"/>
              </a:rPr>
              <a:t>, 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6</a:t>
            </a:r>
            <a:r>
              <a:rPr lang="en-US" dirty="0" smtClean="0">
                <a:solidFill>
                  <a:srgbClr val="000000"/>
                </a:solidFill>
                <a:latin typeface="LucidaSansTypewriter" pitchFamily="49" charset="0"/>
              </a:rPr>
              <a:t>}</a:t>
            </a:r>
          </a:p>
          <a:p>
            <a:pPr lvl="2" algn="ctr">
              <a:buFont typeface="Wingdings 2" pitchFamily="18" charset="2"/>
              <a:buNone/>
            </a:pPr>
            <a:endParaRPr lang="en-US" dirty="0" smtClean="0">
              <a:solidFill>
                <a:srgbClr val="0000FF"/>
              </a:solidFill>
              <a:latin typeface="Lucida Console" pitchFamily="49" charset="0"/>
            </a:endParaRPr>
          </a:p>
          <a:p>
            <a:pPr lvl="1" algn="just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lower bound of  all the three arrays above is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0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and the upper bound is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3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 algn="just">
              <a:lnSpc>
                <a:spcPct val="15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size of  all the three arrays above equals to 4.</a:t>
            </a:r>
          </a:p>
          <a:p>
            <a:pPr lvl="1" algn="just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In the last two array declarations, we declared &amp; initialize the array without specifying the upper bound value.</a:t>
            </a:r>
          </a:p>
        </p:txBody>
      </p:sp>
      <p:sp>
        <p:nvSpPr>
          <p:cNvPr id="2560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© 1992-2011 by Pearson Education, Inc. All Rights Reserved. - Edited By: Maysoon Al-Duwais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279404-5F41-4912-B076-F11C2B38EAA5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 Declaring and </a:t>
            </a:r>
            <a:r>
              <a:rPr lang="en-US" dirty="0" err="1" smtClean="0">
                <a:solidFill>
                  <a:srgbClr val="3380E6"/>
                </a:solidFill>
                <a:latin typeface="Arial"/>
              </a:rPr>
              <a:t>intialize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Arrays</a:t>
            </a:r>
          </a:p>
        </p:txBody>
      </p:sp>
      <p:sp>
        <p:nvSpPr>
          <p:cNvPr id="2560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525962"/>
          </a:xfrm>
        </p:spPr>
        <p:txBody>
          <a:bodyPr/>
          <a:lstStyle/>
          <a:p>
            <a:pPr marL="1087438" lvl="2" indent="-457200">
              <a:buFont typeface="+mj-lt"/>
              <a:buAutoNum type="arabicPeriod"/>
            </a:pP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Dim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c() </a:t>
            </a: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As Integer</a:t>
            </a:r>
            <a:r>
              <a:rPr lang="en-US" dirty="0" smtClean="0">
                <a:solidFill>
                  <a:srgbClr val="000000"/>
                </a:solidFill>
                <a:latin typeface="LucidaSansTypewriter" pitchFamily="49" charset="0"/>
              </a:rPr>
              <a:t> = {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9</a:t>
            </a:r>
            <a:r>
              <a:rPr lang="en-US" dirty="0" smtClean="0">
                <a:solidFill>
                  <a:srgbClr val="000000"/>
                </a:solidFill>
                <a:latin typeface="LucidaSansTypewriter" pitchFamily="49" charset="0"/>
              </a:rPr>
              <a:t>, 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2</a:t>
            </a:r>
            <a:r>
              <a:rPr lang="en-US" dirty="0" smtClean="0">
                <a:solidFill>
                  <a:srgbClr val="000000"/>
                </a:solidFill>
                <a:latin typeface="LucidaSansTypewriter" pitchFamily="49" charset="0"/>
              </a:rPr>
              <a:t>, 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6</a:t>
            </a:r>
            <a:r>
              <a:rPr lang="en-US" dirty="0" smtClean="0">
                <a:solidFill>
                  <a:srgbClr val="000000"/>
                </a:solidFill>
                <a:latin typeface="LucidaSansTypewriter" pitchFamily="49" charset="0"/>
              </a:rPr>
              <a:t>, 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1</a:t>
            </a:r>
            <a:r>
              <a:rPr lang="en-US" dirty="0" smtClean="0">
                <a:solidFill>
                  <a:srgbClr val="000000"/>
                </a:solidFill>
                <a:latin typeface="LucidaSansTypewriter" pitchFamily="49" charset="0"/>
              </a:rPr>
              <a:t>}</a:t>
            </a:r>
          </a:p>
          <a:p>
            <a:pPr marL="1087438" lvl="2" indent="-457200">
              <a:buFont typeface="+mj-lt"/>
              <a:buAutoNum type="arabicPeriod"/>
            </a:pP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Dim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c()</a:t>
            </a:r>
            <a:r>
              <a:rPr lang="en-US" dirty="0" smtClean="0">
                <a:solidFill>
                  <a:srgbClr val="000000"/>
                </a:solidFill>
                <a:latin typeface="LucidaSansTypewriter" pitchFamily="49" charset="0"/>
              </a:rPr>
              <a:t> = {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1</a:t>
            </a:r>
            <a:r>
              <a:rPr lang="en-US" dirty="0" smtClean="0">
                <a:solidFill>
                  <a:srgbClr val="000000"/>
                </a:solidFill>
                <a:latin typeface="LucidaSansTypewriter" pitchFamily="49" charset="0"/>
              </a:rPr>
              <a:t>, 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2</a:t>
            </a:r>
            <a:r>
              <a:rPr lang="en-US" dirty="0" smtClean="0">
                <a:solidFill>
                  <a:srgbClr val="000000"/>
                </a:solidFill>
                <a:latin typeface="LucidaSansTypewriter" pitchFamily="49" charset="0"/>
              </a:rPr>
              <a:t>, 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3</a:t>
            </a:r>
            <a:r>
              <a:rPr lang="en-US" dirty="0" smtClean="0">
                <a:solidFill>
                  <a:srgbClr val="000000"/>
                </a:solidFill>
                <a:latin typeface="LucidaSansTypewriter" pitchFamily="49" charset="0"/>
              </a:rPr>
              <a:t>, 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6</a:t>
            </a:r>
            <a:r>
              <a:rPr lang="en-US" dirty="0" smtClean="0">
                <a:solidFill>
                  <a:srgbClr val="000000"/>
                </a:solidFill>
                <a:latin typeface="LucidaSansTypewriter" pitchFamily="49" charset="0"/>
              </a:rPr>
              <a:t>}</a:t>
            </a:r>
          </a:p>
          <a:p>
            <a:pPr lvl="2" algn="ctr">
              <a:buFont typeface="Wingdings 2" pitchFamily="18" charset="2"/>
              <a:buNone/>
            </a:pPr>
            <a:endParaRPr lang="en-US" dirty="0" smtClean="0">
              <a:solidFill>
                <a:srgbClr val="0000FF"/>
              </a:solidFill>
              <a:latin typeface="Lucida Console" pitchFamily="49" charset="0"/>
            </a:endParaRPr>
          </a:p>
          <a:p>
            <a:pPr lvl="2" algn="ctr">
              <a:buFont typeface="Wingdings 2" pitchFamily="18" charset="2"/>
              <a:buNone/>
            </a:pPr>
            <a:endParaRPr lang="en-US" dirty="0" smtClean="0">
              <a:solidFill>
                <a:srgbClr val="0000FF"/>
              </a:solidFill>
              <a:latin typeface="Lucida Console" pitchFamily="49" charset="0"/>
            </a:endParaRPr>
          </a:p>
          <a:p>
            <a:pPr lvl="2" algn="ctr">
              <a:buFont typeface="Wingdings 2" pitchFamily="18" charset="2"/>
              <a:buNone/>
            </a:pPr>
            <a:endParaRPr lang="en-US" dirty="0" smtClean="0">
              <a:solidFill>
                <a:srgbClr val="0000FF"/>
              </a:solidFill>
              <a:latin typeface="Lucida Console" pitchFamily="49" charset="0"/>
            </a:endParaRPr>
          </a:p>
          <a:p>
            <a:pPr algn="just"/>
            <a:r>
              <a:rPr lang="en-US" sz="2300" dirty="0" smtClean="0">
                <a:latin typeface="Calibri" pitchFamily="34" charset="0"/>
                <a:cs typeface="Calibri" pitchFamily="34" charset="0"/>
              </a:rPr>
              <a:t>When the </a:t>
            </a:r>
            <a:r>
              <a:rPr lang="en-US" sz="2300" dirty="0" err="1" smtClean="0">
                <a:latin typeface="Calibri" pitchFamily="34" charset="0"/>
                <a:cs typeface="Calibri" pitchFamily="34" charset="0"/>
              </a:rPr>
              <a:t>initializer</a:t>
            </a:r>
            <a:r>
              <a:rPr lang="en-US" sz="2300" dirty="0" smtClean="0">
                <a:latin typeface="Calibri" pitchFamily="34" charset="0"/>
                <a:cs typeface="Calibri" pitchFamily="34" charset="0"/>
              </a:rPr>
              <a:t> list is used, you cannot specify the upper bound value.</a:t>
            </a:r>
          </a:p>
          <a:p>
            <a:pPr algn="just">
              <a:buNone/>
            </a:pPr>
            <a:endParaRPr lang="en-US" sz="2300" dirty="0" smtClean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n-US" sz="2300" dirty="0" smtClean="0">
                <a:latin typeface="Calibri" pitchFamily="34" charset="0"/>
                <a:cs typeface="Calibri" pitchFamily="34" charset="0"/>
              </a:rPr>
              <a:t>So, if you write the above declaration as follows:</a:t>
            </a:r>
          </a:p>
          <a:p>
            <a:pPr algn="ctr">
              <a:buNone/>
            </a:pPr>
            <a:endParaRPr lang="en-US" sz="600" dirty="0" smtClean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buNone/>
            </a:pPr>
            <a:r>
              <a:rPr lang="en-US" sz="2300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Dim</a:t>
            </a:r>
            <a:r>
              <a:rPr lang="en-US" sz="23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c(3) </a:t>
            </a:r>
            <a:r>
              <a:rPr lang="en-US" sz="2300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As Integer</a:t>
            </a:r>
            <a:r>
              <a:rPr lang="en-US" sz="23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= {</a:t>
            </a:r>
            <a:r>
              <a:rPr lang="en-US" sz="2300" dirty="0" smtClean="0">
                <a:solidFill>
                  <a:srgbClr val="128AFF"/>
                </a:solidFill>
                <a:latin typeface="Calibri" pitchFamily="34" charset="0"/>
                <a:cs typeface="Calibri" pitchFamily="34" charset="0"/>
              </a:rPr>
              <a:t>9</a:t>
            </a:r>
            <a:r>
              <a:rPr lang="en-US" sz="23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en-US" sz="2300" dirty="0" smtClean="0">
                <a:solidFill>
                  <a:srgbClr val="128AFF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en-US" sz="23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en-US" sz="2300" dirty="0" smtClean="0">
                <a:solidFill>
                  <a:srgbClr val="128AFF"/>
                </a:solidFill>
                <a:latin typeface="Calibri" pitchFamily="34" charset="0"/>
                <a:cs typeface="Calibri" pitchFamily="34" charset="0"/>
              </a:rPr>
              <a:t>6</a:t>
            </a:r>
            <a:r>
              <a:rPr lang="en-US" sz="23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en-US" sz="2300" dirty="0" smtClean="0">
                <a:solidFill>
                  <a:srgbClr val="128AFF"/>
                </a:solidFill>
                <a:latin typeface="Calibri" pitchFamily="34" charset="0"/>
                <a:cs typeface="Calibri" pitchFamily="34" charset="0"/>
              </a:rPr>
              <a:t>1</a:t>
            </a:r>
            <a:r>
              <a:rPr lang="en-US" sz="23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}</a:t>
            </a:r>
          </a:p>
          <a:p>
            <a:pPr algn="just">
              <a:buNone/>
            </a:pPr>
            <a:endParaRPr lang="en-US" sz="2300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buNone/>
            </a:pPr>
            <a:r>
              <a:rPr lang="en-US" sz="23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You will get a </a:t>
            </a:r>
            <a:r>
              <a:rPr lang="en-US" sz="23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Syntax Error</a:t>
            </a:r>
          </a:p>
          <a:p>
            <a:pPr algn="just"/>
            <a:endParaRPr lang="en-US" sz="2300" dirty="0" smtClean="0">
              <a:solidFill>
                <a:srgbClr val="0000FF"/>
              </a:solidFill>
              <a:latin typeface="Lucida Console" pitchFamily="49" charset="0"/>
            </a:endParaRPr>
          </a:p>
          <a:p>
            <a:pPr lvl="2" algn="just"/>
            <a:endParaRPr lang="en-US" dirty="0" smtClean="0">
              <a:solidFill>
                <a:srgbClr val="0000FF"/>
              </a:solidFill>
              <a:latin typeface="Lucida Console" pitchFamily="49" charset="0"/>
            </a:endParaRPr>
          </a:p>
        </p:txBody>
      </p:sp>
      <p:sp>
        <p:nvSpPr>
          <p:cNvPr id="2560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© 1992-2011 by Pearson Education, Inc. All Rights Reserved. - Edited By: Maysoon Al-Duwais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191000" y="2514600"/>
            <a:ext cx="19812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dirty="0" err="1" smtClean="0"/>
              <a:t>Initializer</a:t>
            </a:r>
            <a:r>
              <a:rPr lang="en-US" dirty="0" smtClean="0"/>
              <a:t> List</a:t>
            </a:r>
            <a:endParaRPr lang="ar-SA" dirty="0"/>
          </a:p>
        </p:txBody>
      </p:sp>
      <p:sp>
        <p:nvSpPr>
          <p:cNvPr id="6" name="Right Brace 5"/>
          <p:cNvSpPr/>
          <p:nvPr/>
        </p:nvSpPr>
        <p:spPr>
          <a:xfrm rot="5400000">
            <a:off x="3886200" y="1447800"/>
            <a:ext cx="304800" cy="1371600"/>
          </a:xfrm>
          <a:prstGeom prst="rightBrac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Right Brace 6"/>
          <p:cNvSpPr/>
          <p:nvPr/>
        </p:nvSpPr>
        <p:spPr>
          <a:xfrm rot="5400000">
            <a:off x="5562600" y="1143000"/>
            <a:ext cx="304800" cy="1371600"/>
          </a:xfrm>
          <a:prstGeom prst="rightBrac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9" name="Straight Connector 8"/>
          <p:cNvCxnSpPr>
            <a:stCxn id="6" idx="1"/>
            <a:endCxn id="5" idx="0"/>
          </p:cNvCxnSpPr>
          <p:nvPr/>
        </p:nvCxnSpPr>
        <p:spPr>
          <a:xfrm>
            <a:off x="4038600" y="2286000"/>
            <a:ext cx="1143000" cy="22860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7" idx="1"/>
            <a:endCxn id="5" idx="0"/>
          </p:cNvCxnSpPr>
          <p:nvPr/>
        </p:nvCxnSpPr>
        <p:spPr>
          <a:xfrm flipH="1">
            <a:off x="5181600" y="1981200"/>
            <a:ext cx="533400" cy="53340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477000" y="4572000"/>
            <a:ext cx="129540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8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X</a:t>
            </a:r>
            <a:endParaRPr lang="ar-SA" sz="480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279404-5F41-4912-B076-F11C2B38EAA5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Default Initialization for Arrays</a:t>
            </a:r>
          </a:p>
        </p:txBody>
      </p:sp>
      <p:sp>
        <p:nvSpPr>
          <p:cNvPr id="2867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When you do not provide an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initializer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list, the elements in the array are initialized to the default value for the array’s type as follows:</a:t>
            </a:r>
          </a:p>
          <a:p>
            <a:pPr algn="just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B050"/>
                </a:solidFill>
                <a:latin typeface="Lucida Console" pitchFamily="49" charset="0"/>
              </a:rPr>
              <a:t>0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for 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</a:rPr>
              <a:t>numeric primitive data-type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variables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  <a:latin typeface="Lucida Console" pitchFamily="49" charset="0"/>
              </a:rPr>
              <a:t>False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for </a:t>
            </a:r>
            <a:r>
              <a:rPr lang="en-US" dirty="0" smtClean="0">
                <a:solidFill>
                  <a:srgbClr val="0070C0"/>
                </a:solidFill>
                <a:latin typeface="Lucida Console" pitchFamily="49" charset="0"/>
              </a:rPr>
              <a:t>Boolean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variables  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  <a:latin typeface="Lucida Console" pitchFamily="49" charset="0"/>
              </a:rPr>
              <a:t>Nothing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for </a:t>
            </a:r>
            <a:r>
              <a:rPr lang="en-US" dirty="0" smtClean="0">
                <a:solidFill>
                  <a:srgbClr val="0070C0"/>
                </a:solidFill>
                <a:latin typeface="Lucida Console" pitchFamily="49" charset="0"/>
              </a:rPr>
              <a:t>Strin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g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and other class types. </a:t>
            </a:r>
          </a:p>
        </p:txBody>
      </p:sp>
      <p:sp>
        <p:nvSpPr>
          <p:cNvPr id="2867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© 1992-2011 by Pearson Education, Inc. All Rights Reserved. - Edited By: Maysoon Al-Duwais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279404-5F41-4912-B076-F11C2B38EAA5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1" descr="vbhtp5_07images_Page_06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3380E6"/>
                </a:solidFill>
                <a:latin typeface="Arial"/>
              </a:rPr>
              <a:t>Example5: Initializing the Values in an Array</a:t>
            </a:r>
            <a:endParaRPr lang="ar-SA" dirty="0"/>
          </a:p>
        </p:txBody>
      </p:sp>
      <p:sp>
        <p:nvSpPr>
          <p:cNvPr id="31747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© 1992-2011 by Pearson Education, Inc. All Rights Reserved. - Edited By: Maysoon Al-Duwais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E101A7-B756-4D1B-AD26-FDF9B61A9F9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1" descr="vbhtp5_07images_Page_07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© 1992-2011 by Pearson Education, Inc. All Rights Reserved. - Edited By: Maysoon Al-Duwais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E101A7-B756-4D1B-AD26-FDF9B61A9F9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Example5: Initializing the Values in an Array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Figure 7.2 creates two five-element integer arrays and sets their element values, using an </a:t>
            </a:r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</a:rPr>
              <a:t>initializer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list and a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For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Next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statement that calculates the element values, respectively.</a:t>
            </a:r>
          </a:p>
          <a:p>
            <a:pPr algn="just">
              <a:lnSpc>
                <a:spcPct val="80000"/>
              </a:lnSpc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Line 13 declares and allocates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array2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whose size is determined by the expression </a:t>
            </a:r>
          </a:p>
          <a:p>
            <a:pPr>
              <a:lnSpc>
                <a:spcPct val="80000"/>
              </a:lnSpc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 algn="ctr">
              <a:lnSpc>
                <a:spcPct val="150000"/>
              </a:lnSpc>
              <a:buNone/>
            </a:pPr>
            <a:r>
              <a:rPr lang="en-US" sz="2100" dirty="0" smtClean="0">
                <a:solidFill>
                  <a:srgbClr val="000000"/>
                </a:solidFill>
                <a:latin typeface="+mj-lt"/>
              </a:rPr>
              <a:t>array1.GetUpperBound(0) = 4</a:t>
            </a:r>
          </a:p>
          <a:p>
            <a:pPr lvl="1" algn="ctr">
              <a:lnSpc>
                <a:spcPct val="150000"/>
              </a:lnSpc>
              <a:buNone/>
            </a:pPr>
            <a:r>
              <a:rPr lang="en-US" sz="2100" dirty="0" smtClean="0">
                <a:solidFill>
                  <a:srgbClr val="000000"/>
                </a:solidFill>
                <a:latin typeface="+mj-lt"/>
              </a:rPr>
              <a:t>array1.GetLowerBound(0) = 0</a:t>
            </a:r>
          </a:p>
          <a:p>
            <a:pPr lvl="1" algn="ctr">
              <a:lnSpc>
                <a:spcPct val="150000"/>
              </a:lnSpc>
              <a:buNone/>
            </a:pPr>
            <a:r>
              <a:rPr lang="en-US" sz="2100" dirty="0" smtClean="0">
                <a:solidFill>
                  <a:srgbClr val="000000"/>
                </a:solidFill>
                <a:latin typeface="+mj-lt"/>
              </a:rPr>
              <a:t>Array1.Length = 5</a:t>
            </a:r>
          </a:p>
          <a:p>
            <a:pPr>
              <a:lnSpc>
                <a:spcPct val="80000"/>
              </a:lnSpc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970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© 1992-2011 by Pearson Education, Inc. All Rights Reserved. - Edited By: Maysoon Al-Duwais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279404-5F41-4912-B076-F11C2B38EAA5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6868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Example5: Initializing the Values in an Array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buNone/>
            </a:pPr>
            <a:endParaRPr lang="en-US" sz="2800" dirty="0" smtClean="0">
              <a:solidFill>
                <a:srgbClr val="000000"/>
              </a:solidFill>
            </a:endParaRPr>
          </a:p>
          <a:p>
            <a:pPr algn="ctr">
              <a:lnSpc>
                <a:spcPct val="90000"/>
              </a:lnSpc>
              <a:buNone/>
            </a:pPr>
            <a:r>
              <a:rPr lang="en-US" sz="2400" dirty="0" smtClean="0">
                <a:solidFill>
                  <a:srgbClr val="0070C0"/>
                </a:solidFill>
              </a:rPr>
              <a:t>Dim</a:t>
            </a:r>
            <a:r>
              <a:rPr lang="en-US" sz="2400" dirty="0" smtClean="0">
                <a:solidFill>
                  <a:srgbClr val="000000"/>
                </a:solidFill>
              </a:rPr>
              <a:t> array2(array1.GetUpperBound(</a:t>
            </a:r>
            <a:r>
              <a:rPr lang="en-US" sz="2400" dirty="0" smtClean="0">
                <a:solidFill>
                  <a:srgbClr val="0070C0"/>
                </a:solidFill>
              </a:rPr>
              <a:t>0</a:t>
            </a:r>
            <a:r>
              <a:rPr lang="en-US" sz="2400" dirty="0" smtClean="0">
                <a:solidFill>
                  <a:srgbClr val="000000"/>
                </a:solidFill>
              </a:rPr>
              <a:t>)) </a:t>
            </a:r>
            <a:r>
              <a:rPr lang="en-US" sz="2400" dirty="0" smtClean="0">
                <a:solidFill>
                  <a:srgbClr val="0070C0"/>
                </a:solidFill>
              </a:rPr>
              <a:t>As Integer</a:t>
            </a:r>
          </a:p>
          <a:p>
            <a:pPr algn="ctr">
              <a:lnSpc>
                <a:spcPct val="200000"/>
              </a:lnSpc>
              <a:buNone/>
            </a:pPr>
            <a:r>
              <a:rPr lang="en-US" sz="2400" dirty="0" smtClean="0">
                <a:solidFill>
                  <a:srgbClr val="0070C0"/>
                </a:solidFill>
              </a:rPr>
              <a:t>Dim</a:t>
            </a:r>
            <a:r>
              <a:rPr lang="en-US" sz="2400" dirty="0" smtClean="0">
                <a:solidFill>
                  <a:srgbClr val="000000"/>
                </a:solidFill>
              </a:rPr>
              <a:t> array2(</a:t>
            </a:r>
            <a:r>
              <a:rPr lang="en-US" sz="2400" dirty="0" smtClean="0">
                <a:solidFill>
                  <a:srgbClr val="0070C0"/>
                </a:solidFill>
              </a:rPr>
              <a:t>4</a:t>
            </a:r>
            <a:r>
              <a:rPr lang="en-US" sz="2400" dirty="0" smtClean="0">
                <a:solidFill>
                  <a:srgbClr val="000000"/>
                </a:solidFill>
              </a:rPr>
              <a:t>) </a:t>
            </a:r>
            <a:r>
              <a:rPr lang="en-US" sz="2400" dirty="0" smtClean="0">
                <a:solidFill>
                  <a:srgbClr val="0070C0"/>
                </a:solidFill>
              </a:rPr>
              <a:t>As Integer</a:t>
            </a:r>
          </a:p>
          <a:p>
            <a:pPr algn="just">
              <a:buNone/>
            </a:pPr>
            <a:endParaRPr lang="en-US" sz="2400" dirty="0" smtClean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buNone/>
            </a:pPr>
            <a:r>
              <a:rPr lang="en-US" sz="2400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This means that array2 will have the same size of array 1:</a:t>
            </a:r>
          </a:p>
          <a:p>
            <a:pPr lvl="1" algn="ctr">
              <a:lnSpc>
                <a:spcPct val="150000"/>
              </a:lnSpc>
              <a:buNone/>
            </a:pPr>
            <a:r>
              <a:rPr lang="en-US" sz="2100" dirty="0" smtClean="0">
                <a:solidFill>
                  <a:srgbClr val="000000"/>
                </a:solidFill>
              </a:rPr>
              <a:t>array2.GetUpperBound(0) = 4</a:t>
            </a:r>
          </a:p>
          <a:p>
            <a:pPr lvl="1" algn="ctr">
              <a:lnSpc>
                <a:spcPct val="150000"/>
              </a:lnSpc>
              <a:buNone/>
            </a:pPr>
            <a:r>
              <a:rPr lang="en-US" sz="2100" dirty="0" smtClean="0">
                <a:solidFill>
                  <a:srgbClr val="000000"/>
                </a:solidFill>
              </a:rPr>
              <a:t>array2.GetLowerBound(0) = 0</a:t>
            </a:r>
          </a:p>
          <a:p>
            <a:pPr lvl="1" algn="ctr">
              <a:lnSpc>
                <a:spcPct val="150000"/>
              </a:lnSpc>
              <a:buNone/>
            </a:pPr>
            <a:r>
              <a:rPr lang="en-US" sz="2100" dirty="0" smtClean="0">
                <a:solidFill>
                  <a:srgbClr val="000000"/>
                </a:solidFill>
              </a:rPr>
              <a:t>Array2.Length = 5</a:t>
            </a:r>
          </a:p>
          <a:p>
            <a:pPr algn="ctr">
              <a:lnSpc>
                <a:spcPct val="200000"/>
              </a:lnSpc>
              <a:buNone/>
            </a:pPr>
            <a:endParaRPr lang="en-US" sz="2400" dirty="0" smtClean="0">
              <a:solidFill>
                <a:srgbClr val="0070C0"/>
              </a:solidFill>
            </a:endParaRPr>
          </a:p>
          <a:p>
            <a:pPr algn="ctr">
              <a:lnSpc>
                <a:spcPct val="200000"/>
              </a:lnSpc>
              <a:buNone/>
            </a:pPr>
            <a:endParaRPr lang="en-US" sz="2400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algn="ctr">
              <a:lnSpc>
                <a:spcPct val="200000"/>
              </a:lnSpc>
              <a:buNone/>
            </a:pPr>
            <a:endParaRPr lang="en-US" sz="2400" dirty="0" smtClean="0">
              <a:solidFill>
                <a:srgbClr val="0070C0"/>
              </a:solidFill>
              <a:latin typeface="Times New Roman" pitchFamily="18" charset="0"/>
            </a:endParaRPr>
          </a:p>
        </p:txBody>
      </p:sp>
      <p:sp>
        <p:nvSpPr>
          <p:cNvPr id="3072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© 1992-2011 by Pearson Education, Inc. All Rights Reserved. - Edited By: Maysoon Al-Duwais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279404-5F41-4912-B076-F11C2B38EAA5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6" name="Down Arrow 5"/>
          <p:cNvSpPr/>
          <p:nvPr/>
        </p:nvSpPr>
        <p:spPr>
          <a:xfrm>
            <a:off x="4343400" y="2286000"/>
            <a:ext cx="228600" cy="304800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Down Arrow 6"/>
          <p:cNvSpPr/>
          <p:nvPr/>
        </p:nvSpPr>
        <p:spPr>
          <a:xfrm>
            <a:off x="4343400" y="3124200"/>
            <a:ext cx="228600" cy="304800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Using Loops with Arrays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650288" cy="4608513"/>
          </a:xfrm>
        </p:spPr>
        <p:txBody>
          <a:bodyPr/>
          <a:lstStyle/>
          <a:p>
            <a:pPr>
              <a:buClr>
                <a:schemeClr val="tx2"/>
              </a:buClr>
            </a:pPr>
            <a:r>
              <a:rPr lang="en-US" dirty="0" smtClean="0"/>
              <a:t>In Example 6 the greatest value in a numeric array </a:t>
            </a:r>
            <a:r>
              <a:rPr lang="en-US" i="1" dirty="0" smtClean="0"/>
              <a:t>ages</a:t>
            </a:r>
            <a:r>
              <a:rPr lang="en-US" dirty="0" smtClean="0"/>
              <a:t> is determined.</a:t>
            </a:r>
          </a:p>
          <a:p>
            <a:pPr>
              <a:buClr>
                <a:schemeClr val="tx2"/>
              </a:buClr>
            </a:pPr>
            <a:r>
              <a:rPr lang="en-US" dirty="0" smtClean="0"/>
              <a:t>The value of the variable </a:t>
            </a:r>
            <a:r>
              <a:rPr lang="en-US" i="1" dirty="0" smtClean="0"/>
              <a:t>max</a:t>
            </a:r>
            <a:r>
              <a:rPr lang="en-US" dirty="0" smtClean="0"/>
              <a:t> is set to the first element of the array.</a:t>
            </a:r>
          </a:p>
          <a:p>
            <a:pPr>
              <a:buClr>
                <a:schemeClr val="tx2"/>
              </a:buClr>
            </a:pPr>
            <a:r>
              <a:rPr lang="en-US" dirty="0" smtClean="0"/>
              <a:t>Then a For…Next loop successively examines each element of the array and resets the value of </a:t>
            </a:r>
            <a:r>
              <a:rPr lang="en-US" i="1" dirty="0" smtClean="0"/>
              <a:t>max</a:t>
            </a:r>
            <a:r>
              <a:rPr lang="en-US" dirty="0" smtClean="0"/>
              <a:t> when appropriate.</a:t>
            </a:r>
          </a:p>
        </p:txBody>
      </p:sp>
      <p:sp>
        <p:nvSpPr>
          <p:cNvPr id="2458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30FF6A7-08FA-4E52-91D2-BB0A85C279FA}" type="slidenum">
              <a:rPr lang="en-US" smtClean="0">
                <a:latin typeface="Arial" pitchFamily="34" charset="0"/>
              </a:rPr>
              <a:pPr/>
              <a:t>17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2362200" y="6408738"/>
            <a:ext cx="6324600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© 1992-2011 by Pearson Education, Inc. All Rights Reserved. - Edited By: Maysoon Al-Duwais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6: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497888" cy="4419600"/>
          </a:xfrm>
        </p:spPr>
        <p:txBody>
          <a:bodyPr/>
          <a:lstStyle/>
          <a:p>
            <a:pPr>
              <a:buFontTx/>
              <a:buNone/>
            </a:pPr>
            <a:r>
              <a:rPr lang="pt-BR" sz="24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Dim</a:t>
            </a:r>
            <a:r>
              <a:rPr lang="pt-BR" sz="2400" b="1" dirty="0" smtClean="0">
                <a:latin typeface="Courier New" pitchFamily="49" charset="0"/>
                <a:cs typeface="Courier New" pitchFamily="49" charset="0"/>
              </a:rPr>
              <a:t> ages() </a:t>
            </a:r>
            <a:r>
              <a:rPr lang="pt-BR" sz="24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As Integer </a:t>
            </a:r>
            <a:r>
              <a:rPr lang="pt-BR" sz="2400" b="1" dirty="0" smtClean="0">
                <a:latin typeface="Courier New" pitchFamily="49" charset="0"/>
                <a:cs typeface="Courier New" pitchFamily="49" charset="0"/>
              </a:rPr>
              <a:t>= {55, 56, 61, 52, 69,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pt-BR" sz="2400" b="1" dirty="0" smtClean="0">
                <a:latin typeface="Courier New" pitchFamily="49" charset="0"/>
                <a:cs typeface="Courier New" pitchFamily="49" charset="0"/>
              </a:rPr>
              <a:t>       64, 46, 54, 47}    </a:t>
            </a:r>
            <a:r>
              <a:rPr lang="pt-BR" sz="24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'last 9 presidents</a:t>
            </a:r>
          </a:p>
          <a:p>
            <a:pPr>
              <a:buFontTx/>
              <a:buNone/>
            </a:pPr>
            <a:r>
              <a:rPr lang="pt-BR" sz="24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Dim</a:t>
            </a:r>
            <a:r>
              <a:rPr lang="pt-BR" sz="2400" b="1" dirty="0" smtClean="0">
                <a:latin typeface="Courier New" pitchFamily="49" charset="0"/>
                <a:cs typeface="Courier New" pitchFamily="49" charset="0"/>
              </a:rPr>
              <a:t> max </a:t>
            </a:r>
            <a:r>
              <a:rPr lang="pt-BR" sz="24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As Integer </a:t>
            </a:r>
            <a:r>
              <a:rPr lang="pt-BR" sz="2400" b="1" dirty="0" smtClean="0">
                <a:latin typeface="Courier New" pitchFamily="49" charset="0"/>
                <a:cs typeface="Courier New" pitchFamily="49" charset="0"/>
              </a:rPr>
              <a:t>= ages(0)</a:t>
            </a:r>
          </a:p>
          <a:p>
            <a:pPr>
              <a:buFontTx/>
              <a:buNone/>
            </a:pP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i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As Integer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= 1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To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ages.Count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- 1</a:t>
            </a:r>
          </a:p>
          <a:p>
            <a:pPr>
              <a:buFontTx/>
              <a:buNone/>
            </a:pP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If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ages(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) &gt; max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Then</a:t>
            </a:r>
          </a:p>
          <a:p>
            <a:pPr>
              <a:buFontTx/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  max = ages(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FontTx/>
              <a:buNone/>
            </a:pP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End If</a:t>
            </a:r>
          </a:p>
          <a:p>
            <a:pPr>
              <a:buFontTx/>
              <a:buNone/>
            </a:pP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Next</a:t>
            </a:r>
          </a:p>
          <a:p>
            <a:pPr>
              <a:buFontTx/>
              <a:buNone/>
            </a:pP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txtOutput.Text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"Greatest age: "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&amp; max</a:t>
            </a:r>
          </a:p>
          <a:p>
            <a:pPr>
              <a:buFontTx/>
              <a:buNone/>
            </a:pPr>
            <a:endParaRPr lang="en-US" dirty="0" smtClean="0"/>
          </a:p>
          <a:p>
            <a:pPr>
              <a:buFontTx/>
              <a:buNone/>
            </a:pPr>
            <a:r>
              <a:rPr lang="en-US" b="1" u="sng" dirty="0" smtClean="0">
                <a:solidFill>
                  <a:schemeClr val="accent2"/>
                </a:solidFill>
              </a:rPr>
              <a:t>Output: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Greatest age: 69</a:t>
            </a:r>
          </a:p>
          <a:p>
            <a:pPr>
              <a:buFontTx/>
              <a:buNone/>
            </a:pPr>
            <a:endParaRPr lang="en-US" sz="2400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560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A8AC70E-E975-4FCE-9071-0D589E38CF3D}" type="slidenum">
              <a:rPr lang="en-US" smtClean="0">
                <a:latin typeface="Arial" pitchFamily="34" charset="0"/>
              </a:rPr>
              <a:pPr/>
              <a:t>18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2362200" y="6492875"/>
            <a:ext cx="6324600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© 1992-2011 by Pearson Education, Inc. All Rights Reserved. - Edited By: Maysoon Al-Duwais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6: Trace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Reserved. - Edited By: Maysoon Al-Duwais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BA8714-CEE9-4B49-BC2D-9D20C0E14EE4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/>
          </p:cNvGraphicFramePr>
          <p:nvPr/>
        </p:nvGraphicFramePr>
        <p:xfrm>
          <a:off x="1905000" y="1752600"/>
          <a:ext cx="5344886" cy="37084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182365"/>
                <a:gridCol w="2594889"/>
                <a:gridCol w="567632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max</a:t>
                      </a:r>
                      <a:endParaRPr lang="ar-SA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ages(i)</a:t>
                      </a:r>
                      <a:endParaRPr lang="ar-SA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 smtClean="0"/>
                        <a:t>i</a:t>
                      </a:r>
                      <a:endParaRPr lang="ar-SA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55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ages(1)</a:t>
                      </a:r>
                      <a:r>
                        <a:rPr lang="en-US" sz="1800" baseline="0" dirty="0" smtClean="0"/>
                        <a:t> = 56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 smtClean="0"/>
                        <a:t>1</a:t>
                      </a:r>
                      <a:endParaRPr lang="ar-SA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56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ages(2)</a:t>
                      </a:r>
                      <a:r>
                        <a:rPr lang="en-US" sz="1800" baseline="0" dirty="0" smtClean="0"/>
                        <a:t> = 61</a:t>
                      </a:r>
                      <a:endParaRPr lang="ar-SA" sz="18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 smtClean="0"/>
                        <a:t>2</a:t>
                      </a:r>
                      <a:endParaRPr lang="ar-SA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61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ages(3)</a:t>
                      </a:r>
                      <a:r>
                        <a:rPr lang="en-US" sz="1800" baseline="0" dirty="0" smtClean="0"/>
                        <a:t> = 52</a:t>
                      </a:r>
                      <a:endParaRPr lang="ar-SA" sz="18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 smtClean="0"/>
                        <a:t>3</a:t>
                      </a:r>
                      <a:endParaRPr lang="ar-SA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61</a:t>
                      </a:r>
                      <a:endParaRPr lang="ar-SA" sz="18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ages(4)</a:t>
                      </a:r>
                      <a:r>
                        <a:rPr lang="en-US" sz="1800" baseline="0" dirty="0" smtClean="0"/>
                        <a:t> = 69</a:t>
                      </a:r>
                      <a:endParaRPr lang="ar-SA" sz="18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 smtClean="0"/>
                        <a:t>4</a:t>
                      </a:r>
                      <a:endParaRPr lang="ar-SA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69</a:t>
                      </a:r>
                      <a:endParaRPr lang="ar-SA" sz="18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ages(5)</a:t>
                      </a:r>
                      <a:r>
                        <a:rPr lang="en-US" sz="1800" baseline="0" dirty="0" smtClean="0"/>
                        <a:t> = 64</a:t>
                      </a:r>
                      <a:endParaRPr lang="ar-SA" sz="18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 smtClean="0"/>
                        <a:t>5</a:t>
                      </a:r>
                      <a:endParaRPr lang="ar-SA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69</a:t>
                      </a:r>
                      <a:endParaRPr lang="ar-SA" sz="18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ages(6)</a:t>
                      </a:r>
                      <a:r>
                        <a:rPr lang="en-US" sz="1800" baseline="0" dirty="0" smtClean="0"/>
                        <a:t> = 46</a:t>
                      </a:r>
                      <a:endParaRPr lang="ar-SA" sz="18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 smtClean="0"/>
                        <a:t>6</a:t>
                      </a:r>
                      <a:endParaRPr lang="ar-SA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69</a:t>
                      </a:r>
                      <a:endParaRPr lang="ar-SA" sz="18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ages(7)</a:t>
                      </a:r>
                      <a:r>
                        <a:rPr lang="en-US" sz="1800" baseline="0" dirty="0" smtClean="0"/>
                        <a:t> = 54</a:t>
                      </a:r>
                      <a:endParaRPr lang="ar-SA" sz="18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 smtClean="0"/>
                        <a:t>7</a:t>
                      </a:r>
                      <a:endParaRPr lang="ar-SA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69</a:t>
                      </a:r>
                      <a:endParaRPr lang="ar-SA" sz="18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ages(8)</a:t>
                      </a:r>
                      <a:r>
                        <a:rPr lang="en-US" sz="1800" baseline="0" dirty="0" smtClean="0"/>
                        <a:t> = 47</a:t>
                      </a:r>
                      <a:endParaRPr lang="ar-SA" sz="18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 smtClean="0"/>
                        <a:t>8</a:t>
                      </a:r>
                      <a:endParaRPr lang="ar-SA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_</a:t>
                      </a:r>
                      <a:endParaRPr lang="ar-SA" sz="18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_</a:t>
                      </a:r>
                      <a:endParaRPr lang="ar-SA" sz="18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 smtClean="0"/>
                        <a:t>9</a:t>
                      </a:r>
                      <a:endParaRPr lang="ar-SA" sz="16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Arrays</a:t>
            </a:r>
          </a:p>
        </p:txBody>
      </p:sp>
      <p:sp>
        <p:nvSpPr>
          <p:cNvPr id="1638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An array is a group of variables (called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elements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) containing values that all have the </a:t>
            </a:r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</a:rPr>
              <a:t>same type.</a:t>
            </a:r>
          </a:p>
          <a:p>
            <a:pPr>
              <a:buNone/>
            </a:pPr>
            <a:endParaRPr lang="en-US" i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To refer to a particular element in an array, we specify the name of the array and the position number of the element to which we refer.</a:t>
            </a:r>
          </a:p>
        </p:txBody>
      </p:sp>
      <p:sp>
        <p:nvSpPr>
          <p:cNvPr id="1638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© 1992-2011 by Pearson Education, Inc. All Rights Reserved. - Edited By: Maysoon Al-Duwais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279404-5F41-4912-B076-F11C2B38EAA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Flag Variables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8269288" cy="4151313"/>
          </a:xfrm>
        </p:spPr>
        <p:txBody>
          <a:bodyPr/>
          <a:lstStyle/>
          <a:p>
            <a:pPr>
              <a:buClr>
                <a:schemeClr val="tx2"/>
              </a:buClr>
            </a:pPr>
            <a:r>
              <a:rPr lang="en-US" smtClean="0"/>
              <a:t>Have type Boolean</a:t>
            </a:r>
          </a:p>
          <a:p>
            <a:pPr>
              <a:buClr>
                <a:schemeClr val="tx2"/>
              </a:buClr>
            </a:pPr>
            <a:r>
              <a:rPr lang="en-US" smtClean="0"/>
              <a:t>Used when looping through an array</a:t>
            </a:r>
          </a:p>
          <a:p>
            <a:pPr>
              <a:buClr>
                <a:schemeClr val="tx2"/>
              </a:buClr>
            </a:pPr>
            <a:r>
              <a:rPr lang="en-US" smtClean="0"/>
              <a:t>Provide information to be used after loop terminates. Or, allows for the early termination of the loop.</a:t>
            </a: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BEC7E34-EFA4-45D4-90B0-7303C9C8C405}" type="slidenum">
              <a:rPr lang="en-US" smtClean="0">
                <a:latin typeface="Arial" pitchFamily="34" charset="0"/>
              </a:rPr>
              <a:pPr/>
              <a:t>20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2362200" y="6408738"/>
            <a:ext cx="6324600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© 1992-2011 by Pearson Education, Inc. All Rights Reserved. - Edited By: Maysoon Al-Duwais</a:t>
            </a:r>
            <a:endParaRPr lang="en-US" dirty="0"/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838200"/>
            <a:ext cx="9220200" cy="4940300"/>
          </a:xfrm>
        </p:spPr>
        <p:txBody>
          <a:bodyPr/>
          <a:lstStyle/>
          <a:p>
            <a:pPr marL="452437" indent="-342900">
              <a:buFont typeface="+mj-lt"/>
              <a:buAutoNum type="arabicPeriod"/>
            </a:pP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Dim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Names() 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As String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= {</a:t>
            </a:r>
            <a:r>
              <a:rPr lang="en-US" sz="16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1600" b="1" dirty="0" err="1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hend</a:t>
            </a:r>
            <a:r>
              <a:rPr lang="en-US" sz="16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,</a:t>
            </a:r>
            <a:r>
              <a:rPr lang="en-US" sz="16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"</a:t>
            </a:r>
            <a:r>
              <a:rPr lang="en-US" sz="1600" b="1" dirty="0" err="1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manal</a:t>
            </a:r>
            <a:r>
              <a:rPr lang="en-US" sz="16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,</a:t>
            </a:r>
            <a:r>
              <a:rPr lang="en-US" sz="16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"</a:t>
            </a:r>
            <a:r>
              <a:rPr lang="en-US" sz="1600" b="1" dirty="0" err="1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asma</a:t>
            </a:r>
            <a:r>
              <a:rPr lang="en-US" sz="16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,</a:t>
            </a:r>
            <a:r>
              <a:rPr lang="en-US" sz="16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"</a:t>
            </a:r>
            <a:r>
              <a:rPr lang="en-US" sz="1600" b="1" dirty="0" err="1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sarah</a:t>
            </a:r>
            <a:r>
              <a:rPr lang="en-US" sz="16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“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,</a:t>
            </a:r>
            <a:r>
              <a:rPr lang="en-US" sz="16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“</a:t>
            </a:r>
            <a:r>
              <a:rPr lang="en-US" sz="1600" b="1" dirty="0" err="1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nouf</a:t>
            </a:r>
            <a:r>
              <a:rPr lang="en-US" sz="16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”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,</a:t>
            </a:r>
            <a:r>
              <a:rPr lang="en-US" sz="16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“</a:t>
            </a:r>
            <a:r>
              <a:rPr lang="en-US" sz="1600" b="1" dirty="0" err="1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Lamya</a:t>
            </a:r>
            <a:r>
              <a:rPr lang="en-US" sz="16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”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452437" indent="-342900">
              <a:buFont typeface="+mj-lt"/>
              <a:buAutoNum type="arabicPeriod"/>
            </a:pP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Dim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nameFound 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As Boolean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= 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False </a:t>
            </a:r>
            <a:r>
              <a:rPr lang="en-US" sz="1600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‘ The Flag Variable</a:t>
            </a:r>
          </a:p>
          <a:p>
            <a:pPr marL="452437" indent="-342900">
              <a:buFont typeface="+mj-lt"/>
              <a:buAutoNum type="arabicPeriod"/>
            </a:pP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Dim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Name_Start_with_A 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As String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= 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Nothing</a:t>
            </a:r>
          </a:p>
          <a:p>
            <a:pPr marL="452437" indent="-342900">
              <a:buFont typeface="+mj-lt"/>
              <a:buAutoNum type="arabicPeriod"/>
            </a:pP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Dim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upperName 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As String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= 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Nothing</a:t>
            </a:r>
          </a:p>
          <a:p>
            <a:pPr marL="452437" indent="-342900">
              <a:buFont typeface="+mj-lt"/>
              <a:buAutoNum type="arabicPeriod"/>
            </a:pP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Dim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i 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As Integer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= 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0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</a:t>
            </a:r>
            <a:endParaRPr lang="ar-SA" sz="1600" b="1" dirty="0" smtClean="0">
              <a:latin typeface="Courier New" pitchFamily="49" charset="0"/>
              <a:cs typeface="Courier New" pitchFamily="49" charset="0"/>
            </a:endParaRPr>
          </a:p>
          <a:p>
            <a:pPr marL="452437" indent="-342900">
              <a:buFont typeface="+mj-lt"/>
              <a:buAutoNum type="arabicPeriod"/>
            </a:pP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</a:t>
            </a:r>
          </a:p>
          <a:p>
            <a:pPr marL="452437" indent="-342900">
              <a:buFont typeface="+mj-lt"/>
              <a:buAutoNum type="arabicPeriod"/>
            </a:pP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 While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Not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nameFound )</a:t>
            </a:r>
            <a:endParaRPr lang="ar-SA" sz="1600" b="1" dirty="0" smtClean="0">
              <a:latin typeface="Courier New" pitchFamily="49" charset="0"/>
              <a:cs typeface="Courier New" pitchFamily="49" charset="0"/>
            </a:endParaRPr>
          </a:p>
          <a:p>
            <a:pPr marL="452437" indent="-342900">
              <a:buFont typeface="+mj-lt"/>
              <a:buAutoNum type="arabicPeriod"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 upperName = Names(i).ToUpper</a:t>
            </a:r>
          </a:p>
          <a:p>
            <a:pPr marL="452437" indent="-342900">
              <a:buFont typeface="+mj-lt"/>
              <a:buAutoNum type="arabicPeriod"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</a:t>
            </a:r>
            <a:endParaRPr lang="ar-SA" sz="1600" b="1" dirty="0" smtClean="0">
              <a:latin typeface="Courier New" pitchFamily="49" charset="0"/>
              <a:cs typeface="Courier New" pitchFamily="49" charset="0"/>
            </a:endParaRPr>
          </a:p>
          <a:p>
            <a:pPr marL="452437" indent="-342900">
              <a:buFont typeface="+mj-lt"/>
              <a:buAutoNum type="arabicPeriod"/>
            </a:pP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If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upperName.StartsWith("</a:t>
            </a:r>
            <a:r>
              <a:rPr lang="en-US" sz="16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") 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Then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'Search a name that starts with ‘A’</a:t>
            </a:r>
            <a:endParaRPr lang="en-US" sz="1600" b="1" dirty="0" smtClean="0">
              <a:solidFill>
                <a:srgbClr val="00B050"/>
              </a:solidFill>
              <a:latin typeface="Courier New" pitchFamily="49" charset="0"/>
              <a:cs typeface="Courier New" pitchFamily="49" charset="0"/>
            </a:endParaRPr>
          </a:p>
          <a:p>
            <a:pPr marL="452437" indent="-342900">
              <a:buFont typeface="+mj-lt"/>
              <a:buAutoNum type="arabicPeriod"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             nameFound = 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True</a:t>
            </a:r>
          </a:p>
          <a:p>
            <a:pPr marL="452437" indent="-342900">
              <a:buFont typeface="+mj-lt"/>
              <a:buAutoNum type="arabicPeriod"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             Name_Start_with_A = Names(i)</a:t>
            </a:r>
          </a:p>
          <a:p>
            <a:pPr marL="452437" indent="-342900">
              <a:buFont typeface="+mj-lt"/>
              <a:buAutoNum type="arabicPeriod"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    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 If</a:t>
            </a:r>
          </a:p>
          <a:p>
            <a:pPr marL="452437" indent="-342900">
              <a:buFont typeface="+mj-lt"/>
              <a:buAutoNum type="arabicPeriod"/>
            </a:pP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i += 1</a:t>
            </a:r>
            <a:endParaRPr lang="ar-SA" sz="1600" b="1" dirty="0" smtClean="0">
              <a:latin typeface="Courier New" pitchFamily="49" charset="0"/>
              <a:cs typeface="Courier New" pitchFamily="49" charset="0"/>
            </a:endParaRPr>
          </a:p>
          <a:p>
            <a:pPr marL="452437" indent="-342900">
              <a:buFont typeface="+mj-lt"/>
              <a:buAutoNum type="arabicPeriod"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Loop</a:t>
            </a:r>
          </a:p>
          <a:p>
            <a:pPr marL="452437" indent="-342900">
              <a:buFont typeface="+mj-lt"/>
              <a:buAutoNum type="arabicPeriod"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</a:t>
            </a:r>
            <a:endParaRPr lang="ar-SA" sz="1600" b="1" dirty="0" smtClean="0">
              <a:latin typeface="Courier New" pitchFamily="49" charset="0"/>
              <a:cs typeface="Courier New" pitchFamily="49" charset="0"/>
            </a:endParaRPr>
          </a:p>
          <a:p>
            <a:pPr marL="452437" indent="-342900">
              <a:buFont typeface="+mj-lt"/>
              <a:buAutoNum type="arabicPeriod"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Label1.Text = "</a:t>
            </a:r>
            <a:r>
              <a:rPr lang="en-US" sz="16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A Name that starts with A =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" &amp; Name_Start_with_A</a:t>
            </a:r>
          </a:p>
          <a:p>
            <a:pPr marL="452437" indent="-342900">
              <a:buFont typeface="+mj-lt"/>
              <a:buAutoNum type="arabicPeriod"/>
            </a:pPr>
            <a:endParaRPr lang="ar-SA" sz="1600" dirty="0">
              <a:latin typeface="Consolas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Example 7: Using the Flag Variable</a:t>
            </a:r>
            <a:endParaRPr lang="ar-SA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1992-2011 by Pearson Education, Inc. All Rights Reserved. - Edited By: Maysoon Al-Duwais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BA8714-CEE9-4B49-BC2D-9D20C0E14EE4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7: Output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Reserved. - Edited By: Maysoon Al-Duwais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BA8714-CEE9-4B49-BC2D-9D20C0E14EE4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199" y="2362200"/>
            <a:ext cx="4554681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76200" y="1752600"/>
          <a:ext cx="8991600" cy="1854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282372"/>
                <a:gridCol w="2115456"/>
                <a:gridCol w="1484086"/>
                <a:gridCol w="1582058"/>
                <a:gridCol w="1121228"/>
                <a:gridCol w="406400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 smtClean="0"/>
                        <a:t>Name_Start_with_A</a:t>
                      </a:r>
                      <a:endParaRPr lang="ar-SA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 smtClean="0">
                          <a:solidFill>
                            <a:srgbClr val="0000FF"/>
                          </a:solidFill>
                        </a:rPr>
                        <a:t>Not </a:t>
                      </a:r>
                      <a:r>
                        <a:rPr lang="en-US" sz="1600" dirty="0" err="1" smtClean="0"/>
                        <a:t>namesFound</a:t>
                      </a:r>
                      <a:endParaRPr lang="ar-SA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 smtClean="0"/>
                        <a:t>nameFound</a:t>
                      </a:r>
                      <a:endParaRPr lang="ar-SA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upperName</a:t>
                      </a:r>
                      <a:endParaRPr lang="ar-SA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Names(i)</a:t>
                      </a:r>
                      <a:endParaRPr lang="ar-SA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 smtClean="0"/>
                        <a:t>i</a:t>
                      </a:r>
                      <a:endParaRPr lang="ar-SA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 smtClean="0"/>
                        <a:t>Nothing</a:t>
                      </a:r>
                      <a:endParaRPr lang="ar-SA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 smtClean="0"/>
                        <a:t>True</a:t>
                      </a:r>
                      <a:endParaRPr lang="ar-SA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 smtClean="0"/>
                        <a:t>False</a:t>
                      </a:r>
                      <a:endParaRPr lang="ar-SA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 smtClean="0"/>
                        <a:t>HEND</a:t>
                      </a:r>
                      <a:endParaRPr lang="ar-SA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 err="1" smtClean="0"/>
                        <a:t>hend</a:t>
                      </a:r>
                      <a:endParaRPr lang="ar-SA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 smtClean="0"/>
                        <a:t>0</a:t>
                      </a:r>
                      <a:endParaRPr lang="ar-SA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 smtClean="0"/>
                        <a:t>Nothing</a:t>
                      </a:r>
                      <a:endParaRPr lang="ar-SA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 smtClean="0"/>
                        <a:t>True</a:t>
                      </a:r>
                      <a:endParaRPr lang="ar-SA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 smtClean="0"/>
                        <a:t>False</a:t>
                      </a:r>
                      <a:endParaRPr lang="ar-SA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 smtClean="0"/>
                        <a:t>MANAL</a:t>
                      </a:r>
                      <a:endParaRPr lang="ar-SA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 err="1" smtClean="0"/>
                        <a:t>manal</a:t>
                      </a:r>
                      <a:endParaRPr lang="ar-SA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 smtClean="0"/>
                        <a:t>1</a:t>
                      </a:r>
                      <a:endParaRPr lang="ar-SA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 err="1" smtClean="0"/>
                        <a:t>asma</a:t>
                      </a:r>
                      <a:endParaRPr lang="ar-SA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 smtClean="0"/>
                        <a:t>False</a:t>
                      </a:r>
                      <a:endParaRPr lang="ar-SA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 smtClean="0"/>
                        <a:t>True</a:t>
                      </a:r>
                      <a:endParaRPr lang="ar-SA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 smtClean="0"/>
                        <a:t>ASMA</a:t>
                      </a:r>
                      <a:endParaRPr lang="ar-SA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 err="1" smtClean="0"/>
                        <a:t>asma</a:t>
                      </a:r>
                      <a:endParaRPr lang="ar-SA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 smtClean="0"/>
                        <a:t>2</a:t>
                      </a:r>
                      <a:endParaRPr lang="ar-SA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_</a:t>
                      </a:r>
                      <a:endParaRPr lang="ar-SA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endParaRPr lang="ar-SA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 smtClean="0"/>
                        <a:t>_</a:t>
                      </a:r>
                      <a:endParaRPr lang="ar-SA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 smtClean="0"/>
                        <a:t>_</a:t>
                      </a:r>
                      <a:endParaRPr lang="ar-SA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 smtClean="0"/>
                        <a:t>_</a:t>
                      </a:r>
                      <a:endParaRPr lang="ar-SA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 smtClean="0"/>
                        <a:t>3</a:t>
                      </a:r>
                      <a:endParaRPr lang="ar-SA" sz="16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7: Trace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Reserved. - Edited By: Maysoon Al-Duwais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BA8714-CEE9-4B49-BC2D-9D20C0E14EE4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76200" y="3235960"/>
            <a:ext cx="9067800" cy="3810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TextBox 7"/>
          <p:cNvSpPr txBox="1"/>
          <p:nvPr/>
        </p:nvSpPr>
        <p:spPr>
          <a:xfrm>
            <a:off x="228600" y="3810000"/>
            <a:ext cx="8458200" cy="203132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Loop will stop here (when i =3) because the Do While ....Loop condition is not met </a:t>
            </a:r>
          </a:p>
          <a:p>
            <a:endParaRPr lang="en-US" dirty="0" smtClean="0"/>
          </a:p>
          <a:p>
            <a:r>
              <a:rPr lang="en-US" dirty="0" smtClean="0"/>
              <a:t>(When the flag variable </a:t>
            </a:r>
            <a:r>
              <a:rPr lang="en-US" b="1" dirty="0" smtClean="0"/>
              <a:t>nameFound</a:t>
            </a:r>
            <a:r>
              <a:rPr lang="en-US" dirty="0" smtClean="0"/>
              <a:t>  = </a:t>
            </a:r>
            <a:r>
              <a:rPr lang="en-US" b="1" dirty="0" smtClean="0">
                <a:solidFill>
                  <a:srgbClr val="0000FF"/>
                </a:solidFill>
              </a:rPr>
              <a:t>True</a:t>
            </a:r>
            <a:r>
              <a:rPr lang="en-US" dirty="0" smtClean="0"/>
              <a:t>             </a:t>
            </a:r>
            <a:r>
              <a:rPr lang="en-US" b="1" dirty="0" smtClean="0">
                <a:solidFill>
                  <a:srgbClr val="0000FF"/>
                </a:solidFill>
              </a:rPr>
              <a:t>Not</a:t>
            </a:r>
            <a:r>
              <a:rPr lang="en-US" dirty="0" smtClean="0"/>
              <a:t> </a:t>
            </a:r>
            <a:r>
              <a:rPr lang="en-US" b="1" dirty="0" smtClean="0"/>
              <a:t>nameFound</a:t>
            </a:r>
            <a:r>
              <a:rPr lang="en-US" dirty="0" smtClean="0"/>
              <a:t>  = </a:t>
            </a:r>
            <a:r>
              <a:rPr lang="en-US" b="1" dirty="0" smtClean="0">
                <a:solidFill>
                  <a:srgbClr val="0000FF"/>
                </a:solidFill>
              </a:rPr>
              <a:t>False</a:t>
            </a:r>
            <a:r>
              <a:rPr lang="en-US" dirty="0" smtClean="0"/>
              <a:t> 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ar-SA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953000" y="4572000"/>
            <a:ext cx="4572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Each Loops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964488" cy="4419600"/>
          </a:xfrm>
        </p:spPr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i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As Integer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= 1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To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ages.Count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- 1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If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ages(i) &gt; max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Then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  max = ages(i)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End If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Next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Tx/>
              <a:buNone/>
            </a:pPr>
            <a:r>
              <a:rPr lang="en-US" dirty="0" smtClean="0"/>
              <a:t>can be replaced with</a:t>
            </a:r>
            <a:endParaRPr lang="en-US" dirty="0" smtClean="0">
              <a:solidFill>
                <a:srgbClr val="0000FF"/>
              </a:solidFill>
              <a:cs typeface="Courier New" pitchFamily="49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Each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age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As Integer In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ages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If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age &gt; max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Then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  max = age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End If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Next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sz="2400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endParaRPr lang="en-US" dirty="0" smtClean="0"/>
          </a:p>
        </p:txBody>
      </p:sp>
      <p:sp>
        <p:nvSpPr>
          <p:cNvPr id="2970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D5E8FD3-6A3B-4650-BB74-1293C17CBA4D}" type="slidenum">
              <a:rPr lang="en-US" smtClean="0">
                <a:latin typeface="Arial" pitchFamily="34" charset="0"/>
              </a:rPr>
              <a:pPr/>
              <a:t>24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2362200" y="6408738"/>
            <a:ext cx="6324600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© 1992-2011 by Pearson Education, Inc. All Rights Reserved. - Edited By: Maysoon Al-Duwais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For Each Loops (continued)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8269288" cy="4151313"/>
          </a:xfrm>
        </p:spPr>
        <p:txBody>
          <a:bodyPr/>
          <a:lstStyle/>
          <a:p>
            <a:pPr>
              <a:buClr>
                <a:schemeClr val="tx2"/>
              </a:buClr>
            </a:pPr>
            <a:r>
              <a:rPr lang="en-US" smtClean="0"/>
              <a:t>In the For…Next loop, the counter variable </a:t>
            </a:r>
            <a:r>
              <a:rPr lang="en-US" i="1" smtClean="0"/>
              <a:t>i</a:t>
            </a:r>
            <a:r>
              <a:rPr lang="en-US" smtClean="0"/>
              <a:t> can have any name.</a:t>
            </a:r>
          </a:p>
          <a:p>
            <a:pPr>
              <a:buClr>
                <a:schemeClr val="tx2"/>
              </a:buClr>
            </a:pPr>
            <a:r>
              <a:rPr lang="en-US" smtClean="0"/>
              <a:t>In the For Each loop, the looping variable </a:t>
            </a:r>
            <a:r>
              <a:rPr lang="en-US" i="1" smtClean="0"/>
              <a:t>age</a:t>
            </a:r>
            <a:r>
              <a:rPr lang="en-US" smtClean="0"/>
              <a:t> can have any name.</a:t>
            </a:r>
          </a:p>
          <a:p>
            <a:pPr>
              <a:buClr>
                <a:schemeClr val="tx2"/>
              </a:buClr>
            </a:pPr>
            <a:r>
              <a:rPr lang="en-US" smtClean="0"/>
              <a:t>The primary difference between the two types of loops is that in a For Each loop no changes can be made in the values of elements of the array.</a:t>
            </a:r>
          </a:p>
        </p:txBody>
      </p:sp>
      <p:sp>
        <p:nvSpPr>
          <p:cNvPr id="3072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7D2C84E-A40A-42D4-9A0C-018E44C480A7}" type="slidenum">
              <a:rPr lang="en-US" smtClean="0">
                <a:latin typeface="Arial" pitchFamily="34" charset="0"/>
              </a:rPr>
              <a:pPr/>
              <a:t>25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2362200" y="6408738"/>
            <a:ext cx="6324600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© 1992-2011 by Pearson Education, Inc. All Rights Reserved. - Edited By: Maysoon Al-Duwais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Searching for an Element in an Array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286000"/>
            <a:ext cx="8802688" cy="3048000"/>
          </a:xfrm>
        </p:spPr>
        <p:txBody>
          <a:bodyPr/>
          <a:lstStyle/>
          <a:p>
            <a:pPr indent="-1588">
              <a:buFontTx/>
              <a:buNone/>
              <a:defRPr/>
            </a:pPr>
            <a:r>
              <a:rPr lang="en-US" dirty="0" smtClean="0"/>
              <a:t>A statement of the form</a:t>
            </a:r>
          </a:p>
          <a:p>
            <a:pPr>
              <a:spcBef>
                <a:spcPts val="1200"/>
              </a:spcBef>
              <a:buFontTx/>
              <a:buNone/>
              <a:defRPr/>
            </a:pPr>
            <a:r>
              <a:rPr lang="en-US" sz="2400" b="1" dirty="0" smtClean="0">
                <a:solidFill>
                  <a:srgbClr val="663300"/>
                </a:solidFill>
                <a:latin typeface="Courier New" pitchFamily="49" charset="0"/>
              </a:rPr>
              <a:t>  </a:t>
            </a:r>
            <a:r>
              <a:rPr lang="en-US" sz="2600" b="1" dirty="0" err="1" smtClean="0">
                <a:solidFill>
                  <a:srgbClr val="663300"/>
                </a:solidFill>
                <a:latin typeface="Courier New" pitchFamily="49" charset="0"/>
              </a:rPr>
              <a:t>numVar</a:t>
            </a:r>
            <a:r>
              <a:rPr lang="en-US" sz="2600" b="1" dirty="0" smtClean="0">
                <a:solidFill>
                  <a:srgbClr val="0073FF"/>
                </a:solidFill>
                <a:latin typeface="Courier New" pitchFamily="49" charset="0"/>
              </a:rPr>
              <a:t> </a:t>
            </a:r>
            <a:r>
              <a:rPr lang="en-US" sz="2600" b="1" dirty="0" smtClean="0">
                <a:latin typeface="Courier New" pitchFamily="49" charset="0"/>
              </a:rPr>
              <a:t>= </a:t>
            </a:r>
            <a:r>
              <a:rPr lang="en-US" sz="2600" b="1" i="1" dirty="0" err="1" smtClean="0">
                <a:solidFill>
                  <a:srgbClr val="2B91AF"/>
                </a:solidFill>
                <a:latin typeface="Courier New" pitchFamily="49" charset="0"/>
              </a:rPr>
              <a:t>Array</a:t>
            </a:r>
            <a:r>
              <a:rPr lang="en-US" sz="2600" b="1" i="1" dirty="0" err="1" smtClean="0">
                <a:latin typeface="Courier New" pitchFamily="49" charset="0"/>
              </a:rPr>
              <a:t>.IndexOf</a:t>
            </a:r>
            <a:r>
              <a:rPr lang="en-US" sz="2600" b="1" i="1" dirty="0" smtClean="0">
                <a:latin typeface="Courier New" pitchFamily="49" charset="0"/>
              </a:rPr>
              <a:t>(</a:t>
            </a:r>
            <a:r>
              <a:rPr lang="en-US" sz="2600" b="1" i="1" dirty="0" err="1" smtClean="0">
                <a:latin typeface="Courier New" pitchFamily="49" charset="0"/>
              </a:rPr>
              <a:t>arrayName</a:t>
            </a:r>
            <a:r>
              <a:rPr lang="en-US" sz="2600" b="1" dirty="0" smtClean="0">
                <a:latin typeface="Courier New" pitchFamily="49" charset="0"/>
              </a:rPr>
              <a:t>, </a:t>
            </a:r>
            <a:r>
              <a:rPr lang="en-US" sz="2600" b="1" i="1" dirty="0" smtClean="0">
                <a:latin typeface="Courier New" pitchFamily="49" charset="0"/>
              </a:rPr>
              <a:t>value</a:t>
            </a:r>
            <a:r>
              <a:rPr lang="en-US" sz="2600" b="1" dirty="0" smtClean="0">
                <a:latin typeface="Courier New" pitchFamily="49" charset="0"/>
              </a:rPr>
              <a:t>)</a:t>
            </a:r>
          </a:p>
          <a:p>
            <a:pPr indent="-1588">
              <a:spcBef>
                <a:spcPts val="1200"/>
              </a:spcBef>
              <a:buFontTx/>
              <a:buNone/>
              <a:defRPr/>
            </a:pPr>
            <a:r>
              <a:rPr lang="en-US" dirty="0" smtClean="0"/>
              <a:t>assigns to </a:t>
            </a:r>
            <a:r>
              <a:rPr lang="en-US" i="1" dirty="0" err="1" smtClean="0"/>
              <a:t>numVar</a:t>
            </a:r>
            <a:r>
              <a:rPr lang="en-US" dirty="0" smtClean="0"/>
              <a:t> the index of the first occurrence of </a:t>
            </a:r>
            <a:r>
              <a:rPr lang="en-US" i="1" dirty="0" smtClean="0"/>
              <a:t>value</a:t>
            </a:r>
            <a:r>
              <a:rPr lang="en-US" dirty="0" smtClean="0"/>
              <a:t> in </a:t>
            </a:r>
            <a:r>
              <a:rPr lang="en-US" i="1" dirty="0" err="1" smtClean="0"/>
              <a:t>arrayName</a:t>
            </a:r>
            <a:r>
              <a:rPr lang="en-US" i="1" dirty="0" smtClean="0"/>
              <a:t>. </a:t>
            </a:r>
            <a:r>
              <a:rPr lang="en-US" dirty="0" smtClean="0"/>
              <a:t>Or assigns -1 if the value is not found.</a:t>
            </a:r>
            <a:endParaRPr lang="en-US" dirty="0"/>
          </a:p>
        </p:txBody>
      </p:sp>
      <p:sp>
        <p:nvSpPr>
          <p:cNvPr id="3686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69B8032-DE91-4E33-A7B3-CD2FF7C0FBDE}" type="slidenum">
              <a:rPr lang="en-US" smtClean="0">
                <a:latin typeface="Arial" pitchFamily="34" charset="0"/>
              </a:rPr>
              <a:pPr/>
              <a:t>26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2362200" y="6408738"/>
            <a:ext cx="6324600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© 1992-2011 by Pearson Education, Inc. All Rights Reserved. - Edited By: Maysoon Al-Duwais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570038"/>
            <a:ext cx="9144000" cy="4525962"/>
          </a:xfrm>
        </p:spPr>
        <p:txBody>
          <a:bodyPr/>
          <a:lstStyle/>
          <a:p>
            <a:pPr>
              <a:buNone/>
            </a:pP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Dim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numbers() 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As Integer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= {8, 2, 6, 6, 6}</a:t>
            </a:r>
          </a:p>
          <a:p>
            <a:pPr>
              <a:buNone/>
            </a:pPr>
            <a:endParaRPr lang="en-US" sz="1600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Label1.Text = </a:t>
            </a:r>
            <a:r>
              <a:rPr lang="en-US" sz="1600" b="1" dirty="0" smtClean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1600" b="1" dirty="0" err="1" smtClean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Array.IndexOf</a:t>
            </a:r>
            <a:r>
              <a:rPr lang="en-US" sz="1600" b="1" dirty="0" smtClean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(numbers, 6)="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&amp;</a:t>
            </a:r>
            <a:r>
              <a:rPr lang="en-US" sz="1600" b="1" dirty="0" smtClean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 </a:t>
            </a:r>
          </a:p>
          <a:p>
            <a:pPr>
              <a:buNone/>
            </a:pPr>
            <a:r>
              <a:rPr lang="en-US" sz="1600" b="1" dirty="0" err="1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Array.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IndexOf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(numbers, 6) &amp;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vbCrLf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sz="1600" b="1" dirty="0" smtClean="0">
              <a:solidFill>
                <a:srgbClr val="2B91AF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Label1.Text &amp;= </a:t>
            </a:r>
            <a:r>
              <a:rPr lang="en-US" sz="1600" b="1" dirty="0" smtClean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1600" b="1" dirty="0" err="1" smtClean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Array.LastIndexOf</a:t>
            </a:r>
            <a:r>
              <a:rPr lang="en-US" sz="1600" b="1" dirty="0" smtClean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(numbers, 6)="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&amp;</a:t>
            </a:r>
            <a:r>
              <a:rPr lang="en-US" sz="1600" b="1" dirty="0" smtClean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Array.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LastIndexOf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(numbers, 6)</a:t>
            </a:r>
            <a:endParaRPr lang="ar-SA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Example 8: Searching for an Element in an Array </a:t>
            </a:r>
            <a:endParaRPr lang="ar-SA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1992-2011 by Pearson Education, Inc. All Rights Reserved. - Edited By: Maysoon Al-Duwais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BA8714-CEE9-4B49-BC2D-9D20C0E14EE4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pic>
        <p:nvPicPr>
          <p:cNvPr id="1884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3810000"/>
            <a:ext cx="3629025" cy="1477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F87B6F2-58DB-48C7-8CDD-E88D2A250C0B}" type="slidenum">
              <a:rPr lang="en-US" smtClean="0">
                <a:latin typeface="Arial" pitchFamily="34" charset="0"/>
              </a:rPr>
              <a:pPr/>
              <a:t>28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617538"/>
            <a:ext cx="7078662" cy="1143000"/>
          </a:xfrm>
        </p:spPr>
        <p:txBody>
          <a:bodyPr/>
          <a:lstStyle/>
          <a:p>
            <a:pPr eaLnBrk="1" hangingPunct="1"/>
            <a:r>
              <a:rPr lang="en-US" smtClean="0"/>
              <a:t>Copying an Array</a:t>
            </a:r>
          </a:p>
        </p:txBody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81200"/>
            <a:ext cx="7964488" cy="4151313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If </a:t>
            </a:r>
            <a:r>
              <a:rPr lang="en-US" i="1" dirty="0" err="1" smtClean="0"/>
              <a:t>arrayOne</a:t>
            </a:r>
            <a:r>
              <a:rPr lang="en-US" dirty="0" smtClean="0"/>
              <a:t> and </a:t>
            </a:r>
            <a:r>
              <a:rPr lang="en-US" i="1" dirty="0" err="1" smtClean="0"/>
              <a:t>arrayTwo</a:t>
            </a:r>
            <a:r>
              <a:rPr lang="en-US" dirty="0" smtClean="0"/>
              <a:t> have been declared with the same data type, then the statement</a:t>
            </a:r>
          </a:p>
          <a:p>
            <a:pPr marL="609600" indent="-609600" eaLnBrk="1" hangingPunct="1">
              <a:spcBef>
                <a:spcPct val="50000"/>
              </a:spcBef>
              <a:buFontTx/>
              <a:buNone/>
              <a:defRPr/>
            </a:pPr>
            <a:r>
              <a:rPr lang="en-US" sz="2800" b="1" dirty="0" smtClean="0">
                <a:latin typeface="Courier New" pitchFamily="49" charset="0"/>
              </a:rPr>
              <a:t>  </a:t>
            </a:r>
            <a:r>
              <a:rPr lang="en-US" sz="2400" b="1" dirty="0" err="1" smtClean="0">
                <a:latin typeface="Courier New" pitchFamily="49" charset="0"/>
              </a:rPr>
              <a:t>arrayOne</a:t>
            </a:r>
            <a:r>
              <a:rPr lang="en-US" sz="2400" b="1" dirty="0" smtClean="0">
                <a:latin typeface="Courier New" pitchFamily="49" charset="0"/>
              </a:rPr>
              <a:t> = </a:t>
            </a:r>
            <a:r>
              <a:rPr lang="en-US" sz="2400" b="1" dirty="0" err="1" smtClean="0">
                <a:latin typeface="Courier New" pitchFamily="49" charset="0"/>
              </a:rPr>
              <a:t>arrayTwo</a:t>
            </a:r>
            <a:endParaRPr lang="en-US" sz="2400" b="1" dirty="0" smtClean="0">
              <a:latin typeface="Courier New" pitchFamily="49" charset="0"/>
            </a:endParaRPr>
          </a:p>
          <a:p>
            <a:pPr marL="0" indent="0" eaLnBrk="1" hangingPunct="1">
              <a:spcBef>
                <a:spcPct val="50000"/>
              </a:spcBef>
              <a:buFontTx/>
              <a:buNone/>
              <a:defRPr/>
            </a:pPr>
            <a:r>
              <a:rPr lang="en-US" dirty="0" smtClean="0"/>
              <a:t>makes </a:t>
            </a:r>
            <a:r>
              <a:rPr lang="en-US" i="1" dirty="0" err="1" smtClean="0"/>
              <a:t>arrayOne</a:t>
            </a:r>
            <a:r>
              <a:rPr lang="en-US" dirty="0" smtClean="0"/>
              <a:t> an exact duplicate of </a:t>
            </a:r>
            <a:r>
              <a:rPr lang="en-US" i="1" dirty="0" err="1" smtClean="0"/>
              <a:t>arrayTwo</a:t>
            </a:r>
            <a:r>
              <a:rPr lang="en-US" dirty="0" smtClean="0"/>
              <a:t>. Actually, they share the same location in memory.</a:t>
            </a:r>
          </a:p>
          <a:p>
            <a:pPr marL="609600" indent="-609600" eaLnBrk="1" hangingPunct="1">
              <a:buFontTx/>
              <a:buNone/>
              <a:defRPr/>
            </a:pPr>
            <a:endParaRPr lang="en-US" sz="2800" dirty="0" smtClean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2362200" y="6408738"/>
            <a:ext cx="6324600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© 1992-2011 by Pearson Education, Inc. All Rights Reserved. - Edited By: Maysoon Al-Duwais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84238"/>
            <a:ext cx="8229600" cy="4525962"/>
          </a:xfrm>
        </p:spPr>
        <p:txBody>
          <a:bodyPr/>
          <a:lstStyle/>
          <a:p>
            <a:pPr>
              <a:buNone/>
            </a:pPr>
            <a:r>
              <a:rPr lang="en-US" sz="1800" dirty="0" smtClean="0">
                <a:solidFill>
                  <a:srgbClr val="0000FF"/>
                </a:solidFill>
                <a:latin typeface="Consolas"/>
              </a:rPr>
              <a:t>Dim </a:t>
            </a:r>
            <a:r>
              <a:rPr lang="en-US" sz="1800" dirty="0" smtClean="0">
                <a:latin typeface="Consolas"/>
              </a:rPr>
              <a:t>Names()</a:t>
            </a:r>
            <a:r>
              <a:rPr lang="en-US" sz="1800" dirty="0" smtClean="0">
                <a:solidFill>
                  <a:srgbClr val="0000FF"/>
                </a:solidFill>
                <a:latin typeface="Consolas"/>
              </a:rPr>
              <a:t> As String </a:t>
            </a:r>
            <a:r>
              <a:rPr lang="en-US" sz="1800" dirty="0" smtClean="0">
                <a:latin typeface="Consolas"/>
              </a:rPr>
              <a:t>= {</a:t>
            </a:r>
            <a:r>
              <a:rPr lang="en-US" sz="1800" dirty="0" smtClean="0">
                <a:solidFill>
                  <a:srgbClr val="A31515"/>
                </a:solidFill>
                <a:latin typeface="Consolas"/>
              </a:rPr>
              <a:t>"</a:t>
            </a:r>
            <a:r>
              <a:rPr lang="en-US" sz="1800" dirty="0" err="1" smtClean="0">
                <a:solidFill>
                  <a:srgbClr val="A31515"/>
                </a:solidFill>
                <a:latin typeface="Consolas"/>
              </a:rPr>
              <a:t>hend</a:t>
            </a:r>
            <a:r>
              <a:rPr lang="en-US" sz="1800" dirty="0" smtClean="0">
                <a:solidFill>
                  <a:srgbClr val="A31515"/>
                </a:solidFill>
                <a:latin typeface="Consolas"/>
              </a:rPr>
              <a:t>"</a:t>
            </a:r>
            <a:r>
              <a:rPr lang="en-US" sz="1800" dirty="0" smtClean="0">
                <a:latin typeface="Consolas"/>
              </a:rPr>
              <a:t>,</a:t>
            </a:r>
            <a:r>
              <a:rPr lang="en-US" sz="1800" dirty="0" smtClean="0">
                <a:solidFill>
                  <a:srgbClr val="A31515"/>
                </a:solidFill>
                <a:latin typeface="Consolas"/>
              </a:rPr>
              <a:t> "</a:t>
            </a:r>
            <a:r>
              <a:rPr lang="en-US" sz="1800" dirty="0" err="1" smtClean="0">
                <a:solidFill>
                  <a:srgbClr val="A31515"/>
                </a:solidFill>
                <a:latin typeface="Consolas"/>
              </a:rPr>
              <a:t>asma</a:t>
            </a:r>
            <a:r>
              <a:rPr lang="en-US" sz="1800" dirty="0" smtClean="0">
                <a:solidFill>
                  <a:srgbClr val="A31515"/>
                </a:solidFill>
                <a:latin typeface="Consolas"/>
              </a:rPr>
              <a:t>"</a:t>
            </a:r>
            <a:r>
              <a:rPr lang="en-US" sz="1800" dirty="0" smtClean="0">
                <a:latin typeface="Consolas"/>
              </a:rPr>
              <a:t>,</a:t>
            </a:r>
            <a:r>
              <a:rPr lang="en-US" sz="1800" dirty="0" smtClean="0">
                <a:solidFill>
                  <a:srgbClr val="A31515"/>
                </a:solidFill>
                <a:latin typeface="Consolas"/>
              </a:rPr>
              <a:t> "</a:t>
            </a:r>
            <a:r>
              <a:rPr lang="en-US" sz="1800" dirty="0" err="1" smtClean="0">
                <a:solidFill>
                  <a:srgbClr val="A31515"/>
                </a:solidFill>
                <a:latin typeface="Consolas"/>
              </a:rPr>
              <a:t>manal</a:t>
            </a:r>
            <a:r>
              <a:rPr lang="en-US" sz="1800" dirty="0" smtClean="0">
                <a:solidFill>
                  <a:srgbClr val="A31515"/>
                </a:solidFill>
                <a:latin typeface="Consolas"/>
              </a:rPr>
              <a:t>"</a:t>
            </a:r>
            <a:r>
              <a:rPr lang="en-US" sz="1800" dirty="0" smtClean="0">
                <a:latin typeface="Consolas"/>
              </a:rPr>
              <a:t>,</a:t>
            </a:r>
            <a:r>
              <a:rPr lang="en-US" sz="1800" dirty="0" smtClean="0">
                <a:solidFill>
                  <a:srgbClr val="A31515"/>
                </a:solidFill>
                <a:latin typeface="Consolas"/>
              </a:rPr>
              <a:t> "</a:t>
            </a:r>
            <a:r>
              <a:rPr lang="en-US" sz="1800" dirty="0" err="1" smtClean="0">
                <a:solidFill>
                  <a:srgbClr val="A31515"/>
                </a:solidFill>
                <a:latin typeface="Consolas"/>
              </a:rPr>
              <a:t>sarah</a:t>
            </a:r>
            <a:r>
              <a:rPr lang="en-US" sz="1800" dirty="0" smtClean="0">
                <a:solidFill>
                  <a:srgbClr val="A31515"/>
                </a:solidFill>
                <a:latin typeface="Consolas"/>
              </a:rPr>
              <a:t>"</a:t>
            </a:r>
            <a:r>
              <a:rPr lang="en-US" sz="1800" dirty="0" smtClean="0">
                <a:latin typeface="Consolas"/>
              </a:rPr>
              <a:t>}</a:t>
            </a:r>
          </a:p>
          <a:p>
            <a:pPr>
              <a:buNone/>
            </a:pPr>
            <a:r>
              <a:rPr lang="en-US" sz="1800" dirty="0" smtClean="0">
                <a:solidFill>
                  <a:srgbClr val="A31515"/>
                </a:solidFill>
                <a:latin typeface="Consolas"/>
              </a:rPr>
              <a:t>        </a:t>
            </a:r>
          </a:p>
          <a:p>
            <a:pPr>
              <a:buNone/>
            </a:pPr>
            <a:r>
              <a:rPr lang="en-US" sz="1800" dirty="0" smtClean="0">
                <a:solidFill>
                  <a:srgbClr val="0000FF"/>
                </a:solidFill>
                <a:latin typeface="Consolas"/>
              </a:rPr>
              <a:t>Dim </a:t>
            </a:r>
            <a:r>
              <a:rPr lang="en-US" sz="1800" dirty="0" smtClean="0">
                <a:latin typeface="Consolas"/>
              </a:rPr>
              <a:t>Names2(1)</a:t>
            </a:r>
            <a:r>
              <a:rPr lang="en-US" sz="1800" dirty="0" smtClean="0">
                <a:solidFill>
                  <a:srgbClr val="0000FF"/>
                </a:solidFill>
                <a:latin typeface="Consolas"/>
              </a:rPr>
              <a:t> As String</a:t>
            </a:r>
          </a:p>
          <a:p>
            <a:pPr>
              <a:buNone/>
            </a:pPr>
            <a:endParaRPr lang="ar-SA" sz="1800" dirty="0" smtClean="0">
              <a:solidFill>
                <a:srgbClr val="0000FF"/>
              </a:solidFill>
              <a:latin typeface="Consolas"/>
            </a:endParaRPr>
          </a:p>
          <a:p>
            <a:pPr>
              <a:buNone/>
            </a:pPr>
            <a:r>
              <a:rPr lang="en-US" sz="1800" dirty="0" smtClean="0">
                <a:solidFill>
                  <a:srgbClr val="0000FF"/>
                </a:solidFill>
                <a:latin typeface="Consolas"/>
              </a:rPr>
              <a:t>        </a:t>
            </a:r>
            <a:r>
              <a:rPr lang="en-US" sz="1800" dirty="0" smtClean="0">
                <a:latin typeface="Consolas"/>
              </a:rPr>
              <a:t>Names2 = Names</a:t>
            </a:r>
          </a:p>
          <a:p>
            <a:pPr>
              <a:buNone/>
            </a:pPr>
            <a:endParaRPr lang="ar-SA" sz="1800" dirty="0" smtClean="0">
              <a:solidFill>
                <a:srgbClr val="0000FF"/>
              </a:solidFill>
              <a:latin typeface="Consolas"/>
            </a:endParaRPr>
          </a:p>
          <a:p>
            <a:pPr>
              <a:buNone/>
            </a:pPr>
            <a:r>
              <a:rPr lang="en-US" sz="1800" dirty="0" smtClean="0">
                <a:solidFill>
                  <a:srgbClr val="0000FF"/>
                </a:solidFill>
                <a:latin typeface="Consolas"/>
              </a:rPr>
              <a:t>        For Each </a:t>
            </a:r>
            <a:r>
              <a:rPr lang="en-US" sz="1800" dirty="0" smtClean="0">
                <a:latin typeface="Consolas"/>
              </a:rPr>
              <a:t>element</a:t>
            </a:r>
            <a:r>
              <a:rPr lang="en-US" sz="1800" dirty="0" smtClean="0">
                <a:solidFill>
                  <a:srgbClr val="0000FF"/>
                </a:solidFill>
                <a:latin typeface="Consolas"/>
              </a:rPr>
              <a:t> In </a:t>
            </a:r>
            <a:r>
              <a:rPr lang="en-US" sz="1800" dirty="0" smtClean="0">
                <a:latin typeface="Consolas"/>
              </a:rPr>
              <a:t>Names2</a:t>
            </a:r>
          </a:p>
          <a:p>
            <a:pPr>
              <a:buNone/>
            </a:pPr>
            <a:endParaRPr lang="ar-SA" sz="1800" dirty="0" smtClean="0">
              <a:solidFill>
                <a:srgbClr val="0000FF"/>
              </a:solidFill>
              <a:latin typeface="Consolas"/>
            </a:endParaRPr>
          </a:p>
          <a:p>
            <a:pPr>
              <a:buNone/>
            </a:pPr>
            <a:r>
              <a:rPr lang="en-US" sz="1800" dirty="0" smtClean="0">
                <a:latin typeface="Consolas"/>
              </a:rPr>
              <a:t>            Label1.Text &amp;= </a:t>
            </a:r>
            <a:r>
              <a:rPr lang="en-US" sz="1800" dirty="0" smtClean="0">
                <a:solidFill>
                  <a:srgbClr val="A31515"/>
                </a:solidFill>
                <a:latin typeface="Consolas"/>
              </a:rPr>
              <a:t>“element = " </a:t>
            </a:r>
            <a:r>
              <a:rPr lang="en-US" sz="1800" dirty="0" smtClean="0">
                <a:latin typeface="Consolas"/>
              </a:rPr>
              <a:t>&amp; element &amp; </a:t>
            </a:r>
            <a:r>
              <a:rPr lang="en-US" sz="1800" dirty="0" err="1" smtClean="0">
                <a:latin typeface="Consolas"/>
              </a:rPr>
              <a:t>vbCrLf</a:t>
            </a:r>
            <a:endParaRPr lang="en-US" sz="1800" dirty="0" smtClean="0">
              <a:latin typeface="Consolas"/>
            </a:endParaRPr>
          </a:p>
          <a:p>
            <a:pPr>
              <a:buNone/>
            </a:pPr>
            <a:endParaRPr lang="ar-SA" sz="1800" dirty="0" smtClean="0">
              <a:solidFill>
                <a:srgbClr val="A31515"/>
              </a:solidFill>
              <a:latin typeface="Consolas"/>
            </a:endParaRPr>
          </a:p>
          <a:p>
            <a:pPr>
              <a:buNone/>
            </a:pPr>
            <a:r>
              <a:rPr lang="en-US" sz="1800" dirty="0" smtClean="0">
                <a:solidFill>
                  <a:srgbClr val="A31515"/>
                </a:solidFill>
                <a:latin typeface="Consolas"/>
              </a:rPr>
              <a:t>        </a:t>
            </a:r>
            <a:r>
              <a:rPr lang="en-US" sz="1800" dirty="0" smtClean="0">
                <a:solidFill>
                  <a:srgbClr val="0000FF"/>
                </a:solidFill>
                <a:latin typeface="Consolas"/>
              </a:rPr>
              <a:t>Next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smtClean="0"/>
              <a:t>Example 9: Copying Array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1992-2011 by Pearson Education, Inc. All Rights Reserved. - Edited By: Maysoon Al-Duwais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BA8714-CEE9-4B49-BC2D-9D20C0E14EE4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4038600"/>
            <a:ext cx="3048000" cy="1921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Arrays Terminology</a:t>
            </a:r>
          </a:p>
        </p:txBody>
      </p:sp>
      <p:sp>
        <p:nvSpPr>
          <p:cNvPr id="17411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93838"/>
            <a:ext cx="8229600" cy="4525962"/>
          </a:xfrm>
        </p:spPr>
        <p:txBody>
          <a:bodyPr/>
          <a:lstStyle/>
          <a:p>
            <a:pPr algn="ctr" eaLnBrk="1" hangingPunct="1">
              <a:buClr>
                <a:schemeClr val="tx2"/>
              </a:buClr>
              <a:buNone/>
            </a:pPr>
            <a:r>
              <a:rPr lang="en-US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Dim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arrayName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(n) </a:t>
            </a:r>
            <a:r>
              <a:rPr lang="en-US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As </a:t>
            </a:r>
            <a:r>
              <a:rPr lang="en-US" b="1" i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DataType</a:t>
            </a:r>
            <a:endParaRPr lang="en-US" b="1" i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lnSpc>
                <a:spcPct val="150000"/>
              </a:lnSpc>
              <a:buClr>
                <a:schemeClr val="tx2"/>
              </a:buClr>
            </a:pPr>
            <a:r>
              <a:rPr lang="en-US" sz="2400" b="1" dirty="0" smtClean="0">
                <a:solidFill>
                  <a:schemeClr val="accent3"/>
                </a:solidFill>
              </a:rPr>
              <a:t>0</a:t>
            </a:r>
            <a:r>
              <a:rPr lang="en-US" sz="2400" dirty="0" smtClean="0"/>
              <a:t> is the </a:t>
            </a:r>
            <a:r>
              <a:rPr lang="en-US" sz="2400" b="1" dirty="0" smtClean="0"/>
              <a:t>lower bound</a:t>
            </a:r>
            <a:r>
              <a:rPr lang="en-US" sz="2400" dirty="0" smtClean="0"/>
              <a:t> of the array</a:t>
            </a:r>
          </a:p>
          <a:p>
            <a:pPr eaLnBrk="1" hangingPunct="1">
              <a:lnSpc>
                <a:spcPct val="150000"/>
              </a:lnSpc>
              <a:buClr>
                <a:schemeClr val="tx2"/>
              </a:buClr>
            </a:pPr>
            <a:r>
              <a:rPr lang="en-US" sz="2400" b="1" dirty="0" smtClean="0">
                <a:solidFill>
                  <a:schemeClr val="accent3"/>
                </a:solidFill>
              </a:rPr>
              <a:t>n</a:t>
            </a:r>
            <a:r>
              <a:rPr lang="en-US" sz="2400" dirty="0" smtClean="0"/>
              <a:t> is the </a:t>
            </a:r>
            <a:r>
              <a:rPr lang="en-US" sz="2400" b="1" dirty="0" smtClean="0"/>
              <a:t>upper bound</a:t>
            </a:r>
            <a:r>
              <a:rPr lang="en-US" sz="2400" dirty="0" smtClean="0"/>
              <a:t> of the array–the last available subscript in this array</a:t>
            </a:r>
          </a:p>
          <a:p>
            <a:pPr eaLnBrk="1" hangingPunct="1">
              <a:lnSpc>
                <a:spcPct val="150000"/>
              </a:lnSpc>
              <a:buClr>
                <a:schemeClr val="tx2"/>
              </a:buClr>
            </a:pPr>
            <a:r>
              <a:rPr lang="en-US" sz="2400" dirty="0" smtClean="0"/>
              <a:t>The number of elements, </a:t>
            </a:r>
            <a:r>
              <a:rPr lang="en-US" sz="2400" b="1" i="1" dirty="0" smtClean="0">
                <a:solidFill>
                  <a:schemeClr val="accent3"/>
                </a:solidFill>
              </a:rPr>
              <a:t>n</a:t>
            </a:r>
            <a:r>
              <a:rPr lang="en-US" sz="2400" b="1" dirty="0" smtClean="0">
                <a:solidFill>
                  <a:schemeClr val="accent3"/>
                </a:solidFill>
              </a:rPr>
              <a:t> + 1</a:t>
            </a:r>
            <a:r>
              <a:rPr lang="en-US" sz="2400" dirty="0" smtClean="0"/>
              <a:t>, is the </a:t>
            </a:r>
            <a:r>
              <a:rPr lang="en-US" sz="2400" b="1" dirty="0" smtClean="0"/>
              <a:t>size</a:t>
            </a:r>
            <a:r>
              <a:rPr lang="en-US" sz="2400" dirty="0" smtClean="0"/>
              <a:t> of the array.</a:t>
            </a:r>
          </a:p>
          <a:p>
            <a:pPr marL="365125" lvl="3" indent="-255588">
              <a:lnSpc>
                <a:spcPct val="150000"/>
              </a:lnSpc>
              <a:spcBef>
                <a:spcPts val="400"/>
              </a:spcBef>
              <a:buClr>
                <a:schemeClr val="tx2"/>
              </a:buClr>
              <a:buSzPct val="68000"/>
              <a:buFont typeface="Wingdings 3" pitchFamily="18" charset="2"/>
              <a:buChar char=""/>
            </a:pPr>
            <a:r>
              <a:rPr lang="en-US" sz="2400" dirty="0" smtClean="0"/>
              <a:t>You can determine the size of the array using the system method (</a:t>
            </a:r>
            <a:r>
              <a:rPr lang="en-US" sz="2400" i="1" dirty="0" smtClean="0"/>
              <a:t>length</a:t>
            </a:r>
            <a:r>
              <a:rPr lang="en-US" sz="2400" dirty="0" smtClean="0"/>
              <a:t>) </a:t>
            </a:r>
            <a:r>
              <a:rPr lang="en-US" sz="2400" dirty="0" err="1" smtClean="0"/>
              <a:t>arrayName</a:t>
            </a:r>
            <a:r>
              <a:rPr 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.Length</a:t>
            </a:r>
            <a:endParaRPr lang="en-US" sz="2400" dirty="0" smtClean="0">
              <a:solidFill>
                <a:srgbClr val="000000"/>
              </a:solidFill>
              <a:latin typeface="Lucida Console" pitchFamily="49" charset="0"/>
            </a:endParaRPr>
          </a:p>
          <a:p>
            <a:pPr eaLnBrk="1" hangingPunct="1">
              <a:buClr>
                <a:schemeClr val="tx2"/>
              </a:buClr>
            </a:pPr>
            <a:endParaRPr lang="en-US" sz="3200" dirty="0" smtClean="0"/>
          </a:p>
        </p:txBody>
      </p:sp>
      <p:sp>
        <p:nvSpPr>
          <p:cNvPr id="1741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© 1992-2011 by Pearson Education, Inc. All Rights Reserved. - Edited By: Maysoon Al-Duwais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279404-5F41-4912-B076-F11C2B38EAA5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BEAEE49-25EE-4CEC-943B-0BAF025FC101}" type="slidenum">
              <a:rPr lang="en-US" smtClean="0">
                <a:latin typeface="Arial" pitchFamily="34" charset="0"/>
              </a:rPr>
              <a:pPr/>
              <a:t>30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Split Method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58887"/>
            <a:ext cx="8726488" cy="4684713"/>
          </a:xfrm>
        </p:spPr>
        <p:txBody>
          <a:bodyPr/>
          <a:lstStyle/>
          <a:p>
            <a:pPr eaLnBrk="1" hangingPunct="1">
              <a:buClr>
                <a:schemeClr val="tx2"/>
              </a:buClr>
            </a:pPr>
            <a:r>
              <a:rPr lang="en-US" sz="2000" dirty="0" smtClean="0"/>
              <a:t>Split can convert a </a:t>
            </a:r>
            <a:r>
              <a:rPr lang="en-US" sz="2000" b="1" u="sng" dirty="0" smtClean="0"/>
              <a:t>string</a:t>
            </a:r>
            <a:r>
              <a:rPr lang="en-US" sz="2000" dirty="0" smtClean="0"/>
              <a:t> containing comma-separated data into a </a:t>
            </a:r>
            <a:r>
              <a:rPr lang="en-US" sz="2000" b="1" u="sng" dirty="0" smtClean="0"/>
              <a:t>string array</a:t>
            </a:r>
            <a:r>
              <a:rPr lang="en-US" sz="2000" dirty="0" smtClean="0"/>
              <a:t>.</a:t>
            </a:r>
          </a:p>
          <a:p>
            <a:pPr eaLnBrk="1" hangingPunct="1">
              <a:buClr>
                <a:schemeClr val="tx2"/>
              </a:buClr>
            </a:pPr>
            <a:endParaRPr lang="en-US" sz="2000" dirty="0" smtClean="0"/>
          </a:p>
          <a:p>
            <a:pPr algn="ctr" eaLnBrk="1" hangingPunct="1">
              <a:buClr>
                <a:schemeClr val="tx2"/>
              </a:buClr>
              <a:buNone/>
            </a:pPr>
            <a:r>
              <a:rPr lang="en-US" sz="2000" dirty="0" smtClean="0"/>
              <a:t>    </a:t>
            </a:r>
            <a:r>
              <a:rPr lang="en-US" sz="2000" dirty="0" err="1" smtClean="0"/>
              <a:t>ArrayName</a:t>
            </a:r>
            <a:r>
              <a:rPr lang="en-US" sz="2000" dirty="0" smtClean="0"/>
              <a:t> = </a:t>
            </a:r>
            <a:r>
              <a:rPr lang="en-US" sz="2000" dirty="0" err="1" smtClean="0"/>
              <a:t>StringName.Split</a:t>
            </a:r>
            <a:r>
              <a:rPr lang="en-US" sz="2000" dirty="0" smtClean="0"/>
              <a:t>(“</a:t>
            </a:r>
            <a:r>
              <a:rPr lang="en-US" sz="2000" dirty="0" err="1" smtClean="0"/>
              <a:t>SplitCharacter</a:t>
            </a:r>
            <a:r>
              <a:rPr lang="en-US" sz="2000" dirty="0" smtClean="0"/>
              <a:t>”)</a:t>
            </a:r>
          </a:p>
          <a:p>
            <a:pPr eaLnBrk="1" hangingPunct="1">
              <a:buClr>
                <a:schemeClr val="tx2"/>
              </a:buClr>
              <a:buNone/>
            </a:pPr>
            <a:endParaRPr lang="en-US" sz="2000" dirty="0" smtClean="0"/>
          </a:p>
          <a:p>
            <a:pPr eaLnBrk="1" hangingPunct="1">
              <a:buClr>
                <a:schemeClr val="tx2"/>
              </a:buClr>
              <a:buNone/>
            </a:pPr>
            <a:r>
              <a:rPr lang="en-US" sz="2000" dirty="0" smtClean="0"/>
              <a:t>Split Character also called </a:t>
            </a:r>
            <a:r>
              <a:rPr lang="en-US" sz="2000" b="1" i="1" dirty="0" smtClean="0"/>
              <a:t>delimiter </a:t>
            </a:r>
            <a:r>
              <a:rPr lang="en-US" sz="2000" dirty="0" smtClean="0"/>
              <a:t>could be:</a:t>
            </a:r>
            <a:endParaRPr lang="en-US" sz="2400" dirty="0" smtClean="0"/>
          </a:p>
          <a:p>
            <a:pPr lvl="1">
              <a:buClr>
                <a:schemeClr val="tx2"/>
              </a:buClr>
            </a:pPr>
            <a:r>
              <a:rPr lang="en-US" sz="2000" dirty="0" smtClean="0"/>
              <a:t>Comma “,”</a:t>
            </a:r>
          </a:p>
          <a:p>
            <a:pPr lvl="1">
              <a:buClr>
                <a:schemeClr val="tx2"/>
              </a:buClr>
            </a:pPr>
            <a:r>
              <a:rPr lang="en-US" sz="2000" dirty="0" smtClean="0"/>
              <a:t>Dot  “.”</a:t>
            </a:r>
          </a:p>
          <a:p>
            <a:pPr lvl="1">
              <a:buClr>
                <a:schemeClr val="tx2"/>
              </a:buClr>
            </a:pPr>
            <a:r>
              <a:rPr lang="en-US" sz="2000" dirty="0" smtClean="0"/>
              <a:t>Start  “*”</a:t>
            </a:r>
          </a:p>
          <a:p>
            <a:pPr lvl="1">
              <a:buClr>
                <a:schemeClr val="tx2"/>
              </a:buClr>
            </a:pPr>
            <a:r>
              <a:rPr lang="en-US" sz="2000" dirty="0" smtClean="0"/>
              <a:t>Semicolon “;”</a:t>
            </a:r>
          </a:p>
          <a:p>
            <a:pPr lvl="1">
              <a:buClr>
                <a:schemeClr val="tx2"/>
              </a:buClr>
            </a:pPr>
            <a:r>
              <a:rPr lang="en-US" sz="2000" dirty="0" smtClean="0"/>
              <a:t>Or any other character</a:t>
            </a:r>
          </a:p>
          <a:p>
            <a:pPr lvl="1">
              <a:buClr>
                <a:schemeClr val="tx2"/>
              </a:buClr>
              <a:buNone/>
            </a:pPr>
            <a:endParaRPr lang="en-US" sz="2000" dirty="0" smtClean="0"/>
          </a:p>
          <a:p>
            <a:pPr>
              <a:buClr>
                <a:schemeClr val="tx2"/>
              </a:buClr>
            </a:pPr>
            <a:r>
              <a:rPr lang="en-US" sz="2000" dirty="0" smtClean="0"/>
              <a:t>If no character is specified, the space character “ “ will be used as the delimiter.</a:t>
            </a:r>
          </a:p>
          <a:p>
            <a:pPr>
              <a:buClr>
                <a:schemeClr val="tx2"/>
              </a:buClr>
            </a:pPr>
            <a:endParaRPr lang="en-US" sz="2400" dirty="0" smtClean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2362200" y="6408738"/>
            <a:ext cx="6324600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© 1992-2011 by Pearson Education, Inc. All Rights Reserved. - Edited By: Maysoon Al-Duwais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27253DC-7ED2-40E3-BBD6-F2B133F23AD3}" type="slidenum">
              <a:rPr lang="en-US" smtClean="0">
                <a:latin typeface="Arial" pitchFamily="34" charset="0"/>
              </a:rPr>
              <a:pPr/>
              <a:t>31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Example 10: Splitting Array</a:t>
            </a:r>
          </a:p>
        </p:txBody>
      </p:sp>
      <p:sp>
        <p:nvSpPr>
          <p:cNvPr id="389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9067800" cy="4760913"/>
          </a:xfrm>
        </p:spPr>
        <p:txBody>
          <a:bodyPr/>
          <a:lstStyle/>
          <a:p>
            <a:pPr>
              <a:buNone/>
            </a:pP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Dim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employee() 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As String</a:t>
            </a:r>
          </a:p>
          <a:p>
            <a:pPr>
              <a:buNone/>
            </a:pP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Dim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line 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As String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= </a:t>
            </a:r>
            <a:r>
              <a:rPr lang="en-US" sz="16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"Bob;23,50;45"</a:t>
            </a:r>
          </a:p>
          <a:p>
            <a:pPr>
              <a:buNone/>
            </a:pP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employee =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line.Split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(“;")</a:t>
            </a:r>
            <a:endParaRPr lang="ar-SA" sz="16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ar-SA" sz="16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i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= 0 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To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employee.GetUpperBound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0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None/>
            </a:pPr>
            <a:endParaRPr lang="ar-SA" sz="16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  Label1.Text &amp;= "employee(" &amp; i &amp; ") = " &amp; employee(i) &amp;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vbCrLf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ar-SA" sz="16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Next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2000" b="1" dirty="0" smtClean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Clr>
                <a:schemeClr val="tx2"/>
              </a:buClr>
              <a:defRPr/>
            </a:pPr>
            <a:r>
              <a:rPr lang="en-US" sz="2400" dirty="0" smtClean="0"/>
              <a:t>sets the size of </a:t>
            </a:r>
            <a:r>
              <a:rPr lang="en-US" sz="2400" i="1" dirty="0" smtClean="0"/>
              <a:t>employees</a:t>
            </a:r>
            <a:r>
              <a:rPr lang="en-US" sz="2400" dirty="0" smtClean="0"/>
              <a:t> to 3</a:t>
            </a:r>
          </a:p>
          <a:p>
            <a:pPr eaLnBrk="1" hangingPunct="1">
              <a:lnSpc>
                <a:spcPct val="90000"/>
              </a:lnSpc>
              <a:spcBef>
                <a:spcPts val="300"/>
              </a:spcBef>
              <a:buClr>
                <a:schemeClr val="tx2"/>
              </a:buClr>
              <a:defRPr/>
            </a:pPr>
            <a:r>
              <a:rPr lang="en-US" sz="2400" dirty="0" smtClean="0"/>
              <a:t>sets employees(0) = “Bob”</a:t>
            </a:r>
          </a:p>
          <a:p>
            <a:pPr eaLnBrk="1" hangingPunct="1">
              <a:lnSpc>
                <a:spcPct val="90000"/>
              </a:lnSpc>
              <a:spcBef>
                <a:spcPts val="300"/>
              </a:spcBef>
              <a:buClr>
                <a:schemeClr val="tx2"/>
              </a:buClr>
              <a:defRPr/>
            </a:pPr>
            <a:r>
              <a:rPr lang="en-US" sz="2400" dirty="0" smtClean="0"/>
              <a:t>sets employees(1) = “23,50”</a:t>
            </a:r>
          </a:p>
          <a:p>
            <a:pPr eaLnBrk="1" hangingPunct="1">
              <a:lnSpc>
                <a:spcPct val="90000"/>
              </a:lnSpc>
              <a:spcBef>
                <a:spcPts val="300"/>
              </a:spcBef>
              <a:buClr>
                <a:schemeClr val="tx2"/>
              </a:buClr>
              <a:defRPr/>
            </a:pPr>
            <a:r>
              <a:rPr lang="en-US" sz="2400" dirty="0" smtClean="0"/>
              <a:t>sets employees(2) = “45”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4572000"/>
            <a:ext cx="2659117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057400" y="6408738"/>
            <a:ext cx="65532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© 1992-2011 by Pearson Education, Inc. All Rights Reserved. - Edited By: Maysoon Al-Duwais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E82CDE4-5006-4817-A7D6-6077C899A28F}" type="slidenum">
              <a:rPr lang="en-US" smtClean="0">
                <a:latin typeface="Arial" pitchFamily="34" charset="0"/>
              </a:rPr>
              <a:pPr/>
              <a:t>32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Join Function</a:t>
            </a:r>
          </a:p>
        </p:txBody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763000" cy="4303713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defRPr/>
            </a:pPr>
            <a:r>
              <a:rPr lang="en-US" sz="2400" dirty="0" smtClean="0"/>
              <a:t>The reverse of the Split method is the Join function. </a:t>
            </a:r>
          </a:p>
          <a:p>
            <a:pPr marL="0" indent="0" algn="just">
              <a:lnSpc>
                <a:spcPct val="150000"/>
              </a:lnSpc>
              <a:buNone/>
              <a:defRPr/>
            </a:pPr>
            <a:endParaRPr lang="en-US" sz="2400" dirty="0" smtClean="0"/>
          </a:p>
          <a:p>
            <a:pPr marL="0" indent="0" algn="just">
              <a:lnSpc>
                <a:spcPct val="150000"/>
              </a:lnSpc>
              <a:defRPr/>
            </a:pPr>
            <a:r>
              <a:rPr lang="en-US" sz="2400" dirty="0" smtClean="0"/>
              <a:t>Join concatenates the elements of a string array into a string containing the elements separated by a specified delimiter.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057400" y="6408738"/>
            <a:ext cx="65532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© 1992-2011 by Pearson Education, Inc. All Rights Reserved. - Edited By: Maysoon Al-Duwais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481138"/>
            <a:ext cx="89916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None/>
              <a:defRPr/>
            </a:pPr>
            <a:r>
              <a:rPr lang="en-US" sz="2000" b="1" dirty="0" smtClean="0">
                <a:solidFill>
                  <a:schemeClr val="folHlink"/>
                </a:solidFill>
                <a:latin typeface="Courier New" pitchFamily="49" charset="0"/>
              </a:rPr>
              <a:t>Dim</a:t>
            </a:r>
            <a:r>
              <a:rPr lang="en-US" sz="2000" b="1" dirty="0" smtClean="0">
                <a:latin typeface="Courier New" pitchFamily="49" charset="0"/>
              </a:rPr>
              <a:t> </a:t>
            </a:r>
            <a:r>
              <a:rPr lang="en-US" sz="2000" b="1" dirty="0" err="1" smtClean="0">
                <a:latin typeface="Courier New" pitchFamily="49" charset="0"/>
              </a:rPr>
              <a:t>greatLakes</a:t>
            </a:r>
            <a:r>
              <a:rPr lang="en-US" sz="2000" b="1" dirty="0" smtClean="0">
                <a:latin typeface="Courier New" pitchFamily="49" charset="0"/>
              </a:rPr>
              <a:t>() </a:t>
            </a:r>
            <a:r>
              <a:rPr lang="en-US" sz="2000" b="1" dirty="0" smtClean="0">
                <a:solidFill>
                  <a:schemeClr val="folHlink"/>
                </a:solidFill>
                <a:latin typeface="Courier New" pitchFamily="49" charset="0"/>
              </a:rPr>
              <a:t>As String</a:t>
            </a:r>
            <a:r>
              <a:rPr lang="en-US" sz="2000" b="1" dirty="0" smtClean="0">
                <a:latin typeface="Courier New" pitchFamily="49" charset="0"/>
              </a:rPr>
              <a:t> = {</a:t>
            </a:r>
            <a:r>
              <a:rPr lang="en-US" sz="2000" b="1" dirty="0" smtClean="0">
                <a:solidFill>
                  <a:srgbClr val="A31515"/>
                </a:solidFill>
                <a:latin typeface="Courier New" pitchFamily="49" charset="0"/>
              </a:rPr>
              <a:t>"</a:t>
            </a:r>
            <a:r>
              <a:rPr lang="en-US" sz="2000" b="1" dirty="0" err="1" smtClean="0">
                <a:solidFill>
                  <a:srgbClr val="A31515"/>
                </a:solidFill>
                <a:latin typeface="Courier New" pitchFamily="49" charset="0"/>
              </a:rPr>
              <a:t>Huron"</a:t>
            </a:r>
            <a:r>
              <a:rPr lang="en-US" sz="2000" b="1" dirty="0" err="1" smtClean="0">
                <a:latin typeface="Courier New" pitchFamily="49" charset="0"/>
              </a:rPr>
              <a:t>,</a:t>
            </a:r>
            <a:r>
              <a:rPr lang="en-US" sz="2000" b="1" dirty="0" err="1" smtClean="0">
                <a:solidFill>
                  <a:srgbClr val="A31515"/>
                </a:solidFill>
                <a:latin typeface="Courier New" pitchFamily="49" charset="0"/>
              </a:rPr>
              <a:t>"Ontario</a:t>
            </a:r>
            <a:r>
              <a:rPr lang="en-US" sz="2000" b="1" dirty="0" smtClean="0">
                <a:solidFill>
                  <a:srgbClr val="A31515"/>
                </a:solidFill>
                <a:latin typeface="Courier New" pitchFamily="49" charset="0"/>
              </a:rPr>
              <a:t>"</a:t>
            </a:r>
            <a:r>
              <a:rPr lang="en-US" sz="2000" b="1" dirty="0" smtClean="0">
                <a:latin typeface="Courier New" pitchFamily="49" charset="0"/>
              </a:rPr>
              <a:t>,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None/>
              <a:defRPr/>
            </a:pPr>
            <a:r>
              <a:rPr lang="en-US" sz="2000" b="1" dirty="0" smtClean="0">
                <a:latin typeface="Courier New" pitchFamily="49" charset="0"/>
              </a:rPr>
              <a:t>                           </a:t>
            </a:r>
            <a:r>
              <a:rPr lang="en-US" sz="2000" b="1" dirty="0" smtClean="0">
                <a:solidFill>
                  <a:srgbClr val="A31515"/>
                </a:solidFill>
                <a:latin typeface="Courier New" pitchFamily="49" charset="0"/>
              </a:rPr>
              <a:t>"</a:t>
            </a:r>
            <a:r>
              <a:rPr lang="en-US" sz="2000" b="1" dirty="0" err="1" smtClean="0">
                <a:solidFill>
                  <a:srgbClr val="A31515"/>
                </a:solidFill>
                <a:latin typeface="Courier New" pitchFamily="49" charset="0"/>
              </a:rPr>
              <a:t>Michigan"</a:t>
            </a:r>
            <a:r>
              <a:rPr lang="en-US" sz="2000" b="1" dirty="0" err="1" smtClean="0">
                <a:latin typeface="Courier New" pitchFamily="49" charset="0"/>
              </a:rPr>
              <a:t>,</a:t>
            </a:r>
            <a:r>
              <a:rPr lang="en-US" sz="2000" b="1" dirty="0" err="1" smtClean="0">
                <a:solidFill>
                  <a:srgbClr val="A31515"/>
                </a:solidFill>
                <a:latin typeface="Courier New" pitchFamily="49" charset="0"/>
              </a:rPr>
              <a:t>"Erie"</a:t>
            </a:r>
            <a:r>
              <a:rPr lang="en-US" sz="2000" b="1" dirty="0" err="1" smtClean="0">
                <a:latin typeface="Courier New" pitchFamily="49" charset="0"/>
              </a:rPr>
              <a:t>,</a:t>
            </a:r>
            <a:r>
              <a:rPr lang="en-US" sz="2000" b="1" dirty="0" err="1" smtClean="0">
                <a:solidFill>
                  <a:srgbClr val="A31515"/>
                </a:solidFill>
                <a:latin typeface="Courier New" pitchFamily="49" charset="0"/>
              </a:rPr>
              <a:t>"Superior</a:t>
            </a:r>
            <a:r>
              <a:rPr lang="en-US" sz="2000" b="1" dirty="0" smtClean="0">
                <a:solidFill>
                  <a:srgbClr val="A31515"/>
                </a:solidFill>
                <a:latin typeface="Courier New" pitchFamily="49" charset="0"/>
              </a:rPr>
              <a:t>"</a:t>
            </a:r>
            <a:r>
              <a:rPr lang="en-US" sz="2000" b="1" dirty="0" smtClean="0">
                <a:latin typeface="Courier New" pitchFamily="49" charset="0"/>
              </a:rPr>
              <a:t>}</a:t>
            </a:r>
          </a:p>
          <a:p>
            <a:pPr eaLnBrk="1" hangingPunct="1">
              <a:lnSpc>
                <a:spcPct val="90000"/>
              </a:lnSpc>
              <a:spcBef>
                <a:spcPts val="200"/>
              </a:spcBef>
              <a:buFontTx/>
              <a:buNone/>
              <a:defRPr/>
            </a:pPr>
            <a:r>
              <a:rPr lang="en-US" sz="2000" b="1" dirty="0" smtClean="0">
                <a:solidFill>
                  <a:schemeClr val="folHlink"/>
                </a:solidFill>
                <a:latin typeface="Courier New" pitchFamily="49" charset="0"/>
              </a:rPr>
              <a:t>Dim</a:t>
            </a:r>
            <a:r>
              <a:rPr lang="en-US" sz="2000" b="1" dirty="0" smtClean="0">
                <a:latin typeface="Courier New" pitchFamily="49" charset="0"/>
              </a:rPr>
              <a:t> lakes </a:t>
            </a:r>
            <a:r>
              <a:rPr lang="en-US" sz="2000" b="1" dirty="0" smtClean="0">
                <a:solidFill>
                  <a:schemeClr val="folHlink"/>
                </a:solidFill>
                <a:latin typeface="Courier New" pitchFamily="49" charset="0"/>
              </a:rPr>
              <a:t>As String</a:t>
            </a:r>
          </a:p>
          <a:p>
            <a:pPr eaLnBrk="1" hangingPunct="1">
              <a:lnSpc>
                <a:spcPct val="90000"/>
              </a:lnSpc>
              <a:spcBef>
                <a:spcPts val="200"/>
              </a:spcBef>
              <a:buFontTx/>
              <a:buNone/>
              <a:defRPr/>
            </a:pPr>
            <a:endParaRPr lang="en-US" sz="2000" b="1" dirty="0" smtClean="0">
              <a:solidFill>
                <a:schemeClr val="folHlink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ts val="200"/>
              </a:spcBef>
              <a:buFontTx/>
              <a:buNone/>
              <a:defRPr/>
            </a:pPr>
            <a:endParaRPr lang="en-US" sz="2000" b="1" dirty="0" smtClean="0">
              <a:solidFill>
                <a:schemeClr val="folHlink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ts val="200"/>
              </a:spcBef>
              <a:buFontTx/>
              <a:buNone/>
              <a:defRPr/>
            </a:pPr>
            <a:r>
              <a:rPr lang="en-US" sz="2000" b="1" dirty="0" smtClean="0">
                <a:latin typeface="Courier New" pitchFamily="49" charset="0"/>
              </a:rPr>
              <a:t>lakes = Join(</a:t>
            </a:r>
            <a:r>
              <a:rPr lang="en-US" sz="2000" b="1" dirty="0" err="1" smtClean="0">
                <a:latin typeface="Courier New" pitchFamily="49" charset="0"/>
              </a:rPr>
              <a:t>greatLakes</a:t>
            </a:r>
            <a:r>
              <a:rPr lang="en-US" sz="2000" b="1" dirty="0" smtClean="0">
                <a:latin typeface="Courier New" pitchFamily="49" charset="0"/>
              </a:rPr>
              <a:t>, </a:t>
            </a:r>
            <a:r>
              <a:rPr lang="en-US" sz="2000" b="1" dirty="0" smtClean="0">
                <a:solidFill>
                  <a:srgbClr val="A31515"/>
                </a:solidFill>
                <a:latin typeface="Courier New" pitchFamily="49" charset="0"/>
              </a:rPr>
              <a:t>","</a:t>
            </a:r>
            <a:r>
              <a:rPr lang="en-US" sz="2000" b="1" dirty="0" smtClean="0">
                <a:latin typeface="Courier New" pitchFamily="49" charset="0"/>
              </a:rPr>
              <a:t>)</a:t>
            </a:r>
          </a:p>
          <a:p>
            <a:pPr eaLnBrk="1" hangingPunct="1">
              <a:lnSpc>
                <a:spcPct val="90000"/>
              </a:lnSpc>
              <a:spcBef>
                <a:spcPts val="200"/>
              </a:spcBef>
              <a:buFontTx/>
              <a:buNone/>
              <a:defRPr/>
            </a:pPr>
            <a:endParaRPr lang="en-US" sz="2000" b="1" dirty="0" smtClean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ts val="200"/>
              </a:spcBef>
              <a:buFontTx/>
              <a:buNone/>
              <a:defRPr/>
            </a:pPr>
            <a:r>
              <a:rPr lang="en-US" sz="2000" b="1" dirty="0" err="1" smtClean="0">
                <a:latin typeface="Courier New" pitchFamily="49" charset="0"/>
              </a:rPr>
              <a:t>txtOutput.Text</a:t>
            </a:r>
            <a:r>
              <a:rPr lang="en-US" sz="2000" b="1" dirty="0" smtClean="0">
                <a:latin typeface="Courier New" pitchFamily="49" charset="0"/>
              </a:rPr>
              <a:t> = lakes</a:t>
            </a:r>
          </a:p>
          <a:p>
            <a:pPr eaLnBrk="1" hangingPunct="1">
              <a:lnSpc>
                <a:spcPct val="90000"/>
              </a:lnSpc>
              <a:spcBef>
                <a:spcPts val="200"/>
              </a:spcBef>
              <a:buFontTx/>
              <a:buNone/>
              <a:defRPr/>
            </a:pPr>
            <a:endParaRPr lang="en-US" sz="2000" b="1" dirty="0" smtClean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ts val="200"/>
              </a:spcBef>
              <a:buFontTx/>
              <a:buNone/>
              <a:defRPr/>
            </a:pPr>
            <a:endParaRPr lang="en-US" sz="2000" b="1" dirty="0" smtClean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ts val="200"/>
              </a:spcBef>
              <a:buFontTx/>
              <a:buNone/>
              <a:defRPr/>
            </a:pPr>
            <a:endParaRPr lang="en-US" sz="2000" b="1" dirty="0" smtClean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None/>
              <a:defRPr/>
            </a:pPr>
            <a:r>
              <a:rPr lang="en-US" sz="2000" b="1" u="sng" dirty="0" smtClean="0">
                <a:solidFill>
                  <a:srgbClr val="FF0000"/>
                </a:solidFill>
              </a:rPr>
              <a:t>Output: </a:t>
            </a:r>
            <a:r>
              <a:rPr lang="en-US" sz="2400" b="1" dirty="0" err="1" smtClean="0">
                <a:latin typeface="Courier New" pitchFamily="49" charset="0"/>
              </a:rPr>
              <a:t>Huron,Ontario,Michigan,Erie,Superior</a:t>
            </a:r>
            <a:endParaRPr lang="en-US" sz="2400" b="1" dirty="0" smtClean="0">
              <a:latin typeface="Courier New" pitchFamily="49" charset="0"/>
            </a:endParaRPr>
          </a:p>
          <a:p>
            <a:endParaRPr lang="ar-SA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11: Join Function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Reserved. - Edited By: Maysoon Al-Duwais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BA8714-CEE9-4B49-BC2D-9D20C0E14EE4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F4C9800-93EF-4F00-A07A-A0AA8D6794EE}" type="slidenum">
              <a:rPr lang="en-US" smtClean="0">
                <a:latin typeface="Arial" pitchFamily="34" charset="0"/>
              </a:rPr>
              <a:pPr/>
              <a:t>34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7793037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Out of Range Error</a:t>
            </a:r>
          </a:p>
        </p:txBody>
      </p:sp>
      <p:sp>
        <p:nvSpPr>
          <p:cNvPr id="4506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676400"/>
            <a:ext cx="8915400" cy="1143000"/>
          </a:xfrm>
        </p:spPr>
        <p:txBody>
          <a:bodyPr/>
          <a:lstStyle/>
          <a:p>
            <a:pPr marL="0" indent="0" eaLnBrk="1" hangingPunct="1">
              <a:spcBef>
                <a:spcPts val="600"/>
              </a:spcBef>
              <a:buFontTx/>
              <a:buNone/>
            </a:pPr>
            <a:r>
              <a:rPr lang="en-US" dirty="0" smtClean="0"/>
              <a:t>The following code references an array element that doesn't exist.  This will cause an error.</a:t>
            </a:r>
          </a:p>
        </p:txBody>
      </p:sp>
      <p:pic>
        <p:nvPicPr>
          <p:cNvPr id="45061" name="Content Placeholder 7" descr="Fig7-3.t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1600" y="2819400"/>
            <a:ext cx="8966200" cy="3276600"/>
          </a:xfrm>
        </p:spPr>
      </p:pic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057400" y="6408738"/>
            <a:ext cx="65532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© 1992-2011 by Pearson Education, Inc. All Rights Reserved. - Edited By: Maysoon Al-Duwais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Two-dimensional Arrays</a:t>
            </a:r>
          </a:p>
        </p:txBody>
      </p:sp>
      <p:sp>
        <p:nvSpPr>
          <p:cNvPr id="121859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two-dimensional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arrays are often used to represent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tables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of values consisting of data arranged in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rows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columns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(Fig. 7.16).</a:t>
            </a:r>
          </a:p>
        </p:txBody>
      </p:sp>
      <p:sp>
        <p:nvSpPr>
          <p:cNvPr id="12186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Reserved-Edited By: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850E8B-B51B-488C-8010-5B2013BD0F3F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pic>
        <p:nvPicPr>
          <p:cNvPr id="6" name="Picture 1" descr="vbhtp5_07images_Page_40.png"/>
          <p:cNvPicPr>
            <a:picLocks noGrp="1" noChangeAspect="1"/>
          </p:cNvPicPr>
          <p:nvPr isPhoto="1"/>
        </p:nvPicPr>
        <p:blipFill>
          <a:blip r:embed="rId2" cstate="print"/>
          <a:srcRect t="11674" r="29525" b="31826"/>
          <a:stretch>
            <a:fillRect/>
          </a:stretch>
        </p:blipFill>
        <p:spPr bwMode="auto">
          <a:xfrm>
            <a:off x="1187624" y="2852936"/>
            <a:ext cx="6444208" cy="3136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85800"/>
            <a:ext cx="8820472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3380E6"/>
                </a:solidFill>
                <a:latin typeface="Arial"/>
              </a:rPr>
              <a:t>Example1: Declaring &amp; initializing two-dimensional Arrays (1 of 4)</a:t>
            </a:r>
          </a:p>
        </p:txBody>
      </p:sp>
      <p:sp>
        <p:nvSpPr>
          <p:cNvPr id="12595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28800"/>
            <a:ext cx="8229600" cy="4389120"/>
          </a:xfrm>
        </p:spPr>
        <p:txBody>
          <a:bodyPr>
            <a:normAutofit/>
          </a:bodyPr>
          <a:lstStyle/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 two-dimensional array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letters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with two rows and two columns can be declared and initialized with</a:t>
            </a:r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 lvl="3">
              <a:buNone/>
            </a:pPr>
            <a:r>
              <a:rPr lang="en-US" sz="1800" dirty="0" smtClean="0">
                <a:solidFill>
                  <a:srgbClr val="00BF00"/>
                </a:solidFill>
                <a:latin typeface="Lucida Console" pitchFamily="49" charset="0"/>
              </a:rPr>
              <a:t>' numbers in a 2 by 2 array </a:t>
            </a:r>
          </a:p>
          <a:p>
            <a:pPr lvl="3"/>
            <a:r>
              <a:rPr lang="en-US" sz="1800" dirty="0" smtClean="0">
                <a:solidFill>
                  <a:srgbClr val="0000FF"/>
                </a:solidFill>
                <a:latin typeface="Lucida Console" pitchFamily="49" charset="0"/>
              </a:rPr>
              <a:t>Dim 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letters(</a:t>
            </a:r>
            <a:r>
              <a:rPr lang="en-US" sz="1800" dirty="0" smtClean="0">
                <a:solidFill>
                  <a:srgbClr val="128AFF"/>
                </a:solidFill>
                <a:latin typeface="Lucida Console" pitchFamily="49" charset="0"/>
              </a:rPr>
              <a:t>1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, </a:t>
            </a:r>
            <a:r>
              <a:rPr lang="en-US" sz="1800" dirty="0" smtClean="0">
                <a:solidFill>
                  <a:srgbClr val="128AFF"/>
                </a:solidFill>
                <a:latin typeface="Lucida Console" pitchFamily="49" charset="0"/>
              </a:rPr>
              <a:t>1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) </a:t>
            </a:r>
            <a:r>
              <a:rPr lang="en-US" sz="1800" dirty="0" smtClean="0">
                <a:solidFill>
                  <a:srgbClr val="0000FF"/>
                </a:solidFill>
                <a:latin typeface="Lucida Console" pitchFamily="49" charset="0"/>
              </a:rPr>
              <a:t>As Char</a:t>
            </a:r>
            <a:r>
              <a:rPr lang="en-US" sz="1800" dirty="0" smtClean="0">
                <a:solidFill>
                  <a:srgbClr val="00BF00"/>
                </a:solidFill>
                <a:latin typeface="Lucida Console" pitchFamily="49" charset="0"/>
              </a:rPr>
              <a:t> </a:t>
            </a:r>
            <a:br>
              <a:rPr lang="en-US" sz="1800" dirty="0" smtClean="0">
                <a:solidFill>
                  <a:srgbClr val="00BF00"/>
                </a:solidFill>
                <a:latin typeface="Lucida Console" pitchFamily="49" charset="0"/>
              </a:rPr>
            </a:b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letters(</a:t>
            </a:r>
            <a:r>
              <a:rPr lang="en-US" sz="1800" dirty="0" smtClean="0">
                <a:solidFill>
                  <a:srgbClr val="128AFF"/>
                </a:solidFill>
                <a:latin typeface="Lucida Console" pitchFamily="49" charset="0"/>
              </a:rPr>
              <a:t>0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, </a:t>
            </a:r>
            <a:r>
              <a:rPr lang="en-US" sz="1800" dirty="0" smtClean="0">
                <a:solidFill>
                  <a:srgbClr val="128AFF"/>
                </a:solidFill>
                <a:latin typeface="Lucida Console" pitchFamily="49" charset="0"/>
              </a:rPr>
              <a:t>0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) = </a:t>
            </a:r>
            <a:r>
              <a:rPr lang="en-US" sz="1800" dirty="0" smtClean="0">
                <a:solidFill>
                  <a:srgbClr val="128AFF"/>
                </a:solidFill>
                <a:latin typeface="Lucida Console" pitchFamily="49" charset="0"/>
              </a:rPr>
              <a:t>“a” </a:t>
            </a:r>
            <a:r>
              <a:rPr lang="en-US" sz="1800" dirty="0" smtClean="0">
                <a:solidFill>
                  <a:srgbClr val="00BF00"/>
                </a:solidFill>
                <a:latin typeface="Lucida Console" pitchFamily="49" charset="0"/>
              </a:rPr>
              <a:t/>
            </a:r>
            <a:br>
              <a:rPr lang="en-US" sz="1800" dirty="0" smtClean="0">
                <a:solidFill>
                  <a:srgbClr val="00BF00"/>
                </a:solidFill>
                <a:latin typeface="Lucida Console" pitchFamily="49" charset="0"/>
              </a:rPr>
            </a:b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letters(</a:t>
            </a:r>
            <a:r>
              <a:rPr lang="en-US" sz="1800" dirty="0" smtClean="0">
                <a:solidFill>
                  <a:srgbClr val="128AFF"/>
                </a:solidFill>
                <a:latin typeface="Lucida Console" pitchFamily="49" charset="0"/>
              </a:rPr>
              <a:t>0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, </a:t>
            </a:r>
            <a:r>
              <a:rPr lang="en-US" sz="1800" dirty="0" smtClean="0">
                <a:solidFill>
                  <a:srgbClr val="128AFF"/>
                </a:solidFill>
                <a:latin typeface="Lucida Console" pitchFamily="49" charset="0"/>
              </a:rPr>
              <a:t>1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) = </a:t>
            </a:r>
            <a:r>
              <a:rPr lang="en-US" sz="1800" dirty="0" smtClean="0">
                <a:solidFill>
                  <a:srgbClr val="128AFF"/>
                </a:solidFill>
                <a:latin typeface="Lucida Console" pitchFamily="49" charset="0"/>
              </a:rPr>
              <a:t>“b” </a:t>
            </a:r>
            <a:r>
              <a:rPr lang="en-US" sz="1800" dirty="0" smtClean="0">
                <a:solidFill>
                  <a:srgbClr val="00BF00"/>
                </a:solidFill>
                <a:latin typeface="Lucida Console" pitchFamily="49" charset="0"/>
              </a:rPr>
              <a:t/>
            </a:r>
            <a:br>
              <a:rPr lang="en-US" sz="1800" dirty="0" smtClean="0">
                <a:solidFill>
                  <a:srgbClr val="00BF00"/>
                </a:solidFill>
                <a:latin typeface="Lucida Console" pitchFamily="49" charset="0"/>
              </a:rPr>
            </a:b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letters(</a:t>
            </a:r>
            <a:r>
              <a:rPr lang="en-US" sz="1800" dirty="0" smtClean="0">
                <a:solidFill>
                  <a:srgbClr val="128AFF"/>
                </a:solidFill>
                <a:latin typeface="Lucida Console" pitchFamily="49" charset="0"/>
              </a:rPr>
              <a:t>0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, </a:t>
            </a:r>
            <a:r>
              <a:rPr lang="en-US" sz="1800" dirty="0" smtClean="0">
                <a:solidFill>
                  <a:srgbClr val="128AFF"/>
                </a:solidFill>
                <a:latin typeface="Lucida Console" pitchFamily="49" charset="0"/>
              </a:rPr>
              <a:t>2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) = </a:t>
            </a:r>
            <a:r>
              <a:rPr lang="en-US" sz="1800" dirty="0" smtClean="0">
                <a:solidFill>
                  <a:srgbClr val="128AFF"/>
                </a:solidFill>
                <a:latin typeface="Lucida Console" pitchFamily="49" charset="0"/>
              </a:rPr>
              <a:t>“c” </a:t>
            </a:r>
            <a:r>
              <a:rPr lang="en-US" sz="1800" dirty="0" smtClean="0">
                <a:solidFill>
                  <a:srgbClr val="00BF00"/>
                </a:solidFill>
                <a:latin typeface="Lucida Console" pitchFamily="49" charset="0"/>
              </a:rPr>
              <a:t/>
            </a:r>
            <a:br>
              <a:rPr lang="en-US" sz="1800" dirty="0" smtClean="0">
                <a:solidFill>
                  <a:srgbClr val="00BF00"/>
                </a:solidFill>
                <a:latin typeface="Lucida Console" pitchFamily="49" charset="0"/>
              </a:rPr>
            </a:b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letters(</a:t>
            </a:r>
            <a:r>
              <a:rPr lang="en-US" sz="1800" dirty="0" smtClean="0">
                <a:solidFill>
                  <a:srgbClr val="128AFF"/>
                </a:solidFill>
                <a:latin typeface="Lucida Console" pitchFamily="49" charset="0"/>
              </a:rPr>
              <a:t>1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, </a:t>
            </a:r>
            <a:r>
              <a:rPr lang="en-US" sz="1800" dirty="0" smtClean="0">
                <a:solidFill>
                  <a:srgbClr val="128AFF"/>
                </a:solidFill>
                <a:latin typeface="Lucida Console" pitchFamily="49" charset="0"/>
              </a:rPr>
              <a:t>0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) = </a:t>
            </a:r>
            <a:r>
              <a:rPr lang="en-US" sz="1800" dirty="0" smtClean="0">
                <a:solidFill>
                  <a:srgbClr val="128AFF"/>
                </a:solidFill>
                <a:latin typeface="Lucida Console" pitchFamily="49" charset="0"/>
              </a:rPr>
              <a:t>“d”</a:t>
            </a:r>
            <a:br>
              <a:rPr lang="en-US" sz="1800" dirty="0" smtClean="0">
                <a:solidFill>
                  <a:srgbClr val="128AFF"/>
                </a:solidFill>
                <a:latin typeface="Lucida Console" pitchFamily="49" charset="0"/>
              </a:rPr>
            </a:b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letters(</a:t>
            </a:r>
            <a:r>
              <a:rPr lang="en-US" sz="1800" dirty="0" smtClean="0">
                <a:solidFill>
                  <a:srgbClr val="128AFF"/>
                </a:solidFill>
                <a:latin typeface="Lucida Console" pitchFamily="49" charset="0"/>
              </a:rPr>
              <a:t>1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, </a:t>
            </a:r>
            <a:r>
              <a:rPr lang="en-US" sz="1800" dirty="0" smtClean="0">
                <a:solidFill>
                  <a:srgbClr val="128AFF"/>
                </a:solidFill>
                <a:latin typeface="Lucida Console" pitchFamily="49" charset="0"/>
              </a:rPr>
              <a:t>1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) = </a:t>
            </a:r>
            <a:r>
              <a:rPr lang="en-US" sz="1800" dirty="0" smtClean="0">
                <a:solidFill>
                  <a:srgbClr val="128AFF"/>
                </a:solidFill>
                <a:latin typeface="Lucida Console" pitchFamily="49" charset="0"/>
              </a:rPr>
              <a:t>“e”</a:t>
            </a:r>
            <a:br>
              <a:rPr lang="en-US" sz="1800" dirty="0" smtClean="0">
                <a:solidFill>
                  <a:srgbClr val="128AFF"/>
                </a:solidFill>
                <a:latin typeface="Lucida Console" pitchFamily="49" charset="0"/>
              </a:rPr>
            </a:b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letters(</a:t>
            </a:r>
            <a:r>
              <a:rPr lang="en-US" sz="1800" dirty="0" smtClean="0">
                <a:solidFill>
                  <a:srgbClr val="128AFF"/>
                </a:solidFill>
                <a:latin typeface="Lucida Console" pitchFamily="49" charset="0"/>
              </a:rPr>
              <a:t>1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, </a:t>
            </a:r>
            <a:r>
              <a:rPr lang="en-US" sz="1800" dirty="0" smtClean="0">
                <a:solidFill>
                  <a:srgbClr val="128AFF"/>
                </a:solidFill>
                <a:latin typeface="Lucida Console" pitchFamily="49" charset="0"/>
              </a:rPr>
              <a:t>2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) = </a:t>
            </a:r>
            <a:r>
              <a:rPr lang="en-US" sz="1800" dirty="0" smtClean="0">
                <a:solidFill>
                  <a:srgbClr val="128AFF"/>
                </a:solidFill>
                <a:latin typeface="Lucida Console" pitchFamily="49" charset="0"/>
              </a:rPr>
              <a:t>“f”</a:t>
            </a:r>
          </a:p>
          <a:p>
            <a:pPr lvl="3"/>
            <a:endParaRPr lang="en-US" sz="1800" dirty="0" smtClean="0">
              <a:solidFill>
                <a:srgbClr val="00BF00"/>
              </a:solidFill>
              <a:latin typeface="Lucida Console" pitchFamily="49" charset="0"/>
            </a:endParaRPr>
          </a:p>
          <a:p>
            <a:pPr lvl="3"/>
            <a:endParaRPr lang="en-US" sz="1800" dirty="0" smtClean="0">
              <a:solidFill>
                <a:srgbClr val="00BF00"/>
              </a:solidFill>
              <a:latin typeface="Lucida Console" pitchFamily="49" charset="0"/>
            </a:endParaRPr>
          </a:p>
          <a:p>
            <a:pPr lvl="3">
              <a:buNone/>
            </a:pPr>
            <a:endParaRPr lang="en-US" dirty="0" smtClean="0">
              <a:solidFill>
                <a:srgbClr val="00BF00"/>
              </a:solidFill>
              <a:latin typeface="Lucida Console" pitchFamily="49" charset="0"/>
            </a:endParaRPr>
          </a:p>
        </p:txBody>
      </p:sp>
      <p:sp>
        <p:nvSpPr>
          <p:cNvPr id="12595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Reserved-Edited By: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850E8B-B51B-488C-8010-5B2013BD0F3F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923926" y="5186000"/>
          <a:ext cx="2736306" cy="74168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912102"/>
                <a:gridCol w="912102"/>
                <a:gridCol w="912102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c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b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a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f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d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851919" y="4631536"/>
          <a:ext cx="2880321" cy="72008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996508"/>
                <a:gridCol w="996508"/>
                <a:gridCol w="887305"/>
              </a:tblGrid>
              <a:tr h="720080">
                <a:tc>
                  <a:txBody>
                    <a:bodyPr/>
                    <a:lstStyle/>
                    <a:p>
                      <a:pPr algn="ctr" rtl="0"/>
                      <a:endParaRPr lang="en-US" sz="1400" dirty="0" smtClean="0">
                        <a:solidFill>
                          <a:schemeClr val="accent2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rtl="0"/>
                      <a:r>
                        <a:rPr lang="en-US" sz="1400" dirty="0" smtClean="0">
                          <a:solidFill>
                            <a:schemeClr val="accent2"/>
                          </a:solidFill>
                          <a:latin typeface="Arial" pitchFamily="34" charset="0"/>
                          <a:cs typeface="Arial" pitchFamily="34" charset="0"/>
                        </a:rPr>
                        <a:t>column2</a:t>
                      </a:r>
                      <a:endParaRPr lang="ar-SA" sz="1400" dirty="0">
                        <a:solidFill>
                          <a:schemeClr val="accent2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en-US" sz="1400" dirty="0" smtClean="0">
                        <a:solidFill>
                          <a:schemeClr val="accent2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rtl="0"/>
                      <a:r>
                        <a:rPr lang="en-US" sz="1400" dirty="0" smtClean="0">
                          <a:solidFill>
                            <a:schemeClr val="accent2"/>
                          </a:solidFill>
                          <a:latin typeface="Arial" pitchFamily="34" charset="0"/>
                          <a:cs typeface="Arial" pitchFamily="34" charset="0"/>
                        </a:rPr>
                        <a:t>column1</a:t>
                      </a:r>
                      <a:endParaRPr lang="ar-SA" sz="1400" dirty="0">
                        <a:solidFill>
                          <a:schemeClr val="accent2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en-US" sz="1400" dirty="0" smtClean="0">
                        <a:solidFill>
                          <a:schemeClr val="accent2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rtl="0"/>
                      <a:r>
                        <a:rPr lang="en-US" sz="1400" dirty="0" smtClean="0">
                          <a:solidFill>
                            <a:schemeClr val="accent2"/>
                          </a:solidFill>
                          <a:latin typeface="Arial" pitchFamily="34" charset="0"/>
                          <a:cs typeface="Arial" pitchFamily="34" charset="0"/>
                        </a:rPr>
                        <a:t>column0</a:t>
                      </a:r>
                      <a:endParaRPr lang="ar-SA" sz="1400" dirty="0">
                        <a:solidFill>
                          <a:schemeClr val="accent2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3059832" y="5207600"/>
          <a:ext cx="900100" cy="74168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900100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sz="1400" dirty="0" smtClean="0">
                          <a:solidFill>
                            <a:schemeClr val="accent2"/>
                          </a:solidFill>
                          <a:latin typeface="Arial" pitchFamily="34" charset="0"/>
                          <a:cs typeface="Arial" pitchFamily="34" charset="0"/>
                        </a:rPr>
                        <a:t>Row0</a:t>
                      </a:r>
                      <a:endParaRPr lang="ar-SA" sz="1400" dirty="0">
                        <a:solidFill>
                          <a:schemeClr val="accent2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sz="1400" dirty="0" smtClean="0">
                          <a:solidFill>
                            <a:schemeClr val="accent2"/>
                          </a:solidFill>
                          <a:latin typeface="Arial" pitchFamily="34" charset="0"/>
                          <a:cs typeface="Arial" pitchFamily="34" charset="0"/>
                        </a:rPr>
                        <a:t>Row1</a:t>
                      </a:r>
                      <a:endParaRPr lang="ar-SA" sz="1400" dirty="0">
                        <a:solidFill>
                          <a:schemeClr val="accent2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3380E6"/>
                </a:solidFill>
                <a:latin typeface="Arial"/>
              </a:rPr>
              <a:t>Example1: Declaring &amp; initializing two-dimensional Arrays (2 of 4)</a:t>
            </a:r>
            <a:endParaRPr lang="ar-SA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507288" cy="4389120"/>
          </a:xfrm>
        </p:spPr>
        <p:txBody>
          <a:bodyPr/>
          <a:lstStyle/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Alternatively, the initialization can be written on one line, as shown in the two examples bellow:</a:t>
            </a:r>
          </a:p>
          <a:p>
            <a:pPr lvl="1"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>
                <a:solidFill>
                  <a:srgbClr val="0000FF"/>
                </a:solidFill>
                <a:latin typeface="Lucida Console" pitchFamily="49" charset="0"/>
              </a:rPr>
              <a:t>Dim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 letters = {{</a:t>
            </a:r>
            <a:r>
              <a:rPr lang="en-US" sz="1800" dirty="0" smtClean="0">
                <a:solidFill>
                  <a:srgbClr val="128AFF"/>
                </a:solidFill>
                <a:latin typeface="Lucida Console" pitchFamily="49" charset="0"/>
              </a:rPr>
              <a:t>“</a:t>
            </a:r>
            <a:r>
              <a:rPr lang="en-US" sz="1800" dirty="0" err="1" smtClean="0">
                <a:solidFill>
                  <a:srgbClr val="128AFF"/>
                </a:solidFill>
                <a:latin typeface="Lucida Console" pitchFamily="49" charset="0"/>
              </a:rPr>
              <a:t>a”</a:t>
            </a:r>
            <a:r>
              <a:rPr lang="en-US" sz="1800" dirty="0" err="1" smtClean="0">
                <a:solidFill>
                  <a:srgbClr val="000000"/>
                </a:solidFill>
                <a:latin typeface="Lucida Console" pitchFamily="49" charset="0"/>
              </a:rPr>
              <a:t>,</a:t>
            </a:r>
            <a:r>
              <a:rPr lang="en-US" sz="1800" dirty="0" err="1" smtClean="0">
                <a:solidFill>
                  <a:srgbClr val="128AFF"/>
                </a:solidFill>
                <a:latin typeface="Lucida Console" pitchFamily="49" charset="0"/>
              </a:rPr>
              <a:t>“b”</a:t>
            </a:r>
            <a:r>
              <a:rPr lang="en-US" sz="1800" dirty="0" err="1" smtClean="0">
                <a:latin typeface="Lucida Console" pitchFamily="49" charset="0"/>
              </a:rPr>
              <a:t>,</a:t>
            </a:r>
            <a:r>
              <a:rPr lang="en-US" sz="1800" dirty="0" err="1" smtClean="0">
                <a:solidFill>
                  <a:srgbClr val="128AFF"/>
                </a:solidFill>
                <a:latin typeface="Lucida Console" pitchFamily="49" charset="0"/>
              </a:rPr>
              <a:t>”c</a:t>
            </a:r>
            <a:r>
              <a:rPr lang="en-US" sz="1800" dirty="0" smtClean="0">
                <a:solidFill>
                  <a:srgbClr val="128AFF"/>
                </a:solidFill>
                <a:latin typeface="Lucida Console" pitchFamily="49" charset="0"/>
              </a:rPr>
              <a:t>”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}, {</a:t>
            </a:r>
            <a:r>
              <a:rPr lang="en-US" sz="1800" dirty="0" smtClean="0">
                <a:solidFill>
                  <a:srgbClr val="128AFF"/>
                </a:solidFill>
                <a:latin typeface="Lucida Console" pitchFamily="49" charset="0"/>
              </a:rPr>
              <a:t>“</a:t>
            </a:r>
            <a:r>
              <a:rPr lang="en-US" sz="1800" dirty="0" err="1" smtClean="0">
                <a:solidFill>
                  <a:srgbClr val="128AFF"/>
                </a:solidFill>
                <a:latin typeface="Lucida Console" pitchFamily="49" charset="0"/>
              </a:rPr>
              <a:t>d”</a:t>
            </a:r>
            <a:r>
              <a:rPr lang="en-US" sz="1800" dirty="0" err="1" smtClean="0">
                <a:solidFill>
                  <a:srgbClr val="000000"/>
                </a:solidFill>
                <a:latin typeface="Lucida Console" pitchFamily="49" charset="0"/>
              </a:rPr>
              <a:t>,</a:t>
            </a:r>
            <a:r>
              <a:rPr lang="en-US" sz="1800" dirty="0" err="1" smtClean="0">
                <a:solidFill>
                  <a:srgbClr val="128AFF"/>
                </a:solidFill>
                <a:latin typeface="Lucida Console" pitchFamily="49" charset="0"/>
              </a:rPr>
              <a:t>“e”</a:t>
            </a:r>
            <a:r>
              <a:rPr lang="en-US" sz="1800" dirty="0" err="1" smtClean="0">
                <a:latin typeface="Lucida Console" pitchFamily="49" charset="0"/>
              </a:rPr>
              <a:t>,</a:t>
            </a:r>
            <a:r>
              <a:rPr lang="en-US" sz="1800" dirty="0" err="1" smtClean="0">
                <a:solidFill>
                  <a:srgbClr val="128AFF"/>
                </a:solidFill>
                <a:latin typeface="Lucida Console" pitchFamily="49" charset="0"/>
              </a:rPr>
              <a:t>”f</a:t>
            </a:r>
            <a:r>
              <a:rPr lang="en-US" sz="1800" dirty="0" smtClean="0">
                <a:solidFill>
                  <a:srgbClr val="128AFF"/>
                </a:solidFill>
                <a:latin typeface="Lucida Console" pitchFamily="49" charset="0"/>
              </a:rPr>
              <a:t>”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}}</a:t>
            </a:r>
          </a:p>
          <a:p>
            <a:pPr marL="457200" indent="-457200">
              <a:buFont typeface="+mj-lt"/>
              <a:buAutoNum type="arabicPeriod"/>
            </a:pPr>
            <a:endParaRPr lang="en-US" sz="1800" dirty="0" smtClean="0">
              <a:solidFill>
                <a:srgbClr val="000000"/>
              </a:solidFill>
              <a:latin typeface="Lucida Console" pitchFamily="49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>
                <a:solidFill>
                  <a:srgbClr val="0000FF"/>
                </a:solidFill>
                <a:latin typeface="Lucida Console" pitchFamily="49" charset="0"/>
              </a:rPr>
              <a:t>Dim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 letters(,) </a:t>
            </a:r>
            <a:r>
              <a:rPr lang="en-US" sz="1800" dirty="0" smtClean="0">
                <a:solidFill>
                  <a:srgbClr val="0000FF"/>
                </a:solidFill>
                <a:latin typeface="Lucida Console" pitchFamily="49" charset="0"/>
              </a:rPr>
              <a:t>As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800" dirty="0" smtClean="0">
                <a:solidFill>
                  <a:srgbClr val="0000FF"/>
                </a:solidFill>
                <a:latin typeface="Lucida Console" pitchFamily="49" charset="0"/>
              </a:rPr>
              <a:t>Char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 = {{</a:t>
            </a:r>
            <a:r>
              <a:rPr lang="en-US" sz="1800" dirty="0" smtClean="0">
                <a:solidFill>
                  <a:srgbClr val="128AFF"/>
                </a:solidFill>
                <a:latin typeface="Lucida Console" pitchFamily="49" charset="0"/>
              </a:rPr>
              <a:t>“</a:t>
            </a:r>
            <a:r>
              <a:rPr lang="en-US" sz="1800" dirty="0" err="1" smtClean="0">
                <a:solidFill>
                  <a:srgbClr val="128AFF"/>
                </a:solidFill>
                <a:latin typeface="Lucida Console" pitchFamily="49" charset="0"/>
              </a:rPr>
              <a:t>a”</a:t>
            </a:r>
            <a:r>
              <a:rPr lang="en-US" sz="1800" dirty="0" err="1" smtClean="0">
                <a:solidFill>
                  <a:srgbClr val="000000"/>
                </a:solidFill>
                <a:latin typeface="Lucida Console" pitchFamily="49" charset="0"/>
              </a:rPr>
              <a:t>,</a:t>
            </a:r>
            <a:r>
              <a:rPr lang="en-US" sz="1800" dirty="0" err="1" smtClean="0">
                <a:solidFill>
                  <a:srgbClr val="128AFF"/>
                </a:solidFill>
                <a:latin typeface="Lucida Console" pitchFamily="49" charset="0"/>
              </a:rPr>
              <a:t>“b”</a:t>
            </a:r>
            <a:r>
              <a:rPr lang="en-US" sz="1800" dirty="0" err="1" smtClean="0">
                <a:latin typeface="Lucida Console" pitchFamily="49" charset="0"/>
              </a:rPr>
              <a:t>,</a:t>
            </a:r>
            <a:r>
              <a:rPr lang="en-US" sz="1800" dirty="0" err="1" smtClean="0">
                <a:solidFill>
                  <a:srgbClr val="128AFF"/>
                </a:solidFill>
                <a:latin typeface="Lucida Console" pitchFamily="49" charset="0"/>
              </a:rPr>
              <a:t>”c</a:t>
            </a:r>
            <a:r>
              <a:rPr lang="en-US" sz="1800" dirty="0" smtClean="0">
                <a:solidFill>
                  <a:srgbClr val="128AFF"/>
                </a:solidFill>
                <a:latin typeface="Lucida Console" pitchFamily="49" charset="0"/>
              </a:rPr>
              <a:t>”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}, {</a:t>
            </a:r>
            <a:r>
              <a:rPr lang="en-US" sz="1800" dirty="0" smtClean="0">
                <a:solidFill>
                  <a:srgbClr val="128AFF"/>
                </a:solidFill>
                <a:latin typeface="Lucida Console" pitchFamily="49" charset="0"/>
              </a:rPr>
              <a:t>“</a:t>
            </a:r>
            <a:r>
              <a:rPr lang="en-US" sz="1800" dirty="0" err="1" smtClean="0">
                <a:solidFill>
                  <a:srgbClr val="128AFF"/>
                </a:solidFill>
                <a:latin typeface="Lucida Console" pitchFamily="49" charset="0"/>
              </a:rPr>
              <a:t>d”</a:t>
            </a:r>
            <a:r>
              <a:rPr lang="en-US" sz="1800" dirty="0" err="1" smtClean="0">
                <a:solidFill>
                  <a:srgbClr val="000000"/>
                </a:solidFill>
                <a:latin typeface="Lucida Console" pitchFamily="49" charset="0"/>
              </a:rPr>
              <a:t>,</a:t>
            </a:r>
            <a:r>
              <a:rPr lang="en-US" sz="1800" dirty="0" err="1" smtClean="0">
                <a:solidFill>
                  <a:srgbClr val="128AFF"/>
                </a:solidFill>
                <a:latin typeface="Lucida Console" pitchFamily="49" charset="0"/>
              </a:rPr>
              <a:t>“e”</a:t>
            </a:r>
            <a:r>
              <a:rPr lang="en-US" sz="1800" dirty="0" err="1" smtClean="0">
                <a:latin typeface="Lucida Console" pitchFamily="49" charset="0"/>
              </a:rPr>
              <a:t>,</a:t>
            </a:r>
            <a:r>
              <a:rPr lang="en-US" sz="1800" dirty="0" err="1" smtClean="0">
                <a:solidFill>
                  <a:srgbClr val="128AFF"/>
                </a:solidFill>
                <a:latin typeface="Lucida Console" pitchFamily="49" charset="0"/>
              </a:rPr>
              <a:t>”f</a:t>
            </a:r>
            <a:r>
              <a:rPr lang="en-US" sz="1800" dirty="0" smtClean="0">
                <a:solidFill>
                  <a:srgbClr val="128AFF"/>
                </a:solidFill>
                <a:latin typeface="Lucida Console" pitchFamily="49" charset="0"/>
              </a:rPr>
              <a:t>”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}}</a:t>
            </a:r>
            <a:endParaRPr lang="ar-SA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1992-2011 by Pearson Education, Inc. All Rights Reserved-Edited By: </a:t>
            </a:r>
            <a:r>
              <a:rPr lang="en-US" dirty="0" err="1" smtClean="0"/>
              <a:t>Maysoon</a:t>
            </a:r>
            <a:r>
              <a:rPr lang="en-US" dirty="0" smtClean="0"/>
              <a:t> Al-Duwais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850E8B-B51B-488C-8010-5B2013BD0F3F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Reserved-Edited By: Maysoon Al-Duwais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850E8B-B51B-488C-8010-5B2013BD0F3F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51520" y="1628800"/>
            <a:ext cx="8712968" cy="4376976"/>
          </a:xfrm>
          <a:prstGeom prst="foldedCorner">
            <a:avLst>
              <a:gd name="adj" fmla="val 7961"/>
            </a:avLst>
          </a:prstGeom>
          <a:solidFill>
            <a:srgbClr val="FFFFCC"/>
          </a:solidFill>
          <a:ln>
            <a:solidFill>
              <a:srgbClr val="FF0000"/>
            </a:solidFill>
            <a:prstDash val="dash"/>
          </a:ln>
        </p:spPr>
        <p:txBody>
          <a:bodyPr wrap="square" rtlCol="1">
            <a:spAutoFit/>
          </a:bodyPr>
          <a:lstStyle/>
          <a:p>
            <a:pPr algn="l" rtl="0"/>
            <a:r>
              <a:rPr lang="en-US" sz="2000" b="1" dirty="0" smtClean="0">
                <a:solidFill>
                  <a:srgbClr val="FF0000"/>
                </a:solidFill>
              </a:rPr>
              <a:t>Important Notes: </a:t>
            </a:r>
          </a:p>
          <a:p>
            <a:pPr algn="l" rtl="0"/>
            <a:endParaRPr lang="en-US" sz="2000" b="1" dirty="0" smtClean="0">
              <a:solidFill>
                <a:srgbClr val="FF0000"/>
              </a:solidFill>
            </a:endParaRPr>
          </a:p>
          <a:p>
            <a:pPr marL="342900" indent="-342900" algn="l" rtl="0">
              <a:buFont typeface="+mj-lt"/>
              <a:buAutoNum type="arabicPeriod"/>
            </a:pPr>
            <a:r>
              <a:rPr lang="en-US" sz="2000" b="1" dirty="0" err="1"/>
              <a:t>letters.</a:t>
            </a:r>
            <a:r>
              <a:rPr lang="en-US" sz="2000" dirty="0" err="1"/>
              <a:t>Initialize</a:t>
            </a:r>
            <a:r>
              <a:rPr lang="en-US" sz="2000" dirty="0" smtClean="0"/>
              <a:t>()  -  initializes all the elements of the array by its default value.</a:t>
            </a:r>
          </a:p>
          <a:p>
            <a:pPr marL="342900" indent="-342900" algn="l" rtl="0">
              <a:buFont typeface="+mj-lt"/>
              <a:buAutoNum type="arabicPeriod"/>
            </a:pPr>
            <a:endParaRPr lang="en-US" sz="2000" dirty="0" smtClean="0"/>
          </a:p>
          <a:p>
            <a:pPr marL="273050" lvl="1" indent="-95250" algn="l" rtl="0">
              <a:buFont typeface="Arial" pitchFamily="34" charset="0"/>
              <a:buChar char="•"/>
            </a:pPr>
            <a:r>
              <a:rPr lang="en-US" sz="2000" dirty="0" smtClean="0"/>
              <a:t>For example:</a:t>
            </a:r>
          </a:p>
          <a:p>
            <a:pPr marL="355600" lvl="2" indent="-82550" algn="l" rtl="0">
              <a:buFont typeface="Wingdings" pitchFamily="2" charset="2"/>
              <a:buChar char="Ø"/>
            </a:pPr>
            <a:r>
              <a:rPr lang="en-US" sz="2000" dirty="0" smtClean="0"/>
              <a:t> </a:t>
            </a:r>
            <a:r>
              <a:rPr lang="en-US" dirty="0" smtClean="0"/>
              <a:t>if we declare array of </a:t>
            </a:r>
            <a:r>
              <a:rPr lang="en-US" dirty="0" smtClean="0">
                <a:solidFill>
                  <a:srgbClr val="0070C0"/>
                </a:solidFill>
              </a:rPr>
              <a:t>Integer</a:t>
            </a:r>
            <a:r>
              <a:rPr lang="en-US" dirty="0" smtClean="0"/>
              <a:t> this function will initialize all elements by </a:t>
            </a:r>
            <a:r>
              <a:rPr lang="en-US" dirty="0" smtClean="0">
                <a:solidFill>
                  <a:srgbClr val="0070C0"/>
                </a:solidFill>
              </a:rPr>
              <a:t>zero</a:t>
            </a:r>
          </a:p>
          <a:p>
            <a:pPr marL="355600" lvl="2" indent="-82550" algn="l" rtl="0">
              <a:buFont typeface="Wingdings" pitchFamily="2" charset="2"/>
              <a:buChar char="Ø"/>
            </a:pPr>
            <a:r>
              <a:rPr lang="en-US" sz="2000" dirty="0" smtClean="0"/>
              <a:t> </a:t>
            </a:r>
            <a:r>
              <a:rPr lang="en-US" dirty="0" smtClean="0"/>
              <a:t>if we declare array of </a:t>
            </a:r>
            <a:r>
              <a:rPr lang="en-US" dirty="0" smtClean="0">
                <a:solidFill>
                  <a:srgbClr val="0070C0"/>
                </a:solidFill>
              </a:rPr>
              <a:t>String</a:t>
            </a:r>
            <a:r>
              <a:rPr lang="en-US" dirty="0" smtClean="0"/>
              <a:t> this function will initialize all elements by the keyword </a:t>
            </a:r>
            <a:r>
              <a:rPr lang="en-US" dirty="0" smtClean="0">
                <a:solidFill>
                  <a:srgbClr val="0070C0"/>
                </a:solidFill>
              </a:rPr>
              <a:t>Nothing</a:t>
            </a:r>
            <a:endParaRPr lang="en-US" sz="2000" dirty="0" smtClean="0">
              <a:solidFill>
                <a:srgbClr val="0070C0"/>
              </a:solidFill>
            </a:endParaRPr>
          </a:p>
          <a:p>
            <a:pPr marL="342900" indent="-342900" algn="l" rtl="0">
              <a:buFont typeface="+mj-lt"/>
              <a:buAutoNum type="arabicPeriod"/>
            </a:pPr>
            <a:endParaRPr lang="en-US" sz="2000" b="1" dirty="0" smtClean="0"/>
          </a:p>
          <a:p>
            <a:pPr marL="342900" indent="-342900" algn="l" rtl="0">
              <a:buFont typeface="+mj-lt"/>
              <a:buAutoNum type="arabicPeriod"/>
            </a:pPr>
            <a:r>
              <a:rPr lang="en-US" sz="2000" b="1" dirty="0" err="1" smtClean="0"/>
              <a:t>letters</a:t>
            </a:r>
            <a:r>
              <a:rPr lang="en-US" sz="2000" dirty="0" err="1" smtClean="0"/>
              <a:t>.GetUpperBound</a:t>
            </a:r>
            <a:r>
              <a:rPr lang="en-US" sz="2000" dirty="0" smtClean="0"/>
              <a:t>(</a:t>
            </a:r>
            <a:r>
              <a:rPr lang="en-US" sz="2000" dirty="0" smtClean="0">
                <a:solidFill>
                  <a:srgbClr val="FF0000"/>
                </a:solidFill>
              </a:rPr>
              <a:t>0</a:t>
            </a:r>
            <a:r>
              <a:rPr lang="en-US" sz="2000" dirty="0" smtClean="0"/>
              <a:t>) = number of </a:t>
            </a:r>
            <a:r>
              <a:rPr lang="en-US" sz="2000" dirty="0" smtClean="0">
                <a:solidFill>
                  <a:srgbClr val="FF0000"/>
                </a:solidFill>
              </a:rPr>
              <a:t>rows</a:t>
            </a:r>
            <a:r>
              <a:rPr lang="en-US" sz="2000" dirty="0" smtClean="0"/>
              <a:t> in </a:t>
            </a:r>
            <a:r>
              <a:rPr lang="en-US" sz="2000" b="1" dirty="0" smtClean="0"/>
              <a:t>letters</a:t>
            </a:r>
            <a:r>
              <a:rPr lang="en-US" sz="2000" dirty="0" smtClean="0"/>
              <a:t> -1 = 2 -1 = 1</a:t>
            </a:r>
          </a:p>
          <a:p>
            <a:pPr marL="342900" indent="-342900" algn="l" rtl="0">
              <a:buFont typeface="+mj-lt"/>
              <a:buAutoNum type="arabicPeriod"/>
            </a:pPr>
            <a:endParaRPr lang="en-US" sz="2000" dirty="0" smtClean="0"/>
          </a:p>
          <a:p>
            <a:pPr marL="342900" indent="-342900" algn="l" rtl="0">
              <a:buFont typeface="+mj-lt"/>
              <a:buAutoNum type="arabicPeriod"/>
            </a:pPr>
            <a:r>
              <a:rPr lang="en-US" sz="2000" b="1" dirty="0" err="1" smtClean="0"/>
              <a:t>letters</a:t>
            </a:r>
            <a:r>
              <a:rPr lang="en-US" sz="2000" dirty="0" err="1" smtClean="0"/>
              <a:t>.GetUpperBound</a:t>
            </a:r>
            <a:r>
              <a:rPr lang="en-US" sz="2000" dirty="0" smtClean="0"/>
              <a:t>(</a:t>
            </a:r>
            <a:r>
              <a:rPr lang="en-US" sz="2000" dirty="0" smtClean="0">
                <a:solidFill>
                  <a:srgbClr val="FF0000"/>
                </a:solidFill>
              </a:rPr>
              <a:t>1</a:t>
            </a:r>
            <a:r>
              <a:rPr lang="en-US" sz="2000" dirty="0" smtClean="0"/>
              <a:t>) = number of </a:t>
            </a:r>
            <a:r>
              <a:rPr lang="en-US" sz="2000" dirty="0" smtClean="0">
                <a:solidFill>
                  <a:srgbClr val="FF0000"/>
                </a:solidFill>
              </a:rPr>
              <a:t>columns</a:t>
            </a:r>
            <a:r>
              <a:rPr lang="en-US" sz="2000" dirty="0" smtClean="0"/>
              <a:t> in </a:t>
            </a:r>
            <a:r>
              <a:rPr lang="en-US" sz="2000" b="1" dirty="0" smtClean="0"/>
              <a:t>letters </a:t>
            </a:r>
            <a:r>
              <a:rPr lang="en-US" sz="2000" dirty="0" smtClean="0"/>
              <a:t>-1 = 3 -1 = 2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3380E6"/>
                </a:solidFill>
                <a:latin typeface="Arial"/>
              </a:rPr>
              <a:t>Example1: Declaring &amp; initializing two-dimensional Arrays (3 of 4)</a:t>
            </a:r>
            <a:endParaRPr lang="ar-SA" sz="32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Reserved-Edited By: Maysoon Al-Duwais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850E8B-B51B-488C-8010-5B2013BD0F3F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51520" y="1966282"/>
            <a:ext cx="8712968" cy="3116937"/>
          </a:xfrm>
          <a:prstGeom prst="foldedCorner">
            <a:avLst>
              <a:gd name="adj" fmla="val 7961"/>
            </a:avLst>
          </a:prstGeom>
          <a:solidFill>
            <a:srgbClr val="FFFFCC"/>
          </a:solidFill>
          <a:ln>
            <a:solidFill>
              <a:srgbClr val="FF0000"/>
            </a:solidFill>
            <a:prstDash val="dash"/>
          </a:ln>
        </p:spPr>
        <p:txBody>
          <a:bodyPr wrap="square" rtlCol="1">
            <a:spAutoFit/>
          </a:bodyPr>
          <a:lstStyle/>
          <a:p>
            <a:pPr algn="l" rtl="0"/>
            <a:r>
              <a:rPr lang="en-US" sz="2000" b="1" dirty="0" smtClean="0">
                <a:solidFill>
                  <a:srgbClr val="FF0000"/>
                </a:solidFill>
              </a:rPr>
              <a:t>Important Notes (Continued): </a:t>
            </a:r>
          </a:p>
          <a:p>
            <a:pPr algn="l" rtl="0"/>
            <a:endParaRPr lang="en-US" sz="2000" b="1" dirty="0" smtClean="0">
              <a:solidFill>
                <a:srgbClr val="FF0000"/>
              </a:solidFill>
            </a:endParaRPr>
          </a:p>
          <a:p>
            <a:pPr marL="342900" indent="-342900" algn="l" rtl="0">
              <a:buFont typeface="+mj-lt"/>
              <a:buAutoNum type="arabicPeriod" startAt="5"/>
            </a:pPr>
            <a:r>
              <a:rPr lang="en-US" b="1" dirty="0" err="1" smtClean="0"/>
              <a:t>letters.</a:t>
            </a:r>
            <a:r>
              <a:rPr lang="en-US" dirty="0" err="1" smtClean="0"/>
              <a:t>Length</a:t>
            </a:r>
            <a:r>
              <a:rPr lang="en-US" b="1" dirty="0" smtClean="0"/>
              <a:t> =</a:t>
            </a:r>
            <a:r>
              <a:rPr lang="en-US" dirty="0" smtClean="0"/>
              <a:t> number of elements in all dimensions (rows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en-US" dirty="0" smtClean="0"/>
              <a:t> columns) in values</a:t>
            </a:r>
            <a:br>
              <a:rPr lang="en-US" dirty="0" smtClean="0"/>
            </a:br>
            <a:r>
              <a:rPr lang="en-US" dirty="0" smtClean="0"/>
              <a:t>                           </a:t>
            </a:r>
          </a:p>
          <a:p>
            <a:pPr marL="800100" lvl="1" indent="-342900" algn="l" rtl="0"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b="1" dirty="0" err="1" smtClean="0"/>
              <a:t>letters.</a:t>
            </a:r>
            <a:r>
              <a:rPr lang="en-US" dirty="0" err="1" smtClean="0"/>
              <a:t>Length</a:t>
            </a:r>
            <a:r>
              <a:rPr lang="en-US" dirty="0" smtClean="0"/>
              <a:t>  </a:t>
            </a:r>
            <a:r>
              <a:rPr lang="en-US" b="1" dirty="0" smtClean="0"/>
              <a:t>=</a:t>
            </a:r>
            <a:r>
              <a:rPr lang="en-US" dirty="0" smtClean="0"/>
              <a:t>  </a:t>
            </a:r>
            <a:r>
              <a:rPr lang="en-US" dirty="0" smtClean="0">
                <a:solidFill>
                  <a:srgbClr val="FF0000"/>
                </a:solidFill>
              </a:rPr>
              <a:t>2</a:t>
            </a:r>
            <a:r>
              <a:rPr lang="en-US" dirty="0" smtClean="0"/>
              <a:t> rows 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en-US" dirty="0" smtClean="0"/>
              <a:t>  </a:t>
            </a:r>
            <a:r>
              <a:rPr lang="en-US" dirty="0" smtClean="0">
                <a:solidFill>
                  <a:srgbClr val="FF0000"/>
                </a:solidFill>
              </a:rPr>
              <a:t>3</a:t>
            </a:r>
            <a:r>
              <a:rPr lang="en-US" dirty="0" smtClean="0"/>
              <a:t> columns </a:t>
            </a:r>
            <a:r>
              <a:rPr lang="en-US" b="1" dirty="0" smtClean="0"/>
              <a:t>=</a:t>
            </a:r>
            <a:r>
              <a:rPr lang="en-US" dirty="0" smtClean="0"/>
              <a:t>  </a:t>
            </a:r>
            <a:r>
              <a:rPr lang="en-US" dirty="0" smtClean="0">
                <a:solidFill>
                  <a:srgbClr val="FF0000"/>
                </a:solidFill>
              </a:rPr>
              <a:t>6</a:t>
            </a:r>
            <a:r>
              <a:rPr lang="en-US" dirty="0" smtClean="0"/>
              <a:t> elements</a:t>
            </a:r>
          </a:p>
          <a:p>
            <a:pPr marL="800100" lvl="1" indent="-342900" algn="l" rtl="0"/>
            <a:endParaRPr lang="en-US" dirty="0" smtClean="0"/>
          </a:p>
          <a:p>
            <a:pPr marL="342900" indent="-342900" algn="l" rtl="0">
              <a:buFont typeface="+mj-lt"/>
              <a:buAutoNum type="arabicPeriod" startAt="6"/>
            </a:pPr>
            <a:r>
              <a:rPr lang="en-US" b="1" u="sng" dirty="0" smtClean="0"/>
              <a:t>You cannot </a:t>
            </a:r>
            <a:r>
              <a:rPr lang="en-US" dirty="0" smtClean="0"/>
              <a:t>use some functions in two dimensional arrays such as:</a:t>
            </a:r>
          </a:p>
          <a:p>
            <a:pPr marL="800100" lvl="1" indent="-342900" algn="l" rtl="0">
              <a:buFont typeface="Arial" pitchFamily="34" charset="0"/>
              <a:buChar char="•"/>
            </a:pPr>
            <a:r>
              <a:rPr lang="en-US" sz="2000" b="1" dirty="0" err="1" smtClean="0"/>
              <a:t>letters</a:t>
            </a:r>
            <a:r>
              <a:rPr lang="en-US" sz="2000" dirty="0" err="1" smtClean="0"/>
              <a:t>.</a:t>
            </a:r>
            <a:r>
              <a:rPr lang="en-US" sz="2000" b="1" dirty="0" err="1" smtClean="0"/>
              <a:t>count</a:t>
            </a:r>
            <a:r>
              <a:rPr lang="en-US" sz="2000" b="1" dirty="0" smtClean="0"/>
              <a:t>()     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X</a:t>
            </a:r>
            <a:endParaRPr lang="en-US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800100" lvl="1" indent="-342900" algn="l" rtl="0">
              <a:buFont typeface="Arial" pitchFamily="34" charset="0"/>
              <a:buChar char="•"/>
            </a:pPr>
            <a:r>
              <a:rPr lang="en-US" sz="2000" b="1" dirty="0" err="1" smtClean="0"/>
              <a:t>letters</a:t>
            </a:r>
            <a:r>
              <a:rPr lang="en-US" sz="2000" dirty="0" err="1" smtClean="0"/>
              <a:t>.</a:t>
            </a:r>
            <a:r>
              <a:rPr lang="en-US" sz="2000" b="1" dirty="0" err="1" smtClean="0"/>
              <a:t>SetValues</a:t>
            </a:r>
            <a:r>
              <a:rPr lang="en-US" sz="2000" b="1" dirty="0" smtClean="0"/>
              <a:t>(</a:t>
            </a:r>
            <a:r>
              <a:rPr lang="en-US" sz="2000" b="1" i="1" dirty="0" smtClean="0"/>
              <a:t>value Of element , Index)  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X</a:t>
            </a:r>
            <a:endParaRPr lang="en-US" sz="2000" b="1" i="1" dirty="0" smtClean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3380E6"/>
                </a:solidFill>
                <a:latin typeface="Arial"/>
              </a:rPr>
              <a:t>Example1: Declaring &amp; initializing two-dimensional Arrays (4 of 4)</a:t>
            </a:r>
            <a:endParaRPr lang="ar-SA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1" descr="vbhtp5_07images_Page_05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© 1992-2011 by Pearson Education, Inc. All Rights Reserved. - Edited By: Maysoon Al-Duwais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E101A7-B756-4D1B-AD26-FDF9B61A9F9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794304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Example2: Manipulating Two-dimensional Array (1 of 4)</a:t>
            </a:r>
          </a:p>
        </p:txBody>
      </p:sp>
      <p:sp>
        <p:nvSpPr>
          <p:cNvPr id="12800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56792"/>
            <a:ext cx="8229600" cy="4389120"/>
          </a:xfrm>
        </p:spPr>
        <p:txBody>
          <a:bodyPr>
            <a:normAutofit/>
          </a:bodyPr>
          <a:lstStyle/>
          <a:p>
            <a:pPr lvl="1"/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just"/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program in the next slide initializes 2 by 3 array ( array with 2 rows and 3 columns) called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values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algn="just">
              <a:buNone/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just"/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Then uses nested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For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Next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loops to traverse the array (that is, to manipulate every array element).</a:t>
            </a:r>
          </a:p>
          <a:p>
            <a:pPr algn="just">
              <a:buNone/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just"/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contents of the array are displayed in </a:t>
            </a:r>
            <a:r>
              <a:rPr lang="en-US" sz="2500" dirty="0" err="1" smtClean="0">
                <a:solidFill>
                  <a:srgbClr val="000000"/>
                </a:solidFill>
                <a:latin typeface="Lucida Console" pitchFamily="49" charset="0"/>
              </a:rPr>
              <a:t>outputTextBox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12800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Reserved-Edited By: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850E8B-B51B-488C-8010-5B2013BD0F3F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026" name="Picture 1" descr="vbhtp5_07images_Page_41.png"/>
          <p:cNvPicPr>
            <a:picLocks noGrp="1" noChangeAspect="1"/>
          </p:cNvPicPr>
          <p:nvPr isPhoto="1"/>
        </p:nvPicPr>
        <p:blipFill>
          <a:blip r:embed="rId2" cstate="print"/>
          <a:srcRect l="12291" t="21725" r="23225" b="34695"/>
          <a:stretch>
            <a:fillRect/>
          </a:stretch>
        </p:blipFill>
        <p:spPr bwMode="auto">
          <a:xfrm>
            <a:off x="971600" y="1844824"/>
            <a:ext cx="7704856" cy="316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9027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Reserved-Edited By: Maysoon Al-Duwais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1F5A7-7A20-4A7A-AE49-FE80BEC9E930}" type="slidenum">
              <a:rPr lang="ar-SA" smtClean="0"/>
              <a:pPr/>
              <a:t>41</a:t>
            </a:fld>
            <a:endParaRPr lang="ar-SA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49696" y="485800"/>
            <a:ext cx="86868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80E6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Example2: Manipulating Two-dimensional Array (2 of 4) (The Code)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Reserved-Edited By: Maysoon Al-Duwais</a:t>
            </a:r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1F5A7-7A20-4A7A-AE49-FE80BEC9E930}" type="slidenum">
              <a:rPr lang="ar-SA" smtClean="0"/>
              <a:pPr/>
              <a:t>42</a:t>
            </a:fld>
            <a:endParaRPr lang="ar-SA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49696" y="-27384"/>
            <a:ext cx="86868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80E6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Example2: Manipulating Two-dimensional Array (3 of 4) (Trace)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67545" y="1700808"/>
          <a:ext cx="8424935" cy="61518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199644"/>
                <a:gridCol w="2573381"/>
                <a:gridCol w="1554079"/>
                <a:gridCol w="1097831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err="1" smtClean="0"/>
                        <a:t>outputTextBox.AppendText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values(row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, column)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column &lt;=</a:t>
                      </a:r>
                      <a:r>
                        <a:rPr lang="en-US" baseline="0" dirty="0" smtClean="0"/>
                        <a:t> 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row &lt; = 1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                 1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values(0,0) = 1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0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                 1               2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values(0,1) = 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1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0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                 1               2               3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values(0,2) = 3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0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-</a:t>
                      </a:r>
                      <a:endParaRPr lang="ar-SA" dirty="0"/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ar-SA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ar-SA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0</a:t>
                      </a:r>
                      <a:endParaRPr lang="ar-SA" dirty="0"/>
                    </a:p>
                  </a:txBody>
                  <a:tcPr>
                    <a:solidFill>
                      <a:srgbClr val="FFFF99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               1               2               3</a:t>
                      </a:r>
                    </a:p>
                    <a:p>
                      <a:pPr algn="l" rtl="0"/>
                      <a:r>
                        <a:rPr lang="en-US" dirty="0" smtClean="0"/>
                        <a:t>                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values(1,0) = 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1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                 1               2               3</a:t>
                      </a:r>
                    </a:p>
                    <a:p>
                      <a:pPr algn="l" rtl="0"/>
                      <a:r>
                        <a:rPr lang="en-US" dirty="0" smtClean="0"/>
                        <a:t>                4               5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values(1,1) = 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1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1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                 1               2               3</a:t>
                      </a:r>
                    </a:p>
                    <a:p>
                      <a:pPr algn="l" rtl="0"/>
                      <a:r>
                        <a:rPr lang="en-US" dirty="0" smtClean="0"/>
                        <a:t>                4              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5               6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values(1,2) = 6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1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-</a:t>
                      </a:r>
                      <a:endParaRPr lang="ar-SA" dirty="0"/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ar-SA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ar-SA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1</a:t>
                      </a:r>
                      <a:endParaRPr lang="ar-SA" dirty="0"/>
                    </a:p>
                  </a:txBody>
                  <a:tcPr>
                    <a:solidFill>
                      <a:srgbClr val="FFFF99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-</a:t>
                      </a:r>
                      <a:endParaRPr lang="ar-SA" dirty="0"/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-</a:t>
                      </a:r>
                      <a:endParaRPr lang="ar-SA" dirty="0"/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ar-SA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ar-SA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051720" y="1052736"/>
            <a:ext cx="5040560" cy="86177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err="1" smtClean="0"/>
              <a:t>values.GetUpperBound</a:t>
            </a:r>
            <a:r>
              <a:rPr lang="en-US" sz="1600" dirty="0" smtClean="0"/>
              <a:t>(</a:t>
            </a:r>
            <a:r>
              <a:rPr lang="en-US" sz="1600" b="1" dirty="0" smtClean="0">
                <a:solidFill>
                  <a:srgbClr val="FF0000"/>
                </a:solidFill>
              </a:rPr>
              <a:t>0</a:t>
            </a:r>
            <a:r>
              <a:rPr lang="en-US" sz="1600" dirty="0" smtClean="0"/>
              <a:t>) = number of </a:t>
            </a:r>
            <a:r>
              <a:rPr lang="en-US" sz="1600" b="1" dirty="0" smtClean="0">
                <a:solidFill>
                  <a:schemeClr val="accent1"/>
                </a:solidFill>
              </a:rPr>
              <a:t>rows</a:t>
            </a:r>
            <a:r>
              <a:rPr lang="en-US" sz="1600" dirty="0" smtClean="0"/>
              <a:t> – 1 = </a:t>
            </a:r>
            <a:r>
              <a:rPr lang="en-US" sz="1600" b="1" dirty="0" smtClean="0">
                <a:solidFill>
                  <a:srgbClr val="FF0000"/>
                </a:solidFill>
              </a:rPr>
              <a:t>1</a:t>
            </a:r>
          </a:p>
          <a:p>
            <a:pPr algn="l" rtl="0"/>
            <a:r>
              <a:rPr lang="en-US" sz="1600" dirty="0" err="1" smtClean="0"/>
              <a:t>values.GetUpperBound</a:t>
            </a:r>
            <a:r>
              <a:rPr lang="en-US" sz="1600" dirty="0" smtClean="0"/>
              <a:t>(</a:t>
            </a:r>
            <a:r>
              <a:rPr lang="en-US" sz="1600" b="1" dirty="0" smtClean="0">
                <a:solidFill>
                  <a:srgbClr val="FF0000"/>
                </a:solidFill>
              </a:rPr>
              <a:t>1</a:t>
            </a:r>
            <a:r>
              <a:rPr lang="en-US" sz="1600" dirty="0" smtClean="0"/>
              <a:t>) = number of </a:t>
            </a:r>
            <a:r>
              <a:rPr lang="en-US" sz="1600" b="1" dirty="0" smtClean="0">
                <a:solidFill>
                  <a:schemeClr val="accent1"/>
                </a:solidFill>
              </a:rPr>
              <a:t>columns </a:t>
            </a:r>
            <a:r>
              <a:rPr lang="en-US" sz="1600" dirty="0" smtClean="0"/>
              <a:t>– 1 = </a:t>
            </a:r>
            <a:r>
              <a:rPr lang="en-US" sz="1600" b="1" dirty="0" smtClean="0">
                <a:solidFill>
                  <a:srgbClr val="FF0000"/>
                </a:solidFill>
              </a:rPr>
              <a:t>2</a:t>
            </a:r>
          </a:p>
          <a:p>
            <a:pPr algn="l" rtl="0"/>
            <a:r>
              <a:rPr lang="en-US" sz="1600" dirty="0" smtClean="0"/>
              <a:t> </a:t>
            </a:r>
            <a:endParaRPr lang="ar-SA" sz="1600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050" name="Picture 1" descr="vbhtp5_07images_Page_42.png"/>
          <p:cNvPicPr>
            <a:picLocks noGrp="1" noChangeAspect="1"/>
          </p:cNvPicPr>
          <p:nvPr isPhoto="1"/>
        </p:nvPicPr>
        <p:blipFill>
          <a:blip r:embed="rId2" cstate="print"/>
          <a:srcRect l="15750" r="46057" b="71464"/>
          <a:stretch>
            <a:fillRect/>
          </a:stretch>
        </p:blipFill>
        <p:spPr bwMode="auto">
          <a:xfrm>
            <a:off x="611560" y="1772816"/>
            <a:ext cx="6984776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0051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Reserved-Edited By: Maysoon Al-Duwais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1F5A7-7A20-4A7A-AE49-FE80BEC9E930}" type="slidenum">
              <a:rPr lang="ar-SA" smtClean="0"/>
              <a:pPr/>
              <a:t>43</a:t>
            </a:fld>
            <a:endParaRPr lang="ar-SA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49696" y="548680"/>
            <a:ext cx="86868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80E6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Example2: Manipulating Two-dimensional Array (4 of 4) (The Output)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14587FE-2B77-4637-9A40-0BA03837B7C9}" type="slidenum">
              <a:rPr lang="en-US" smtClean="0">
                <a:latin typeface="Arial" pitchFamily="34" charset="0"/>
              </a:rPr>
              <a:pPr/>
              <a:t>44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94211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260648"/>
            <a:ext cx="8332415" cy="1143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400" dirty="0" smtClean="0"/>
              <a:t>Road-distance Table (kilometers km)</a:t>
            </a:r>
          </a:p>
        </p:txBody>
      </p:sp>
      <p:graphicFrame>
        <p:nvGraphicFramePr>
          <p:cNvPr id="259139" name="Group 67"/>
          <p:cNvGraphicFramePr>
            <a:graphicFrameLocks noGrp="1"/>
          </p:cNvGraphicFramePr>
          <p:nvPr>
            <p:ph idx="1"/>
          </p:nvPr>
        </p:nvGraphicFramePr>
        <p:xfrm>
          <a:off x="1115616" y="2132856"/>
          <a:ext cx="7160841" cy="3000376"/>
        </p:xfrm>
        <a:graphic>
          <a:graphicData uri="http://schemas.openxmlformats.org/drawingml/2006/table">
            <a:tbl>
              <a:tblPr/>
              <a:tblGrid>
                <a:gridCol w="1512168"/>
                <a:gridCol w="1254318"/>
                <a:gridCol w="1428568"/>
                <a:gridCol w="1729319"/>
                <a:gridCol w="1236468"/>
              </a:tblGrid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Riyadh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Jeddah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Dammam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Hail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Riyadh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846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0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Jeddah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846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Dammam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9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Hail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Reserved-Edited By: Maysoon Al-Duwais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Road-Mileage Array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81200"/>
            <a:ext cx="8574088" cy="4151313"/>
          </a:xfrm>
        </p:spPr>
        <p:txBody>
          <a:bodyPr/>
          <a:lstStyle/>
          <a:p>
            <a:pPr>
              <a:buFontTx/>
              <a:buNone/>
              <a:defRPr/>
            </a:pPr>
            <a:endParaRPr lang="en-US" sz="2400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lvl="0">
              <a:buNone/>
              <a:defRPr/>
            </a:pP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Dim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rm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(,)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As Double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= {{0,</a:t>
            </a:r>
            <a:r>
              <a:rPr lang="en-US" sz="2400" dirty="0" smtClean="0">
                <a:latin typeface="Arial" charset="0"/>
              </a:rPr>
              <a:t> 846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,</a:t>
            </a:r>
            <a:r>
              <a:rPr lang="en-US" sz="2400" dirty="0" smtClean="0">
                <a:latin typeface="Arial" charset="0"/>
              </a:rPr>
              <a:t> 390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,</a:t>
            </a:r>
            <a:r>
              <a:rPr lang="en-US" sz="2400" dirty="0" smtClean="0">
                <a:latin typeface="Arial" charset="0"/>
              </a:rPr>
              <a:t> 600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},</a:t>
            </a:r>
          </a:p>
          <a:p>
            <a:pPr lvl="0"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                     {</a:t>
            </a:r>
            <a:r>
              <a:rPr lang="en-US" sz="2400" dirty="0" smtClean="0">
                <a:latin typeface="Arial" charset="0"/>
              </a:rPr>
              <a:t>846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, 0, </a:t>
            </a:r>
            <a:r>
              <a:rPr lang="en-US" sz="2400" dirty="0" smtClean="0">
                <a:latin typeface="Arial" charset="0"/>
              </a:rPr>
              <a:t>1236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, 715},</a:t>
            </a:r>
          </a:p>
          <a:p>
            <a:pPr>
              <a:buFontTx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                     {390, </a:t>
            </a:r>
            <a:r>
              <a:rPr lang="en-US" sz="2400" dirty="0" smtClean="0">
                <a:latin typeface="Arial" charset="0"/>
              </a:rPr>
              <a:t>1236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, 0, 950},</a:t>
            </a:r>
          </a:p>
          <a:p>
            <a:pPr>
              <a:buFontTx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                     {600, 715, 950, 0}}</a:t>
            </a:r>
          </a:p>
          <a:p>
            <a:pPr marL="0" indent="0">
              <a:spcBef>
                <a:spcPts val="1200"/>
              </a:spcBef>
              <a:buFontTx/>
              <a:buNone/>
              <a:defRPr/>
            </a:pPr>
            <a:r>
              <a:rPr lang="en-US" dirty="0" smtClean="0"/>
              <a:t>declares and initializes an array of road-mileages. Some elements of the array are</a:t>
            </a:r>
          </a:p>
          <a:p>
            <a:pPr>
              <a:spcBef>
                <a:spcPts val="1200"/>
              </a:spcBef>
              <a:buFontTx/>
              <a:buNone/>
              <a:defRPr/>
            </a:pPr>
            <a:r>
              <a:rPr lang="en-US" sz="2400" b="1" dirty="0" smtClean="0">
                <a:latin typeface="Courier New" pitchFamily="49" charset="0"/>
              </a:rPr>
              <a:t>  </a:t>
            </a:r>
            <a:r>
              <a:rPr lang="en-US" sz="2400" b="1" dirty="0" err="1" smtClean="0">
                <a:latin typeface="Courier New" pitchFamily="49" charset="0"/>
              </a:rPr>
              <a:t>rm</a:t>
            </a:r>
            <a:r>
              <a:rPr lang="en-US" sz="2400" b="1" dirty="0" smtClean="0">
                <a:latin typeface="Courier New" pitchFamily="49" charset="0"/>
              </a:rPr>
              <a:t>(0,0)=0, </a:t>
            </a:r>
            <a:r>
              <a:rPr lang="en-US" sz="2400" b="1" dirty="0" err="1" smtClean="0">
                <a:latin typeface="Courier New" pitchFamily="49" charset="0"/>
              </a:rPr>
              <a:t>rm</a:t>
            </a:r>
            <a:r>
              <a:rPr lang="en-US" sz="2400" b="1" dirty="0" smtClean="0">
                <a:latin typeface="Courier New" pitchFamily="49" charset="0"/>
              </a:rPr>
              <a:t>(0,1)=2054, </a:t>
            </a:r>
            <a:r>
              <a:rPr lang="en-US" sz="2400" b="1" dirty="0" err="1" smtClean="0">
                <a:latin typeface="Courier New" pitchFamily="49" charset="0"/>
              </a:rPr>
              <a:t>rm</a:t>
            </a:r>
            <a:r>
              <a:rPr lang="en-US" sz="2400" b="1" dirty="0" smtClean="0">
                <a:latin typeface="Courier New" pitchFamily="49" charset="0"/>
              </a:rPr>
              <a:t>(1,2)=2786 </a:t>
            </a:r>
          </a:p>
          <a:p>
            <a:pPr>
              <a:spcBef>
                <a:spcPts val="1200"/>
              </a:spcBef>
              <a:buFontTx/>
              <a:buNone/>
              <a:defRPr/>
            </a:pPr>
            <a:endParaRPr lang="en-US" sz="2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523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76AE11C-17C7-415A-A8F2-9758FA9E6EF5}" type="slidenum">
              <a:rPr lang="en-US" smtClean="0">
                <a:latin typeface="Arial" pitchFamily="34" charset="0"/>
              </a:rPr>
              <a:pPr/>
              <a:t>45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Reserved-Edited By: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14587FE-2B77-4637-9A40-0BA03837B7C9}" type="slidenum">
              <a:rPr lang="en-US" smtClean="0">
                <a:latin typeface="Arial" pitchFamily="34" charset="0"/>
              </a:rPr>
              <a:pPr/>
              <a:t>46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94211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260648"/>
            <a:ext cx="8332415" cy="1143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400" dirty="0" smtClean="0"/>
              <a:t>Road-distance Table (kilometers km)</a:t>
            </a:r>
          </a:p>
        </p:txBody>
      </p:sp>
      <p:graphicFrame>
        <p:nvGraphicFramePr>
          <p:cNvPr id="259139" name="Group 67"/>
          <p:cNvGraphicFramePr>
            <a:graphicFrameLocks noGrp="1"/>
          </p:cNvGraphicFramePr>
          <p:nvPr>
            <p:ph idx="1"/>
          </p:nvPr>
        </p:nvGraphicFramePr>
        <p:xfrm>
          <a:off x="827584" y="1916832"/>
          <a:ext cx="7448874" cy="3286888"/>
        </p:xfrm>
        <a:graphic>
          <a:graphicData uri="http://schemas.openxmlformats.org/drawingml/2006/table">
            <a:tbl>
              <a:tblPr/>
              <a:tblGrid>
                <a:gridCol w="1800201"/>
                <a:gridCol w="1077562"/>
                <a:gridCol w="1486030"/>
                <a:gridCol w="1798878"/>
                <a:gridCol w="1286203"/>
              </a:tblGrid>
              <a:tr h="6096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Column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Row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846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0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846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9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Reserved-Edited By: Maysoon Al-Duwais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Example 1: Arrays Terminology</a:t>
            </a:r>
          </a:p>
        </p:txBody>
      </p:sp>
      <p:sp>
        <p:nvSpPr>
          <p:cNvPr id="17411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8229600" cy="4525962"/>
          </a:xfrm>
        </p:spPr>
        <p:txBody>
          <a:bodyPr/>
          <a:lstStyle/>
          <a:p>
            <a:pPr algn="ctr" eaLnBrk="1" hangingPunct="1">
              <a:buClr>
                <a:schemeClr val="tx2"/>
              </a:buClr>
              <a:buNone/>
            </a:pP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Dim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C(11)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As </a:t>
            </a:r>
            <a:r>
              <a:rPr lang="en-US" sz="2400" b="1" i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Integer</a:t>
            </a:r>
          </a:p>
          <a:p>
            <a:pPr lvl="1">
              <a:buClr>
                <a:schemeClr val="tx2"/>
              </a:buClr>
            </a:pPr>
            <a:endParaRPr lang="en-US" sz="2000" i="1" dirty="0" smtClean="0">
              <a:solidFill>
                <a:srgbClr val="0000FF"/>
              </a:solidFill>
            </a:endParaRPr>
          </a:p>
          <a:p>
            <a:pPr eaLnBrk="1" hangingPunct="1">
              <a:lnSpc>
                <a:spcPct val="150000"/>
              </a:lnSpc>
              <a:buClr>
                <a:schemeClr val="tx2"/>
              </a:buClr>
            </a:pPr>
            <a:r>
              <a:rPr lang="en-US" sz="2400" b="1" dirty="0" smtClean="0">
                <a:solidFill>
                  <a:schemeClr val="accent3"/>
                </a:solidFill>
              </a:rPr>
              <a:t>0</a:t>
            </a:r>
            <a:r>
              <a:rPr lang="en-US" sz="2400" dirty="0" smtClean="0"/>
              <a:t> is the </a:t>
            </a:r>
            <a:r>
              <a:rPr lang="en-US" sz="2400" b="1" dirty="0" smtClean="0"/>
              <a:t>lower bound</a:t>
            </a:r>
            <a:r>
              <a:rPr lang="en-US" sz="2400" dirty="0" smtClean="0"/>
              <a:t> of the array</a:t>
            </a:r>
          </a:p>
          <a:p>
            <a:pPr eaLnBrk="1" hangingPunct="1">
              <a:lnSpc>
                <a:spcPct val="150000"/>
              </a:lnSpc>
              <a:buClr>
                <a:schemeClr val="tx2"/>
              </a:buClr>
            </a:pPr>
            <a:r>
              <a:rPr lang="en-US" sz="2400" dirty="0" smtClean="0"/>
              <a:t>C(0) value equals to -45</a:t>
            </a:r>
          </a:p>
          <a:p>
            <a:pPr eaLnBrk="1" hangingPunct="1">
              <a:lnSpc>
                <a:spcPct val="150000"/>
              </a:lnSpc>
              <a:buClr>
                <a:schemeClr val="tx2"/>
              </a:buClr>
            </a:pPr>
            <a:r>
              <a:rPr lang="en-US" sz="2400" b="1" dirty="0" smtClean="0">
                <a:solidFill>
                  <a:schemeClr val="accent3"/>
                </a:solidFill>
              </a:rPr>
              <a:t>11</a:t>
            </a:r>
            <a:r>
              <a:rPr lang="en-US" sz="2400" dirty="0" smtClean="0"/>
              <a:t> is the </a:t>
            </a:r>
            <a:r>
              <a:rPr lang="en-US" sz="2400" b="1" dirty="0" smtClean="0"/>
              <a:t>upper bound</a:t>
            </a:r>
            <a:r>
              <a:rPr lang="en-US" sz="2400" dirty="0" smtClean="0"/>
              <a:t> of the array</a:t>
            </a:r>
          </a:p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sz="2400" dirty="0" smtClean="0"/>
              <a:t>C(11) value equals to 78</a:t>
            </a:r>
          </a:p>
          <a:p>
            <a:pPr eaLnBrk="1" hangingPunct="1">
              <a:lnSpc>
                <a:spcPct val="150000"/>
              </a:lnSpc>
              <a:buClr>
                <a:schemeClr val="tx2"/>
              </a:buClr>
            </a:pPr>
            <a:r>
              <a:rPr lang="en-US" sz="2400" dirty="0" smtClean="0"/>
              <a:t>The number of elements, </a:t>
            </a:r>
            <a:r>
              <a:rPr lang="en-US" sz="2400" b="1" i="1" dirty="0" smtClean="0">
                <a:solidFill>
                  <a:schemeClr val="accent3"/>
                </a:solidFill>
              </a:rPr>
              <a:t>12</a:t>
            </a:r>
            <a:r>
              <a:rPr lang="en-US" sz="2400" i="1" dirty="0" smtClean="0"/>
              <a:t> </a:t>
            </a:r>
            <a:r>
              <a:rPr lang="en-US" sz="2400" dirty="0" smtClean="0"/>
              <a:t>, is the </a:t>
            </a:r>
            <a:r>
              <a:rPr lang="en-US" sz="2400" b="1" dirty="0" smtClean="0"/>
              <a:t>size</a:t>
            </a:r>
            <a:r>
              <a:rPr lang="en-US" sz="2400" dirty="0" smtClean="0"/>
              <a:t> of the array </a:t>
            </a:r>
          </a:p>
          <a:p>
            <a:pPr eaLnBrk="1" hangingPunct="1">
              <a:lnSpc>
                <a:spcPct val="150000"/>
              </a:lnSpc>
              <a:buClr>
                <a:schemeClr val="tx2"/>
              </a:buClr>
            </a:pPr>
            <a:r>
              <a:rPr lang="en-US" sz="2400" dirty="0" err="1" smtClean="0"/>
              <a:t>C.Length</a:t>
            </a:r>
            <a:r>
              <a:rPr lang="en-US" sz="2400" dirty="0" smtClean="0"/>
              <a:t> = 12</a:t>
            </a:r>
          </a:p>
          <a:p>
            <a:pPr eaLnBrk="1" hangingPunct="1">
              <a:lnSpc>
                <a:spcPct val="150000"/>
              </a:lnSpc>
              <a:buClr>
                <a:schemeClr val="tx2"/>
              </a:buClr>
            </a:pPr>
            <a:endParaRPr lang="en-US" sz="2400" dirty="0" smtClean="0"/>
          </a:p>
        </p:txBody>
      </p:sp>
      <p:sp>
        <p:nvSpPr>
          <p:cNvPr id="1741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© 1992-2011 by Pearson Education, Inc. All Rights Reserved. - Edited By: Maysoon Al-Duwais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279404-5F41-4912-B076-F11C2B38EAA5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Array Methods &amp; properties</a:t>
            </a:r>
            <a:endParaRPr lang="ar-SA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1992-2011 by Pearson Education, Inc. All Rights Reserved. -Maysoon Al-Duwais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279404-5F41-4912-B076-F11C2B38EAA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graphicFrame>
        <p:nvGraphicFramePr>
          <p:cNvPr id="6" name="Content Placeholder 7"/>
          <p:cNvGraphicFramePr>
            <a:graphicFrameLocks/>
          </p:cNvGraphicFramePr>
          <p:nvPr/>
        </p:nvGraphicFramePr>
        <p:xfrm>
          <a:off x="838200" y="1066800"/>
          <a:ext cx="7467600" cy="4876800"/>
        </p:xfrm>
        <a:graphic>
          <a:graphicData uri="http://schemas.openxmlformats.org/drawingml/2006/table">
            <a:tbl>
              <a:tblPr/>
              <a:tblGrid>
                <a:gridCol w="3886200"/>
                <a:gridCol w="3581400"/>
              </a:tblGrid>
              <a:tr h="4876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latin typeface="Calibri"/>
                          <a:ea typeface="Calibri"/>
                          <a:cs typeface="Times New Roman"/>
                        </a:rPr>
                        <a:t>arrayName.Count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49" marR="37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number </a:t>
                      </a: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of elements</a:t>
                      </a:r>
                    </a:p>
                  </a:txBody>
                  <a:tcPr marL="37949" marR="37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76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 smtClean="0">
                          <a:latin typeface="Calibri"/>
                          <a:ea typeface="Calibri"/>
                          <a:cs typeface="Times New Roman"/>
                        </a:rPr>
                        <a:t>arrayName.Length</a:t>
                      </a:r>
                      <a:endParaRPr lang="en-US" sz="20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49" marR="37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number of elements</a:t>
                      </a:r>
                    </a:p>
                  </a:txBody>
                  <a:tcPr marL="37949" marR="37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76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latin typeface="Calibri"/>
                          <a:ea typeface="Calibri"/>
                          <a:cs typeface="Times New Roman"/>
                        </a:rPr>
                        <a:t>arrayName.Max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49" marR="37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highest value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49" marR="37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76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latin typeface="Calibri"/>
                          <a:ea typeface="Calibri"/>
                          <a:cs typeface="Times New Roman"/>
                        </a:rPr>
                        <a:t>arrayName.Min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49" marR="37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lowest </a:t>
                      </a: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value</a:t>
                      </a:r>
                    </a:p>
                  </a:txBody>
                  <a:tcPr marL="37949" marR="37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76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arrayName.First</a:t>
                      </a:r>
                    </a:p>
                  </a:txBody>
                  <a:tcPr marL="37949" marR="37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first </a:t>
                      </a: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element</a:t>
                      </a:r>
                    </a:p>
                  </a:txBody>
                  <a:tcPr marL="37949" marR="37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76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latin typeface="Calibri"/>
                          <a:ea typeface="Calibri"/>
                          <a:cs typeface="Times New Roman"/>
                        </a:rPr>
                        <a:t>arrayName.Last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49" marR="37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last </a:t>
                      </a: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element</a:t>
                      </a:r>
                    </a:p>
                  </a:txBody>
                  <a:tcPr marL="37949" marR="37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76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 smtClean="0">
                          <a:latin typeface="Calibri"/>
                          <a:ea typeface="Calibri"/>
                          <a:cs typeface="Times New Roman"/>
                        </a:rPr>
                        <a:t>arrayName.GetUpperBound</a:t>
                      </a: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(0)</a:t>
                      </a:r>
                    </a:p>
                  </a:txBody>
                  <a:tcPr marL="37949" marR="37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The upper bound value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49" marR="37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76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 smtClean="0">
                          <a:latin typeface="Calibri"/>
                          <a:ea typeface="Calibri"/>
                          <a:cs typeface="Times New Roman"/>
                        </a:rPr>
                        <a:t>arrayName.GetLowerBound</a:t>
                      </a: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(0)</a:t>
                      </a:r>
                    </a:p>
                  </a:txBody>
                  <a:tcPr marL="37949" marR="37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The lower bound value</a:t>
                      </a:r>
                    </a:p>
                  </a:txBody>
                  <a:tcPr marL="37949" marR="37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76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 smtClean="0">
                          <a:latin typeface="Calibri"/>
                          <a:ea typeface="Calibri"/>
                          <a:cs typeface="Times New Roman"/>
                        </a:rPr>
                        <a:t>numArrayName.Average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average value of elements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76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 smtClean="0">
                          <a:latin typeface="Calibri"/>
                          <a:ea typeface="Calibri"/>
                          <a:cs typeface="Times New Roman"/>
                        </a:rPr>
                        <a:t>numArrayName.Sum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sum of values of elements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2"/>
          </a:xfrm>
        </p:spPr>
        <p:txBody>
          <a:bodyPr/>
          <a:lstStyle/>
          <a:p>
            <a:pPr algn="ctr">
              <a:buNone/>
            </a:pPr>
            <a:r>
              <a:rPr lang="en-US" sz="2000" dirty="0" smtClean="0">
                <a:solidFill>
                  <a:srgbClr val="0070C0"/>
                </a:solidFill>
              </a:rPr>
              <a:t>Dim </a:t>
            </a:r>
            <a:r>
              <a:rPr lang="en-US" sz="2000" dirty="0" smtClean="0"/>
              <a:t>array1() </a:t>
            </a:r>
            <a:r>
              <a:rPr lang="en-US" sz="2000" dirty="0" smtClean="0">
                <a:solidFill>
                  <a:srgbClr val="0070C0"/>
                </a:solidFill>
              </a:rPr>
              <a:t>As Integer </a:t>
            </a:r>
            <a:r>
              <a:rPr lang="en-US" sz="2000" dirty="0" smtClean="0"/>
              <a:t>= {6,2,8}</a:t>
            </a:r>
            <a:endParaRPr lang="ar-SA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3380E6"/>
                </a:solidFill>
                <a:latin typeface="Arial"/>
              </a:rPr>
              <a:t>Example 2: Array Methods &amp; properties</a:t>
            </a:r>
            <a:endParaRPr lang="ar-SA" sz="3200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1992-2011 by Pearson Education, Inc. All Rights Reserved. -Maysoon Al-Duwais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279404-5F41-4912-B076-F11C2B38EAA5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graphicFrame>
        <p:nvGraphicFramePr>
          <p:cNvPr id="6" name="Content Placeholder 7"/>
          <p:cNvGraphicFramePr>
            <a:graphicFrameLocks/>
          </p:cNvGraphicFramePr>
          <p:nvPr/>
        </p:nvGraphicFramePr>
        <p:xfrm>
          <a:off x="838200" y="1905000"/>
          <a:ext cx="7467600" cy="4038600"/>
        </p:xfrm>
        <a:graphic>
          <a:graphicData uri="http://schemas.openxmlformats.org/drawingml/2006/table">
            <a:tbl>
              <a:tblPr/>
              <a:tblGrid>
                <a:gridCol w="3886200"/>
                <a:gridCol w="3581400"/>
              </a:tblGrid>
              <a:tr h="4038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array1.Count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49" marR="37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49" marR="37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86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array1.Length</a:t>
                      </a:r>
                    </a:p>
                  </a:txBody>
                  <a:tcPr marL="37949" marR="37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37949" marR="37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8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array1.Max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49" marR="37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49" marR="37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8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array1.Min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49" marR="37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49" marR="37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8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array1.First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49" marR="37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49" marR="37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8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array1.Last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49" marR="37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49" marR="37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86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array1.GetUpperBound(0)</a:t>
                      </a:r>
                    </a:p>
                  </a:txBody>
                  <a:tcPr marL="37949" marR="37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49" marR="37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86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array1.GetLowerBound(0)</a:t>
                      </a:r>
                    </a:p>
                  </a:txBody>
                  <a:tcPr marL="37949" marR="37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37949" marR="37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8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array1.Average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5.3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8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array1.Sum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Example 3: Accessing Array Elements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8229600" cy="5105400"/>
          </a:xfrm>
        </p:spPr>
        <p:txBody>
          <a:bodyPr>
            <a:normAutofit lnSpcReduction="10000"/>
          </a:bodyPr>
          <a:lstStyle/>
          <a:p>
            <a:pPr lvl="1"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position number in parentheses is called an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index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it can be:</a:t>
            </a:r>
          </a:p>
          <a:p>
            <a:pPr lvl="1">
              <a:lnSpc>
                <a:spcPct val="90000"/>
              </a:lnSpc>
            </a:pPr>
            <a:endParaRPr lang="en-US" sz="6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2">
              <a:lnSpc>
                <a:spcPct val="90000"/>
              </a:lnSpc>
            </a:pPr>
            <a:r>
              <a:rPr lang="en-US" sz="2400" dirty="0" smtClean="0">
                <a:solidFill>
                  <a:schemeClr val="accent3"/>
                </a:solidFill>
                <a:latin typeface="Times New Roman" pitchFamily="18" charset="0"/>
              </a:rPr>
              <a:t>Nonnegative integer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 </a:t>
            </a:r>
            <a:r>
              <a:rPr lang="en-US" sz="2400" u="sng" dirty="0" smtClean="0">
                <a:solidFill>
                  <a:srgbClr val="000000"/>
                </a:solidFill>
                <a:latin typeface="Times New Roman" pitchFamily="18" charset="0"/>
              </a:rPr>
              <a:t>Example: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C(3) </a:t>
            </a: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2">
              <a:lnSpc>
                <a:spcPct val="90000"/>
              </a:lnSpc>
              <a:buNone/>
            </a:pPr>
            <a:endParaRPr lang="en-US" sz="11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2">
              <a:lnSpc>
                <a:spcPct val="90000"/>
              </a:lnSpc>
            </a:pPr>
            <a:r>
              <a:rPr lang="en-US" sz="2400" dirty="0" smtClean="0">
                <a:solidFill>
                  <a:schemeClr val="accent3"/>
                </a:solidFill>
                <a:latin typeface="Times New Roman" pitchFamily="18" charset="0"/>
              </a:rPr>
              <a:t>Or integer expression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 </a:t>
            </a:r>
            <a:r>
              <a:rPr lang="en-US" sz="2400" u="sng" dirty="0" smtClean="0">
                <a:solidFill>
                  <a:srgbClr val="000000"/>
                </a:solidFill>
                <a:latin typeface="Times New Roman" pitchFamily="18" charset="0"/>
              </a:rPr>
              <a:t>Example:</a:t>
            </a:r>
          </a:p>
          <a:p>
            <a:pPr lvl="2">
              <a:lnSpc>
                <a:spcPct val="90000"/>
              </a:lnSpc>
              <a:buNone/>
            </a:pPr>
            <a:endParaRPr lang="en-US" sz="2400" u="sng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2">
              <a:lnSpc>
                <a:spcPct val="90000"/>
              </a:lnSpc>
              <a:buNone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if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value1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=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5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value2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=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6</a:t>
            </a:r>
          </a:p>
          <a:p>
            <a:pPr lvl="2">
              <a:lnSpc>
                <a:spcPct val="90000"/>
              </a:lnSpc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3">
              <a:lnSpc>
                <a:spcPct val="9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c(value1 + value2) += </a:t>
            </a:r>
            <a:r>
              <a:rPr lang="en-US" sz="2000" dirty="0" smtClean="0">
                <a:solidFill>
                  <a:srgbClr val="128AFF"/>
                </a:solidFill>
                <a:latin typeface="Lucida Console" pitchFamily="49" charset="0"/>
              </a:rPr>
              <a:t>2</a:t>
            </a:r>
          </a:p>
          <a:p>
            <a:pPr lvl="3">
              <a:lnSpc>
                <a:spcPct val="9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c(5 + 6) += </a:t>
            </a:r>
            <a:r>
              <a:rPr lang="en-US" sz="2000" dirty="0" smtClean="0">
                <a:solidFill>
                  <a:srgbClr val="128AFF"/>
                </a:solidFill>
                <a:latin typeface="Lucida Console" pitchFamily="49" charset="0"/>
              </a:rPr>
              <a:t>2</a:t>
            </a:r>
          </a:p>
          <a:p>
            <a:pPr lvl="3">
              <a:lnSpc>
                <a:spcPct val="9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c(11) += </a:t>
            </a:r>
            <a:r>
              <a:rPr lang="en-US" sz="2000" dirty="0" smtClean="0">
                <a:solidFill>
                  <a:srgbClr val="128AFF"/>
                </a:solidFill>
                <a:latin typeface="Lucida Console" pitchFamily="49" charset="0"/>
              </a:rPr>
              <a:t>2</a:t>
            </a: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  <a:buFont typeface="Verdana" pitchFamily="34" charset="0"/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3">
              <a:lnSpc>
                <a:spcPct val="90000"/>
              </a:lnSpc>
              <a:buFont typeface="Verdana" pitchFamily="34" charset="0"/>
              <a:buNone/>
            </a:pP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C(11) = C(11) + 2</a:t>
            </a:r>
          </a:p>
          <a:p>
            <a:pPr lvl="3">
              <a:lnSpc>
                <a:spcPct val="90000"/>
              </a:lnSpc>
              <a:buFont typeface="Verdana" pitchFamily="34" charset="0"/>
              <a:buNone/>
            </a:pP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C(11) = 78 +2</a:t>
            </a:r>
          </a:p>
          <a:p>
            <a:pPr lvl="3">
              <a:lnSpc>
                <a:spcPct val="90000"/>
              </a:lnSpc>
              <a:buFont typeface="Verdana" pitchFamily="34" charset="0"/>
              <a:buNone/>
            </a:pP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C(11) =80</a:t>
            </a:r>
          </a:p>
        </p:txBody>
      </p:sp>
      <p:sp>
        <p:nvSpPr>
          <p:cNvPr id="1843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© 1992-2011 by Pearson Education, Inc. All Rights Reserved. - Edited By: Maysoon Al-Duwais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257800" y="4876800"/>
            <a:ext cx="762000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b="1" dirty="0" smtClean="0"/>
              <a:t>78</a:t>
            </a:r>
            <a:endParaRPr lang="ar-SA" b="1" dirty="0"/>
          </a:p>
        </p:txBody>
      </p:sp>
      <p:sp>
        <p:nvSpPr>
          <p:cNvPr id="6" name="Rectangle 5"/>
          <p:cNvSpPr/>
          <p:nvPr/>
        </p:nvSpPr>
        <p:spPr>
          <a:xfrm>
            <a:off x="4572000" y="4865132"/>
            <a:ext cx="6823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C(11)</a:t>
            </a:r>
            <a:endParaRPr lang="ar-SA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7391400" y="4888468"/>
            <a:ext cx="762000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b="1" dirty="0" smtClean="0"/>
              <a:t>80</a:t>
            </a:r>
            <a:endParaRPr lang="ar-SA" b="1" dirty="0"/>
          </a:p>
        </p:txBody>
      </p:sp>
      <p:sp>
        <p:nvSpPr>
          <p:cNvPr id="8" name="Rectangle 7"/>
          <p:cNvSpPr/>
          <p:nvPr/>
        </p:nvSpPr>
        <p:spPr>
          <a:xfrm>
            <a:off x="6705600" y="4919246"/>
            <a:ext cx="6823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C(11)</a:t>
            </a:r>
            <a:endParaRPr lang="ar-SA" sz="1600" dirty="0"/>
          </a:p>
        </p:txBody>
      </p:sp>
      <p:cxnSp>
        <p:nvCxnSpPr>
          <p:cNvPr id="10" name="Straight Arrow Connector 9"/>
          <p:cNvCxnSpPr>
            <a:stCxn id="5" idx="3"/>
            <a:endCxn id="8" idx="1"/>
          </p:cNvCxnSpPr>
          <p:nvPr/>
        </p:nvCxnSpPr>
        <p:spPr>
          <a:xfrm>
            <a:off x="6019800" y="5061466"/>
            <a:ext cx="685800" cy="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6019800" y="4690646"/>
            <a:ext cx="53412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</a:rPr>
              <a:t> </a:t>
            </a:r>
            <a:r>
              <a:rPr lang="en-US" sz="1600" b="1" dirty="0" smtClean="0">
                <a:solidFill>
                  <a:schemeClr val="accent2"/>
                </a:solidFill>
              </a:rPr>
              <a:t>+ 2</a:t>
            </a:r>
            <a:endParaRPr lang="ar-SA" sz="1600" b="1" dirty="0">
              <a:solidFill>
                <a:schemeClr val="accent2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279404-5F41-4912-B076-F11C2B38EAA5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3380E6"/>
                </a:solidFill>
                <a:latin typeface="Arial"/>
              </a:rPr>
              <a:t>Example 4: Accessing Array Elements</a:t>
            </a:r>
            <a:endParaRPr lang="en-US" dirty="0" smtClean="0"/>
          </a:p>
        </p:txBody>
      </p:sp>
      <p:sp>
        <p:nvSpPr>
          <p:cNvPr id="2150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Values stored in arrays can be used in calculations.</a:t>
            </a: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For example, </a:t>
            </a:r>
          </a:p>
          <a:p>
            <a:pPr marL="1087438" lvl="2" indent="-457200">
              <a:buFont typeface="+mj-lt"/>
              <a:buAutoNum type="arabicParenR"/>
            </a:pPr>
            <a:endParaRPr lang="en-US" dirty="0" smtClean="0">
              <a:solidFill>
                <a:srgbClr val="000000"/>
              </a:solidFill>
              <a:latin typeface="Lucida Console" pitchFamily="49" charset="0"/>
            </a:endParaRPr>
          </a:p>
          <a:p>
            <a:pPr marL="1087438" lvl="2" indent="-457200">
              <a:buFont typeface="+mj-lt"/>
              <a:buAutoNum type="arabicParenR"/>
            </a:pP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sum = c(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0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) + c(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1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) + c(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2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)</a:t>
            </a:r>
          </a:p>
          <a:p>
            <a:pPr marL="1087438" lvl="2" indent="-457200">
              <a:buNone/>
            </a:pP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  sum = -45 + 6 + 0 </a:t>
            </a:r>
          </a:p>
          <a:p>
            <a:pPr marL="1087438" lvl="2" indent="-457200">
              <a:buNone/>
            </a:pP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  sum = -39</a:t>
            </a:r>
          </a:p>
          <a:p>
            <a:pPr marL="1087438" lvl="2" indent="-457200">
              <a:buNone/>
            </a:pPr>
            <a:endParaRPr lang="en-US" dirty="0" smtClean="0">
              <a:solidFill>
                <a:srgbClr val="000000"/>
              </a:solidFill>
              <a:latin typeface="Lucida Console" pitchFamily="49" charset="0"/>
            </a:endParaRPr>
          </a:p>
          <a:p>
            <a:pPr marL="1087438" lvl="2" indent="-457200">
              <a:buFont typeface="+mj-lt"/>
              <a:buAutoNum type="arabicParenR" startAt="2"/>
            </a:pP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result = c(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6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) \ 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2</a:t>
            </a:r>
          </a:p>
          <a:p>
            <a:pPr marL="1087438" lvl="2" indent="-457200">
              <a:buNone/>
            </a:pP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   </a:t>
            </a:r>
            <a:r>
              <a:rPr lang="en-US" dirty="0" smtClean="0">
                <a:latin typeface="Lucida Console" pitchFamily="49" charset="0"/>
              </a:rPr>
              <a:t>result = 0 \ 2</a:t>
            </a:r>
          </a:p>
          <a:p>
            <a:pPr marL="1087438" lvl="2" indent="-457200">
              <a:buNone/>
            </a:pPr>
            <a:r>
              <a:rPr lang="en-US" dirty="0" smtClean="0">
                <a:latin typeface="Lucida Console" pitchFamily="49" charset="0"/>
              </a:rPr>
              <a:t>   result = 0   </a:t>
            </a:r>
          </a:p>
        </p:txBody>
      </p:sp>
      <p:sp>
        <p:nvSpPr>
          <p:cNvPr id="2150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© 1992-2011 by Pearson Education, Inc. All Rights Reserved. - Edited By: Maysoon Al-Duwais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279404-5F41-4912-B076-F11C2B38EAA5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130AFAA5D399E489E1819B440698DE2" ma:contentTypeVersion="0" ma:contentTypeDescription="Create a new document." ma:contentTypeScope="" ma:versionID="d2e5e4ccdb149d2076a9830fd3e7492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1BDEAFC-DE2A-4932-9F2F-9052829E9BBF}"/>
</file>

<file path=customXml/itemProps2.xml><?xml version="1.0" encoding="utf-8"?>
<ds:datastoreItem xmlns:ds="http://schemas.openxmlformats.org/officeDocument/2006/customXml" ds:itemID="{A519E409-36BD-4FAB-BA8F-26F2AE96D87D}"/>
</file>

<file path=customXml/itemProps3.xml><?xml version="1.0" encoding="utf-8"?>
<ds:datastoreItem xmlns:ds="http://schemas.openxmlformats.org/officeDocument/2006/customXml" ds:itemID="{A0FC8B04-551C-4169-8FD6-5BFDA1CC5641}"/>
</file>

<file path=docProps/app.xml><?xml version="1.0" encoding="utf-8"?>
<Properties xmlns="http://schemas.openxmlformats.org/officeDocument/2006/extended-properties" xmlns:vt="http://schemas.openxmlformats.org/officeDocument/2006/docPropsVTypes">
  <Template>DeitelPowerPointTemplate</Template>
  <TotalTime>724</TotalTime>
  <Words>3100</Words>
  <Application>Microsoft Office PowerPoint</Application>
  <PresentationFormat>On-screen Show (4:3)</PresentationFormat>
  <Paragraphs>606</Paragraphs>
  <Slides>46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7" baseType="lpstr">
      <vt:lpstr>Concourse</vt:lpstr>
      <vt:lpstr>  Chapter 7: Arrays          </vt:lpstr>
      <vt:lpstr>Arrays</vt:lpstr>
      <vt:lpstr>Arrays Terminology</vt:lpstr>
      <vt:lpstr>Slide 4</vt:lpstr>
      <vt:lpstr>Example 1: Arrays Terminology</vt:lpstr>
      <vt:lpstr>Array Methods &amp; properties</vt:lpstr>
      <vt:lpstr>Example 2: Array Methods &amp; properties</vt:lpstr>
      <vt:lpstr>Example 3: Accessing Array Elements</vt:lpstr>
      <vt:lpstr>Example 4: Accessing Array Elements</vt:lpstr>
      <vt:lpstr> How to declare Array?</vt:lpstr>
      <vt:lpstr> Declaring and intialize Arrays</vt:lpstr>
      <vt:lpstr>Default Initialization for Arrays</vt:lpstr>
      <vt:lpstr>Example5: Initializing the Values in an Array</vt:lpstr>
      <vt:lpstr>Slide 14</vt:lpstr>
      <vt:lpstr>Example5: Initializing the Values in an Array</vt:lpstr>
      <vt:lpstr>Example5: Initializing the Values in an Array</vt:lpstr>
      <vt:lpstr>Using Loops with Arrays</vt:lpstr>
      <vt:lpstr>Example 6:</vt:lpstr>
      <vt:lpstr>Example 6: Trace</vt:lpstr>
      <vt:lpstr>Flag Variables</vt:lpstr>
      <vt:lpstr>Example 7: Using the Flag Variable</vt:lpstr>
      <vt:lpstr>Example 7: Output</vt:lpstr>
      <vt:lpstr>Example 7: Trace</vt:lpstr>
      <vt:lpstr>For Each Loops</vt:lpstr>
      <vt:lpstr>For Each Loops (continued)</vt:lpstr>
      <vt:lpstr>Searching for an Element in an Array</vt:lpstr>
      <vt:lpstr>Example 8: Searching for an Element in an Array </vt:lpstr>
      <vt:lpstr>Copying an Array</vt:lpstr>
      <vt:lpstr>Example 9: Copying Array</vt:lpstr>
      <vt:lpstr>Split Method</vt:lpstr>
      <vt:lpstr>Example 10: Splitting Array</vt:lpstr>
      <vt:lpstr>Join Function</vt:lpstr>
      <vt:lpstr>Example 11: Join Function</vt:lpstr>
      <vt:lpstr>Out of Range Error</vt:lpstr>
      <vt:lpstr>Two-dimensional Arrays</vt:lpstr>
      <vt:lpstr>Example1: Declaring &amp; initializing two-dimensional Arrays (1 of 4)</vt:lpstr>
      <vt:lpstr>Example1: Declaring &amp; initializing two-dimensional Arrays (2 of 4)</vt:lpstr>
      <vt:lpstr>Example1: Declaring &amp; initializing two-dimensional Arrays (3 of 4)</vt:lpstr>
      <vt:lpstr>Example1: Declaring &amp; initializing two-dimensional Arrays (4 of 4)</vt:lpstr>
      <vt:lpstr>Example2: Manipulating Two-dimensional Array (1 of 4)</vt:lpstr>
      <vt:lpstr>Slide 41</vt:lpstr>
      <vt:lpstr>Slide 42</vt:lpstr>
      <vt:lpstr>Slide 43</vt:lpstr>
      <vt:lpstr>Road-distance Table (kilometers km)</vt:lpstr>
      <vt:lpstr>Road-Mileage Array</vt:lpstr>
      <vt:lpstr>Road-distance Table (kilometers km)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Arrays</dc:title>
  <dc:creator>Windows User</dc:creator>
  <cp:lastModifiedBy>Maysoon</cp:lastModifiedBy>
  <cp:revision>38</cp:revision>
  <dcterms:created xsi:type="dcterms:W3CDTF">2010-03-15T12:53:23Z</dcterms:created>
  <dcterms:modified xsi:type="dcterms:W3CDTF">2013-04-04T10:00:52Z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0x0101005130AFAA5D399E489E1819B440698DE2</vt:lpwstr>
  </property>
</Properties>
</file>