
<file path=[Content_Types].xml><?xml version="1.0" encoding="utf-8"?>
<Types xmlns="http://schemas.openxmlformats.org/package/2006/content-types">
  <Default Extension="png" ContentType="image/png"/>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31" r:id="rId1"/>
  </p:sldMasterIdLst>
  <p:notesMasterIdLst>
    <p:notesMasterId r:id="rId18"/>
  </p:notesMasterIdLst>
  <p:handoutMasterIdLst>
    <p:handoutMasterId r:id="rId19"/>
  </p:handoutMasterIdLst>
  <p:sldIdLst>
    <p:sldId id="381" r:id="rId2"/>
    <p:sldId id="561" r:id="rId3"/>
    <p:sldId id="562" r:id="rId4"/>
    <p:sldId id="563" r:id="rId5"/>
    <p:sldId id="564" r:id="rId6"/>
    <p:sldId id="565" r:id="rId7"/>
    <p:sldId id="567" r:id="rId8"/>
    <p:sldId id="568" r:id="rId9"/>
    <p:sldId id="569" r:id="rId10"/>
    <p:sldId id="570" r:id="rId11"/>
    <p:sldId id="571" r:id="rId12"/>
    <p:sldId id="572" r:id="rId13"/>
    <p:sldId id="573" r:id="rId14"/>
    <p:sldId id="577" r:id="rId15"/>
    <p:sldId id="578" r:id="rId16"/>
    <p:sldId id="579" r:id="rId17"/>
  </p:sldIdLst>
  <p:sldSz cx="9144000" cy="6858000" type="screen4x3"/>
  <p:notesSz cx="6858000" cy="9144000"/>
  <p:defaultTextStyle>
    <a:defPPr>
      <a:defRPr lang="ko-KR"/>
    </a:defPPr>
    <a:lvl1pPr algn="l" rtl="0" fontAlgn="base" latinLnBrk="1">
      <a:spcBef>
        <a:spcPct val="0"/>
      </a:spcBef>
      <a:spcAft>
        <a:spcPct val="0"/>
      </a:spcAft>
      <a:defRPr kumimoji="1" sz="2400" kern="1200">
        <a:solidFill>
          <a:schemeClr val="tx1"/>
        </a:solidFill>
        <a:latin typeface="굴림" pitchFamily="34" charset="-127"/>
        <a:ea typeface="굴림" pitchFamily="34" charset="-127"/>
        <a:cs typeface="+mn-cs"/>
      </a:defRPr>
    </a:lvl1pPr>
    <a:lvl2pPr marL="457200" algn="l" rtl="0" fontAlgn="base" latinLnBrk="1">
      <a:spcBef>
        <a:spcPct val="0"/>
      </a:spcBef>
      <a:spcAft>
        <a:spcPct val="0"/>
      </a:spcAft>
      <a:defRPr kumimoji="1" sz="2400" kern="1200">
        <a:solidFill>
          <a:schemeClr val="tx1"/>
        </a:solidFill>
        <a:latin typeface="굴림" pitchFamily="34" charset="-127"/>
        <a:ea typeface="굴림" pitchFamily="34" charset="-127"/>
        <a:cs typeface="+mn-cs"/>
      </a:defRPr>
    </a:lvl2pPr>
    <a:lvl3pPr marL="914400" algn="l" rtl="0" fontAlgn="base" latinLnBrk="1">
      <a:spcBef>
        <a:spcPct val="0"/>
      </a:spcBef>
      <a:spcAft>
        <a:spcPct val="0"/>
      </a:spcAft>
      <a:defRPr kumimoji="1" sz="2400" kern="1200">
        <a:solidFill>
          <a:schemeClr val="tx1"/>
        </a:solidFill>
        <a:latin typeface="굴림" pitchFamily="34" charset="-127"/>
        <a:ea typeface="굴림" pitchFamily="34" charset="-127"/>
        <a:cs typeface="+mn-cs"/>
      </a:defRPr>
    </a:lvl3pPr>
    <a:lvl4pPr marL="1371600" algn="l" rtl="0" fontAlgn="base" latinLnBrk="1">
      <a:spcBef>
        <a:spcPct val="0"/>
      </a:spcBef>
      <a:spcAft>
        <a:spcPct val="0"/>
      </a:spcAft>
      <a:defRPr kumimoji="1" sz="2400" kern="1200">
        <a:solidFill>
          <a:schemeClr val="tx1"/>
        </a:solidFill>
        <a:latin typeface="굴림" pitchFamily="34" charset="-127"/>
        <a:ea typeface="굴림" pitchFamily="34" charset="-127"/>
        <a:cs typeface="+mn-cs"/>
      </a:defRPr>
    </a:lvl4pPr>
    <a:lvl5pPr marL="1828800" algn="l" rtl="0" fontAlgn="base" latinLnBrk="1">
      <a:spcBef>
        <a:spcPct val="0"/>
      </a:spcBef>
      <a:spcAft>
        <a:spcPct val="0"/>
      </a:spcAft>
      <a:defRPr kumimoji="1" sz="2400" kern="1200">
        <a:solidFill>
          <a:schemeClr val="tx1"/>
        </a:solidFill>
        <a:latin typeface="굴림" pitchFamily="34" charset="-127"/>
        <a:ea typeface="굴림" pitchFamily="34" charset="-127"/>
        <a:cs typeface="+mn-cs"/>
      </a:defRPr>
    </a:lvl5pPr>
    <a:lvl6pPr marL="2286000" algn="l" defTabSz="914400" rtl="0" eaLnBrk="1" latinLnBrk="0" hangingPunct="1">
      <a:defRPr kumimoji="1" sz="2400" kern="1200">
        <a:solidFill>
          <a:schemeClr val="tx1"/>
        </a:solidFill>
        <a:latin typeface="굴림" pitchFamily="34" charset="-127"/>
        <a:ea typeface="굴림" pitchFamily="34" charset="-127"/>
        <a:cs typeface="+mn-cs"/>
      </a:defRPr>
    </a:lvl6pPr>
    <a:lvl7pPr marL="2743200" algn="l" defTabSz="914400" rtl="0" eaLnBrk="1" latinLnBrk="0" hangingPunct="1">
      <a:defRPr kumimoji="1" sz="2400" kern="1200">
        <a:solidFill>
          <a:schemeClr val="tx1"/>
        </a:solidFill>
        <a:latin typeface="굴림" pitchFamily="34" charset="-127"/>
        <a:ea typeface="굴림" pitchFamily="34" charset="-127"/>
        <a:cs typeface="+mn-cs"/>
      </a:defRPr>
    </a:lvl7pPr>
    <a:lvl8pPr marL="3200400" algn="l" defTabSz="914400" rtl="0" eaLnBrk="1" latinLnBrk="0" hangingPunct="1">
      <a:defRPr kumimoji="1" sz="2400" kern="1200">
        <a:solidFill>
          <a:schemeClr val="tx1"/>
        </a:solidFill>
        <a:latin typeface="굴림" pitchFamily="34" charset="-127"/>
        <a:ea typeface="굴림" pitchFamily="34" charset="-127"/>
        <a:cs typeface="+mn-cs"/>
      </a:defRPr>
    </a:lvl8pPr>
    <a:lvl9pPr marL="3657600" algn="l" defTabSz="914400" rtl="0" eaLnBrk="1" latinLnBrk="0" hangingPunct="1">
      <a:defRPr kumimoji="1" sz="2400" kern="1200">
        <a:solidFill>
          <a:schemeClr val="tx1"/>
        </a:solidFill>
        <a:latin typeface="굴림" pitchFamily="34" charset="-127"/>
        <a:ea typeface="굴림" pitchFamily="34" charset="-127"/>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F03AD"/>
    <a:srgbClr val="253D8B"/>
    <a:srgbClr val="4767CF"/>
    <a:srgbClr val="FC1A5B"/>
    <a:srgbClr val="9D4DC9"/>
    <a:srgbClr val="C0C0C0"/>
    <a:srgbClr val="969696"/>
    <a:srgbClr val="A40C8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7692" autoAdjust="0"/>
    <p:restoredTop sz="94664" autoAdjust="0"/>
  </p:normalViewPr>
  <p:slideViewPr>
    <p:cSldViewPr>
      <p:cViewPr varScale="1">
        <p:scale>
          <a:sx n="103" d="100"/>
          <a:sy n="103" d="100"/>
        </p:scale>
        <p:origin x="-510" y="-96"/>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D1FED582-9CB7-4FB8-A1D1-D3AE4E38F8ED}" type="datetimeFigureOut">
              <a:rPr lang="en-US" smtClean="0"/>
              <a:pPr/>
              <a:t>1/1/2013</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26364F24-BF82-4DA4-9F53-9EC99A904314}" type="slidenum">
              <a:rPr lang="en-US" smtClean="0"/>
              <a:pPr/>
              <a:t>‹#›</a:t>
            </a:fld>
            <a:endParaRPr lang="en-US"/>
          </a:p>
        </p:txBody>
      </p:sp>
    </p:spTree>
    <p:extLst>
      <p:ext uri="{BB962C8B-B14F-4D97-AF65-F5344CB8AC3E}">
        <p14:creationId xmlns:p14="http://schemas.microsoft.com/office/powerpoint/2010/main" val="24307314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42" name="Rectangle 2"/>
          <p:cNvSpPr>
            <a:spLocks noGrp="1" noChangeArrowheads="1"/>
          </p:cNvSpPr>
          <p:nvPr>
            <p:ph type="hdr" sz="quarter"/>
          </p:nvPr>
        </p:nvSpPr>
        <p:spPr bwMode="auto">
          <a:xfrm>
            <a:off x="0" y="0"/>
            <a:ext cx="2971800" cy="457200"/>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defRPr sz="1200"/>
            </a:lvl1pPr>
          </a:lstStyle>
          <a:p>
            <a:pPr>
              <a:defRPr/>
            </a:pPr>
            <a:endParaRPr lang="en-US" altLang="ko-KR"/>
          </a:p>
        </p:txBody>
      </p:sp>
      <p:sp>
        <p:nvSpPr>
          <p:cNvPr id="10243" name="Rectangle 3"/>
          <p:cNvSpPr>
            <a:spLocks noGrp="1" noChangeArrowheads="1"/>
          </p:cNvSpPr>
          <p:nvPr>
            <p:ph type="dt" idx="1"/>
          </p:nvPr>
        </p:nvSpPr>
        <p:spPr bwMode="auto">
          <a:xfrm>
            <a:off x="3884613" y="0"/>
            <a:ext cx="2971800" cy="457200"/>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lgn="r">
              <a:defRPr sz="1200"/>
            </a:lvl1pPr>
          </a:lstStyle>
          <a:p>
            <a:pPr>
              <a:defRPr/>
            </a:pPr>
            <a:endParaRPr lang="en-US" altLang="ko-KR"/>
          </a:p>
        </p:txBody>
      </p:sp>
      <p:sp>
        <p:nvSpPr>
          <p:cNvPr id="18436"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10245" name="Rectangle 5"/>
          <p:cNvSpPr>
            <a:spLocks noGrp="1" noChangeArrowheads="1"/>
          </p:cNvSpPr>
          <p:nvPr>
            <p:ph type="body" sz="quarter" idx="3"/>
          </p:nvPr>
        </p:nvSpPr>
        <p:spPr bwMode="auto">
          <a:xfrm>
            <a:off x="685800" y="4343400"/>
            <a:ext cx="5486400" cy="4114800"/>
          </a:xfrm>
          <a:prstGeom prst="rect">
            <a:avLst/>
          </a:prstGeom>
          <a:noFill/>
          <a:ln>
            <a:noFill/>
          </a:ln>
          <a:effectLst/>
          <a:extLst/>
        </p:spPr>
        <p:txBody>
          <a:bodyPr vert="horz" wrap="square" lIns="91440" tIns="45720" rIns="91440" bIns="45720" numCol="1" anchor="t" anchorCtr="0" compatLnSpc="1">
            <a:prstTxWarp prst="textNoShape">
              <a:avLst/>
            </a:prstTxWarp>
          </a:bodyPr>
          <a:lstStyle/>
          <a:p>
            <a:pPr lvl="0"/>
            <a:r>
              <a:rPr lang="ko-KR" altLang="en-US" noProof="0" smtClean="0"/>
              <a:t>마스터 텍스트 스타일을 편집합니다</a:t>
            </a:r>
          </a:p>
          <a:p>
            <a:pPr lvl="1"/>
            <a:r>
              <a:rPr lang="ko-KR" altLang="en-US" noProof="0" smtClean="0"/>
              <a:t>둘째 수준</a:t>
            </a:r>
          </a:p>
          <a:p>
            <a:pPr lvl="2"/>
            <a:r>
              <a:rPr lang="ko-KR" altLang="en-US" noProof="0" smtClean="0"/>
              <a:t>셋째 수준</a:t>
            </a:r>
          </a:p>
          <a:p>
            <a:pPr lvl="3"/>
            <a:r>
              <a:rPr lang="ko-KR" altLang="en-US" noProof="0" smtClean="0"/>
              <a:t>넷째 수준</a:t>
            </a:r>
          </a:p>
          <a:p>
            <a:pPr lvl="4"/>
            <a:r>
              <a:rPr lang="ko-KR" altLang="en-US" noProof="0" smtClean="0"/>
              <a:t>다섯째 수준</a:t>
            </a:r>
          </a:p>
        </p:txBody>
      </p:sp>
      <p:sp>
        <p:nvSpPr>
          <p:cNvPr id="10246" name="Rectangle 6"/>
          <p:cNvSpPr>
            <a:spLocks noGrp="1" noChangeArrowheads="1"/>
          </p:cNvSpPr>
          <p:nvPr>
            <p:ph type="ftr" sz="quarter" idx="4"/>
          </p:nvPr>
        </p:nvSpPr>
        <p:spPr bwMode="auto">
          <a:xfrm>
            <a:off x="0" y="8685213"/>
            <a:ext cx="2971800" cy="457200"/>
          </a:xfrm>
          <a:prstGeom prst="rect">
            <a:avLst/>
          </a:prstGeom>
          <a:noFill/>
          <a:ln>
            <a:noFill/>
          </a:ln>
          <a:effectLst/>
          <a:extLst/>
        </p:spPr>
        <p:txBody>
          <a:bodyPr vert="horz" wrap="square" lIns="91440" tIns="45720" rIns="91440" bIns="45720" numCol="1" anchor="b" anchorCtr="0" compatLnSpc="1">
            <a:prstTxWarp prst="textNoShape">
              <a:avLst/>
            </a:prstTxWarp>
          </a:bodyPr>
          <a:lstStyle>
            <a:lvl1pPr>
              <a:defRPr sz="1200"/>
            </a:lvl1pPr>
          </a:lstStyle>
          <a:p>
            <a:pPr>
              <a:defRPr/>
            </a:pPr>
            <a:endParaRPr lang="en-US" altLang="ko-KR"/>
          </a:p>
        </p:txBody>
      </p:sp>
      <p:sp>
        <p:nvSpPr>
          <p:cNvPr id="10247" name="Rectangle 7"/>
          <p:cNvSpPr>
            <a:spLocks noGrp="1" noChangeArrowheads="1"/>
          </p:cNvSpPr>
          <p:nvPr>
            <p:ph type="sldNum" sz="quarter" idx="5"/>
          </p:nvPr>
        </p:nvSpPr>
        <p:spPr bwMode="auto">
          <a:xfrm>
            <a:off x="3884613" y="8685213"/>
            <a:ext cx="2971800" cy="457200"/>
          </a:xfrm>
          <a:prstGeom prst="rect">
            <a:avLst/>
          </a:prstGeom>
          <a:noFill/>
          <a:ln>
            <a:noFill/>
          </a:ln>
          <a:effectLst/>
          <a:extLst/>
        </p:spPr>
        <p:txBody>
          <a:bodyPr vert="horz" wrap="square" lIns="91440" tIns="45720" rIns="91440" bIns="45720" numCol="1" anchor="b" anchorCtr="0" compatLnSpc="1">
            <a:prstTxWarp prst="textNoShape">
              <a:avLst/>
            </a:prstTxWarp>
          </a:bodyPr>
          <a:lstStyle>
            <a:lvl1pPr algn="r">
              <a:defRPr sz="1200"/>
            </a:lvl1pPr>
          </a:lstStyle>
          <a:p>
            <a:pPr>
              <a:defRPr/>
            </a:pPr>
            <a:fld id="{FE658AB1-AC73-4B1D-8BA3-CEFD0AA1ED73}" type="slidenum">
              <a:rPr lang="en-US" altLang="ko-KR"/>
              <a:pPr>
                <a:defRPr/>
              </a:pPr>
              <a:t>‹#›</a:t>
            </a:fld>
            <a:endParaRPr lang="en-US" altLang="ko-KR"/>
          </a:p>
        </p:txBody>
      </p:sp>
    </p:spTree>
    <p:extLst>
      <p:ext uri="{BB962C8B-B14F-4D97-AF65-F5344CB8AC3E}">
        <p14:creationId xmlns:p14="http://schemas.microsoft.com/office/powerpoint/2010/main" val="2598671934"/>
      </p:ext>
    </p:extLst>
  </p:cSld>
  <p:clrMap bg1="lt1" tx1="dk1" bg2="lt2" tx2="dk2" accent1="accent1" accent2="accent2" accent3="accent3" accent4="accent4" accent5="accent5" accent6="accent6" hlink="hlink" folHlink="folHlink"/>
  <p:notesStyle>
    <a:lvl1pPr algn="l" rtl="0" eaLnBrk="0" fontAlgn="base" latinLnBrk="1" hangingPunct="0">
      <a:spcBef>
        <a:spcPct val="30000"/>
      </a:spcBef>
      <a:spcAft>
        <a:spcPct val="0"/>
      </a:spcAft>
      <a:defRPr kumimoji="1" sz="1200" kern="1200">
        <a:solidFill>
          <a:schemeClr val="tx1"/>
        </a:solidFill>
        <a:latin typeface="굴림" pitchFamily="34" charset="-127"/>
        <a:ea typeface="굴림" pitchFamily="34" charset="-127"/>
        <a:cs typeface="+mn-cs"/>
      </a:defRPr>
    </a:lvl1pPr>
    <a:lvl2pPr marL="457200" algn="l" rtl="0" eaLnBrk="0" fontAlgn="base" latinLnBrk="1" hangingPunct="0">
      <a:spcBef>
        <a:spcPct val="30000"/>
      </a:spcBef>
      <a:spcAft>
        <a:spcPct val="0"/>
      </a:spcAft>
      <a:defRPr kumimoji="1" sz="1200" kern="1200">
        <a:solidFill>
          <a:schemeClr val="tx1"/>
        </a:solidFill>
        <a:latin typeface="굴림" pitchFamily="34" charset="-127"/>
        <a:ea typeface="굴림" pitchFamily="34" charset="-127"/>
        <a:cs typeface="+mn-cs"/>
      </a:defRPr>
    </a:lvl2pPr>
    <a:lvl3pPr marL="914400" algn="l" rtl="0" eaLnBrk="0" fontAlgn="base" latinLnBrk="1" hangingPunct="0">
      <a:spcBef>
        <a:spcPct val="30000"/>
      </a:spcBef>
      <a:spcAft>
        <a:spcPct val="0"/>
      </a:spcAft>
      <a:defRPr kumimoji="1" sz="1200" kern="1200">
        <a:solidFill>
          <a:schemeClr val="tx1"/>
        </a:solidFill>
        <a:latin typeface="굴림" pitchFamily="34" charset="-127"/>
        <a:ea typeface="굴림" pitchFamily="34" charset="-127"/>
        <a:cs typeface="+mn-cs"/>
      </a:defRPr>
    </a:lvl3pPr>
    <a:lvl4pPr marL="1371600" algn="l" rtl="0" eaLnBrk="0" fontAlgn="base" latinLnBrk="1" hangingPunct="0">
      <a:spcBef>
        <a:spcPct val="30000"/>
      </a:spcBef>
      <a:spcAft>
        <a:spcPct val="0"/>
      </a:spcAft>
      <a:defRPr kumimoji="1" sz="1200" kern="1200">
        <a:solidFill>
          <a:schemeClr val="tx1"/>
        </a:solidFill>
        <a:latin typeface="굴림" pitchFamily="34" charset="-127"/>
        <a:ea typeface="굴림" pitchFamily="34" charset="-127"/>
        <a:cs typeface="+mn-cs"/>
      </a:defRPr>
    </a:lvl4pPr>
    <a:lvl5pPr marL="1828800" algn="l" rtl="0" eaLnBrk="0" fontAlgn="base" latinLnBrk="1" hangingPunct="0">
      <a:spcBef>
        <a:spcPct val="30000"/>
      </a:spcBef>
      <a:spcAft>
        <a:spcPct val="0"/>
      </a:spcAft>
      <a:defRPr kumimoji="1" sz="1200" kern="1200">
        <a:solidFill>
          <a:schemeClr val="tx1"/>
        </a:solidFill>
        <a:latin typeface="굴림" pitchFamily="34" charset="-127"/>
        <a:ea typeface="굴림" pitchFamily="34" charset="-127"/>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2" name="Picture 50" descr="blue"/>
          <p:cNvPicPr>
            <a:picLocks noChangeAspect="1" noChangeArrowheads="1"/>
          </p:cNvPicPr>
          <p:nvPr userDrawn="1"/>
        </p:nvPicPr>
        <p:blipFill>
          <a:blip r:embed="rId2"/>
          <a:srcRect/>
          <a:stretch>
            <a:fillRect/>
          </a:stretch>
        </p:blipFill>
        <p:spPr bwMode="auto">
          <a:xfrm>
            <a:off x="0" y="0"/>
            <a:ext cx="9144000" cy="6296025"/>
          </a:xfrm>
          <a:prstGeom prst="rect">
            <a:avLst/>
          </a:prstGeom>
          <a:noFill/>
          <a:ln w="9525">
            <a:noFill/>
            <a:miter lim="800000"/>
            <a:headEnd/>
            <a:tailEnd/>
          </a:ln>
        </p:spPr>
      </p:pic>
      <p:sp>
        <p:nvSpPr>
          <p:cNvPr id="3" name="Rectangle 51"/>
          <p:cNvSpPr>
            <a:spLocks noChangeArrowheads="1"/>
          </p:cNvSpPr>
          <p:nvPr userDrawn="1"/>
        </p:nvSpPr>
        <p:spPr bwMode="auto">
          <a:xfrm>
            <a:off x="0" y="2286000"/>
            <a:ext cx="9144000" cy="4581525"/>
          </a:xfrm>
          <a:prstGeom prst="rect">
            <a:avLst/>
          </a:prstGeom>
          <a:gradFill rotWithShape="1">
            <a:gsLst>
              <a:gs pos="0">
                <a:srgbClr val="3B3B3B">
                  <a:alpha val="0"/>
                </a:srgbClr>
              </a:gs>
              <a:gs pos="100000">
                <a:srgbClr val="808080"/>
              </a:gs>
            </a:gsLst>
            <a:lin ang="5400000" scaled="1"/>
          </a:gradFill>
          <a:ln w="9525">
            <a:noFill/>
            <a:miter lim="800000"/>
            <a:headEnd/>
            <a:tailEnd/>
          </a:ln>
        </p:spPr>
        <p:txBody>
          <a:bodyPr wrap="none" anchor="ctr"/>
          <a:lstStyle/>
          <a:p>
            <a:pPr>
              <a:defRPr/>
            </a:pPr>
            <a:endParaRPr lang="en-US">
              <a:solidFill>
                <a:srgbClr val="000000"/>
              </a:solidFill>
            </a:endParaRPr>
          </a:p>
        </p:txBody>
      </p:sp>
      <p:grpSp>
        <p:nvGrpSpPr>
          <p:cNvPr id="4" name="Group 52"/>
          <p:cNvGrpSpPr>
            <a:grpSpLocks/>
          </p:cNvGrpSpPr>
          <p:nvPr userDrawn="1"/>
        </p:nvGrpSpPr>
        <p:grpSpPr bwMode="auto">
          <a:xfrm>
            <a:off x="752475" y="0"/>
            <a:ext cx="7346950" cy="6880225"/>
            <a:chOff x="474" y="0"/>
            <a:chExt cx="4628" cy="4334"/>
          </a:xfrm>
        </p:grpSpPr>
        <p:sp>
          <p:nvSpPr>
            <p:cNvPr id="5" name="Line 53"/>
            <p:cNvSpPr>
              <a:spLocks noChangeShapeType="1"/>
            </p:cNvSpPr>
            <p:nvPr/>
          </p:nvSpPr>
          <p:spPr bwMode="auto">
            <a:xfrm>
              <a:off x="474" y="0"/>
              <a:ext cx="0" cy="4320"/>
            </a:xfrm>
            <a:prstGeom prst="line">
              <a:avLst/>
            </a:prstGeom>
            <a:noFill/>
            <a:ln w="9525">
              <a:solidFill>
                <a:srgbClr val="FFFFFF">
                  <a:alpha val="30196"/>
                </a:srgbClr>
              </a:solidFill>
              <a:round/>
              <a:headEnd/>
              <a:tailEnd/>
            </a:ln>
          </p:spPr>
          <p:txBody>
            <a:bodyPr wrap="none" anchor="ctr"/>
            <a:lstStyle/>
            <a:p>
              <a:pPr>
                <a:defRPr/>
              </a:pPr>
              <a:endParaRPr lang="en-US">
                <a:solidFill>
                  <a:srgbClr val="000000"/>
                </a:solidFill>
              </a:endParaRPr>
            </a:p>
          </p:txBody>
        </p:sp>
        <p:sp>
          <p:nvSpPr>
            <p:cNvPr id="6" name="Line 54"/>
            <p:cNvSpPr>
              <a:spLocks noChangeShapeType="1"/>
            </p:cNvSpPr>
            <p:nvPr/>
          </p:nvSpPr>
          <p:spPr bwMode="auto">
            <a:xfrm>
              <a:off x="1066" y="4"/>
              <a:ext cx="0" cy="4320"/>
            </a:xfrm>
            <a:prstGeom prst="line">
              <a:avLst/>
            </a:prstGeom>
            <a:noFill/>
            <a:ln w="9525">
              <a:solidFill>
                <a:srgbClr val="FFFFFF">
                  <a:alpha val="30196"/>
                </a:srgbClr>
              </a:solidFill>
              <a:round/>
              <a:headEnd/>
              <a:tailEnd/>
            </a:ln>
          </p:spPr>
          <p:txBody>
            <a:bodyPr wrap="none" anchor="ctr"/>
            <a:lstStyle/>
            <a:p>
              <a:pPr>
                <a:defRPr/>
              </a:pPr>
              <a:endParaRPr lang="en-US">
                <a:solidFill>
                  <a:srgbClr val="000000"/>
                </a:solidFill>
              </a:endParaRPr>
            </a:p>
          </p:txBody>
        </p:sp>
        <p:sp>
          <p:nvSpPr>
            <p:cNvPr id="7" name="Line 55"/>
            <p:cNvSpPr>
              <a:spLocks noChangeShapeType="1"/>
            </p:cNvSpPr>
            <p:nvPr/>
          </p:nvSpPr>
          <p:spPr bwMode="auto">
            <a:xfrm>
              <a:off x="4094" y="8"/>
              <a:ext cx="0" cy="4320"/>
            </a:xfrm>
            <a:prstGeom prst="line">
              <a:avLst/>
            </a:prstGeom>
            <a:noFill/>
            <a:ln w="9525">
              <a:solidFill>
                <a:srgbClr val="FFFFFF">
                  <a:alpha val="30196"/>
                </a:srgbClr>
              </a:solidFill>
              <a:round/>
              <a:headEnd/>
              <a:tailEnd/>
            </a:ln>
          </p:spPr>
          <p:txBody>
            <a:bodyPr wrap="none" anchor="ctr"/>
            <a:lstStyle/>
            <a:p>
              <a:pPr>
                <a:defRPr/>
              </a:pPr>
              <a:endParaRPr lang="en-US">
                <a:solidFill>
                  <a:srgbClr val="000000"/>
                </a:solidFill>
              </a:endParaRPr>
            </a:p>
          </p:txBody>
        </p:sp>
        <p:sp>
          <p:nvSpPr>
            <p:cNvPr id="8" name="Line 56"/>
            <p:cNvSpPr>
              <a:spLocks noChangeShapeType="1"/>
            </p:cNvSpPr>
            <p:nvPr/>
          </p:nvSpPr>
          <p:spPr bwMode="auto">
            <a:xfrm>
              <a:off x="4338" y="0"/>
              <a:ext cx="0" cy="4320"/>
            </a:xfrm>
            <a:prstGeom prst="line">
              <a:avLst/>
            </a:prstGeom>
            <a:noFill/>
            <a:ln w="9525">
              <a:solidFill>
                <a:srgbClr val="FFFFFF">
                  <a:alpha val="30196"/>
                </a:srgbClr>
              </a:solidFill>
              <a:round/>
              <a:headEnd/>
              <a:tailEnd/>
            </a:ln>
          </p:spPr>
          <p:txBody>
            <a:bodyPr wrap="none" anchor="ctr"/>
            <a:lstStyle/>
            <a:p>
              <a:pPr>
                <a:defRPr/>
              </a:pPr>
              <a:endParaRPr lang="en-US">
                <a:solidFill>
                  <a:srgbClr val="000000"/>
                </a:solidFill>
              </a:endParaRPr>
            </a:p>
          </p:txBody>
        </p:sp>
        <p:sp>
          <p:nvSpPr>
            <p:cNvPr id="9" name="Line 57"/>
            <p:cNvSpPr>
              <a:spLocks noChangeShapeType="1"/>
            </p:cNvSpPr>
            <p:nvPr/>
          </p:nvSpPr>
          <p:spPr bwMode="auto">
            <a:xfrm>
              <a:off x="4546" y="4"/>
              <a:ext cx="0" cy="4320"/>
            </a:xfrm>
            <a:prstGeom prst="line">
              <a:avLst/>
            </a:prstGeom>
            <a:noFill/>
            <a:ln w="9525">
              <a:solidFill>
                <a:srgbClr val="FFFFFF">
                  <a:alpha val="30196"/>
                </a:srgbClr>
              </a:solidFill>
              <a:round/>
              <a:headEnd/>
              <a:tailEnd/>
            </a:ln>
          </p:spPr>
          <p:txBody>
            <a:bodyPr wrap="none" anchor="ctr"/>
            <a:lstStyle/>
            <a:p>
              <a:pPr>
                <a:defRPr/>
              </a:pPr>
              <a:endParaRPr lang="en-US">
                <a:solidFill>
                  <a:srgbClr val="000000"/>
                </a:solidFill>
              </a:endParaRPr>
            </a:p>
          </p:txBody>
        </p:sp>
        <p:sp>
          <p:nvSpPr>
            <p:cNvPr id="10" name="Line 58"/>
            <p:cNvSpPr>
              <a:spLocks noChangeShapeType="1"/>
            </p:cNvSpPr>
            <p:nvPr/>
          </p:nvSpPr>
          <p:spPr bwMode="auto">
            <a:xfrm>
              <a:off x="5102" y="14"/>
              <a:ext cx="0" cy="4320"/>
            </a:xfrm>
            <a:prstGeom prst="line">
              <a:avLst/>
            </a:prstGeom>
            <a:noFill/>
            <a:ln w="9525">
              <a:solidFill>
                <a:srgbClr val="FFFFFF">
                  <a:alpha val="30196"/>
                </a:srgbClr>
              </a:solidFill>
              <a:round/>
              <a:headEnd/>
              <a:tailEnd/>
            </a:ln>
          </p:spPr>
          <p:txBody>
            <a:bodyPr wrap="none" anchor="ctr"/>
            <a:lstStyle/>
            <a:p>
              <a:pPr>
                <a:defRPr/>
              </a:pPr>
              <a:endParaRPr lang="en-US">
                <a:solidFill>
                  <a:srgbClr val="000000"/>
                </a:solidFill>
              </a:endParaRPr>
            </a:p>
          </p:txBody>
        </p:sp>
      </p:grpSp>
      <p:sp>
        <p:nvSpPr>
          <p:cNvPr id="11" name="Rectangle 59"/>
          <p:cNvSpPr>
            <a:spLocks noChangeArrowheads="1"/>
          </p:cNvSpPr>
          <p:nvPr userDrawn="1"/>
        </p:nvSpPr>
        <p:spPr bwMode="auto">
          <a:xfrm>
            <a:off x="0" y="2349500"/>
            <a:ext cx="9144000" cy="1366838"/>
          </a:xfrm>
          <a:prstGeom prst="rect">
            <a:avLst/>
          </a:prstGeom>
          <a:solidFill>
            <a:srgbClr val="000000">
              <a:alpha val="50195"/>
            </a:srgbClr>
          </a:solidFill>
          <a:ln w="9525" algn="ctr">
            <a:noFill/>
            <a:miter lim="800000"/>
            <a:headEnd/>
            <a:tailEnd/>
          </a:ln>
        </p:spPr>
        <p:txBody>
          <a:bodyPr wrap="none" anchor="ctr"/>
          <a:lstStyle/>
          <a:p>
            <a:pPr>
              <a:defRPr/>
            </a:pPr>
            <a:endParaRPr lang="en-US">
              <a:solidFill>
                <a:srgbClr val="000000"/>
              </a:solidFill>
            </a:endParaRPr>
          </a:p>
        </p:txBody>
      </p:sp>
      <p:sp>
        <p:nvSpPr>
          <p:cNvPr id="12" name="Rectangle 60" descr="좁은 수평선"/>
          <p:cNvSpPr>
            <a:spLocks noChangeArrowheads="1"/>
          </p:cNvSpPr>
          <p:nvPr userDrawn="1"/>
        </p:nvSpPr>
        <p:spPr bwMode="auto">
          <a:xfrm>
            <a:off x="0" y="2349500"/>
            <a:ext cx="9144000" cy="250825"/>
          </a:xfrm>
          <a:prstGeom prst="rect">
            <a:avLst/>
          </a:prstGeom>
          <a:pattFill prst="narHorz">
            <a:fgClr>
              <a:srgbClr val="FFFFFF">
                <a:alpha val="50195"/>
              </a:srgbClr>
            </a:fgClr>
            <a:bgClr>
              <a:srgbClr val="969696">
                <a:alpha val="50195"/>
              </a:srgbClr>
            </a:bgClr>
          </a:pattFill>
          <a:ln w="9525" algn="ctr">
            <a:noFill/>
            <a:miter lim="800000"/>
            <a:headEnd/>
            <a:tailEnd/>
          </a:ln>
        </p:spPr>
        <p:txBody>
          <a:bodyPr wrap="none" anchor="ctr"/>
          <a:lstStyle/>
          <a:p>
            <a:pPr>
              <a:defRPr/>
            </a:pPr>
            <a:endParaRPr lang="en-US">
              <a:solidFill>
                <a:srgbClr val="000000"/>
              </a:solidFill>
            </a:endParaRPr>
          </a:p>
        </p:txBody>
      </p:sp>
      <p:sp>
        <p:nvSpPr>
          <p:cNvPr id="13" name="Rectangle 61" descr="어두운 상향 대각선"/>
          <p:cNvSpPr>
            <a:spLocks noChangeArrowheads="1"/>
          </p:cNvSpPr>
          <p:nvPr userDrawn="1"/>
        </p:nvSpPr>
        <p:spPr bwMode="auto">
          <a:xfrm>
            <a:off x="0" y="3744913"/>
            <a:ext cx="9144000" cy="476250"/>
          </a:xfrm>
          <a:prstGeom prst="rect">
            <a:avLst/>
          </a:prstGeom>
          <a:pattFill prst="dkUpDiag">
            <a:fgClr>
              <a:srgbClr val="000000">
                <a:alpha val="30196"/>
              </a:srgbClr>
            </a:fgClr>
            <a:bgClr>
              <a:srgbClr val="969696">
                <a:alpha val="30196"/>
              </a:srgbClr>
            </a:bgClr>
          </a:pattFill>
          <a:ln w="9525" algn="ctr">
            <a:noFill/>
            <a:miter lim="800000"/>
            <a:headEnd/>
            <a:tailEnd/>
          </a:ln>
        </p:spPr>
        <p:txBody>
          <a:bodyPr wrap="none" anchor="ctr"/>
          <a:lstStyle/>
          <a:p>
            <a:pPr>
              <a:defRPr/>
            </a:pPr>
            <a:endParaRPr lang="en-US">
              <a:solidFill>
                <a:srgbClr val="000000"/>
              </a:solidFill>
            </a:endParaRPr>
          </a:p>
        </p:txBody>
      </p:sp>
      <p:grpSp>
        <p:nvGrpSpPr>
          <p:cNvPr id="14" name="Group 62"/>
          <p:cNvGrpSpPr>
            <a:grpSpLocks/>
          </p:cNvGrpSpPr>
          <p:nvPr userDrawn="1"/>
        </p:nvGrpSpPr>
        <p:grpSpPr bwMode="auto">
          <a:xfrm>
            <a:off x="755650" y="1123950"/>
            <a:ext cx="2508250" cy="1657350"/>
            <a:chOff x="748" y="1657"/>
            <a:chExt cx="1580" cy="1044"/>
          </a:xfrm>
        </p:grpSpPr>
        <p:sp>
          <p:nvSpPr>
            <p:cNvPr id="15" name="AutoShape 63"/>
            <p:cNvSpPr>
              <a:spLocks noChangeArrowheads="1"/>
            </p:cNvSpPr>
            <p:nvPr/>
          </p:nvSpPr>
          <p:spPr bwMode="auto">
            <a:xfrm>
              <a:off x="1494" y="1657"/>
              <a:ext cx="458" cy="396"/>
            </a:xfrm>
            <a:prstGeom prst="hexagon">
              <a:avLst>
                <a:gd name="adj" fmla="val 28914"/>
                <a:gd name="vf" fmla="val 115470"/>
              </a:avLst>
            </a:prstGeom>
            <a:noFill/>
            <a:ln w="9525" algn="ctr">
              <a:solidFill>
                <a:srgbClr val="FFFFFF">
                  <a:alpha val="30196"/>
                </a:srgbClr>
              </a:solidFill>
              <a:miter lim="800000"/>
              <a:headEnd/>
              <a:tailEnd/>
            </a:ln>
          </p:spPr>
          <p:txBody>
            <a:bodyPr wrap="none" anchor="ctr"/>
            <a:lstStyle/>
            <a:p>
              <a:pPr>
                <a:defRPr/>
              </a:pPr>
              <a:endParaRPr lang="en-US">
                <a:solidFill>
                  <a:srgbClr val="000000"/>
                </a:solidFill>
              </a:endParaRPr>
            </a:p>
          </p:txBody>
        </p:sp>
        <p:sp>
          <p:nvSpPr>
            <p:cNvPr id="16" name="AutoShape 64"/>
            <p:cNvSpPr>
              <a:spLocks noChangeArrowheads="1"/>
            </p:cNvSpPr>
            <p:nvPr/>
          </p:nvSpPr>
          <p:spPr bwMode="auto">
            <a:xfrm>
              <a:off x="1864" y="1871"/>
              <a:ext cx="458" cy="396"/>
            </a:xfrm>
            <a:prstGeom prst="hexagon">
              <a:avLst>
                <a:gd name="adj" fmla="val 28914"/>
                <a:gd name="vf" fmla="val 115470"/>
              </a:avLst>
            </a:prstGeom>
            <a:noFill/>
            <a:ln w="9525" algn="ctr">
              <a:solidFill>
                <a:srgbClr val="FFFFFF">
                  <a:alpha val="30196"/>
                </a:srgbClr>
              </a:solidFill>
              <a:miter lim="800000"/>
              <a:headEnd/>
              <a:tailEnd/>
            </a:ln>
          </p:spPr>
          <p:txBody>
            <a:bodyPr wrap="none" anchor="ctr"/>
            <a:lstStyle/>
            <a:p>
              <a:pPr>
                <a:defRPr/>
              </a:pPr>
              <a:endParaRPr lang="en-US">
                <a:solidFill>
                  <a:srgbClr val="000000"/>
                </a:solidFill>
              </a:endParaRPr>
            </a:p>
          </p:txBody>
        </p:sp>
        <p:sp>
          <p:nvSpPr>
            <p:cNvPr id="17" name="AutoShape 65"/>
            <p:cNvSpPr>
              <a:spLocks noChangeArrowheads="1"/>
            </p:cNvSpPr>
            <p:nvPr/>
          </p:nvSpPr>
          <p:spPr bwMode="auto">
            <a:xfrm>
              <a:off x="1496" y="2085"/>
              <a:ext cx="458" cy="396"/>
            </a:xfrm>
            <a:prstGeom prst="hexagon">
              <a:avLst>
                <a:gd name="adj" fmla="val 28914"/>
                <a:gd name="vf" fmla="val 115470"/>
              </a:avLst>
            </a:prstGeom>
            <a:noFill/>
            <a:ln w="9525" algn="ctr">
              <a:solidFill>
                <a:srgbClr val="FFFFFF">
                  <a:alpha val="30196"/>
                </a:srgbClr>
              </a:solidFill>
              <a:miter lim="800000"/>
              <a:headEnd/>
              <a:tailEnd/>
            </a:ln>
          </p:spPr>
          <p:txBody>
            <a:bodyPr wrap="none" anchor="ctr"/>
            <a:lstStyle/>
            <a:p>
              <a:pPr>
                <a:defRPr/>
              </a:pPr>
              <a:endParaRPr lang="en-US">
                <a:solidFill>
                  <a:srgbClr val="000000"/>
                </a:solidFill>
              </a:endParaRPr>
            </a:p>
          </p:txBody>
        </p:sp>
        <p:sp>
          <p:nvSpPr>
            <p:cNvPr id="18" name="AutoShape 66"/>
            <p:cNvSpPr>
              <a:spLocks noChangeArrowheads="1"/>
            </p:cNvSpPr>
            <p:nvPr/>
          </p:nvSpPr>
          <p:spPr bwMode="auto">
            <a:xfrm>
              <a:off x="1122" y="1873"/>
              <a:ext cx="458" cy="396"/>
            </a:xfrm>
            <a:prstGeom prst="hexagon">
              <a:avLst>
                <a:gd name="adj" fmla="val 28914"/>
                <a:gd name="vf" fmla="val 115470"/>
              </a:avLst>
            </a:prstGeom>
            <a:noFill/>
            <a:ln w="9525" algn="ctr">
              <a:solidFill>
                <a:srgbClr val="FFFFFF">
                  <a:alpha val="30196"/>
                </a:srgbClr>
              </a:solidFill>
              <a:miter lim="800000"/>
              <a:headEnd/>
              <a:tailEnd/>
            </a:ln>
          </p:spPr>
          <p:txBody>
            <a:bodyPr wrap="none" anchor="ctr"/>
            <a:lstStyle/>
            <a:p>
              <a:pPr>
                <a:defRPr/>
              </a:pPr>
              <a:endParaRPr lang="en-US">
                <a:solidFill>
                  <a:srgbClr val="000000"/>
                </a:solidFill>
              </a:endParaRPr>
            </a:p>
          </p:txBody>
        </p:sp>
        <p:sp>
          <p:nvSpPr>
            <p:cNvPr id="19" name="AutoShape 67"/>
            <p:cNvSpPr>
              <a:spLocks noChangeArrowheads="1"/>
            </p:cNvSpPr>
            <p:nvPr/>
          </p:nvSpPr>
          <p:spPr bwMode="auto">
            <a:xfrm>
              <a:off x="748" y="1661"/>
              <a:ext cx="458" cy="396"/>
            </a:xfrm>
            <a:prstGeom prst="hexagon">
              <a:avLst>
                <a:gd name="adj" fmla="val 28914"/>
                <a:gd name="vf" fmla="val 115470"/>
              </a:avLst>
            </a:prstGeom>
            <a:noFill/>
            <a:ln w="9525" algn="ctr">
              <a:solidFill>
                <a:srgbClr val="FFFFFF">
                  <a:alpha val="30196"/>
                </a:srgbClr>
              </a:solidFill>
              <a:miter lim="800000"/>
              <a:headEnd/>
              <a:tailEnd/>
            </a:ln>
          </p:spPr>
          <p:txBody>
            <a:bodyPr wrap="none" anchor="ctr"/>
            <a:lstStyle/>
            <a:p>
              <a:pPr>
                <a:defRPr/>
              </a:pPr>
              <a:endParaRPr lang="en-US">
                <a:solidFill>
                  <a:srgbClr val="000000"/>
                </a:solidFill>
              </a:endParaRPr>
            </a:p>
          </p:txBody>
        </p:sp>
        <p:sp>
          <p:nvSpPr>
            <p:cNvPr id="20" name="AutoShape 68"/>
            <p:cNvSpPr>
              <a:spLocks noChangeArrowheads="1"/>
            </p:cNvSpPr>
            <p:nvPr/>
          </p:nvSpPr>
          <p:spPr bwMode="auto">
            <a:xfrm>
              <a:off x="758" y="2091"/>
              <a:ext cx="458" cy="396"/>
            </a:xfrm>
            <a:prstGeom prst="hexagon">
              <a:avLst>
                <a:gd name="adj" fmla="val 28914"/>
                <a:gd name="vf" fmla="val 115470"/>
              </a:avLst>
            </a:prstGeom>
            <a:noFill/>
            <a:ln w="9525" algn="ctr">
              <a:solidFill>
                <a:srgbClr val="FFFFFF">
                  <a:alpha val="30196"/>
                </a:srgbClr>
              </a:solidFill>
              <a:miter lim="800000"/>
              <a:headEnd/>
              <a:tailEnd/>
            </a:ln>
          </p:spPr>
          <p:txBody>
            <a:bodyPr wrap="none" anchor="ctr"/>
            <a:lstStyle/>
            <a:p>
              <a:pPr>
                <a:defRPr/>
              </a:pPr>
              <a:endParaRPr lang="en-US">
                <a:solidFill>
                  <a:srgbClr val="000000"/>
                </a:solidFill>
              </a:endParaRPr>
            </a:p>
          </p:txBody>
        </p:sp>
        <p:sp>
          <p:nvSpPr>
            <p:cNvPr id="21" name="AutoShape 69"/>
            <p:cNvSpPr>
              <a:spLocks noChangeArrowheads="1"/>
            </p:cNvSpPr>
            <p:nvPr/>
          </p:nvSpPr>
          <p:spPr bwMode="auto">
            <a:xfrm>
              <a:off x="1128" y="2305"/>
              <a:ext cx="458" cy="396"/>
            </a:xfrm>
            <a:prstGeom prst="hexagon">
              <a:avLst>
                <a:gd name="adj" fmla="val 28914"/>
                <a:gd name="vf" fmla="val 115470"/>
              </a:avLst>
            </a:prstGeom>
            <a:noFill/>
            <a:ln w="9525" algn="ctr">
              <a:solidFill>
                <a:srgbClr val="FFFFFF">
                  <a:alpha val="30196"/>
                </a:srgbClr>
              </a:solidFill>
              <a:miter lim="800000"/>
              <a:headEnd/>
              <a:tailEnd/>
            </a:ln>
          </p:spPr>
          <p:txBody>
            <a:bodyPr wrap="none" anchor="ctr"/>
            <a:lstStyle/>
            <a:p>
              <a:pPr>
                <a:defRPr/>
              </a:pPr>
              <a:endParaRPr lang="en-US">
                <a:solidFill>
                  <a:srgbClr val="000000"/>
                </a:solidFill>
              </a:endParaRPr>
            </a:p>
          </p:txBody>
        </p:sp>
        <p:sp>
          <p:nvSpPr>
            <p:cNvPr id="22" name="AutoShape 70"/>
            <p:cNvSpPr>
              <a:spLocks noChangeArrowheads="1"/>
            </p:cNvSpPr>
            <p:nvPr/>
          </p:nvSpPr>
          <p:spPr bwMode="auto">
            <a:xfrm>
              <a:off x="1870" y="2297"/>
              <a:ext cx="458" cy="396"/>
            </a:xfrm>
            <a:prstGeom prst="hexagon">
              <a:avLst>
                <a:gd name="adj" fmla="val 28914"/>
                <a:gd name="vf" fmla="val 115470"/>
              </a:avLst>
            </a:prstGeom>
            <a:noFill/>
            <a:ln w="9525" algn="ctr">
              <a:solidFill>
                <a:srgbClr val="FFFFFF">
                  <a:alpha val="30196"/>
                </a:srgbClr>
              </a:solidFill>
              <a:miter lim="800000"/>
              <a:headEnd/>
              <a:tailEnd/>
            </a:ln>
          </p:spPr>
          <p:txBody>
            <a:bodyPr wrap="none" anchor="ctr"/>
            <a:lstStyle/>
            <a:p>
              <a:pPr>
                <a:defRPr/>
              </a:pPr>
              <a:endParaRPr lang="en-US">
                <a:solidFill>
                  <a:srgbClr val="000000"/>
                </a:solidFill>
              </a:endParaRPr>
            </a:p>
          </p:txBody>
        </p:sp>
      </p:grpSp>
      <p:grpSp>
        <p:nvGrpSpPr>
          <p:cNvPr id="23" name="Group 71"/>
          <p:cNvGrpSpPr>
            <a:grpSpLocks/>
          </p:cNvGrpSpPr>
          <p:nvPr userDrawn="1"/>
        </p:nvGrpSpPr>
        <p:grpSpPr bwMode="auto">
          <a:xfrm>
            <a:off x="6875463" y="3500438"/>
            <a:ext cx="2268537" cy="504825"/>
            <a:chOff x="3833" y="2010"/>
            <a:chExt cx="1860" cy="422"/>
          </a:xfrm>
        </p:grpSpPr>
        <p:sp>
          <p:nvSpPr>
            <p:cNvPr id="24" name="AutoShape 72"/>
            <p:cNvSpPr>
              <a:spLocks noChangeArrowheads="1"/>
            </p:cNvSpPr>
            <p:nvPr/>
          </p:nvSpPr>
          <p:spPr bwMode="auto">
            <a:xfrm>
              <a:off x="3833" y="2017"/>
              <a:ext cx="288" cy="413"/>
            </a:xfrm>
            <a:prstGeom prst="chevron">
              <a:avLst>
                <a:gd name="adj" fmla="val 25000"/>
              </a:avLst>
            </a:prstGeom>
            <a:solidFill>
              <a:srgbClr val="FFFFFF">
                <a:alpha val="30196"/>
              </a:srgbClr>
            </a:solidFill>
            <a:ln w="9525" algn="ctr">
              <a:noFill/>
              <a:miter lim="800000"/>
              <a:headEnd/>
              <a:tailEnd/>
            </a:ln>
          </p:spPr>
          <p:txBody>
            <a:bodyPr wrap="none" anchor="ctr"/>
            <a:lstStyle/>
            <a:p>
              <a:pPr>
                <a:defRPr/>
              </a:pPr>
              <a:endParaRPr lang="en-US">
                <a:solidFill>
                  <a:srgbClr val="000000"/>
                </a:solidFill>
              </a:endParaRPr>
            </a:p>
          </p:txBody>
        </p:sp>
        <p:sp>
          <p:nvSpPr>
            <p:cNvPr id="25" name="AutoShape 73"/>
            <p:cNvSpPr>
              <a:spLocks noChangeArrowheads="1"/>
            </p:cNvSpPr>
            <p:nvPr/>
          </p:nvSpPr>
          <p:spPr bwMode="auto">
            <a:xfrm>
              <a:off x="4095" y="2014"/>
              <a:ext cx="289" cy="414"/>
            </a:xfrm>
            <a:prstGeom prst="chevron">
              <a:avLst>
                <a:gd name="adj" fmla="val 25000"/>
              </a:avLst>
            </a:prstGeom>
            <a:solidFill>
              <a:srgbClr val="FFFFFF">
                <a:alpha val="30196"/>
              </a:srgbClr>
            </a:solidFill>
            <a:ln w="9525" algn="ctr">
              <a:noFill/>
              <a:miter lim="800000"/>
              <a:headEnd/>
              <a:tailEnd/>
            </a:ln>
          </p:spPr>
          <p:txBody>
            <a:bodyPr wrap="none" anchor="ctr"/>
            <a:lstStyle/>
            <a:p>
              <a:pPr>
                <a:defRPr/>
              </a:pPr>
              <a:endParaRPr lang="en-US">
                <a:solidFill>
                  <a:srgbClr val="000000"/>
                </a:solidFill>
              </a:endParaRPr>
            </a:p>
          </p:txBody>
        </p:sp>
        <p:sp>
          <p:nvSpPr>
            <p:cNvPr id="26" name="AutoShape 74"/>
            <p:cNvSpPr>
              <a:spLocks noChangeArrowheads="1"/>
            </p:cNvSpPr>
            <p:nvPr/>
          </p:nvSpPr>
          <p:spPr bwMode="auto">
            <a:xfrm>
              <a:off x="4358" y="2018"/>
              <a:ext cx="289" cy="414"/>
            </a:xfrm>
            <a:prstGeom prst="chevron">
              <a:avLst>
                <a:gd name="adj" fmla="val 25000"/>
              </a:avLst>
            </a:prstGeom>
            <a:solidFill>
              <a:srgbClr val="FFFFFF">
                <a:alpha val="30196"/>
              </a:srgbClr>
            </a:solidFill>
            <a:ln w="9525" algn="ctr">
              <a:noFill/>
              <a:miter lim="800000"/>
              <a:headEnd/>
              <a:tailEnd/>
            </a:ln>
          </p:spPr>
          <p:txBody>
            <a:bodyPr wrap="none" anchor="ctr"/>
            <a:lstStyle/>
            <a:p>
              <a:pPr>
                <a:defRPr/>
              </a:pPr>
              <a:endParaRPr lang="en-US">
                <a:solidFill>
                  <a:srgbClr val="000000"/>
                </a:solidFill>
              </a:endParaRPr>
            </a:p>
          </p:txBody>
        </p:sp>
        <p:sp>
          <p:nvSpPr>
            <p:cNvPr id="27" name="AutoShape 75"/>
            <p:cNvSpPr>
              <a:spLocks noChangeArrowheads="1"/>
            </p:cNvSpPr>
            <p:nvPr/>
          </p:nvSpPr>
          <p:spPr bwMode="auto">
            <a:xfrm>
              <a:off x="4619" y="2017"/>
              <a:ext cx="288" cy="413"/>
            </a:xfrm>
            <a:prstGeom prst="chevron">
              <a:avLst>
                <a:gd name="adj" fmla="val 25000"/>
              </a:avLst>
            </a:prstGeom>
            <a:solidFill>
              <a:srgbClr val="FFFFFF">
                <a:alpha val="30196"/>
              </a:srgbClr>
            </a:solidFill>
            <a:ln w="9525" algn="ctr">
              <a:noFill/>
              <a:miter lim="800000"/>
              <a:headEnd/>
              <a:tailEnd/>
            </a:ln>
          </p:spPr>
          <p:txBody>
            <a:bodyPr wrap="none" anchor="ctr"/>
            <a:lstStyle/>
            <a:p>
              <a:pPr>
                <a:defRPr/>
              </a:pPr>
              <a:endParaRPr lang="en-US">
                <a:solidFill>
                  <a:srgbClr val="000000"/>
                </a:solidFill>
              </a:endParaRPr>
            </a:p>
          </p:txBody>
        </p:sp>
        <p:sp>
          <p:nvSpPr>
            <p:cNvPr id="28" name="AutoShape 76"/>
            <p:cNvSpPr>
              <a:spLocks noChangeArrowheads="1"/>
            </p:cNvSpPr>
            <p:nvPr/>
          </p:nvSpPr>
          <p:spPr bwMode="auto">
            <a:xfrm>
              <a:off x="4881" y="2014"/>
              <a:ext cx="288" cy="414"/>
            </a:xfrm>
            <a:prstGeom prst="chevron">
              <a:avLst>
                <a:gd name="adj" fmla="val 25000"/>
              </a:avLst>
            </a:prstGeom>
            <a:solidFill>
              <a:srgbClr val="FFFFFF">
                <a:alpha val="30196"/>
              </a:srgbClr>
            </a:solidFill>
            <a:ln w="9525" algn="ctr">
              <a:noFill/>
              <a:miter lim="800000"/>
              <a:headEnd/>
              <a:tailEnd/>
            </a:ln>
          </p:spPr>
          <p:txBody>
            <a:bodyPr wrap="none" anchor="ctr"/>
            <a:lstStyle/>
            <a:p>
              <a:pPr>
                <a:defRPr/>
              </a:pPr>
              <a:endParaRPr lang="en-US">
                <a:solidFill>
                  <a:srgbClr val="000000"/>
                </a:solidFill>
              </a:endParaRPr>
            </a:p>
          </p:txBody>
        </p:sp>
        <p:sp>
          <p:nvSpPr>
            <p:cNvPr id="29" name="AutoShape 77"/>
            <p:cNvSpPr>
              <a:spLocks noChangeArrowheads="1"/>
            </p:cNvSpPr>
            <p:nvPr/>
          </p:nvSpPr>
          <p:spPr bwMode="auto">
            <a:xfrm>
              <a:off x="5142" y="2013"/>
              <a:ext cx="289" cy="413"/>
            </a:xfrm>
            <a:prstGeom prst="chevron">
              <a:avLst>
                <a:gd name="adj" fmla="val 25000"/>
              </a:avLst>
            </a:prstGeom>
            <a:solidFill>
              <a:srgbClr val="FFFFFF">
                <a:alpha val="30196"/>
              </a:srgbClr>
            </a:solidFill>
            <a:ln w="9525" algn="ctr">
              <a:noFill/>
              <a:miter lim="800000"/>
              <a:headEnd/>
              <a:tailEnd/>
            </a:ln>
          </p:spPr>
          <p:txBody>
            <a:bodyPr wrap="none" anchor="ctr"/>
            <a:lstStyle/>
            <a:p>
              <a:pPr>
                <a:defRPr/>
              </a:pPr>
              <a:endParaRPr lang="en-US">
                <a:solidFill>
                  <a:srgbClr val="000000"/>
                </a:solidFill>
              </a:endParaRPr>
            </a:p>
          </p:txBody>
        </p:sp>
        <p:sp>
          <p:nvSpPr>
            <p:cNvPr id="30" name="AutoShape 78"/>
            <p:cNvSpPr>
              <a:spLocks noChangeArrowheads="1"/>
            </p:cNvSpPr>
            <p:nvPr/>
          </p:nvSpPr>
          <p:spPr bwMode="auto">
            <a:xfrm>
              <a:off x="5405" y="2010"/>
              <a:ext cx="288" cy="414"/>
            </a:xfrm>
            <a:prstGeom prst="chevron">
              <a:avLst>
                <a:gd name="adj" fmla="val 25000"/>
              </a:avLst>
            </a:prstGeom>
            <a:solidFill>
              <a:srgbClr val="FFFFFF">
                <a:alpha val="30196"/>
              </a:srgbClr>
            </a:solidFill>
            <a:ln w="9525" algn="ctr">
              <a:noFill/>
              <a:miter lim="800000"/>
              <a:headEnd/>
              <a:tailEnd/>
            </a:ln>
          </p:spPr>
          <p:txBody>
            <a:bodyPr wrap="none" anchor="ctr"/>
            <a:lstStyle/>
            <a:p>
              <a:pPr>
                <a:defRPr/>
              </a:pPr>
              <a:endParaRPr lang="en-US">
                <a:solidFill>
                  <a:srgbClr val="000000"/>
                </a:solidFill>
              </a:endParaRPr>
            </a:p>
          </p:txBody>
        </p:sp>
      </p:grpSp>
      <p:grpSp>
        <p:nvGrpSpPr>
          <p:cNvPr id="31" name="Group 79"/>
          <p:cNvGrpSpPr>
            <a:grpSpLocks/>
          </p:cNvGrpSpPr>
          <p:nvPr userDrawn="1"/>
        </p:nvGrpSpPr>
        <p:grpSpPr bwMode="auto">
          <a:xfrm>
            <a:off x="250825" y="3575050"/>
            <a:ext cx="1441450" cy="285750"/>
            <a:chOff x="612" y="2353"/>
            <a:chExt cx="1361" cy="311"/>
          </a:xfrm>
        </p:grpSpPr>
        <p:sp>
          <p:nvSpPr>
            <p:cNvPr id="32" name="AutoShape 80"/>
            <p:cNvSpPr>
              <a:spLocks noChangeArrowheads="1"/>
            </p:cNvSpPr>
            <p:nvPr/>
          </p:nvSpPr>
          <p:spPr bwMode="auto">
            <a:xfrm>
              <a:off x="612" y="2362"/>
              <a:ext cx="211" cy="302"/>
            </a:xfrm>
            <a:prstGeom prst="chevron">
              <a:avLst>
                <a:gd name="adj" fmla="val 25000"/>
              </a:avLst>
            </a:prstGeom>
            <a:noFill/>
            <a:ln w="9525" algn="ctr">
              <a:solidFill>
                <a:srgbClr val="FFFFFF">
                  <a:alpha val="50195"/>
                </a:srgbClr>
              </a:solidFill>
              <a:miter lim="800000"/>
              <a:headEnd/>
              <a:tailEnd/>
            </a:ln>
          </p:spPr>
          <p:txBody>
            <a:bodyPr wrap="none" anchor="ctr"/>
            <a:lstStyle/>
            <a:p>
              <a:pPr>
                <a:defRPr/>
              </a:pPr>
              <a:endParaRPr lang="en-US">
                <a:solidFill>
                  <a:srgbClr val="000000"/>
                </a:solidFill>
              </a:endParaRPr>
            </a:p>
          </p:txBody>
        </p:sp>
        <p:sp>
          <p:nvSpPr>
            <p:cNvPr id="33" name="AutoShape 81"/>
            <p:cNvSpPr>
              <a:spLocks noChangeArrowheads="1"/>
            </p:cNvSpPr>
            <p:nvPr/>
          </p:nvSpPr>
          <p:spPr bwMode="auto">
            <a:xfrm>
              <a:off x="804" y="2356"/>
              <a:ext cx="210" cy="302"/>
            </a:xfrm>
            <a:prstGeom prst="chevron">
              <a:avLst>
                <a:gd name="adj" fmla="val 25000"/>
              </a:avLst>
            </a:prstGeom>
            <a:noFill/>
            <a:ln w="9525" algn="ctr">
              <a:solidFill>
                <a:srgbClr val="FFFFFF">
                  <a:alpha val="50195"/>
                </a:srgbClr>
              </a:solidFill>
              <a:miter lim="800000"/>
              <a:headEnd/>
              <a:tailEnd/>
            </a:ln>
          </p:spPr>
          <p:txBody>
            <a:bodyPr wrap="none" anchor="ctr"/>
            <a:lstStyle/>
            <a:p>
              <a:pPr>
                <a:defRPr/>
              </a:pPr>
              <a:endParaRPr lang="en-US">
                <a:solidFill>
                  <a:srgbClr val="000000"/>
                </a:solidFill>
              </a:endParaRPr>
            </a:p>
          </p:txBody>
        </p:sp>
        <p:sp>
          <p:nvSpPr>
            <p:cNvPr id="34" name="AutoShape 82"/>
            <p:cNvSpPr>
              <a:spLocks noChangeArrowheads="1"/>
            </p:cNvSpPr>
            <p:nvPr/>
          </p:nvSpPr>
          <p:spPr bwMode="auto">
            <a:xfrm>
              <a:off x="996" y="2358"/>
              <a:ext cx="210" cy="304"/>
            </a:xfrm>
            <a:prstGeom prst="chevron">
              <a:avLst>
                <a:gd name="adj" fmla="val 25000"/>
              </a:avLst>
            </a:prstGeom>
            <a:noFill/>
            <a:ln w="9525" algn="ctr">
              <a:solidFill>
                <a:srgbClr val="FFFFFF">
                  <a:alpha val="50195"/>
                </a:srgbClr>
              </a:solidFill>
              <a:miter lim="800000"/>
              <a:headEnd/>
              <a:tailEnd/>
            </a:ln>
          </p:spPr>
          <p:txBody>
            <a:bodyPr wrap="none" anchor="ctr"/>
            <a:lstStyle/>
            <a:p>
              <a:pPr>
                <a:defRPr/>
              </a:pPr>
              <a:endParaRPr lang="en-US">
                <a:solidFill>
                  <a:srgbClr val="000000"/>
                </a:solidFill>
              </a:endParaRPr>
            </a:p>
          </p:txBody>
        </p:sp>
        <p:sp>
          <p:nvSpPr>
            <p:cNvPr id="35" name="AutoShape 83"/>
            <p:cNvSpPr>
              <a:spLocks noChangeArrowheads="1"/>
            </p:cNvSpPr>
            <p:nvPr/>
          </p:nvSpPr>
          <p:spPr bwMode="auto">
            <a:xfrm>
              <a:off x="1188" y="2358"/>
              <a:ext cx="210" cy="302"/>
            </a:xfrm>
            <a:prstGeom prst="chevron">
              <a:avLst>
                <a:gd name="adj" fmla="val 25000"/>
              </a:avLst>
            </a:prstGeom>
            <a:noFill/>
            <a:ln w="9525" algn="ctr">
              <a:solidFill>
                <a:srgbClr val="FFFFFF">
                  <a:alpha val="50195"/>
                </a:srgbClr>
              </a:solidFill>
              <a:miter lim="800000"/>
              <a:headEnd/>
              <a:tailEnd/>
            </a:ln>
          </p:spPr>
          <p:txBody>
            <a:bodyPr wrap="none" anchor="ctr"/>
            <a:lstStyle/>
            <a:p>
              <a:pPr>
                <a:defRPr/>
              </a:pPr>
              <a:endParaRPr lang="en-US">
                <a:solidFill>
                  <a:srgbClr val="000000"/>
                </a:solidFill>
              </a:endParaRPr>
            </a:p>
          </p:txBody>
        </p:sp>
        <p:sp>
          <p:nvSpPr>
            <p:cNvPr id="36" name="AutoShape 84"/>
            <p:cNvSpPr>
              <a:spLocks noChangeArrowheads="1"/>
            </p:cNvSpPr>
            <p:nvPr/>
          </p:nvSpPr>
          <p:spPr bwMode="auto">
            <a:xfrm>
              <a:off x="1379" y="2356"/>
              <a:ext cx="210" cy="302"/>
            </a:xfrm>
            <a:prstGeom prst="chevron">
              <a:avLst>
                <a:gd name="adj" fmla="val 25000"/>
              </a:avLst>
            </a:prstGeom>
            <a:noFill/>
            <a:ln w="9525" algn="ctr">
              <a:solidFill>
                <a:srgbClr val="FFFFFF">
                  <a:alpha val="50195"/>
                </a:srgbClr>
              </a:solidFill>
              <a:miter lim="800000"/>
              <a:headEnd/>
              <a:tailEnd/>
            </a:ln>
          </p:spPr>
          <p:txBody>
            <a:bodyPr wrap="none" anchor="ctr"/>
            <a:lstStyle/>
            <a:p>
              <a:pPr>
                <a:defRPr/>
              </a:pPr>
              <a:endParaRPr lang="en-US">
                <a:solidFill>
                  <a:srgbClr val="000000"/>
                </a:solidFill>
              </a:endParaRPr>
            </a:p>
          </p:txBody>
        </p:sp>
        <p:sp>
          <p:nvSpPr>
            <p:cNvPr id="37" name="AutoShape 85"/>
            <p:cNvSpPr>
              <a:spLocks noChangeArrowheads="1"/>
            </p:cNvSpPr>
            <p:nvPr/>
          </p:nvSpPr>
          <p:spPr bwMode="auto">
            <a:xfrm>
              <a:off x="1571" y="2355"/>
              <a:ext cx="210" cy="304"/>
            </a:xfrm>
            <a:prstGeom prst="chevron">
              <a:avLst>
                <a:gd name="adj" fmla="val 25000"/>
              </a:avLst>
            </a:prstGeom>
            <a:noFill/>
            <a:ln w="9525" algn="ctr">
              <a:solidFill>
                <a:srgbClr val="FFFFFF">
                  <a:alpha val="50195"/>
                </a:srgbClr>
              </a:solidFill>
              <a:miter lim="800000"/>
              <a:headEnd/>
              <a:tailEnd/>
            </a:ln>
          </p:spPr>
          <p:txBody>
            <a:bodyPr wrap="none" anchor="ctr"/>
            <a:lstStyle/>
            <a:p>
              <a:pPr>
                <a:defRPr/>
              </a:pPr>
              <a:endParaRPr lang="en-US">
                <a:solidFill>
                  <a:srgbClr val="000000"/>
                </a:solidFill>
              </a:endParaRPr>
            </a:p>
          </p:txBody>
        </p:sp>
        <p:sp>
          <p:nvSpPr>
            <p:cNvPr id="38" name="AutoShape 86"/>
            <p:cNvSpPr>
              <a:spLocks noChangeArrowheads="1"/>
            </p:cNvSpPr>
            <p:nvPr/>
          </p:nvSpPr>
          <p:spPr bwMode="auto">
            <a:xfrm>
              <a:off x="1762" y="2353"/>
              <a:ext cx="211" cy="302"/>
            </a:xfrm>
            <a:prstGeom prst="chevron">
              <a:avLst>
                <a:gd name="adj" fmla="val 25000"/>
              </a:avLst>
            </a:prstGeom>
            <a:noFill/>
            <a:ln w="9525" algn="ctr">
              <a:solidFill>
                <a:srgbClr val="FFFFFF">
                  <a:alpha val="50195"/>
                </a:srgbClr>
              </a:solidFill>
              <a:miter lim="800000"/>
              <a:headEnd/>
              <a:tailEnd/>
            </a:ln>
          </p:spPr>
          <p:txBody>
            <a:bodyPr wrap="none" anchor="ctr"/>
            <a:lstStyle/>
            <a:p>
              <a:pPr>
                <a:defRPr/>
              </a:pPr>
              <a:endParaRPr lang="en-US">
                <a:solidFill>
                  <a:srgbClr val="000000"/>
                </a:solidFill>
              </a:endParaRPr>
            </a:p>
          </p:txBody>
        </p:sp>
      </p:grpSp>
      <p:pic>
        <p:nvPicPr>
          <p:cNvPr id="39" name="Picture 87" descr="방사형 패턴"/>
          <p:cNvPicPr>
            <a:picLocks noChangeAspect="1" noChangeArrowheads="1"/>
          </p:cNvPicPr>
          <p:nvPr userDrawn="1"/>
        </p:nvPicPr>
        <p:blipFill>
          <a:blip r:embed="rId3"/>
          <a:srcRect/>
          <a:stretch>
            <a:fillRect/>
          </a:stretch>
        </p:blipFill>
        <p:spPr bwMode="auto">
          <a:xfrm>
            <a:off x="0" y="-9525"/>
            <a:ext cx="6515100" cy="6867525"/>
          </a:xfrm>
          <a:prstGeom prst="rect">
            <a:avLst/>
          </a:prstGeom>
          <a:noFill/>
          <a:ln w="9525">
            <a:noFill/>
            <a:miter lim="800000"/>
            <a:headEnd/>
            <a:tailEnd/>
          </a:ln>
        </p:spPr>
      </p:pic>
      <p:grpSp>
        <p:nvGrpSpPr>
          <p:cNvPr id="40" name="Group 88"/>
          <p:cNvGrpSpPr>
            <a:grpSpLocks/>
          </p:cNvGrpSpPr>
          <p:nvPr userDrawn="1"/>
        </p:nvGrpSpPr>
        <p:grpSpPr bwMode="auto">
          <a:xfrm>
            <a:off x="-12700" y="2047875"/>
            <a:ext cx="9166225" cy="3000375"/>
            <a:chOff x="-14" y="1278"/>
            <a:chExt cx="5774" cy="1890"/>
          </a:xfrm>
        </p:grpSpPr>
        <p:sp>
          <p:nvSpPr>
            <p:cNvPr id="41" name="Line 89"/>
            <p:cNvSpPr>
              <a:spLocks noChangeShapeType="1"/>
            </p:cNvSpPr>
            <p:nvPr/>
          </p:nvSpPr>
          <p:spPr bwMode="auto">
            <a:xfrm>
              <a:off x="0" y="3168"/>
              <a:ext cx="5760" cy="0"/>
            </a:xfrm>
            <a:prstGeom prst="line">
              <a:avLst/>
            </a:prstGeom>
            <a:noFill/>
            <a:ln w="9525">
              <a:solidFill>
                <a:srgbClr val="FFFFFF">
                  <a:alpha val="50195"/>
                </a:srgbClr>
              </a:solidFill>
              <a:round/>
              <a:headEnd/>
              <a:tailEnd/>
            </a:ln>
          </p:spPr>
          <p:txBody>
            <a:bodyPr wrap="none" anchor="ctr"/>
            <a:lstStyle/>
            <a:p>
              <a:pPr>
                <a:defRPr/>
              </a:pPr>
              <a:endParaRPr lang="en-US">
                <a:solidFill>
                  <a:srgbClr val="000000"/>
                </a:solidFill>
              </a:endParaRPr>
            </a:p>
          </p:txBody>
        </p:sp>
        <p:sp>
          <p:nvSpPr>
            <p:cNvPr id="42" name="Line 90"/>
            <p:cNvSpPr>
              <a:spLocks noChangeShapeType="1"/>
            </p:cNvSpPr>
            <p:nvPr/>
          </p:nvSpPr>
          <p:spPr bwMode="auto">
            <a:xfrm>
              <a:off x="-14" y="2659"/>
              <a:ext cx="5760" cy="0"/>
            </a:xfrm>
            <a:prstGeom prst="line">
              <a:avLst/>
            </a:prstGeom>
            <a:noFill/>
            <a:ln w="9525">
              <a:solidFill>
                <a:srgbClr val="FFFFFF">
                  <a:alpha val="50195"/>
                </a:srgbClr>
              </a:solidFill>
              <a:round/>
              <a:headEnd/>
              <a:tailEnd/>
            </a:ln>
          </p:spPr>
          <p:txBody>
            <a:bodyPr wrap="none" anchor="ctr"/>
            <a:lstStyle/>
            <a:p>
              <a:pPr>
                <a:defRPr/>
              </a:pPr>
              <a:endParaRPr lang="en-US">
                <a:solidFill>
                  <a:srgbClr val="000000"/>
                </a:solidFill>
              </a:endParaRPr>
            </a:p>
          </p:txBody>
        </p:sp>
        <p:sp>
          <p:nvSpPr>
            <p:cNvPr id="43" name="Line 91"/>
            <p:cNvSpPr>
              <a:spLocks noChangeShapeType="1"/>
            </p:cNvSpPr>
            <p:nvPr/>
          </p:nvSpPr>
          <p:spPr bwMode="auto">
            <a:xfrm>
              <a:off x="-10" y="2341"/>
              <a:ext cx="5760" cy="0"/>
            </a:xfrm>
            <a:prstGeom prst="line">
              <a:avLst/>
            </a:prstGeom>
            <a:noFill/>
            <a:ln w="9525">
              <a:solidFill>
                <a:srgbClr val="FFFFFF">
                  <a:alpha val="50195"/>
                </a:srgbClr>
              </a:solidFill>
              <a:round/>
              <a:headEnd/>
              <a:tailEnd/>
            </a:ln>
          </p:spPr>
          <p:txBody>
            <a:bodyPr wrap="none" anchor="ctr"/>
            <a:lstStyle/>
            <a:p>
              <a:pPr>
                <a:defRPr/>
              </a:pPr>
              <a:endParaRPr lang="en-US">
                <a:solidFill>
                  <a:srgbClr val="000000"/>
                </a:solidFill>
              </a:endParaRPr>
            </a:p>
          </p:txBody>
        </p:sp>
        <p:sp>
          <p:nvSpPr>
            <p:cNvPr id="44" name="Line 92"/>
            <p:cNvSpPr>
              <a:spLocks noChangeShapeType="1"/>
            </p:cNvSpPr>
            <p:nvPr/>
          </p:nvSpPr>
          <p:spPr bwMode="auto">
            <a:xfrm>
              <a:off x="-10" y="1278"/>
              <a:ext cx="5760" cy="0"/>
            </a:xfrm>
            <a:prstGeom prst="line">
              <a:avLst/>
            </a:prstGeom>
            <a:noFill/>
            <a:ln w="9525">
              <a:solidFill>
                <a:srgbClr val="FFFFFF">
                  <a:alpha val="50195"/>
                </a:srgbClr>
              </a:solidFill>
              <a:round/>
              <a:headEnd/>
              <a:tailEnd/>
            </a:ln>
          </p:spPr>
          <p:txBody>
            <a:bodyPr wrap="none" anchor="ctr"/>
            <a:lstStyle/>
            <a:p>
              <a:pPr>
                <a:defRPr/>
              </a:pPr>
              <a:endParaRPr lang="en-US">
                <a:solidFill>
                  <a:srgbClr val="000000"/>
                </a:solidFill>
              </a:endParaRPr>
            </a:p>
          </p:txBody>
        </p:sp>
      </p:grpSp>
      <p:sp>
        <p:nvSpPr>
          <p:cNvPr id="45" name="Line 93"/>
          <p:cNvSpPr>
            <a:spLocks noChangeShapeType="1"/>
          </p:cNvSpPr>
          <p:nvPr userDrawn="1"/>
        </p:nvSpPr>
        <p:spPr bwMode="auto">
          <a:xfrm>
            <a:off x="0" y="3254375"/>
            <a:ext cx="9144000" cy="0"/>
          </a:xfrm>
          <a:prstGeom prst="line">
            <a:avLst/>
          </a:prstGeom>
          <a:noFill/>
          <a:ln w="19050">
            <a:solidFill>
              <a:srgbClr val="FFFFFF">
                <a:alpha val="50195"/>
              </a:srgbClr>
            </a:solidFill>
            <a:prstDash val="sysDot"/>
            <a:round/>
            <a:headEnd/>
            <a:tailEnd/>
          </a:ln>
        </p:spPr>
        <p:txBody>
          <a:bodyPr wrap="none" anchor="ctr"/>
          <a:lstStyle/>
          <a:p>
            <a:pPr>
              <a:defRPr/>
            </a:pPr>
            <a:endParaRPr lang="en-US">
              <a:solidFill>
                <a:srgbClr val="000000"/>
              </a:solidFill>
            </a:endParaRPr>
          </a:p>
        </p:txBody>
      </p:sp>
      <p:pic>
        <p:nvPicPr>
          <p:cNvPr id="46" name="Picture 94" descr="영문간지"/>
          <p:cNvPicPr>
            <a:picLocks noChangeAspect="1" noChangeArrowheads="1"/>
          </p:cNvPicPr>
          <p:nvPr userDrawn="1"/>
        </p:nvPicPr>
        <p:blipFill>
          <a:blip r:embed="rId4"/>
          <a:srcRect/>
          <a:stretch>
            <a:fillRect/>
          </a:stretch>
        </p:blipFill>
        <p:spPr bwMode="auto">
          <a:xfrm>
            <a:off x="323850" y="1833563"/>
            <a:ext cx="2879725" cy="1731962"/>
          </a:xfrm>
          <a:prstGeom prst="rect">
            <a:avLst/>
          </a:prstGeom>
          <a:noFill/>
          <a:ln w="9525">
            <a:noFill/>
            <a:miter lim="800000"/>
            <a:headEnd/>
            <a:tailEnd/>
          </a:ln>
        </p:spPr>
      </p:pic>
      <p:pic>
        <p:nvPicPr>
          <p:cNvPr id="47" name="Picture 95" descr="영문간지"/>
          <p:cNvPicPr>
            <a:picLocks noChangeAspect="1" noChangeArrowheads="1"/>
          </p:cNvPicPr>
          <p:nvPr userDrawn="1"/>
        </p:nvPicPr>
        <p:blipFill>
          <a:blip r:embed="rId4"/>
          <a:srcRect/>
          <a:stretch>
            <a:fillRect/>
          </a:stretch>
        </p:blipFill>
        <p:spPr bwMode="auto">
          <a:xfrm>
            <a:off x="7308850" y="1557338"/>
            <a:ext cx="1835150" cy="1731962"/>
          </a:xfrm>
          <a:prstGeom prst="rect">
            <a:avLst/>
          </a:prstGeom>
          <a:noFill/>
          <a:ln w="9525">
            <a:noFill/>
            <a:miter lim="800000"/>
            <a:headEnd/>
            <a:tailEnd/>
          </a:ln>
        </p:spPr>
      </p:pic>
      <p:sp>
        <p:nvSpPr>
          <p:cNvPr id="48" name="Rectangle 2"/>
          <p:cNvSpPr>
            <a:spLocks noGrp="1" noChangeArrowheads="1"/>
          </p:cNvSpPr>
          <p:nvPr>
            <p:ph type="sldNum" sz="quarter" idx="10"/>
          </p:nvPr>
        </p:nvSpPr>
        <p:spPr>
          <a:xfrm>
            <a:off x="4379913" y="6648450"/>
            <a:ext cx="685800" cy="214313"/>
          </a:xfrm>
        </p:spPr>
        <p:txBody>
          <a:bodyPr anchorCtr="0"/>
          <a:lstStyle>
            <a:lvl1pPr algn="l">
              <a:defRPr sz="800"/>
            </a:lvl1pPr>
          </a:lstStyle>
          <a:p>
            <a:pPr>
              <a:defRPr/>
            </a:pPr>
            <a:fld id="{1AF1A1DD-1254-4472-A90F-B9D900587D52}" type="slidenum">
              <a:rPr lang="en-US" altLang="ko-KR">
                <a:solidFill>
                  <a:srgbClr val="FFFFFF"/>
                </a:solidFill>
              </a:rPr>
              <a:pPr>
                <a:defRPr/>
              </a:pPr>
              <a:t>‹#›</a:t>
            </a:fld>
            <a:endParaRPr lang="en-US" altLang="ko-KR">
              <a:solidFill>
                <a:srgbClr val="FFFFFF"/>
              </a:solidFill>
            </a:endParaRPr>
          </a:p>
        </p:txBody>
      </p:sp>
    </p:spTree>
    <p:extLst>
      <p:ext uri="{BB962C8B-B14F-4D97-AF65-F5344CB8AC3E}">
        <p14:creationId xmlns:p14="http://schemas.microsoft.com/office/powerpoint/2010/main" val="333371683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1600200"/>
            <a:ext cx="8229600" cy="4525963"/>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3"/>
          <p:cNvSpPr>
            <a:spLocks noGrp="1" noChangeArrowheads="1"/>
          </p:cNvSpPr>
          <p:nvPr>
            <p:ph type="sldNum" sz="quarter" idx="10"/>
          </p:nvPr>
        </p:nvSpPr>
        <p:spPr>
          <a:ln/>
        </p:spPr>
        <p:txBody>
          <a:bodyPr/>
          <a:lstStyle>
            <a:lvl1pPr>
              <a:defRPr/>
            </a:lvl1pPr>
          </a:lstStyle>
          <a:p>
            <a:pPr>
              <a:defRPr/>
            </a:pPr>
            <a:fld id="{444DDAF2-3610-4DF8-AAED-C0530D7FC112}" type="slidenum">
              <a:rPr lang="en-US" altLang="ko-KR">
                <a:solidFill>
                  <a:srgbClr val="FFFFFF"/>
                </a:solidFill>
              </a:rPr>
              <a:pPr>
                <a:defRPr/>
              </a:pPr>
              <a:t>‹#›</a:t>
            </a:fld>
            <a:endParaRPr lang="en-US" altLang="ko-KR">
              <a:solidFill>
                <a:srgbClr val="FFFFFF"/>
              </a:solidFill>
            </a:endParaRPr>
          </a:p>
        </p:txBody>
      </p:sp>
    </p:spTree>
    <p:extLst>
      <p:ext uri="{BB962C8B-B14F-4D97-AF65-F5344CB8AC3E}">
        <p14:creationId xmlns:p14="http://schemas.microsoft.com/office/powerpoint/2010/main" val="261046153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3"/>
          <p:cNvSpPr>
            <a:spLocks noGrp="1" noChangeArrowheads="1"/>
          </p:cNvSpPr>
          <p:nvPr>
            <p:ph type="sldNum" sz="quarter" idx="10"/>
          </p:nvPr>
        </p:nvSpPr>
        <p:spPr>
          <a:ln/>
        </p:spPr>
        <p:txBody>
          <a:bodyPr/>
          <a:lstStyle>
            <a:lvl1pPr>
              <a:defRPr/>
            </a:lvl1pPr>
          </a:lstStyle>
          <a:p>
            <a:pPr>
              <a:defRPr/>
            </a:pPr>
            <a:fld id="{09F07B2D-B7D0-4831-BE9C-19237A6EE01A}" type="slidenum">
              <a:rPr lang="en-US" altLang="ko-KR">
                <a:solidFill>
                  <a:srgbClr val="FFFFFF"/>
                </a:solidFill>
              </a:rPr>
              <a:pPr>
                <a:defRPr/>
              </a:pPr>
              <a:t>‹#›</a:t>
            </a:fld>
            <a:endParaRPr lang="en-US" altLang="ko-KR">
              <a:solidFill>
                <a:srgbClr val="FFFFFF"/>
              </a:solidFill>
            </a:endParaRPr>
          </a:p>
        </p:txBody>
      </p:sp>
    </p:spTree>
    <p:extLst>
      <p:ext uri="{BB962C8B-B14F-4D97-AF65-F5344CB8AC3E}">
        <p14:creationId xmlns:p14="http://schemas.microsoft.com/office/powerpoint/2010/main" val="2374481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xAndChart" preserve="1">
  <p:cSld name="Title, Text and Char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600200"/>
            <a:ext cx="4038600" cy="4525963"/>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hart Placeholder 3"/>
          <p:cNvSpPr>
            <a:spLocks noGrp="1"/>
          </p:cNvSpPr>
          <p:nvPr>
            <p:ph type="chart" sz="half" idx="2"/>
          </p:nvPr>
        </p:nvSpPr>
        <p:spPr>
          <a:xfrm>
            <a:off x="4648200" y="1600200"/>
            <a:ext cx="4038600" cy="4525963"/>
          </a:xfrm>
          <a:prstGeom prst="rect">
            <a:avLst/>
          </a:prstGeom>
        </p:spPr>
        <p:txBody>
          <a:bodyPr/>
          <a:lstStyle/>
          <a:p>
            <a:pPr lvl="0"/>
            <a:endParaRPr lang="en-US" noProof="0" smtClean="0"/>
          </a:p>
        </p:txBody>
      </p:sp>
      <p:sp>
        <p:nvSpPr>
          <p:cNvPr id="5" name="Rectangle 3"/>
          <p:cNvSpPr>
            <a:spLocks noGrp="1" noChangeArrowheads="1"/>
          </p:cNvSpPr>
          <p:nvPr>
            <p:ph type="sldNum" sz="quarter" idx="10"/>
          </p:nvPr>
        </p:nvSpPr>
        <p:spPr>
          <a:ln/>
        </p:spPr>
        <p:txBody>
          <a:bodyPr/>
          <a:lstStyle>
            <a:lvl1pPr>
              <a:defRPr/>
            </a:lvl1pPr>
          </a:lstStyle>
          <a:p>
            <a:pPr>
              <a:defRPr/>
            </a:pPr>
            <a:fld id="{3C11999E-5BA2-4B98-9FF9-4F9AA5CB9707}" type="slidenum">
              <a:rPr lang="en-US" altLang="ko-KR">
                <a:solidFill>
                  <a:srgbClr val="FFFFFF"/>
                </a:solidFill>
              </a:rPr>
              <a:pPr>
                <a:defRPr/>
              </a:pPr>
              <a:t>‹#›</a:t>
            </a:fld>
            <a:endParaRPr lang="en-US" altLang="ko-KR">
              <a:solidFill>
                <a:srgbClr val="FFFFFF"/>
              </a:solidFill>
            </a:endParaRPr>
          </a:p>
        </p:txBody>
      </p:sp>
    </p:spTree>
    <p:extLst>
      <p:ext uri="{BB962C8B-B14F-4D97-AF65-F5344CB8AC3E}">
        <p14:creationId xmlns:p14="http://schemas.microsoft.com/office/powerpoint/2010/main" val="63825738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Content Placeholder 2"/>
          <p:cNvSpPr>
            <a:spLocks noGrp="1"/>
          </p:cNvSpPr>
          <p:nvPr>
            <p:ph idx="1"/>
          </p:nvPr>
        </p:nvSpPr>
        <p:spPr>
          <a:xfrm>
            <a:off x="457200" y="1600200"/>
            <a:ext cx="8229600" cy="4525963"/>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3"/>
          <p:cNvSpPr>
            <a:spLocks noGrp="1" noChangeArrowheads="1"/>
          </p:cNvSpPr>
          <p:nvPr>
            <p:ph type="sldNum" sz="quarter" idx="10"/>
          </p:nvPr>
        </p:nvSpPr>
        <p:spPr>
          <a:ln/>
        </p:spPr>
        <p:txBody>
          <a:bodyPr/>
          <a:lstStyle>
            <a:lvl1pPr>
              <a:defRPr/>
            </a:lvl1pPr>
          </a:lstStyle>
          <a:p>
            <a:pPr>
              <a:defRPr/>
            </a:pPr>
            <a:fld id="{0A3A375F-037C-424F-ADA5-A6E415D44476}" type="slidenum">
              <a:rPr lang="en-US" altLang="ko-KR">
                <a:solidFill>
                  <a:srgbClr val="FFFFFF"/>
                </a:solidFill>
              </a:rPr>
              <a:pPr>
                <a:defRPr/>
              </a:pPr>
              <a:t>‹#›</a:t>
            </a:fld>
            <a:endParaRPr lang="en-US" altLang="ko-KR">
              <a:solidFill>
                <a:srgbClr val="FFFFFF"/>
              </a:solidFill>
            </a:endParaRPr>
          </a:p>
        </p:txBody>
      </p:sp>
    </p:spTree>
    <p:extLst>
      <p:ext uri="{BB962C8B-B14F-4D97-AF65-F5344CB8AC3E}">
        <p14:creationId xmlns:p14="http://schemas.microsoft.com/office/powerpoint/2010/main" val="207610160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3"/>
          <p:cNvSpPr>
            <a:spLocks noGrp="1" noChangeArrowheads="1"/>
          </p:cNvSpPr>
          <p:nvPr>
            <p:ph type="sldNum" sz="quarter" idx="10"/>
          </p:nvPr>
        </p:nvSpPr>
        <p:spPr>
          <a:ln/>
        </p:spPr>
        <p:txBody>
          <a:bodyPr/>
          <a:lstStyle>
            <a:lvl1pPr>
              <a:defRPr/>
            </a:lvl1pPr>
          </a:lstStyle>
          <a:p>
            <a:pPr>
              <a:defRPr/>
            </a:pPr>
            <a:fld id="{C2BFF20B-A9CF-4BEA-8AD7-1CC5FFBC00E4}" type="slidenum">
              <a:rPr lang="en-US" altLang="ko-KR">
                <a:solidFill>
                  <a:srgbClr val="FFFFFF"/>
                </a:solidFill>
              </a:rPr>
              <a:pPr>
                <a:defRPr/>
              </a:pPr>
              <a:t>‹#›</a:t>
            </a:fld>
            <a:endParaRPr lang="en-US" altLang="ko-KR">
              <a:solidFill>
                <a:srgbClr val="FFFFFF"/>
              </a:solidFill>
            </a:endParaRPr>
          </a:p>
        </p:txBody>
      </p:sp>
    </p:spTree>
    <p:extLst>
      <p:ext uri="{BB962C8B-B14F-4D97-AF65-F5344CB8AC3E}">
        <p14:creationId xmlns:p14="http://schemas.microsoft.com/office/powerpoint/2010/main" val="391248152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3"/>
          <p:cNvSpPr>
            <a:spLocks noGrp="1" noChangeArrowheads="1"/>
          </p:cNvSpPr>
          <p:nvPr>
            <p:ph type="sldNum" sz="quarter" idx="10"/>
          </p:nvPr>
        </p:nvSpPr>
        <p:spPr>
          <a:ln/>
        </p:spPr>
        <p:txBody>
          <a:bodyPr/>
          <a:lstStyle>
            <a:lvl1pPr>
              <a:defRPr/>
            </a:lvl1pPr>
          </a:lstStyle>
          <a:p>
            <a:pPr>
              <a:defRPr/>
            </a:pPr>
            <a:fld id="{E492864A-301D-4FE2-8552-334CDFBA4059}" type="slidenum">
              <a:rPr lang="en-US" altLang="ko-KR">
                <a:solidFill>
                  <a:srgbClr val="FFFFFF"/>
                </a:solidFill>
              </a:rPr>
              <a:pPr>
                <a:defRPr/>
              </a:pPr>
              <a:t>‹#›</a:t>
            </a:fld>
            <a:endParaRPr lang="en-US" altLang="ko-KR">
              <a:solidFill>
                <a:srgbClr val="FFFFFF"/>
              </a:solidFill>
            </a:endParaRPr>
          </a:p>
        </p:txBody>
      </p:sp>
    </p:spTree>
    <p:extLst>
      <p:ext uri="{BB962C8B-B14F-4D97-AF65-F5344CB8AC3E}">
        <p14:creationId xmlns:p14="http://schemas.microsoft.com/office/powerpoint/2010/main" val="367689047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3"/>
          <p:cNvSpPr>
            <a:spLocks noGrp="1" noChangeArrowheads="1"/>
          </p:cNvSpPr>
          <p:nvPr>
            <p:ph type="sldNum" sz="quarter" idx="10"/>
          </p:nvPr>
        </p:nvSpPr>
        <p:spPr>
          <a:ln/>
        </p:spPr>
        <p:txBody>
          <a:bodyPr/>
          <a:lstStyle>
            <a:lvl1pPr>
              <a:defRPr/>
            </a:lvl1pPr>
          </a:lstStyle>
          <a:p>
            <a:pPr>
              <a:defRPr/>
            </a:pPr>
            <a:fld id="{3602A260-FE9E-4790-8B43-FC39DB878463}" type="slidenum">
              <a:rPr lang="en-US" altLang="ko-KR">
                <a:solidFill>
                  <a:srgbClr val="FFFFFF"/>
                </a:solidFill>
              </a:rPr>
              <a:pPr>
                <a:defRPr/>
              </a:pPr>
              <a:t>‹#›</a:t>
            </a:fld>
            <a:endParaRPr lang="en-US" altLang="ko-KR">
              <a:solidFill>
                <a:srgbClr val="FFFFFF"/>
              </a:solidFill>
            </a:endParaRPr>
          </a:p>
        </p:txBody>
      </p:sp>
    </p:spTree>
    <p:extLst>
      <p:ext uri="{BB962C8B-B14F-4D97-AF65-F5344CB8AC3E}">
        <p14:creationId xmlns:p14="http://schemas.microsoft.com/office/powerpoint/2010/main" val="12913375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Rectangle 3"/>
          <p:cNvSpPr>
            <a:spLocks noGrp="1" noChangeArrowheads="1"/>
          </p:cNvSpPr>
          <p:nvPr>
            <p:ph type="sldNum" sz="quarter" idx="10"/>
          </p:nvPr>
        </p:nvSpPr>
        <p:spPr>
          <a:ln/>
        </p:spPr>
        <p:txBody>
          <a:bodyPr/>
          <a:lstStyle>
            <a:lvl1pPr>
              <a:defRPr/>
            </a:lvl1pPr>
          </a:lstStyle>
          <a:p>
            <a:pPr>
              <a:defRPr/>
            </a:pPr>
            <a:fld id="{9543044B-AA01-4362-AFAA-2B64FFE1EDA2}" type="slidenum">
              <a:rPr lang="en-US" altLang="ko-KR">
                <a:solidFill>
                  <a:srgbClr val="FFFFFF"/>
                </a:solidFill>
              </a:rPr>
              <a:pPr>
                <a:defRPr/>
              </a:pPr>
              <a:t>‹#›</a:t>
            </a:fld>
            <a:endParaRPr lang="en-US" altLang="ko-KR">
              <a:solidFill>
                <a:srgbClr val="FFFFFF"/>
              </a:solidFill>
            </a:endParaRPr>
          </a:p>
        </p:txBody>
      </p:sp>
    </p:spTree>
    <p:extLst>
      <p:ext uri="{BB962C8B-B14F-4D97-AF65-F5344CB8AC3E}">
        <p14:creationId xmlns:p14="http://schemas.microsoft.com/office/powerpoint/2010/main" val="213476490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Rectangle 3"/>
          <p:cNvSpPr>
            <a:spLocks noGrp="1" noChangeArrowheads="1"/>
          </p:cNvSpPr>
          <p:nvPr>
            <p:ph type="sldNum" sz="quarter" idx="10"/>
          </p:nvPr>
        </p:nvSpPr>
        <p:spPr>
          <a:ln/>
        </p:spPr>
        <p:txBody>
          <a:bodyPr/>
          <a:lstStyle>
            <a:lvl1pPr>
              <a:defRPr/>
            </a:lvl1pPr>
          </a:lstStyle>
          <a:p>
            <a:pPr>
              <a:defRPr/>
            </a:pPr>
            <a:fld id="{283EAEA9-1742-4B16-8371-7A2F90947382}" type="slidenum">
              <a:rPr lang="en-US" altLang="ko-KR">
                <a:solidFill>
                  <a:srgbClr val="FFFFFF"/>
                </a:solidFill>
              </a:rPr>
              <a:pPr>
                <a:defRPr/>
              </a:pPr>
              <a:t>‹#›</a:t>
            </a:fld>
            <a:endParaRPr lang="en-US" altLang="ko-KR">
              <a:solidFill>
                <a:srgbClr val="FFFFFF"/>
              </a:solidFill>
            </a:endParaRPr>
          </a:p>
        </p:txBody>
      </p:sp>
    </p:spTree>
    <p:extLst>
      <p:ext uri="{BB962C8B-B14F-4D97-AF65-F5344CB8AC3E}">
        <p14:creationId xmlns:p14="http://schemas.microsoft.com/office/powerpoint/2010/main" val="292838187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3"/>
          <p:cNvSpPr>
            <a:spLocks noGrp="1" noChangeArrowheads="1"/>
          </p:cNvSpPr>
          <p:nvPr>
            <p:ph type="sldNum" sz="quarter" idx="10"/>
          </p:nvPr>
        </p:nvSpPr>
        <p:spPr>
          <a:ln/>
        </p:spPr>
        <p:txBody>
          <a:bodyPr/>
          <a:lstStyle>
            <a:lvl1pPr>
              <a:defRPr/>
            </a:lvl1pPr>
          </a:lstStyle>
          <a:p>
            <a:pPr>
              <a:defRPr/>
            </a:pPr>
            <a:fld id="{376CA077-D84E-4FFC-A99D-33E51EDA8B62}" type="slidenum">
              <a:rPr lang="en-US" altLang="ko-KR">
                <a:solidFill>
                  <a:srgbClr val="FFFFFF"/>
                </a:solidFill>
              </a:rPr>
              <a:pPr>
                <a:defRPr/>
              </a:pPr>
              <a:t>‹#›</a:t>
            </a:fld>
            <a:endParaRPr lang="en-US" altLang="ko-KR">
              <a:solidFill>
                <a:srgbClr val="FFFFFF"/>
              </a:solidFill>
            </a:endParaRPr>
          </a:p>
        </p:txBody>
      </p:sp>
    </p:spTree>
    <p:extLst>
      <p:ext uri="{BB962C8B-B14F-4D97-AF65-F5344CB8AC3E}">
        <p14:creationId xmlns:p14="http://schemas.microsoft.com/office/powerpoint/2010/main" val="162615993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3"/>
          <p:cNvSpPr>
            <a:spLocks noGrp="1" noChangeArrowheads="1"/>
          </p:cNvSpPr>
          <p:nvPr>
            <p:ph type="sldNum" sz="quarter" idx="10"/>
          </p:nvPr>
        </p:nvSpPr>
        <p:spPr>
          <a:ln/>
        </p:spPr>
        <p:txBody>
          <a:bodyPr/>
          <a:lstStyle>
            <a:lvl1pPr>
              <a:defRPr/>
            </a:lvl1pPr>
          </a:lstStyle>
          <a:p>
            <a:pPr>
              <a:defRPr/>
            </a:pPr>
            <a:fld id="{8144D65B-2E50-4A0E-A349-D0491063DB32}" type="slidenum">
              <a:rPr lang="en-US" altLang="ko-KR">
                <a:solidFill>
                  <a:srgbClr val="FFFFFF"/>
                </a:solidFill>
              </a:rPr>
              <a:pPr>
                <a:defRPr/>
              </a:pPr>
              <a:t>‹#›</a:t>
            </a:fld>
            <a:endParaRPr lang="en-US" altLang="ko-KR">
              <a:solidFill>
                <a:srgbClr val="FFFFFF"/>
              </a:solidFill>
            </a:endParaRPr>
          </a:p>
        </p:txBody>
      </p:sp>
    </p:spTree>
    <p:extLst>
      <p:ext uri="{BB962C8B-B14F-4D97-AF65-F5344CB8AC3E}">
        <p14:creationId xmlns:p14="http://schemas.microsoft.com/office/powerpoint/2010/main" val="314536378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wm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4">
            <a:alphaModFix amt="11000"/>
            <a:lum/>
          </a:blip>
          <a:srcRect/>
          <a:stretch>
            <a:fillRect t="-26000" b="-26000"/>
          </a:stretch>
        </a:blipFill>
        <a:effectLst/>
      </p:bgPr>
    </p:bg>
    <p:spTree>
      <p:nvGrpSpPr>
        <p:cNvPr id="1" name=""/>
        <p:cNvGrpSpPr/>
        <p:nvPr/>
      </p:nvGrpSpPr>
      <p:grpSpPr>
        <a:xfrm>
          <a:off x="0" y="0"/>
          <a:ext cx="0" cy="0"/>
          <a:chOff x="0" y="0"/>
          <a:chExt cx="0" cy="0"/>
        </a:xfrm>
      </p:grpSpPr>
      <p:pic>
        <p:nvPicPr>
          <p:cNvPr id="1026" name="Picture 7" descr="blue"/>
          <p:cNvPicPr>
            <a:picLocks noChangeAspect="1" noChangeArrowheads="1"/>
          </p:cNvPicPr>
          <p:nvPr userDrawn="1"/>
        </p:nvPicPr>
        <p:blipFill>
          <a:blip r:embed="rId15"/>
          <a:srcRect t="27328"/>
          <a:stretch>
            <a:fillRect/>
          </a:stretch>
        </p:blipFill>
        <p:spPr bwMode="auto">
          <a:xfrm>
            <a:off x="0" y="0"/>
            <a:ext cx="9144000" cy="3644900"/>
          </a:xfrm>
          <a:prstGeom prst="rect">
            <a:avLst/>
          </a:prstGeom>
          <a:noFill/>
          <a:ln w="9525">
            <a:noFill/>
            <a:miter lim="800000"/>
            <a:headEnd/>
            <a:tailEnd/>
          </a:ln>
        </p:spPr>
      </p:pic>
      <p:grpSp>
        <p:nvGrpSpPr>
          <p:cNvPr id="1027" name="Group 17"/>
          <p:cNvGrpSpPr>
            <a:grpSpLocks/>
          </p:cNvGrpSpPr>
          <p:nvPr userDrawn="1"/>
        </p:nvGrpSpPr>
        <p:grpSpPr bwMode="auto">
          <a:xfrm>
            <a:off x="752475" y="0"/>
            <a:ext cx="7346950" cy="6880225"/>
            <a:chOff x="474" y="0"/>
            <a:chExt cx="4628" cy="4334"/>
          </a:xfrm>
        </p:grpSpPr>
        <p:sp>
          <p:nvSpPr>
            <p:cNvPr id="1042" name="Line 18"/>
            <p:cNvSpPr>
              <a:spLocks noChangeShapeType="1"/>
            </p:cNvSpPr>
            <p:nvPr/>
          </p:nvSpPr>
          <p:spPr bwMode="auto">
            <a:xfrm>
              <a:off x="474" y="0"/>
              <a:ext cx="0" cy="4320"/>
            </a:xfrm>
            <a:prstGeom prst="line">
              <a:avLst/>
            </a:prstGeom>
            <a:noFill/>
            <a:ln w="9525">
              <a:solidFill>
                <a:srgbClr val="FFFFFF">
                  <a:alpha val="30196"/>
                </a:srgbClr>
              </a:solidFill>
              <a:round/>
              <a:headEnd/>
              <a:tailEnd/>
            </a:ln>
          </p:spPr>
          <p:txBody>
            <a:bodyPr wrap="none" anchor="ctr"/>
            <a:lstStyle/>
            <a:p>
              <a:pPr>
                <a:defRPr/>
              </a:pPr>
              <a:endParaRPr lang="en-US">
                <a:solidFill>
                  <a:srgbClr val="000000"/>
                </a:solidFill>
              </a:endParaRPr>
            </a:p>
          </p:txBody>
        </p:sp>
        <p:sp>
          <p:nvSpPr>
            <p:cNvPr id="1043" name="Line 19"/>
            <p:cNvSpPr>
              <a:spLocks noChangeShapeType="1"/>
            </p:cNvSpPr>
            <p:nvPr/>
          </p:nvSpPr>
          <p:spPr bwMode="auto">
            <a:xfrm>
              <a:off x="1066" y="4"/>
              <a:ext cx="0" cy="4320"/>
            </a:xfrm>
            <a:prstGeom prst="line">
              <a:avLst/>
            </a:prstGeom>
            <a:noFill/>
            <a:ln w="9525">
              <a:solidFill>
                <a:srgbClr val="FFFFFF">
                  <a:alpha val="30196"/>
                </a:srgbClr>
              </a:solidFill>
              <a:round/>
              <a:headEnd/>
              <a:tailEnd/>
            </a:ln>
          </p:spPr>
          <p:txBody>
            <a:bodyPr wrap="none" anchor="ctr"/>
            <a:lstStyle/>
            <a:p>
              <a:pPr>
                <a:defRPr/>
              </a:pPr>
              <a:endParaRPr lang="en-US">
                <a:solidFill>
                  <a:srgbClr val="000000"/>
                </a:solidFill>
              </a:endParaRPr>
            </a:p>
          </p:txBody>
        </p:sp>
        <p:sp>
          <p:nvSpPr>
            <p:cNvPr id="1044" name="Line 20"/>
            <p:cNvSpPr>
              <a:spLocks noChangeShapeType="1"/>
            </p:cNvSpPr>
            <p:nvPr/>
          </p:nvSpPr>
          <p:spPr bwMode="auto">
            <a:xfrm>
              <a:off x="4094" y="8"/>
              <a:ext cx="0" cy="4320"/>
            </a:xfrm>
            <a:prstGeom prst="line">
              <a:avLst/>
            </a:prstGeom>
            <a:noFill/>
            <a:ln w="9525">
              <a:solidFill>
                <a:srgbClr val="FFFFFF">
                  <a:alpha val="30196"/>
                </a:srgbClr>
              </a:solidFill>
              <a:round/>
              <a:headEnd/>
              <a:tailEnd/>
            </a:ln>
          </p:spPr>
          <p:txBody>
            <a:bodyPr wrap="none" anchor="ctr"/>
            <a:lstStyle/>
            <a:p>
              <a:pPr>
                <a:defRPr/>
              </a:pPr>
              <a:endParaRPr lang="en-US">
                <a:solidFill>
                  <a:srgbClr val="000000"/>
                </a:solidFill>
              </a:endParaRPr>
            </a:p>
          </p:txBody>
        </p:sp>
        <p:sp>
          <p:nvSpPr>
            <p:cNvPr id="1045" name="Line 21"/>
            <p:cNvSpPr>
              <a:spLocks noChangeShapeType="1"/>
            </p:cNvSpPr>
            <p:nvPr/>
          </p:nvSpPr>
          <p:spPr bwMode="auto">
            <a:xfrm>
              <a:off x="4338" y="0"/>
              <a:ext cx="0" cy="4320"/>
            </a:xfrm>
            <a:prstGeom prst="line">
              <a:avLst/>
            </a:prstGeom>
            <a:noFill/>
            <a:ln w="9525">
              <a:solidFill>
                <a:srgbClr val="FFFFFF">
                  <a:alpha val="30196"/>
                </a:srgbClr>
              </a:solidFill>
              <a:round/>
              <a:headEnd/>
              <a:tailEnd/>
            </a:ln>
          </p:spPr>
          <p:txBody>
            <a:bodyPr wrap="none" anchor="ctr"/>
            <a:lstStyle/>
            <a:p>
              <a:pPr>
                <a:defRPr/>
              </a:pPr>
              <a:endParaRPr lang="en-US">
                <a:solidFill>
                  <a:srgbClr val="000000"/>
                </a:solidFill>
              </a:endParaRPr>
            </a:p>
          </p:txBody>
        </p:sp>
        <p:sp>
          <p:nvSpPr>
            <p:cNvPr id="1046" name="Line 22"/>
            <p:cNvSpPr>
              <a:spLocks noChangeShapeType="1"/>
            </p:cNvSpPr>
            <p:nvPr/>
          </p:nvSpPr>
          <p:spPr bwMode="auto">
            <a:xfrm>
              <a:off x="4546" y="4"/>
              <a:ext cx="0" cy="4320"/>
            </a:xfrm>
            <a:prstGeom prst="line">
              <a:avLst/>
            </a:prstGeom>
            <a:noFill/>
            <a:ln w="9525">
              <a:solidFill>
                <a:srgbClr val="FFFFFF">
                  <a:alpha val="30196"/>
                </a:srgbClr>
              </a:solidFill>
              <a:round/>
              <a:headEnd/>
              <a:tailEnd/>
            </a:ln>
          </p:spPr>
          <p:txBody>
            <a:bodyPr wrap="none" anchor="ctr"/>
            <a:lstStyle/>
            <a:p>
              <a:pPr>
                <a:defRPr/>
              </a:pPr>
              <a:endParaRPr lang="en-US">
                <a:solidFill>
                  <a:srgbClr val="000000"/>
                </a:solidFill>
              </a:endParaRPr>
            </a:p>
          </p:txBody>
        </p:sp>
        <p:sp>
          <p:nvSpPr>
            <p:cNvPr id="1047" name="Line 23"/>
            <p:cNvSpPr>
              <a:spLocks noChangeShapeType="1"/>
            </p:cNvSpPr>
            <p:nvPr/>
          </p:nvSpPr>
          <p:spPr bwMode="auto">
            <a:xfrm>
              <a:off x="5102" y="14"/>
              <a:ext cx="0" cy="4320"/>
            </a:xfrm>
            <a:prstGeom prst="line">
              <a:avLst/>
            </a:prstGeom>
            <a:noFill/>
            <a:ln w="9525">
              <a:solidFill>
                <a:srgbClr val="FFFFFF">
                  <a:alpha val="30196"/>
                </a:srgbClr>
              </a:solidFill>
              <a:round/>
              <a:headEnd/>
              <a:tailEnd/>
            </a:ln>
          </p:spPr>
          <p:txBody>
            <a:bodyPr wrap="none" anchor="ctr"/>
            <a:lstStyle/>
            <a:p>
              <a:pPr>
                <a:defRPr/>
              </a:pPr>
              <a:endParaRPr lang="en-US">
                <a:solidFill>
                  <a:srgbClr val="000000"/>
                </a:solidFill>
              </a:endParaRPr>
            </a:p>
          </p:txBody>
        </p:sp>
      </p:grpSp>
      <p:sp>
        <p:nvSpPr>
          <p:cNvPr id="1028" name="Rectangle 6"/>
          <p:cNvSpPr>
            <a:spLocks noChangeArrowheads="1"/>
          </p:cNvSpPr>
          <p:nvPr userDrawn="1"/>
        </p:nvSpPr>
        <p:spPr bwMode="auto">
          <a:xfrm>
            <a:off x="0" y="2286000"/>
            <a:ext cx="9144000" cy="4581525"/>
          </a:xfrm>
          <a:prstGeom prst="rect">
            <a:avLst/>
          </a:prstGeom>
          <a:gradFill rotWithShape="1">
            <a:gsLst>
              <a:gs pos="0">
                <a:srgbClr val="3B3B3B">
                  <a:alpha val="0"/>
                </a:srgbClr>
              </a:gs>
              <a:gs pos="100000">
                <a:srgbClr val="808080"/>
              </a:gs>
            </a:gsLst>
            <a:lin ang="5400000" scaled="1"/>
          </a:gradFill>
          <a:ln w="9525">
            <a:noFill/>
            <a:miter lim="800000"/>
            <a:headEnd/>
            <a:tailEnd/>
          </a:ln>
        </p:spPr>
        <p:txBody>
          <a:bodyPr wrap="none" anchor="ctr"/>
          <a:lstStyle/>
          <a:p>
            <a:pPr>
              <a:defRPr/>
            </a:pPr>
            <a:endParaRPr lang="en-US">
              <a:solidFill>
                <a:srgbClr val="000000"/>
              </a:solidFill>
            </a:endParaRPr>
          </a:p>
        </p:txBody>
      </p:sp>
      <p:sp>
        <p:nvSpPr>
          <p:cNvPr id="6147" name="Rectangle 3"/>
          <p:cNvSpPr>
            <a:spLocks noGrp="1" noChangeArrowheads="1"/>
          </p:cNvSpPr>
          <p:nvPr>
            <p:ph type="sldNum" sz="quarter" idx="4"/>
          </p:nvPr>
        </p:nvSpPr>
        <p:spPr bwMode="auto">
          <a:xfrm>
            <a:off x="4098925" y="6480175"/>
            <a:ext cx="982663" cy="244475"/>
          </a:xfrm>
          <a:prstGeom prst="rect">
            <a:avLst/>
          </a:prstGeom>
          <a:noFill/>
          <a:ln>
            <a:noFill/>
          </a:ln>
          <a:effectLst/>
          <a:extLst/>
        </p:spPr>
        <p:txBody>
          <a:bodyPr vert="horz" wrap="square" lIns="91440" tIns="45720" rIns="91440" bIns="45720" numCol="1" anchor="b" anchorCtr="1" compatLnSpc="1">
            <a:prstTxWarp prst="textNoShape">
              <a:avLst/>
            </a:prstTxWarp>
            <a:spAutoFit/>
          </a:bodyPr>
          <a:lstStyle>
            <a:lvl1pPr algn="ctr">
              <a:defRPr kumimoji="0" sz="1000">
                <a:solidFill>
                  <a:schemeClr val="bg1"/>
                </a:solidFill>
              </a:defRPr>
            </a:lvl1pPr>
          </a:lstStyle>
          <a:p>
            <a:pPr>
              <a:defRPr/>
            </a:pPr>
            <a:fld id="{B8FAA86D-C72D-4038-898C-12842BFCFD7E}" type="slidenum">
              <a:rPr lang="en-US" altLang="ko-KR">
                <a:solidFill>
                  <a:srgbClr val="FFFFFF"/>
                </a:solidFill>
              </a:rPr>
              <a:pPr>
                <a:defRPr/>
              </a:pPr>
              <a:t>‹#›</a:t>
            </a:fld>
            <a:endParaRPr lang="en-US" altLang="ko-KR">
              <a:solidFill>
                <a:srgbClr val="FFFFFF"/>
              </a:solidFill>
            </a:endParaRPr>
          </a:p>
        </p:txBody>
      </p:sp>
      <p:sp>
        <p:nvSpPr>
          <p:cNvPr id="1030" name="Rectangle 4"/>
          <p:cNvSpPr>
            <a:spLocks noChangeArrowheads="1"/>
          </p:cNvSpPr>
          <p:nvPr userDrawn="1"/>
        </p:nvSpPr>
        <p:spPr bwMode="auto">
          <a:xfrm>
            <a:off x="0" y="908050"/>
            <a:ext cx="9153525" cy="5614988"/>
          </a:xfrm>
          <a:prstGeom prst="rect">
            <a:avLst/>
          </a:prstGeom>
          <a:solidFill>
            <a:srgbClr val="EAEAEA">
              <a:alpha val="50195"/>
            </a:srgbClr>
          </a:solidFill>
          <a:ln w="9525">
            <a:noFill/>
            <a:miter lim="800000"/>
            <a:headEnd/>
            <a:tailEnd/>
          </a:ln>
        </p:spPr>
        <p:txBody>
          <a:bodyPr wrap="none" anchor="ctr"/>
          <a:lstStyle/>
          <a:p>
            <a:pPr>
              <a:defRPr/>
            </a:pPr>
            <a:endParaRPr lang="en-US">
              <a:solidFill>
                <a:srgbClr val="000000"/>
              </a:solidFill>
            </a:endParaRPr>
          </a:p>
        </p:txBody>
      </p:sp>
      <p:pic>
        <p:nvPicPr>
          <p:cNvPr id="1031" name="Picture 8" descr="영문간지"/>
          <p:cNvPicPr>
            <a:picLocks noChangeAspect="1" noChangeArrowheads="1"/>
          </p:cNvPicPr>
          <p:nvPr userDrawn="1"/>
        </p:nvPicPr>
        <p:blipFill>
          <a:blip r:embed="rId16"/>
          <a:srcRect/>
          <a:stretch>
            <a:fillRect/>
          </a:stretch>
        </p:blipFill>
        <p:spPr bwMode="auto">
          <a:xfrm>
            <a:off x="7308850" y="115888"/>
            <a:ext cx="1835150" cy="1731962"/>
          </a:xfrm>
          <a:prstGeom prst="rect">
            <a:avLst/>
          </a:prstGeom>
          <a:noFill/>
          <a:ln w="9525">
            <a:noFill/>
            <a:miter lim="800000"/>
            <a:headEnd/>
            <a:tailEnd/>
          </a:ln>
        </p:spPr>
      </p:pic>
      <p:grpSp>
        <p:nvGrpSpPr>
          <p:cNvPr id="1032" name="Group 9"/>
          <p:cNvGrpSpPr>
            <a:grpSpLocks/>
          </p:cNvGrpSpPr>
          <p:nvPr userDrawn="1"/>
        </p:nvGrpSpPr>
        <p:grpSpPr bwMode="auto">
          <a:xfrm>
            <a:off x="4859338" y="333375"/>
            <a:ext cx="2268537" cy="504825"/>
            <a:chOff x="3833" y="2010"/>
            <a:chExt cx="1860" cy="422"/>
          </a:xfrm>
        </p:grpSpPr>
        <p:sp>
          <p:nvSpPr>
            <p:cNvPr id="1035" name="AutoShape 10"/>
            <p:cNvSpPr>
              <a:spLocks noChangeArrowheads="1"/>
            </p:cNvSpPr>
            <p:nvPr/>
          </p:nvSpPr>
          <p:spPr bwMode="auto">
            <a:xfrm>
              <a:off x="3833" y="2017"/>
              <a:ext cx="288" cy="413"/>
            </a:xfrm>
            <a:prstGeom prst="chevron">
              <a:avLst>
                <a:gd name="adj" fmla="val 25000"/>
              </a:avLst>
            </a:prstGeom>
            <a:solidFill>
              <a:srgbClr val="FFFFFF">
                <a:alpha val="10196"/>
              </a:srgbClr>
            </a:solidFill>
            <a:ln w="9525" algn="ctr">
              <a:noFill/>
              <a:miter lim="800000"/>
              <a:headEnd/>
              <a:tailEnd/>
            </a:ln>
          </p:spPr>
          <p:txBody>
            <a:bodyPr wrap="none" anchor="ctr"/>
            <a:lstStyle/>
            <a:p>
              <a:pPr>
                <a:defRPr/>
              </a:pPr>
              <a:endParaRPr lang="en-US">
                <a:solidFill>
                  <a:srgbClr val="000000"/>
                </a:solidFill>
              </a:endParaRPr>
            </a:p>
          </p:txBody>
        </p:sp>
        <p:sp>
          <p:nvSpPr>
            <p:cNvPr id="1036" name="AutoShape 11"/>
            <p:cNvSpPr>
              <a:spLocks noChangeArrowheads="1"/>
            </p:cNvSpPr>
            <p:nvPr/>
          </p:nvSpPr>
          <p:spPr bwMode="auto">
            <a:xfrm>
              <a:off x="4095" y="2014"/>
              <a:ext cx="289" cy="414"/>
            </a:xfrm>
            <a:prstGeom prst="chevron">
              <a:avLst>
                <a:gd name="adj" fmla="val 25000"/>
              </a:avLst>
            </a:prstGeom>
            <a:solidFill>
              <a:srgbClr val="FFFFFF">
                <a:alpha val="10196"/>
              </a:srgbClr>
            </a:solidFill>
            <a:ln w="9525" algn="ctr">
              <a:noFill/>
              <a:miter lim="800000"/>
              <a:headEnd/>
              <a:tailEnd/>
            </a:ln>
          </p:spPr>
          <p:txBody>
            <a:bodyPr wrap="none" anchor="ctr"/>
            <a:lstStyle/>
            <a:p>
              <a:pPr>
                <a:defRPr/>
              </a:pPr>
              <a:endParaRPr lang="en-US">
                <a:solidFill>
                  <a:srgbClr val="000000"/>
                </a:solidFill>
              </a:endParaRPr>
            </a:p>
          </p:txBody>
        </p:sp>
        <p:sp>
          <p:nvSpPr>
            <p:cNvPr id="1037" name="AutoShape 12"/>
            <p:cNvSpPr>
              <a:spLocks noChangeArrowheads="1"/>
            </p:cNvSpPr>
            <p:nvPr/>
          </p:nvSpPr>
          <p:spPr bwMode="auto">
            <a:xfrm>
              <a:off x="4358" y="2018"/>
              <a:ext cx="289" cy="414"/>
            </a:xfrm>
            <a:prstGeom prst="chevron">
              <a:avLst>
                <a:gd name="adj" fmla="val 25000"/>
              </a:avLst>
            </a:prstGeom>
            <a:solidFill>
              <a:srgbClr val="FFFFFF">
                <a:alpha val="10196"/>
              </a:srgbClr>
            </a:solidFill>
            <a:ln w="9525" algn="ctr">
              <a:noFill/>
              <a:miter lim="800000"/>
              <a:headEnd/>
              <a:tailEnd/>
            </a:ln>
          </p:spPr>
          <p:txBody>
            <a:bodyPr wrap="none" anchor="ctr"/>
            <a:lstStyle/>
            <a:p>
              <a:pPr>
                <a:defRPr/>
              </a:pPr>
              <a:endParaRPr lang="en-US">
                <a:solidFill>
                  <a:srgbClr val="000000"/>
                </a:solidFill>
              </a:endParaRPr>
            </a:p>
          </p:txBody>
        </p:sp>
        <p:sp>
          <p:nvSpPr>
            <p:cNvPr id="1038" name="AutoShape 13"/>
            <p:cNvSpPr>
              <a:spLocks noChangeArrowheads="1"/>
            </p:cNvSpPr>
            <p:nvPr/>
          </p:nvSpPr>
          <p:spPr bwMode="auto">
            <a:xfrm>
              <a:off x="4619" y="2017"/>
              <a:ext cx="288" cy="413"/>
            </a:xfrm>
            <a:prstGeom prst="chevron">
              <a:avLst>
                <a:gd name="adj" fmla="val 25000"/>
              </a:avLst>
            </a:prstGeom>
            <a:solidFill>
              <a:srgbClr val="FFFFFF">
                <a:alpha val="10196"/>
              </a:srgbClr>
            </a:solidFill>
            <a:ln w="9525" algn="ctr">
              <a:noFill/>
              <a:miter lim="800000"/>
              <a:headEnd/>
              <a:tailEnd/>
            </a:ln>
          </p:spPr>
          <p:txBody>
            <a:bodyPr wrap="none" anchor="ctr"/>
            <a:lstStyle/>
            <a:p>
              <a:pPr>
                <a:defRPr/>
              </a:pPr>
              <a:endParaRPr lang="en-US">
                <a:solidFill>
                  <a:srgbClr val="000000"/>
                </a:solidFill>
              </a:endParaRPr>
            </a:p>
          </p:txBody>
        </p:sp>
        <p:sp>
          <p:nvSpPr>
            <p:cNvPr id="1039" name="AutoShape 14"/>
            <p:cNvSpPr>
              <a:spLocks noChangeArrowheads="1"/>
            </p:cNvSpPr>
            <p:nvPr/>
          </p:nvSpPr>
          <p:spPr bwMode="auto">
            <a:xfrm>
              <a:off x="4881" y="2014"/>
              <a:ext cx="288" cy="414"/>
            </a:xfrm>
            <a:prstGeom prst="chevron">
              <a:avLst>
                <a:gd name="adj" fmla="val 25000"/>
              </a:avLst>
            </a:prstGeom>
            <a:solidFill>
              <a:srgbClr val="FFFFFF">
                <a:alpha val="10196"/>
              </a:srgbClr>
            </a:solidFill>
            <a:ln w="9525" algn="ctr">
              <a:noFill/>
              <a:miter lim="800000"/>
              <a:headEnd/>
              <a:tailEnd/>
            </a:ln>
          </p:spPr>
          <p:txBody>
            <a:bodyPr wrap="none" anchor="ctr"/>
            <a:lstStyle/>
            <a:p>
              <a:pPr>
                <a:defRPr/>
              </a:pPr>
              <a:endParaRPr lang="en-US">
                <a:solidFill>
                  <a:srgbClr val="000000"/>
                </a:solidFill>
              </a:endParaRPr>
            </a:p>
          </p:txBody>
        </p:sp>
        <p:sp>
          <p:nvSpPr>
            <p:cNvPr id="1040" name="AutoShape 15"/>
            <p:cNvSpPr>
              <a:spLocks noChangeArrowheads="1"/>
            </p:cNvSpPr>
            <p:nvPr/>
          </p:nvSpPr>
          <p:spPr bwMode="auto">
            <a:xfrm>
              <a:off x="5142" y="2013"/>
              <a:ext cx="289" cy="413"/>
            </a:xfrm>
            <a:prstGeom prst="chevron">
              <a:avLst>
                <a:gd name="adj" fmla="val 25000"/>
              </a:avLst>
            </a:prstGeom>
            <a:solidFill>
              <a:srgbClr val="FFFFFF">
                <a:alpha val="10196"/>
              </a:srgbClr>
            </a:solidFill>
            <a:ln w="9525" algn="ctr">
              <a:noFill/>
              <a:miter lim="800000"/>
              <a:headEnd/>
              <a:tailEnd/>
            </a:ln>
          </p:spPr>
          <p:txBody>
            <a:bodyPr wrap="none" anchor="ctr"/>
            <a:lstStyle/>
            <a:p>
              <a:pPr>
                <a:defRPr/>
              </a:pPr>
              <a:endParaRPr lang="en-US">
                <a:solidFill>
                  <a:srgbClr val="000000"/>
                </a:solidFill>
              </a:endParaRPr>
            </a:p>
          </p:txBody>
        </p:sp>
        <p:sp>
          <p:nvSpPr>
            <p:cNvPr id="1041" name="AutoShape 16"/>
            <p:cNvSpPr>
              <a:spLocks noChangeArrowheads="1"/>
            </p:cNvSpPr>
            <p:nvPr/>
          </p:nvSpPr>
          <p:spPr bwMode="auto">
            <a:xfrm>
              <a:off x="5405" y="2010"/>
              <a:ext cx="288" cy="414"/>
            </a:xfrm>
            <a:prstGeom prst="chevron">
              <a:avLst>
                <a:gd name="adj" fmla="val 25000"/>
              </a:avLst>
            </a:prstGeom>
            <a:solidFill>
              <a:srgbClr val="FFFFFF">
                <a:alpha val="10196"/>
              </a:srgbClr>
            </a:solidFill>
            <a:ln w="9525" algn="ctr">
              <a:noFill/>
              <a:miter lim="800000"/>
              <a:headEnd/>
              <a:tailEnd/>
            </a:ln>
          </p:spPr>
          <p:txBody>
            <a:bodyPr wrap="none" anchor="ctr"/>
            <a:lstStyle/>
            <a:p>
              <a:pPr>
                <a:defRPr/>
              </a:pPr>
              <a:endParaRPr lang="en-US">
                <a:solidFill>
                  <a:srgbClr val="000000"/>
                </a:solidFill>
              </a:endParaRPr>
            </a:p>
          </p:txBody>
        </p:sp>
      </p:grpSp>
      <p:sp>
        <p:nvSpPr>
          <p:cNvPr id="1033" name="Rectangle 25" descr="어두운 상향 대각선"/>
          <p:cNvSpPr>
            <a:spLocks noChangeArrowheads="1"/>
          </p:cNvSpPr>
          <p:nvPr userDrawn="1"/>
        </p:nvSpPr>
        <p:spPr bwMode="auto">
          <a:xfrm>
            <a:off x="0" y="908050"/>
            <a:ext cx="9144000" cy="476250"/>
          </a:xfrm>
          <a:prstGeom prst="rect">
            <a:avLst/>
          </a:prstGeom>
          <a:pattFill prst="dkUpDiag">
            <a:fgClr>
              <a:srgbClr val="000000">
                <a:alpha val="20000"/>
              </a:srgbClr>
            </a:fgClr>
            <a:bgClr>
              <a:srgbClr val="969696">
                <a:alpha val="20000"/>
              </a:srgbClr>
            </a:bgClr>
          </a:pattFill>
          <a:ln w="9525" algn="ctr">
            <a:noFill/>
            <a:miter lim="800000"/>
            <a:headEnd/>
            <a:tailEnd/>
          </a:ln>
        </p:spPr>
        <p:txBody>
          <a:bodyPr wrap="none" anchor="ctr"/>
          <a:lstStyle/>
          <a:p>
            <a:pPr>
              <a:defRPr/>
            </a:pPr>
            <a:endParaRPr lang="en-US">
              <a:solidFill>
                <a:srgbClr val="000000"/>
              </a:solidFill>
            </a:endParaRPr>
          </a:p>
        </p:txBody>
      </p:sp>
      <p:sp>
        <p:nvSpPr>
          <p:cNvPr id="1034" name="Line 26"/>
          <p:cNvSpPr>
            <a:spLocks noChangeShapeType="1"/>
          </p:cNvSpPr>
          <p:nvPr userDrawn="1"/>
        </p:nvSpPr>
        <p:spPr bwMode="auto">
          <a:xfrm>
            <a:off x="0" y="908050"/>
            <a:ext cx="9144000" cy="0"/>
          </a:xfrm>
          <a:prstGeom prst="line">
            <a:avLst/>
          </a:prstGeom>
          <a:noFill/>
          <a:ln w="19050">
            <a:solidFill>
              <a:srgbClr val="FFFFFF">
                <a:alpha val="50195"/>
              </a:srgbClr>
            </a:solidFill>
            <a:prstDash val="sysDot"/>
            <a:round/>
            <a:headEnd/>
            <a:tailEnd/>
          </a:ln>
        </p:spPr>
        <p:txBody>
          <a:bodyPr wrap="none" anchor="ctr"/>
          <a:lstStyle/>
          <a:p>
            <a:pPr>
              <a:defRPr/>
            </a:pPr>
            <a:endParaRPr lang="en-US">
              <a:solidFill>
                <a:srgbClr val="000000"/>
              </a:solidFill>
            </a:endParaRPr>
          </a:p>
        </p:txBody>
      </p:sp>
    </p:spTree>
    <p:extLst>
      <p:ext uri="{BB962C8B-B14F-4D97-AF65-F5344CB8AC3E}">
        <p14:creationId xmlns:p14="http://schemas.microsoft.com/office/powerpoint/2010/main" val="696131133"/>
      </p:ext>
    </p:extLst>
  </p:cSld>
  <p:clrMap bg1="lt1" tx1="dk1" bg2="lt2" tx2="dk2" accent1="accent1" accent2="accent2" accent3="accent3" accent4="accent4" accent5="accent5" accent6="accent6" hlink="hlink" folHlink="folHlink"/>
  <p:sldLayoutIdLst>
    <p:sldLayoutId id="2147483832" r:id="rId1"/>
    <p:sldLayoutId id="2147483833" r:id="rId2"/>
    <p:sldLayoutId id="2147483834" r:id="rId3"/>
    <p:sldLayoutId id="2147483835" r:id="rId4"/>
    <p:sldLayoutId id="2147483836" r:id="rId5"/>
    <p:sldLayoutId id="2147483837" r:id="rId6"/>
    <p:sldLayoutId id="2147483838" r:id="rId7"/>
    <p:sldLayoutId id="2147483839" r:id="rId8"/>
    <p:sldLayoutId id="2147483840" r:id="rId9"/>
    <p:sldLayoutId id="2147483841" r:id="rId10"/>
    <p:sldLayoutId id="2147483842" r:id="rId11"/>
    <p:sldLayoutId id="2147483843" r:id="rId12"/>
  </p:sldLayoutIdLst>
  <p:hf hdr="0" ftr="0" dt="0"/>
  <p:txStyles>
    <p:titleStyle>
      <a:lvl1pPr algn="l" rtl="0" eaLnBrk="0" fontAlgn="base" latinLnBrk="1" hangingPunct="0">
        <a:lnSpc>
          <a:spcPct val="90000"/>
        </a:lnSpc>
        <a:spcBef>
          <a:spcPct val="0"/>
        </a:spcBef>
        <a:spcAft>
          <a:spcPct val="0"/>
        </a:spcAft>
        <a:defRPr kumimoji="1" sz="3600" b="1">
          <a:solidFill>
            <a:schemeClr val="tx2"/>
          </a:solidFill>
          <a:latin typeface="+mj-lt"/>
          <a:ea typeface="+mj-ea"/>
          <a:cs typeface="+mj-cs"/>
        </a:defRPr>
      </a:lvl1pPr>
      <a:lvl2pPr algn="l" rtl="0" eaLnBrk="0" fontAlgn="base" latinLnBrk="1" hangingPunct="0">
        <a:lnSpc>
          <a:spcPct val="90000"/>
        </a:lnSpc>
        <a:spcBef>
          <a:spcPct val="0"/>
        </a:spcBef>
        <a:spcAft>
          <a:spcPct val="0"/>
        </a:spcAft>
        <a:defRPr kumimoji="1" sz="3600" b="1">
          <a:solidFill>
            <a:schemeClr val="tx2"/>
          </a:solidFill>
          <a:latin typeface="굴림" pitchFamily="34" charset="-127"/>
          <a:ea typeface="굴림" pitchFamily="34" charset="-127"/>
        </a:defRPr>
      </a:lvl2pPr>
      <a:lvl3pPr algn="l" rtl="0" eaLnBrk="0" fontAlgn="base" latinLnBrk="1" hangingPunct="0">
        <a:lnSpc>
          <a:spcPct val="90000"/>
        </a:lnSpc>
        <a:spcBef>
          <a:spcPct val="0"/>
        </a:spcBef>
        <a:spcAft>
          <a:spcPct val="0"/>
        </a:spcAft>
        <a:defRPr kumimoji="1" sz="3600" b="1">
          <a:solidFill>
            <a:schemeClr val="tx2"/>
          </a:solidFill>
          <a:latin typeface="굴림" pitchFamily="34" charset="-127"/>
          <a:ea typeface="굴림" pitchFamily="34" charset="-127"/>
        </a:defRPr>
      </a:lvl3pPr>
      <a:lvl4pPr algn="l" rtl="0" eaLnBrk="0" fontAlgn="base" latinLnBrk="1" hangingPunct="0">
        <a:lnSpc>
          <a:spcPct val="90000"/>
        </a:lnSpc>
        <a:spcBef>
          <a:spcPct val="0"/>
        </a:spcBef>
        <a:spcAft>
          <a:spcPct val="0"/>
        </a:spcAft>
        <a:defRPr kumimoji="1" sz="3600" b="1">
          <a:solidFill>
            <a:schemeClr val="tx2"/>
          </a:solidFill>
          <a:latin typeface="굴림" pitchFamily="34" charset="-127"/>
          <a:ea typeface="굴림" pitchFamily="34" charset="-127"/>
        </a:defRPr>
      </a:lvl4pPr>
      <a:lvl5pPr algn="l" rtl="0" eaLnBrk="0" fontAlgn="base" latinLnBrk="1" hangingPunct="0">
        <a:lnSpc>
          <a:spcPct val="90000"/>
        </a:lnSpc>
        <a:spcBef>
          <a:spcPct val="0"/>
        </a:spcBef>
        <a:spcAft>
          <a:spcPct val="0"/>
        </a:spcAft>
        <a:defRPr kumimoji="1" sz="3600" b="1">
          <a:solidFill>
            <a:schemeClr val="tx2"/>
          </a:solidFill>
          <a:latin typeface="굴림" pitchFamily="34" charset="-127"/>
          <a:ea typeface="굴림" pitchFamily="34" charset="-127"/>
        </a:defRPr>
      </a:lvl5pPr>
      <a:lvl6pPr marL="457200" algn="l" rtl="0" fontAlgn="base" latinLnBrk="1">
        <a:lnSpc>
          <a:spcPct val="90000"/>
        </a:lnSpc>
        <a:spcBef>
          <a:spcPct val="0"/>
        </a:spcBef>
        <a:spcAft>
          <a:spcPct val="0"/>
        </a:spcAft>
        <a:defRPr kumimoji="1" sz="3600" b="1">
          <a:solidFill>
            <a:schemeClr val="tx2"/>
          </a:solidFill>
          <a:latin typeface="굴림" pitchFamily="34" charset="-127"/>
          <a:ea typeface="굴림" pitchFamily="34" charset="-127"/>
        </a:defRPr>
      </a:lvl6pPr>
      <a:lvl7pPr marL="914400" algn="l" rtl="0" fontAlgn="base" latinLnBrk="1">
        <a:lnSpc>
          <a:spcPct val="90000"/>
        </a:lnSpc>
        <a:spcBef>
          <a:spcPct val="0"/>
        </a:spcBef>
        <a:spcAft>
          <a:spcPct val="0"/>
        </a:spcAft>
        <a:defRPr kumimoji="1" sz="3600" b="1">
          <a:solidFill>
            <a:schemeClr val="tx2"/>
          </a:solidFill>
          <a:latin typeface="굴림" pitchFamily="34" charset="-127"/>
          <a:ea typeface="굴림" pitchFamily="34" charset="-127"/>
        </a:defRPr>
      </a:lvl7pPr>
      <a:lvl8pPr marL="1371600" algn="l" rtl="0" fontAlgn="base" latinLnBrk="1">
        <a:lnSpc>
          <a:spcPct val="90000"/>
        </a:lnSpc>
        <a:spcBef>
          <a:spcPct val="0"/>
        </a:spcBef>
        <a:spcAft>
          <a:spcPct val="0"/>
        </a:spcAft>
        <a:defRPr kumimoji="1" sz="3600" b="1">
          <a:solidFill>
            <a:schemeClr val="tx2"/>
          </a:solidFill>
          <a:latin typeface="굴림" pitchFamily="34" charset="-127"/>
          <a:ea typeface="굴림" pitchFamily="34" charset="-127"/>
        </a:defRPr>
      </a:lvl8pPr>
      <a:lvl9pPr marL="1828800" algn="l" rtl="0" fontAlgn="base" latinLnBrk="1">
        <a:lnSpc>
          <a:spcPct val="90000"/>
        </a:lnSpc>
        <a:spcBef>
          <a:spcPct val="0"/>
        </a:spcBef>
        <a:spcAft>
          <a:spcPct val="0"/>
        </a:spcAft>
        <a:defRPr kumimoji="1" sz="3600" b="1">
          <a:solidFill>
            <a:schemeClr val="tx2"/>
          </a:solidFill>
          <a:latin typeface="굴림" pitchFamily="34" charset="-127"/>
          <a:ea typeface="굴림" pitchFamily="34" charset="-127"/>
        </a:defRPr>
      </a:lvl9pPr>
    </p:titleStyle>
    <p:bodyStyle>
      <a:lvl1pPr marL="342900" indent="-342900" algn="l" rtl="0" eaLnBrk="0" fontAlgn="base" latinLnBrk="1" hangingPunct="0">
        <a:spcBef>
          <a:spcPct val="20000"/>
        </a:spcBef>
        <a:spcAft>
          <a:spcPct val="0"/>
        </a:spcAft>
        <a:buClr>
          <a:schemeClr val="accent2"/>
        </a:buClr>
        <a:buSzPct val="75000"/>
        <a:buFont typeface="Wingdings" pitchFamily="2" charset="2"/>
        <a:buChar char="l"/>
        <a:defRPr kumimoji="1" sz="2800">
          <a:solidFill>
            <a:schemeClr val="tx1"/>
          </a:solidFill>
          <a:latin typeface="+mn-lt"/>
          <a:ea typeface="+mn-ea"/>
          <a:cs typeface="+mn-cs"/>
        </a:defRPr>
      </a:lvl1pPr>
      <a:lvl2pPr marL="742950" indent="-285750" algn="l" rtl="0" eaLnBrk="0" fontAlgn="base" latinLnBrk="1" hangingPunct="0">
        <a:spcBef>
          <a:spcPct val="20000"/>
        </a:spcBef>
        <a:spcAft>
          <a:spcPct val="0"/>
        </a:spcAft>
        <a:buClr>
          <a:schemeClr val="accent1"/>
        </a:buClr>
        <a:buSzPct val="75000"/>
        <a:buFont typeface="Wingdings" pitchFamily="2" charset="2"/>
        <a:buChar char="£"/>
        <a:defRPr kumimoji="1" sz="2400">
          <a:solidFill>
            <a:schemeClr val="tx1"/>
          </a:solidFill>
          <a:latin typeface="+mn-lt"/>
          <a:ea typeface="+mn-ea"/>
        </a:defRPr>
      </a:lvl2pPr>
      <a:lvl3pPr marL="1143000" indent="-228600" algn="l" rtl="0" eaLnBrk="0" fontAlgn="base" latinLnBrk="1" hangingPunct="0">
        <a:spcBef>
          <a:spcPct val="20000"/>
        </a:spcBef>
        <a:spcAft>
          <a:spcPct val="0"/>
        </a:spcAft>
        <a:buClr>
          <a:schemeClr val="accent2"/>
        </a:buClr>
        <a:buSzPct val="75000"/>
        <a:buFont typeface="Wingdings" pitchFamily="2" charset="2"/>
        <a:buChar char="l"/>
        <a:defRPr kumimoji="1" sz="2000">
          <a:solidFill>
            <a:schemeClr val="tx1"/>
          </a:solidFill>
          <a:latin typeface="+mn-lt"/>
          <a:ea typeface="+mn-ea"/>
        </a:defRPr>
      </a:lvl3pPr>
      <a:lvl4pPr marL="1600200" indent="-228600" algn="l" rtl="0" eaLnBrk="0" fontAlgn="base" latinLnBrk="1" hangingPunct="0">
        <a:spcBef>
          <a:spcPct val="20000"/>
        </a:spcBef>
        <a:spcAft>
          <a:spcPct val="0"/>
        </a:spcAft>
        <a:buClr>
          <a:schemeClr val="accent1"/>
        </a:buClr>
        <a:buSzPct val="80000"/>
        <a:buFont typeface="Wingdings" pitchFamily="2" charset="2"/>
        <a:buChar char="£"/>
        <a:defRPr kumimoji="1" sz="2000">
          <a:solidFill>
            <a:schemeClr val="tx1"/>
          </a:solidFill>
          <a:latin typeface="+mn-lt"/>
          <a:ea typeface="+mn-ea"/>
        </a:defRPr>
      </a:lvl4pPr>
      <a:lvl5pPr marL="2057400" indent="-228600" algn="l" rtl="0" eaLnBrk="0" fontAlgn="base" latinLnBrk="1" hangingPunct="0">
        <a:spcBef>
          <a:spcPct val="20000"/>
        </a:spcBef>
        <a:spcAft>
          <a:spcPct val="0"/>
        </a:spcAft>
        <a:buClr>
          <a:schemeClr val="accent2"/>
        </a:buClr>
        <a:buSzPct val="65000"/>
        <a:buFont typeface="Wingdings" pitchFamily="2" charset="2"/>
        <a:buChar char="l"/>
        <a:defRPr kumimoji="1" sz="2000">
          <a:solidFill>
            <a:schemeClr val="tx1"/>
          </a:solidFill>
          <a:latin typeface="+mn-lt"/>
          <a:ea typeface="+mn-ea"/>
        </a:defRPr>
      </a:lvl5pPr>
      <a:lvl6pPr marL="2514600" indent="-228600" algn="l" rtl="0" fontAlgn="base" latinLnBrk="1">
        <a:spcBef>
          <a:spcPct val="20000"/>
        </a:spcBef>
        <a:spcAft>
          <a:spcPct val="0"/>
        </a:spcAft>
        <a:buClr>
          <a:schemeClr val="accent2"/>
        </a:buClr>
        <a:buSzPct val="65000"/>
        <a:buFont typeface="Wingdings" pitchFamily="2" charset="2"/>
        <a:buChar char="l"/>
        <a:defRPr kumimoji="1">
          <a:solidFill>
            <a:schemeClr val="tx1"/>
          </a:solidFill>
          <a:latin typeface="+mn-lt"/>
          <a:ea typeface="+mn-ea"/>
        </a:defRPr>
      </a:lvl6pPr>
      <a:lvl7pPr marL="2971800" indent="-228600" algn="l" rtl="0" fontAlgn="base" latinLnBrk="1">
        <a:spcBef>
          <a:spcPct val="20000"/>
        </a:spcBef>
        <a:spcAft>
          <a:spcPct val="0"/>
        </a:spcAft>
        <a:buClr>
          <a:schemeClr val="accent2"/>
        </a:buClr>
        <a:buSzPct val="65000"/>
        <a:buFont typeface="Wingdings" pitchFamily="2" charset="2"/>
        <a:buChar char="l"/>
        <a:defRPr kumimoji="1">
          <a:solidFill>
            <a:schemeClr val="tx1"/>
          </a:solidFill>
          <a:latin typeface="+mn-lt"/>
          <a:ea typeface="+mn-ea"/>
        </a:defRPr>
      </a:lvl7pPr>
      <a:lvl8pPr marL="3429000" indent="-228600" algn="l" rtl="0" fontAlgn="base" latinLnBrk="1">
        <a:spcBef>
          <a:spcPct val="20000"/>
        </a:spcBef>
        <a:spcAft>
          <a:spcPct val="0"/>
        </a:spcAft>
        <a:buClr>
          <a:schemeClr val="accent2"/>
        </a:buClr>
        <a:buSzPct val="65000"/>
        <a:buFont typeface="Wingdings" pitchFamily="2" charset="2"/>
        <a:buChar char="l"/>
        <a:defRPr kumimoji="1">
          <a:solidFill>
            <a:schemeClr val="tx1"/>
          </a:solidFill>
          <a:latin typeface="+mn-lt"/>
          <a:ea typeface="+mn-ea"/>
        </a:defRPr>
      </a:lvl8pPr>
      <a:lvl9pPr marL="3886200" indent="-228600" algn="l" rtl="0" fontAlgn="base" latinLnBrk="1">
        <a:spcBef>
          <a:spcPct val="20000"/>
        </a:spcBef>
        <a:spcAft>
          <a:spcPct val="0"/>
        </a:spcAft>
        <a:buClr>
          <a:schemeClr val="accent2"/>
        </a:buClr>
        <a:buSzPct val="65000"/>
        <a:buFont typeface="Wingdings" pitchFamily="2" charset="2"/>
        <a:buChar char="l"/>
        <a:defRPr kumimoji="1">
          <a:solidFill>
            <a:schemeClr val="tx1"/>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hyperlink" Target="http://www.art-com.co.kr/online/ppt_gallery_1.htm" TargetMode="Externa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074" name="Rectangle 2"/>
          <p:cNvSpPr>
            <a:spLocks noGrp="1" noChangeArrowheads="1"/>
          </p:cNvSpPr>
          <p:nvPr>
            <p:ph type="sldNum" sz="quarter" idx="10"/>
          </p:nvPr>
        </p:nvSpPr>
        <p:spPr/>
        <p:txBody>
          <a:bodyPr/>
          <a:lstStyle/>
          <a:p>
            <a:fld id="{CB7373AF-A275-48E4-ABEF-286F7E49F87F}" type="slidenum">
              <a:rPr lang="en-US" altLang="ko-KR" smtClean="0">
                <a:solidFill>
                  <a:srgbClr val="FFFFFF"/>
                </a:solidFill>
              </a:rPr>
              <a:pPr/>
              <a:t>1</a:t>
            </a:fld>
            <a:endParaRPr lang="en-US" altLang="ko-KR" smtClean="0">
              <a:solidFill>
                <a:srgbClr val="FFFFFF"/>
              </a:solidFill>
            </a:endParaRPr>
          </a:p>
        </p:txBody>
      </p:sp>
      <p:sp>
        <p:nvSpPr>
          <p:cNvPr id="3076" name="Rectangle 85"/>
          <p:cNvSpPr>
            <a:spLocks noChangeArrowheads="1"/>
          </p:cNvSpPr>
          <p:nvPr/>
        </p:nvSpPr>
        <p:spPr bwMode="auto">
          <a:xfrm rot="20302582">
            <a:off x="1403350" y="2276598"/>
            <a:ext cx="6310313" cy="1133475"/>
          </a:xfrm>
          <a:prstGeom prst="rect">
            <a:avLst/>
          </a:prstGeom>
          <a:noFill/>
          <a:ln w="9525">
            <a:noFill/>
            <a:miter lim="800000"/>
            <a:headEnd/>
            <a:tailEnd/>
          </a:ln>
          <a:effectLst>
            <a:outerShdw dist="28398" dir="3806097" algn="ctr" rotWithShape="0">
              <a:schemeClr val="tx1"/>
            </a:outerShdw>
          </a:effectLst>
        </p:spPr>
        <p:txBody>
          <a:bodyPr/>
          <a:lstStyle/>
          <a:p>
            <a:pPr algn="ctr">
              <a:lnSpc>
                <a:spcPct val="90000"/>
              </a:lnSpc>
              <a:defRPr/>
            </a:pPr>
            <a:r>
              <a:rPr lang="en-US" altLang="ko-KR" sz="3600" dirty="0">
                <a:solidFill>
                  <a:srgbClr val="000000"/>
                </a:solidFill>
                <a:latin typeface="Arial Black" pitchFamily="34" charset="0"/>
              </a:rPr>
              <a:t>ARCH </a:t>
            </a:r>
            <a:r>
              <a:rPr lang="en-US" altLang="ko-KR" sz="3600" dirty="0" smtClean="0">
                <a:solidFill>
                  <a:srgbClr val="000000"/>
                </a:solidFill>
                <a:latin typeface="Arial Black" pitchFamily="34" charset="0"/>
              </a:rPr>
              <a:t>435</a:t>
            </a:r>
            <a:r>
              <a:rPr lang="en-US" altLang="ko-KR" sz="3600" dirty="0">
                <a:solidFill>
                  <a:srgbClr val="000000"/>
                </a:solidFill>
                <a:latin typeface="Arial Black" pitchFamily="34" charset="0"/>
              </a:rPr>
              <a:t/>
            </a:r>
            <a:br>
              <a:rPr lang="en-US" altLang="ko-KR" sz="3600" dirty="0">
                <a:solidFill>
                  <a:srgbClr val="000000"/>
                </a:solidFill>
                <a:latin typeface="Arial Black" pitchFamily="34" charset="0"/>
              </a:rPr>
            </a:br>
            <a:r>
              <a:rPr lang="en-US" altLang="ko-KR" sz="3600" dirty="0">
                <a:solidFill>
                  <a:srgbClr val="000000"/>
                </a:solidFill>
                <a:latin typeface="Arial Black" pitchFamily="34" charset="0"/>
              </a:rPr>
              <a:t> </a:t>
            </a:r>
            <a:r>
              <a:rPr lang="en-US" altLang="ko-KR" sz="3200" dirty="0">
                <a:solidFill>
                  <a:srgbClr val="000000"/>
                </a:solidFill>
                <a:latin typeface="Arial Black" pitchFamily="34" charset="0"/>
              </a:rPr>
              <a:t>PROJECT MANAGEMENT</a:t>
            </a:r>
          </a:p>
        </p:txBody>
      </p:sp>
      <p:sp>
        <p:nvSpPr>
          <p:cNvPr id="5" name="Rectangle 81">
            <a:hlinkClick r:id="rId2"/>
          </p:cNvPr>
          <p:cNvSpPr>
            <a:spLocks noChangeArrowheads="1"/>
          </p:cNvSpPr>
          <p:nvPr/>
        </p:nvSpPr>
        <p:spPr bwMode="auto">
          <a:xfrm>
            <a:off x="1168400" y="4777045"/>
            <a:ext cx="7010400" cy="616278"/>
          </a:xfrm>
          <a:prstGeom prst="rect">
            <a:avLst/>
          </a:prstGeom>
          <a:noFill/>
          <a:ln w="9525">
            <a:noFill/>
            <a:miter lim="800000"/>
            <a:headEnd/>
            <a:tailEnd/>
          </a:ln>
        </p:spPr>
        <p:txBody>
          <a:bodyPr/>
          <a:lstStyle/>
          <a:p>
            <a:pPr algn="ctr"/>
            <a:r>
              <a:rPr lang="en-US" altLang="ko-KR" b="1" dirty="0">
                <a:latin typeface="Arial" charset="0"/>
              </a:rPr>
              <a:t>Lecture </a:t>
            </a:r>
            <a:r>
              <a:rPr lang="en-US" altLang="ko-KR" b="1" dirty="0" smtClean="0">
                <a:latin typeface="Arial" charset="0"/>
              </a:rPr>
              <a:t>7: </a:t>
            </a:r>
            <a:r>
              <a:rPr lang="en-US" b="1" dirty="0" smtClean="0">
                <a:latin typeface="Arial" charset="0"/>
              </a:rPr>
              <a:t>Cash-Flow</a:t>
            </a:r>
            <a:r>
              <a:rPr lang="en-US" b="1" dirty="0">
                <a:latin typeface="Arial" charset="0"/>
              </a:rPr>
              <a:t/>
            </a:r>
            <a:br>
              <a:rPr lang="en-US" b="1" dirty="0">
                <a:latin typeface="Arial" charset="0"/>
              </a:rPr>
            </a:br>
            <a:endParaRPr lang="en-US" altLang="ko-KR" b="1" dirty="0">
              <a:latin typeface="Arial" charset="0"/>
            </a:endParaRPr>
          </a:p>
        </p:txBody>
      </p:sp>
    </p:spTree>
    <p:extLst>
      <p:ext uri="{BB962C8B-B14F-4D97-AF65-F5344CB8AC3E}">
        <p14:creationId xmlns:p14="http://schemas.microsoft.com/office/powerpoint/2010/main" val="308345330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Date Placeholder 3"/>
          <p:cNvSpPr>
            <a:spLocks noGrp="1"/>
          </p:cNvSpPr>
          <p:nvPr>
            <p:ph type="dt" sz="quarter" idx="10"/>
          </p:nvPr>
        </p:nvSpPr>
        <p:spPr>
          <a:noFill/>
        </p:spPr>
        <p:txBody>
          <a:bodyPr/>
          <a:lstStyle/>
          <a:p>
            <a:fld id="{F21D0512-4A76-4B62-896A-8D64AE58F4AC}" type="datetime8">
              <a:rPr lang="en-US" smtClean="0"/>
              <a:pPr/>
              <a:t>1/1/2013 3:59 PM</a:t>
            </a:fld>
            <a:endParaRPr lang="en-US" smtClean="0"/>
          </a:p>
        </p:txBody>
      </p:sp>
      <p:sp>
        <p:nvSpPr>
          <p:cNvPr id="537602" name="Rectangle 2"/>
          <p:cNvSpPr>
            <a:spLocks noGrp="1" noChangeArrowheads="1"/>
          </p:cNvSpPr>
          <p:nvPr>
            <p:ph type="body" idx="1"/>
          </p:nvPr>
        </p:nvSpPr>
        <p:spPr>
          <a:xfrm>
            <a:off x="539552" y="1196752"/>
            <a:ext cx="8299648" cy="4876800"/>
          </a:xfrm>
          <a:noFill/>
          <a:ln>
            <a:noFill/>
          </a:ln>
          <a:effectLst/>
        </p:spPr>
        <p:txBody>
          <a:bodyPr/>
          <a:lstStyle/>
          <a:p>
            <a:pPr algn="just">
              <a:buClr>
                <a:srgbClr val="C00000"/>
              </a:buClr>
              <a:buSzPct val="100000"/>
              <a:buFont typeface="Wingdings" pitchFamily="2" charset="2"/>
              <a:buChar char="§"/>
              <a:defRPr/>
            </a:pPr>
            <a:r>
              <a:rPr lang="en-US" sz="1800" dirty="0" smtClean="0"/>
              <a:t>Engineering projects can make substantial demands on a contractor's  cash.</a:t>
            </a:r>
          </a:p>
          <a:p>
            <a:pPr algn="just">
              <a:buClr>
                <a:srgbClr val="C00000"/>
              </a:buClr>
              <a:buSzPct val="100000"/>
              <a:buFont typeface="Wingdings" pitchFamily="2" charset="2"/>
              <a:buChar char="§"/>
              <a:defRPr/>
            </a:pPr>
            <a:endParaRPr lang="en-US" sz="500" dirty="0" smtClean="0"/>
          </a:p>
          <a:p>
            <a:pPr algn="just">
              <a:buClr>
                <a:srgbClr val="C00000"/>
              </a:buClr>
              <a:buSzPct val="100000"/>
              <a:buFont typeface="Wingdings" pitchFamily="2" charset="2"/>
              <a:buChar char="§"/>
              <a:defRPr/>
            </a:pPr>
            <a:r>
              <a:rPr lang="en-US" sz="1800" b="1" dirty="0" smtClean="0">
                <a:effectLst>
                  <a:outerShdw blurRad="38100" dist="38100" dir="2700000" algn="tl">
                    <a:srgbClr val="000000">
                      <a:alpha val="43137"/>
                    </a:srgbClr>
                  </a:outerShdw>
                </a:effectLst>
              </a:rPr>
              <a:t>Cash out = payment of costs = expense</a:t>
            </a:r>
          </a:p>
          <a:p>
            <a:pPr algn="just">
              <a:buClr>
                <a:srgbClr val="C00000"/>
              </a:buClr>
              <a:buSzPct val="100000"/>
              <a:buFont typeface="Wingdings" pitchFamily="2" charset="2"/>
              <a:buChar char="§"/>
              <a:defRPr/>
            </a:pPr>
            <a:r>
              <a:rPr lang="en-US" sz="1800" b="1" dirty="0" smtClean="0">
                <a:effectLst>
                  <a:outerShdw blurRad="38100" dist="38100" dir="2700000" algn="tl">
                    <a:srgbClr val="000000">
                      <a:alpha val="43137"/>
                    </a:srgbClr>
                  </a:outerShdw>
                </a:effectLst>
              </a:rPr>
              <a:t>Principal components of cash out</a:t>
            </a:r>
          </a:p>
          <a:p>
            <a:pPr marL="893763" indent="-447675" algn="just">
              <a:buClr>
                <a:srgbClr val="C00000"/>
              </a:buClr>
              <a:buSzPct val="100000"/>
              <a:buFont typeface="Wingdings" pitchFamily="2" charset="2"/>
              <a:buChar char="§"/>
              <a:defRPr/>
            </a:pPr>
            <a:r>
              <a:rPr lang="en-US" sz="1800" dirty="0" smtClean="0"/>
              <a:t>“</a:t>
            </a:r>
            <a:r>
              <a:rPr lang="en-US" sz="1800" b="1" dirty="0" smtClean="0">
                <a:effectLst>
                  <a:outerShdw blurRad="38100" dist="38100" dir="2700000" algn="tl">
                    <a:srgbClr val="000000">
                      <a:alpha val="43137"/>
                    </a:srgbClr>
                  </a:outerShdw>
                </a:effectLst>
              </a:rPr>
              <a:t>Up-front</a:t>
            </a:r>
            <a:r>
              <a:rPr lang="en-US" sz="1800" dirty="0" smtClean="0"/>
              <a:t>" costs = </a:t>
            </a:r>
            <a:r>
              <a:rPr lang="en-US" sz="1800" b="1" dirty="0" smtClean="0">
                <a:effectLst>
                  <a:outerShdw blurRad="38100" dist="38100" dir="2700000" algn="tl">
                    <a:srgbClr val="000000">
                      <a:alpha val="43137"/>
                    </a:srgbClr>
                  </a:outerShdw>
                </a:effectLst>
              </a:rPr>
              <a:t>initial expenses</a:t>
            </a:r>
            <a:r>
              <a:rPr lang="en-US" sz="1800" dirty="0" smtClean="0"/>
              <a:t> = </a:t>
            </a:r>
            <a:r>
              <a:rPr lang="en-US" sz="1800" b="1" dirty="0" smtClean="0">
                <a:effectLst>
                  <a:outerShdw blurRad="38100" dist="38100" dir="2700000" algn="tl">
                    <a:srgbClr val="000000">
                      <a:alpha val="43137"/>
                    </a:srgbClr>
                  </a:outerShdw>
                </a:effectLst>
              </a:rPr>
              <a:t>start-up</a:t>
            </a:r>
            <a:r>
              <a:rPr lang="en-US" sz="1800" dirty="0" smtClean="0"/>
              <a:t> costs are costs       necessary to start the project such as costs of moving in workers and equipment; erecting field offices, storage sheds, fences, job   layout, installation of temporary electricity, water, telephone,         sanitary, and other services, bonds, permits and project insurance.</a:t>
            </a:r>
          </a:p>
          <a:p>
            <a:pPr marL="893763" indent="-447675" algn="just">
              <a:buClr>
                <a:srgbClr val="C00000"/>
              </a:buClr>
              <a:buSzPct val="100000"/>
              <a:buFont typeface="Wingdings" pitchFamily="2" charset="2"/>
              <a:buChar char="§"/>
              <a:defRPr/>
            </a:pPr>
            <a:r>
              <a:rPr lang="en-US" sz="1800" dirty="0" smtClean="0"/>
              <a:t>Payment of </a:t>
            </a:r>
            <a:r>
              <a:rPr lang="en-US" sz="1800" b="1" dirty="0" smtClean="0">
                <a:effectLst>
                  <a:outerShdw blurRad="38100" dist="38100" dir="2700000" algn="tl">
                    <a:srgbClr val="000000">
                      <a:alpha val="43137"/>
                    </a:srgbClr>
                  </a:outerShdw>
                </a:effectLst>
              </a:rPr>
              <a:t>direct job costs</a:t>
            </a:r>
            <a:r>
              <a:rPr lang="en-US" sz="1800" dirty="0" smtClean="0"/>
              <a:t>. These include costs associated with  payrolls, materials, equipment, and subcontractor payments.</a:t>
            </a:r>
          </a:p>
          <a:p>
            <a:pPr marL="893763" indent="-447675" algn="just">
              <a:buClr>
                <a:srgbClr val="C00000"/>
              </a:buClr>
              <a:buSzPct val="100000"/>
              <a:buFont typeface="Wingdings" pitchFamily="2" charset="2"/>
              <a:buChar char="§"/>
              <a:defRPr/>
            </a:pPr>
            <a:r>
              <a:rPr lang="en-US" sz="1800" dirty="0" smtClean="0"/>
              <a:t>Payments for filed </a:t>
            </a:r>
            <a:r>
              <a:rPr lang="en-US" sz="1800" b="1" dirty="0" smtClean="0">
                <a:effectLst>
                  <a:outerShdw blurRad="38100" dist="38100" dir="2700000" algn="tl">
                    <a:srgbClr val="000000">
                      <a:alpha val="43137"/>
                    </a:srgbClr>
                  </a:outerShdw>
                </a:effectLst>
              </a:rPr>
              <a:t>overhead</a:t>
            </a:r>
            <a:r>
              <a:rPr lang="en-US" sz="1800" dirty="0" smtClean="0"/>
              <a:t> expense and tax.</a:t>
            </a:r>
          </a:p>
          <a:p>
            <a:pPr marL="893763" indent="-447675" algn="just">
              <a:buClr>
                <a:srgbClr val="C00000"/>
              </a:buClr>
              <a:buSzPct val="100000"/>
              <a:buFont typeface="Wingdings" pitchFamily="2" charset="2"/>
              <a:buChar char="§"/>
              <a:defRPr/>
            </a:pPr>
            <a:endParaRPr lang="en-US" sz="500" dirty="0" smtClean="0"/>
          </a:p>
          <a:p>
            <a:pPr algn="just">
              <a:buClr>
                <a:srgbClr val="C00000"/>
              </a:buClr>
              <a:buSzPct val="100000"/>
              <a:buFont typeface="Wingdings" pitchFamily="2" charset="2"/>
              <a:buChar char="§"/>
              <a:defRPr/>
            </a:pPr>
            <a:r>
              <a:rPr lang="en-US" sz="1800" dirty="0" smtClean="0"/>
              <a:t>An </a:t>
            </a:r>
            <a:r>
              <a:rPr lang="en-US" sz="1800" b="1" dirty="0" smtClean="0">
                <a:effectLst>
                  <a:outerShdw blurRad="38100" dist="38100" dir="2700000" algn="tl">
                    <a:srgbClr val="000000">
                      <a:alpha val="43137"/>
                    </a:srgbClr>
                  </a:outerShdw>
                </a:effectLst>
              </a:rPr>
              <a:t>S-curve</a:t>
            </a:r>
            <a:r>
              <a:rPr lang="en-US" sz="1800" dirty="0" smtClean="0"/>
              <a:t> (a smooth curve) is used to represent contract cash out.</a:t>
            </a:r>
          </a:p>
        </p:txBody>
      </p:sp>
      <p:sp>
        <p:nvSpPr>
          <p:cNvPr id="537603" name="Rectangle 3"/>
          <p:cNvSpPr>
            <a:spLocks noChangeArrowheads="1"/>
          </p:cNvSpPr>
          <p:nvPr/>
        </p:nvSpPr>
        <p:spPr bwMode="auto">
          <a:xfrm>
            <a:off x="623888" y="322263"/>
            <a:ext cx="2043112" cy="515937"/>
          </a:xfrm>
          <a:prstGeom prst="rect">
            <a:avLst/>
          </a:prstGeom>
          <a:noFill/>
          <a:ln w="9525">
            <a:noFill/>
            <a:miter lim="800000"/>
            <a:headEnd/>
            <a:tailEnd/>
          </a:ln>
          <a:effectLst/>
          <a:scene3d>
            <a:camera prst="orthographicFront"/>
            <a:lightRig rig="threePt" dir="t"/>
          </a:scene3d>
          <a:sp3d>
            <a:bevelT w="165100" prst="coolSlant"/>
          </a:sp3d>
        </p:spPr>
        <p:txBody>
          <a:bodyPr lIns="0" tIns="0" rIns="0" bIns="0"/>
          <a:lstStyle/>
          <a:p>
            <a:pPr algn="l">
              <a:spcBef>
                <a:spcPct val="20000"/>
              </a:spcBef>
              <a:buClr>
                <a:srgbClr val="FF0000"/>
              </a:buClr>
              <a:buSzPct val="100000"/>
              <a:defRPr/>
            </a:pPr>
            <a:r>
              <a:rPr lang="en-US" sz="2800" b="1" dirty="0">
                <a:solidFill>
                  <a:srgbClr val="C00000"/>
                </a:solidFill>
                <a:latin typeface="+mj-lt"/>
                <a:ea typeface="+mj-ea"/>
                <a:cs typeface="+mj-cs"/>
              </a:rPr>
              <a:t>Cash out</a:t>
            </a:r>
          </a:p>
        </p:txBody>
      </p:sp>
    </p:spTree>
    <p:extLst>
      <p:ext uri="{BB962C8B-B14F-4D97-AF65-F5344CB8AC3E}">
        <p14:creationId xmlns:p14="http://schemas.microsoft.com/office/powerpoint/2010/main" val="3520521405"/>
      </p:ext>
    </p:extLst>
  </p:cSld>
  <p:clrMapOvr>
    <a:masterClrMapping/>
  </p:clrMapOvr>
  <p:transition spd="slow"/>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Date Placeholder 3"/>
          <p:cNvSpPr>
            <a:spLocks noGrp="1"/>
          </p:cNvSpPr>
          <p:nvPr>
            <p:ph type="dt" sz="quarter" idx="10"/>
          </p:nvPr>
        </p:nvSpPr>
        <p:spPr>
          <a:noFill/>
        </p:spPr>
        <p:txBody>
          <a:bodyPr/>
          <a:lstStyle/>
          <a:p>
            <a:fld id="{DBFC3F02-389E-4687-BA71-1D8FDA404419}" type="datetime8">
              <a:rPr lang="en-US" smtClean="0"/>
              <a:pPr/>
              <a:t>1/1/2013 3:59 PM</a:t>
            </a:fld>
            <a:endParaRPr lang="en-US" smtClean="0"/>
          </a:p>
        </p:txBody>
      </p:sp>
      <p:sp>
        <p:nvSpPr>
          <p:cNvPr id="537602" name="Rectangle 2"/>
          <p:cNvSpPr>
            <a:spLocks noGrp="1" noChangeArrowheads="1"/>
          </p:cNvSpPr>
          <p:nvPr>
            <p:ph type="body" idx="1"/>
          </p:nvPr>
        </p:nvSpPr>
        <p:spPr>
          <a:xfrm>
            <a:off x="838200" y="1147763"/>
            <a:ext cx="7924800" cy="658812"/>
          </a:xfrm>
          <a:noFill/>
          <a:ln>
            <a:noFill/>
          </a:ln>
          <a:effectLst/>
        </p:spPr>
        <p:txBody>
          <a:bodyPr/>
          <a:lstStyle/>
          <a:p>
            <a:pPr marL="0" indent="0" algn="just">
              <a:buClr>
                <a:srgbClr val="FF0000"/>
              </a:buClr>
              <a:buSzPct val="100000"/>
              <a:buFontTx/>
              <a:buNone/>
              <a:defRPr/>
            </a:pPr>
            <a:r>
              <a:rPr lang="en-US" sz="1800" dirty="0" smtClean="0"/>
              <a:t>An </a:t>
            </a:r>
            <a:r>
              <a:rPr lang="en-US" sz="1800" b="1" dirty="0" smtClean="0">
                <a:solidFill>
                  <a:srgbClr val="C00000"/>
                </a:solidFill>
              </a:rPr>
              <a:t>expense</a:t>
            </a:r>
            <a:r>
              <a:rPr lang="en-US" sz="1800" dirty="0" smtClean="0"/>
              <a:t> is the actual payment of </a:t>
            </a:r>
            <a:r>
              <a:rPr lang="en-US" sz="1800" b="1" dirty="0" smtClean="0">
                <a:solidFill>
                  <a:srgbClr val="C00000"/>
                </a:solidFill>
              </a:rPr>
              <a:t>costs</a:t>
            </a:r>
            <a:r>
              <a:rPr lang="en-US" sz="1800" b="1" dirty="0" smtClean="0">
                <a:effectLst>
                  <a:outerShdw blurRad="38100" dist="38100" dir="2700000" algn="tl">
                    <a:srgbClr val="000000">
                      <a:alpha val="43137"/>
                    </a:srgbClr>
                  </a:outerShdw>
                </a:effectLst>
              </a:rPr>
              <a:t>. </a:t>
            </a:r>
            <a:r>
              <a:rPr lang="en-US" sz="1800" dirty="0" smtClean="0"/>
              <a:t>It takes into account the delays between incurring a commitment and making a money transaction.</a:t>
            </a:r>
          </a:p>
        </p:txBody>
      </p:sp>
      <p:sp>
        <p:nvSpPr>
          <p:cNvPr id="537603" name="Rectangle 3"/>
          <p:cNvSpPr>
            <a:spLocks noChangeArrowheads="1"/>
          </p:cNvSpPr>
          <p:nvPr/>
        </p:nvSpPr>
        <p:spPr bwMode="auto">
          <a:xfrm>
            <a:off x="623888" y="322263"/>
            <a:ext cx="7529512" cy="515937"/>
          </a:xfrm>
          <a:prstGeom prst="rect">
            <a:avLst/>
          </a:prstGeom>
          <a:noFill/>
          <a:ln w="9525">
            <a:noFill/>
            <a:miter lim="800000"/>
            <a:headEnd/>
            <a:tailEnd/>
          </a:ln>
          <a:effectLst/>
          <a:scene3d>
            <a:camera prst="orthographicFront"/>
            <a:lightRig rig="threePt" dir="t"/>
          </a:scene3d>
          <a:sp3d>
            <a:bevelT w="165100" prst="coolSlant"/>
          </a:sp3d>
        </p:spPr>
        <p:txBody>
          <a:bodyPr lIns="0" tIns="0" rIns="0" bIns="0"/>
          <a:lstStyle/>
          <a:p>
            <a:pPr algn="l">
              <a:spcBef>
                <a:spcPct val="20000"/>
              </a:spcBef>
              <a:buClr>
                <a:srgbClr val="FF0000"/>
              </a:buClr>
              <a:buSzPct val="100000"/>
              <a:defRPr/>
            </a:pPr>
            <a:r>
              <a:rPr lang="en-US" sz="2400" b="1" dirty="0">
                <a:solidFill>
                  <a:srgbClr val="C00000"/>
                </a:solidFill>
                <a:latin typeface="+mj-lt"/>
                <a:ea typeface="+mj-ea"/>
                <a:cs typeface="+mj-cs"/>
              </a:rPr>
              <a:t>Cash out (Payment of Cost = Expense) and Cost</a:t>
            </a:r>
          </a:p>
        </p:txBody>
      </p:sp>
      <p:grpSp>
        <p:nvGrpSpPr>
          <p:cNvPr id="26632" name="Group 10"/>
          <p:cNvGrpSpPr>
            <a:grpSpLocks/>
          </p:cNvGrpSpPr>
          <p:nvPr/>
        </p:nvGrpSpPr>
        <p:grpSpPr bwMode="auto">
          <a:xfrm>
            <a:off x="1447800" y="1920875"/>
            <a:ext cx="6934200" cy="4027488"/>
            <a:chOff x="1447800" y="1920240"/>
            <a:chExt cx="6934200" cy="4028297"/>
          </a:xfrm>
        </p:grpSpPr>
        <p:pic>
          <p:nvPicPr>
            <p:cNvPr id="26633" name="Picture 8" descr="Cash-Flow3"/>
            <p:cNvPicPr>
              <a:picLocks noChangeAspect="1" noChangeArrowheads="1"/>
            </p:cNvPicPr>
            <p:nvPr/>
          </p:nvPicPr>
          <p:blipFill>
            <a:blip r:embed="rId2" cstate="print"/>
            <a:srcRect l="9583" t="57156" r="4765" b="-1848"/>
            <a:stretch>
              <a:fillRect/>
            </a:stretch>
          </p:blipFill>
          <p:spPr bwMode="auto">
            <a:xfrm>
              <a:off x="1447800" y="1920240"/>
              <a:ext cx="6934200" cy="3870960"/>
            </a:xfrm>
            <a:prstGeom prst="rect">
              <a:avLst/>
            </a:prstGeom>
            <a:noFill/>
            <a:ln w="9525">
              <a:noFill/>
              <a:miter lim="800000"/>
              <a:headEnd/>
              <a:tailEnd/>
            </a:ln>
          </p:spPr>
        </p:pic>
        <p:sp>
          <p:nvSpPr>
            <p:cNvPr id="10" name="Rectangle 2"/>
            <p:cNvSpPr txBox="1">
              <a:spLocks noChangeArrowheads="1"/>
            </p:cNvSpPr>
            <p:nvPr/>
          </p:nvSpPr>
          <p:spPr bwMode="auto">
            <a:xfrm>
              <a:off x="1447800" y="5602392"/>
              <a:ext cx="6934200" cy="346145"/>
            </a:xfrm>
            <a:prstGeom prst="rect">
              <a:avLst/>
            </a:prstGeom>
            <a:solidFill>
              <a:schemeClr val="bg1"/>
            </a:solidFill>
            <a:ln w="9525">
              <a:solidFill>
                <a:schemeClr val="bg1"/>
              </a:solidFill>
              <a:miter lim="800000"/>
              <a:headEnd/>
              <a:tailEnd/>
            </a:ln>
            <a:effectLst/>
          </p:spPr>
          <p:txBody>
            <a:bodyPr lIns="0" tIns="0" rIns="0" bIns="0">
              <a:spAutoFit/>
            </a:bodyPr>
            <a:lstStyle/>
            <a:p>
              <a:pPr marL="304800" indent="-304800" algn="ctr">
                <a:lnSpc>
                  <a:spcPct val="125000"/>
                </a:lnSpc>
                <a:spcBef>
                  <a:spcPct val="25000"/>
                </a:spcBef>
                <a:buClr>
                  <a:srgbClr val="FF0000"/>
                </a:buClr>
                <a:buSzPct val="100000"/>
                <a:defRPr/>
              </a:pPr>
              <a:r>
                <a:rPr lang="en-US" sz="1800" b="0" kern="0" dirty="0">
                  <a:solidFill>
                    <a:schemeClr val="tx1">
                      <a:lumMod val="65000"/>
                      <a:lumOff val="35000"/>
                    </a:schemeClr>
                  </a:solidFill>
                  <a:latin typeface="+mn-lt"/>
                </a:rPr>
                <a:t>Contract cost and expense curves</a:t>
              </a:r>
            </a:p>
          </p:txBody>
        </p:sp>
      </p:grpSp>
    </p:spTree>
    <p:extLst>
      <p:ext uri="{BB962C8B-B14F-4D97-AF65-F5344CB8AC3E}">
        <p14:creationId xmlns:p14="http://schemas.microsoft.com/office/powerpoint/2010/main" val="3822613293"/>
      </p:ext>
    </p:extLst>
  </p:cSld>
  <p:clrMapOvr>
    <a:masterClrMapping/>
  </p:clrMapOvr>
  <p:transition spd="slow"/>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Date Placeholder 3"/>
          <p:cNvSpPr>
            <a:spLocks noGrp="1"/>
          </p:cNvSpPr>
          <p:nvPr>
            <p:ph type="dt" sz="quarter" idx="10"/>
          </p:nvPr>
        </p:nvSpPr>
        <p:spPr>
          <a:noFill/>
        </p:spPr>
        <p:txBody>
          <a:bodyPr/>
          <a:lstStyle/>
          <a:p>
            <a:fld id="{9F576A21-7D4A-4673-9EDD-3E8DD8650C7D}" type="datetime8">
              <a:rPr lang="en-US" smtClean="0"/>
              <a:pPr/>
              <a:t>1/1/2013 3:59 PM</a:t>
            </a:fld>
            <a:endParaRPr lang="en-US" smtClean="0"/>
          </a:p>
        </p:txBody>
      </p:sp>
      <p:sp>
        <p:nvSpPr>
          <p:cNvPr id="537602" name="Rectangle 2"/>
          <p:cNvSpPr>
            <a:spLocks noGrp="1" noChangeArrowheads="1"/>
          </p:cNvSpPr>
          <p:nvPr>
            <p:ph type="body" idx="1"/>
          </p:nvPr>
        </p:nvSpPr>
        <p:spPr>
          <a:xfrm>
            <a:off x="623888" y="1268760"/>
            <a:ext cx="8001000" cy="4432300"/>
          </a:xfrm>
          <a:noFill/>
          <a:ln>
            <a:noFill/>
          </a:ln>
          <a:effectLst/>
        </p:spPr>
        <p:txBody>
          <a:bodyPr/>
          <a:lstStyle/>
          <a:p>
            <a:pPr algn="just">
              <a:buClr>
                <a:srgbClr val="C00000"/>
              </a:buClr>
              <a:buSzPct val="100000"/>
              <a:buFont typeface="Wingdings" pitchFamily="2" charset="2"/>
              <a:buChar char="§"/>
              <a:defRPr/>
            </a:pPr>
            <a:r>
              <a:rPr lang="en-US" sz="2400" dirty="0" smtClean="0"/>
              <a:t>The contractor's expense on a project will typically exceed his monthly progress payment income over an appreciable part of the construction period.</a:t>
            </a:r>
          </a:p>
          <a:p>
            <a:pPr algn="just">
              <a:buClr>
                <a:srgbClr val="C00000"/>
              </a:buClr>
              <a:buSzPct val="100000"/>
              <a:buFont typeface="Wingdings" pitchFamily="2" charset="2"/>
              <a:buChar char="§"/>
              <a:defRPr/>
            </a:pPr>
            <a:endParaRPr lang="en-US" sz="1200" dirty="0" smtClean="0"/>
          </a:p>
          <a:p>
            <a:pPr algn="just">
              <a:buClr>
                <a:srgbClr val="C00000"/>
              </a:buClr>
              <a:buSzPct val="100000"/>
              <a:buFont typeface="Wingdings" pitchFamily="2" charset="2"/>
              <a:buChar char="§"/>
              <a:defRPr/>
            </a:pPr>
            <a:r>
              <a:rPr lang="en-US" sz="2400" dirty="0" smtClean="0"/>
              <a:t>The cash shortage on the project must be made up from the contractor's working capital, or money     must be borrowed to provide the necessary           operating funds.</a:t>
            </a:r>
          </a:p>
          <a:p>
            <a:pPr algn="just">
              <a:buClr>
                <a:srgbClr val="C00000"/>
              </a:buClr>
              <a:buSzPct val="100000"/>
              <a:buFont typeface="Wingdings" pitchFamily="2" charset="2"/>
              <a:buChar char="§"/>
              <a:defRPr/>
            </a:pPr>
            <a:endParaRPr lang="en-US" sz="1200" dirty="0" smtClean="0"/>
          </a:p>
          <a:p>
            <a:pPr algn="just">
              <a:buClr>
                <a:srgbClr val="C00000"/>
              </a:buClr>
              <a:buSzPct val="100000"/>
              <a:buFont typeface="Wingdings" pitchFamily="2" charset="2"/>
              <a:buChar char="§"/>
              <a:defRPr/>
            </a:pPr>
            <a:r>
              <a:rPr lang="en-US" sz="2400" dirty="0" smtClean="0"/>
              <a:t>"</a:t>
            </a:r>
            <a:r>
              <a:rPr lang="en-US" sz="2400" b="1" dirty="0" smtClean="0">
                <a:effectLst>
                  <a:outerShdw blurRad="38100" dist="38100" dir="2700000" algn="tl">
                    <a:srgbClr val="000000">
                      <a:alpha val="43137"/>
                    </a:srgbClr>
                  </a:outerShdw>
                </a:effectLst>
              </a:rPr>
              <a:t>Cash flow</a:t>
            </a:r>
            <a:r>
              <a:rPr lang="en-US" sz="2400" dirty="0" smtClean="0"/>
              <a:t>" refers to  a contractor's income and     outgo of cash.</a:t>
            </a:r>
          </a:p>
        </p:txBody>
      </p:sp>
      <p:sp>
        <p:nvSpPr>
          <p:cNvPr id="537603" name="Rectangle 3"/>
          <p:cNvSpPr>
            <a:spLocks noChangeArrowheads="1"/>
          </p:cNvSpPr>
          <p:nvPr/>
        </p:nvSpPr>
        <p:spPr bwMode="auto">
          <a:xfrm>
            <a:off x="1115616" y="596395"/>
            <a:ext cx="2576512" cy="515937"/>
          </a:xfrm>
          <a:prstGeom prst="rect">
            <a:avLst/>
          </a:prstGeom>
          <a:noFill/>
          <a:ln w="9525">
            <a:noFill/>
            <a:miter lim="800000"/>
            <a:headEnd/>
            <a:tailEnd/>
          </a:ln>
          <a:effectLst/>
          <a:scene3d>
            <a:camera prst="orthographicFront"/>
            <a:lightRig rig="threePt" dir="t"/>
          </a:scene3d>
          <a:sp3d>
            <a:bevelT w="165100" prst="coolSlant"/>
          </a:sp3d>
        </p:spPr>
        <p:txBody>
          <a:bodyPr lIns="0" tIns="0" rIns="0" bIns="0"/>
          <a:lstStyle/>
          <a:p>
            <a:pPr algn="l">
              <a:spcBef>
                <a:spcPct val="20000"/>
              </a:spcBef>
              <a:buClr>
                <a:srgbClr val="FF0000"/>
              </a:buClr>
              <a:buSzPct val="100000"/>
              <a:defRPr/>
            </a:pPr>
            <a:r>
              <a:rPr lang="en-US" sz="2800" b="1" dirty="0">
                <a:solidFill>
                  <a:srgbClr val="C00000"/>
                </a:solidFill>
                <a:latin typeface="+mj-lt"/>
                <a:ea typeface="+mj-ea"/>
                <a:cs typeface="+mj-cs"/>
              </a:rPr>
              <a:t>Cash Flow</a:t>
            </a:r>
          </a:p>
        </p:txBody>
      </p:sp>
    </p:spTree>
    <p:extLst>
      <p:ext uri="{BB962C8B-B14F-4D97-AF65-F5344CB8AC3E}">
        <p14:creationId xmlns:p14="http://schemas.microsoft.com/office/powerpoint/2010/main" val="4034067248"/>
      </p:ext>
    </p:extLst>
  </p:cSld>
  <p:clrMapOvr>
    <a:masterClrMapping/>
  </p:clrMapOvr>
  <p:transition spd="slow"/>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Date Placeholder 3"/>
          <p:cNvSpPr>
            <a:spLocks noGrp="1"/>
          </p:cNvSpPr>
          <p:nvPr>
            <p:ph type="dt" sz="quarter" idx="10"/>
          </p:nvPr>
        </p:nvSpPr>
        <p:spPr>
          <a:noFill/>
        </p:spPr>
        <p:txBody>
          <a:bodyPr/>
          <a:lstStyle/>
          <a:p>
            <a:fld id="{0BA8EE32-350C-4EDC-98A7-20C8161A0DEA}" type="datetime8">
              <a:rPr lang="en-US" smtClean="0"/>
              <a:pPr/>
              <a:t>1/1/2013 3:59 PM</a:t>
            </a:fld>
            <a:endParaRPr lang="en-US" smtClean="0"/>
          </a:p>
        </p:txBody>
      </p:sp>
      <p:sp>
        <p:nvSpPr>
          <p:cNvPr id="538626" name="Rectangle 2"/>
          <p:cNvSpPr>
            <a:spLocks noGrp="1" noChangeArrowheads="1"/>
          </p:cNvSpPr>
          <p:nvPr>
            <p:ph type="body" idx="1"/>
          </p:nvPr>
        </p:nvSpPr>
        <p:spPr>
          <a:xfrm>
            <a:off x="683568" y="1412776"/>
            <a:ext cx="8001000" cy="4340225"/>
          </a:xfrm>
          <a:noFill/>
          <a:ln>
            <a:noFill/>
          </a:ln>
          <a:effectLst/>
        </p:spPr>
        <p:txBody>
          <a:bodyPr/>
          <a:lstStyle/>
          <a:p>
            <a:pPr algn="just">
              <a:buClr>
                <a:srgbClr val="C00000"/>
              </a:buClr>
              <a:buSzPct val="100000"/>
              <a:buFont typeface="Wingdings" pitchFamily="2" charset="2"/>
              <a:buChar char="§"/>
              <a:defRPr/>
            </a:pPr>
            <a:r>
              <a:rPr lang="en-US" sz="2400" dirty="0" smtClean="0"/>
              <a:t>The </a:t>
            </a:r>
            <a:r>
              <a:rPr lang="en-US" sz="2400" b="1" dirty="0" smtClean="0">
                <a:effectLst>
                  <a:outerShdw blurRad="38100" dist="38100" dir="2700000" algn="tl">
                    <a:srgbClr val="000000">
                      <a:alpha val="43137"/>
                    </a:srgbClr>
                  </a:outerShdw>
                </a:effectLst>
              </a:rPr>
              <a:t>net cash flow </a:t>
            </a:r>
            <a:r>
              <a:rPr lang="en-US" sz="2400" dirty="0" smtClean="0"/>
              <a:t>is the difference between cash   out and income at any point in time. A </a:t>
            </a:r>
            <a:r>
              <a:rPr lang="en-US" sz="2400" b="1" dirty="0" smtClean="0">
                <a:effectLst>
                  <a:outerShdw blurRad="38100" dist="38100" dir="2700000" algn="tl">
                    <a:srgbClr val="000000">
                      <a:alpha val="43137"/>
                    </a:srgbClr>
                  </a:outerShdw>
                </a:effectLst>
              </a:rPr>
              <a:t>negative</a:t>
            </a:r>
            <a:r>
              <a:rPr lang="en-US" sz="2400" dirty="0" smtClean="0"/>
              <a:t> net flow means expense are exceeding income,           a  normal situation on even a highly profitable        project during the greater part of its duration.</a:t>
            </a:r>
          </a:p>
          <a:p>
            <a:pPr algn="just">
              <a:buClr>
                <a:srgbClr val="C00000"/>
              </a:buClr>
              <a:buSzPct val="100000"/>
              <a:buFont typeface="Wingdings" pitchFamily="2" charset="2"/>
              <a:buChar char="§"/>
              <a:defRPr/>
            </a:pPr>
            <a:endParaRPr lang="en-US" sz="2400" dirty="0" smtClean="0"/>
          </a:p>
          <a:p>
            <a:pPr algn="just">
              <a:buClr>
                <a:srgbClr val="C00000"/>
              </a:buClr>
              <a:buSzPct val="100000"/>
              <a:buFont typeface="Wingdings" pitchFamily="2" charset="2"/>
              <a:buChar char="§"/>
              <a:defRPr/>
            </a:pPr>
            <a:r>
              <a:rPr lang="en-US" sz="2400" dirty="0" smtClean="0"/>
              <a:t>A determination of the future rates of cash outs and cash income, together with their combined effect   on the project cash balance, is called                   a "</a:t>
            </a:r>
            <a:r>
              <a:rPr lang="en-US" sz="2400" b="1" dirty="0" smtClean="0">
                <a:effectLst>
                  <a:outerShdw blurRad="38100" dist="38100" dir="2700000" algn="tl">
                    <a:srgbClr val="000000">
                      <a:alpha val="43137"/>
                    </a:srgbClr>
                  </a:outerShdw>
                </a:effectLst>
              </a:rPr>
              <a:t>cash flow forecast</a:t>
            </a:r>
            <a:r>
              <a:rPr lang="en-US" sz="2400" dirty="0" smtClean="0"/>
              <a:t>".</a:t>
            </a:r>
            <a:endParaRPr lang="en-US" sz="2400" dirty="0"/>
          </a:p>
        </p:txBody>
      </p:sp>
      <p:sp>
        <p:nvSpPr>
          <p:cNvPr id="538627" name="Rectangle 3"/>
          <p:cNvSpPr>
            <a:spLocks noChangeArrowheads="1"/>
          </p:cNvSpPr>
          <p:nvPr/>
        </p:nvSpPr>
        <p:spPr bwMode="auto">
          <a:xfrm>
            <a:off x="899592" y="404664"/>
            <a:ext cx="3262312" cy="515937"/>
          </a:xfrm>
          <a:prstGeom prst="rect">
            <a:avLst/>
          </a:prstGeom>
          <a:noFill/>
          <a:ln w="9525">
            <a:noFill/>
            <a:miter lim="800000"/>
            <a:headEnd/>
            <a:tailEnd/>
          </a:ln>
          <a:effectLst/>
          <a:scene3d>
            <a:camera prst="orthographicFront"/>
            <a:lightRig rig="threePt" dir="t"/>
          </a:scene3d>
          <a:sp3d>
            <a:bevelT w="165100" prst="coolSlant"/>
          </a:sp3d>
        </p:spPr>
        <p:txBody>
          <a:bodyPr lIns="0" tIns="0" rIns="0" bIns="0"/>
          <a:lstStyle/>
          <a:p>
            <a:pPr algn="l">
              <a:spcBef>
                <a:spcPct val="20000"/>
              </a:spcBef>
              <a:buClr>
                <a:srgbClr val="CC3300"/>
              </a:buClr>
              <a:buSzPct val="120000"/>
              <a:defRPr/>
            </a:pPr>
            <a:r>
              <a:rPr lang="en-US" sz="2800" b="1" dirty="0">
                <a:solidFill>
                  <a:srgbClr val="C00000"/>
                </a:solidFill>
              </a:rPr>
              <a:t>Net Cash Flow</a:t>
            </a:r>
            <a:endParaRPr lang="de-DE" sz="2800" b="1" dirty="0">
              <a:solidFill>
                <a:srgbClr val="C00000"/>
              </a:solidFill>
            </a:endParaRPr>
          </a:p>
        </p:txBody>
      </p:sp>
    </p:spTree>
    <p:extLst>
      <p:ext uri="{BB962C8B-B14F-4D97-AF65-F5344CB8AC3E}">
        <p14:creationId xmlns:p14="http://schemas.microsoft.com/office/powerpoint/2010/main" val="894953796"/>
      </p:ext>
    </p:extLst>
  </p:cSld>
  <p:clrMapOvr>
    <a:masterClrMapping/>
  </p:clrMapOvr>
  <p:transition spd="slow"/>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Date Placeholder 3"/>
          <p:cNvSpPr>
            <a:spLocks noGrp="1"/>
          </p:cNvSpPr>
          <p:nvPr>
            <p:ph type="dt" sz="quarter" idx="10"/>
          </p:nvPr>
        </p:nvSpPr>
        <p:spPr>
          <a:noFill/>
        </p:spPr>
        <p:txBody>
          <a:bodyPr/>
          <a:lstStyle/>
          <a:p>
            <a:fld id="{90B19A09-3CB2-4C60-9145-73A7CE0141E9}" type="datetime8">
              <a:rPr lang="en-US" smtClean="0"/>
              <a:pPr/>
              <a:t>1/1/2013 3:59 PM</a:t>
            </a:fld>
            <a:endParaRPr lang="en-US" smtClean="0"/>
          </a:p>
        </p:txBody>
      </p:sp>
      <p:sp>
        <p:nvSpPr>
          <p:cNvPr id="538626" name="Rectangle 2"/>
          <p:cNvSpPr>
            <a:spLocks noGrp="1" noChangeArrowheads="1"/>
          </p:cNvSpPr>
          <p:nvPr>
            <p:ph type="body" idx="1"/>
          </p:nvPr>
        </p:nvSpPr>
        <p:spPr>
          <a:xfrm>
            <a:off x="755576" y="1052736"/>
            <a:ext cx="8001000" cy="844252"/>
          </a:xfrm>
          <a:noFill/>
          <a:ln>
            <a:noFill/>
          </a:ln>
          <a:effectLst/>
        </p:spPr>
        <p:txBody>
          <a:bodyPr/>
          <a:lstStyle/>
          <a:p>
            <a:pPr marL="0" indent="0" algn="just">
              <a:buClr>
                <a:srgbClr val="FF0000"/>
              </a:buClr>
              <a:buSzPct val="100000"/>
              <a:buFontTx/>
              <a:buNone/>
              <a:defRPr/>
            </a:pPr>
            <a:r>
              <a:rPr lang="en-US" sz="1700" dirty="0" smtClean="0"/>
              <a:t>Having determined the contract cumulative income and expense curves, one can combine them on one graph to represent the contract cumulative cash   flow curves. </a:t>
            </a:r>
          </a:p>
        </p:txBody>
      </p:sp>
      <p:sp>
        <p:nvSpPr>
          <p:cNvPr id="538627" name="Rectangle 3"/>
          <p:cNvSpPr>
            <a:spLocks noChangeArrowheads="1"/>
          </p:cNvSpPr>
          <p:nvPr/>
        </p:nvSpPr>
        <p:spPr bwMode="auto">
          <a:xfrm>
            <a:off x="899592" y="476672"/>
            <a:ext cx="4633912" cy="515937"/>
          </a:xfrm>
          <a:prstGeom prst="rect">
            <a:avLst/>
          </a:prstGeom>
          <a:noFill/>
          <a:ln w="9525">
            <a:noFill/>
            <a:miter lim="800000"/>
            <a:headEnd/>
            <a:tailEnd/>
          </a:ln>
          <a:effectLst/>
          <a:scene3d>
            <a:camera prst="orthographicFront"/>
            <a:lightRig rig="threePt" dir="t"/>
          </a:scene3d>
          <a:sp3d>
            <a:bevelT w="165100" prst="coolSlant"/>
          </a:sp3d>
        </p:spPr>
        <p:txBody>
          <a:bodyPr lIns="0" tIns="0" rIns="0" bIns="0"/>
          <a:lstStyle/>
          <a:p>
            <a:pPr algn="l">
              <a:spcBef>
                <a:spcPct val="20000"/>
              </a:spcBef>
              <a:buClr>
                <a:srgbClr val="CC3300"/>
              </a:buClr>
              <a:buSzPct val="120000"/>
              <a:defRPr/>
            </a:pPr>
            <a:r>
              <a:rPr lang="en-US" sz="2400" b="1" dirty="0">
                <a:solidFill>
                  <a:srgbClr val="C00000"/>
                </a:solidFill>
              </a:rPr>
              <a:t>Contract Cash Flow Curves</a:t>
            </a:r>
            <a:endParaRPr lang="de-DE" sz="2400" b="1" dirty="0">
              <a:solidFill>
                <a:srgbClr val="C00000"/>
              </a:solidFill>
            </a:endParaRPr>
          </a:p>
        </p:txBody>
      </p:sp>
      <p:pic>
        <p:nvPicPr>
          <p:cNvPr id="32776" name="Picture 7" descr="fig7_1"/>
          <p:cNvPicPr>
            <a:picLocks noChangeAspect="1" noChangeArrowheads="1"/>
          </p:cNvPicPr>
          <p:nvPr/>
        </p:nvPicPr>
        <p:blipFill>
          <a:blip r:embed="rId2" cstate="print"/>
          <a:srcRect r="1659" b="46057"/>
          <a:stretch>
            <a:fillRect/>
          </a:stretch>
        </p:blipFill>
        <p:spPr bwMode="auto">
          <a:xfrm>
            <a:off x="1295400" y="2204864"/>
            <a:ext cx="6553200" cy="4184650"/>
          </a:xfrm>
          <a:prstGeom prst="rect">
            <a:avLst/>
          </a:prstGeom>
          <a:noFill/>
          <a:ln w="9525">
            <a:noFill/>
            <a:miter lim="800000"/>
            <a:headEnd/>
            <a:tailEnd/>
          </a:ln>
        </p:spPr>
      </p:pic>
    </p:spTree>
    <p:extLst>
      <p:ext uri="{BB962C8B-B14F-4D97-AF65-F5344CB8AC3E}">
        <p14:creationId xmlns:p14="http://schemas.microsoft.com/office/powerpoint/2010/main" val="3770873641"/>
      </p:ext>
    </p:extLst>
  </p:cSld>
  <p:clrMapOvr>
    <a:masterClrMapping/>
  </p:clrMapOvr>
  <p:transition spd="slow"/>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Date Placeholder 3"/>
          <p:cNvSpPr>
            <a:spLocks noGrp="1"/>
          </p:cNvSpPr>
          <p:nvPr>
            <p:ph type="dt" sz="quarter" idx="10"/>
          </p:nvPr>
        </p:nvSpPr>
        <p:spPr>
          <a:noFill/>
        </p:spPr>
        <p:txBody>
          <a:bodyPr/>
          <a:lstStyle/>
          <a:p>
            <a:fld id="{5DF9A31C-19D9-4CE8-BB15-9C543AC581D5}" type="datetime8">
              <a:rPr lang="en-US" smtClean="0"/>
              <a:pPr/>
              <a:t>1/1/2013 3:59 PM</a:t>
            </a:fld>
            <a:endParaRPr lang="en-US" smtClean="0"/>
          </a:p>
        </p:txBody>
      </p:sp>
      <p:sp>
        <p:nvSpPr>
          <p:cNvPr id="538626" name="Rectangle 2"/>
          <p:cNvSpPr>
            <a:spLocks noGrp="1" noChangeArrowheads="1"/>
          </p:cNvSpPr>
          <p:nvPr>
            <p:ph type="body" idx="1"/>
          </p:nvPr>
        </p:nvSpPr>
        <p:spPr>
          <a:xfrm>
            <a:off x="762000" y="1144588"/>
            <a:ext cx="8001000" cy="658812"/>
          </a:xfrm>
          <a:noFill/>
          <a:ln>
            <a:noFill/>
          </a:ln>
          <a:effectLst/>
        </p:spPr>
        <p:txBody>
          <a:bodyPr/>
          <a:lstStyle/>
          <a:p>
            <a:pPr marL="0" indent="0" algn="just">
              <a:buClr>
                <a:srgbClr val="FF0000"/>
              </a:buClr>
              <a:buSzPct val="100000"/>
              <a:buFontTx/>
              <a:buNone/>
              <a:defRPr/>
            </a:pPr>
            <a:r>
              <a:rPr lang="en-US" sz="1800" dirty="0" smtClean="0"/>
              <a:t>The difference between contract cumulative income and expense curves can be drawn to represent the contract cumulative </a:t>
            </a:r>
            <a:r>
              <a:rPr lang="en-US" sz="1800" b="1" i="1" dirty="0" smtClean="0">
                <a:solidFill>
                  <a:srgbClr val="C00000"/>
                </a:solidFill>
              </a:rPr>
              <a:t>net cash flow</a:t>
            </a:r>
            <a:r>
              <a:rPr lang="en-US" sz="1800" b="1" i="1" dirty="0" smtClean="0"/>
              <a:t>.</a:t>
            </a:r>
            <a:endParaRPr lang="en-US" sz="1700" dirty="0" smtClean="0"/>
          </a:p>
        </p:txBody>
      </p:sp>
      <p:sp>
        <p:nvSpPr>
          <p:cNvPr id="538627" name="Rectangle 3"/>
          <p:cNvSpPr>
            <a:spLocks noChangeArrowheads="1"/>
          </p:cNvSpPr>
          <p:nvPr/>
        </p:nvSpPr>
        <p:spPr bwMode="auto">
          <a:xfrm>
            <a:off x="623888" y="322263"/>
            <a:ext cx="4024312" cy="515937"/>
          </a:xfrm>
          <a:prstGeom prst="rect">
            <a:avLst/>
          </a:prstGeom>
          <a:noFill/>
          <a:ln w="9525">
            <a:noFill/>
            <a:miter lim="800000"/>
            <a:headEnd/>
            <a:tailEnd/>
          </a:ln>
          <a:effectLst/>
          <a:scene3d>
            <a:camera prst="orthographicFront"/>
            <a:lightRig rig="threePt" dir="t"/>
          </a:scene3d>
          <a:sp3d>
            <a:bevelT w="165100" prst="coolSlant"/>
          </a:sp3d>
        </p:spPr>
        <p:txBody>
          <a:bodyPr lIns="0" tIns="0" rIns="0" bIns="0"/>
          <a:lstStyle/>
          <a:p>
            <a:pPr algn="l">
              <a:spcBef>
                <a:spcPct val="20000"/>
              </a:spcBef>
              <a:buClr>
                <a:srgbClr val="CC3300"/>
              </a:buClr>
              <a:buSzPct val="120000"/>
              <a:defRPr/>
            </a:pPr>
            <a:r>
              <a:rPr lang="en-US" sz="2400" b="1" dirty="0">
                <a:solidFill>
                  <a:srgbClr val="CC3300"/>
                </a:solidFill>
              </a:rPr>
              <a:t>Contract Net Cash Flow</a:t>
            </a:r>
            <a:endParaRPr lang="de-DE" sz="2400" b="1" dirty="0">
              <a:solidFill>
                <a:srgbClr val="CC3300"/>
              </a:solidFill>
            </a:endParaRPr>
          </a:p>
        </p:txBody>
      </p:sp>
      <p:pic>
        <p:nvPicPr>
          <p:cNvPr id="33800" name="Picture 6" descr="fig7_1"/>
          <p:cNvPicPr>
            <a:picLocks noChangeAspect="1" noChangeArrowheads="1"/>
          </p:cNvPicPr>
          <p:nvPr/>
        </p:nvPicPr>
        <p:blipFill>
          <a:blip r:embed="rId2" cstate="print"/>
          <a:srcRect t="59499" r="1659" b="-1018"/>
          <a:stretch>
            <a:fillRect/>
          </a:stretch>
        </p:blipFill>
        <p:spPr bwMode="auto">
          <a:xfrm>
            <a:off x="1066800" y="1981200"/>
            <a:ext cx="6781800" cy="4038600"/>
          </a:xfrm>
          <a:prstGeom prst="rect">
            <a:avLst/>
          </a:prstGeom>
          <a:noFill/>
          <a:ln w="9525">
            <a:noFill/>
            <a:miter lim="800000"/>
            <a:headEnd/>
            <a:tailEnd/>
          </a:ln>
        </p:spPr>
      </p:pic>
    </p:spTree>
    <p:extLst>
      <p:ext uri="{BB962C8B-B14F-4D97-AF65-F5344CB8AC3E}">
        <p14:creationId xmlns:p14="http://schemas.microsoft.com/office/powerpoint/2010/main" val="1787721281"/>
      </p:ext>
    </p:extLst>
  </p:cSld>
  <p:clrMapOvr>
    <a:masterClrMapping/>
  </p:clrMapOvr>
  <p:transition spd="slow"/>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Date Placeholder 3"/>
          <p:cNvSpPr>
            <a:spLocks noGrp="1"/>
          </p:cNvSpPr>
          <p:nvPr>
            <p:ph type="dt" sz="quarter" idx="10"/>
          </p:nvPr>
        </p:nvSpPr>
        <p:spPr>
          <a:noFill/>
        </p:spPr>
        <p:txBody>
          <a:bodyPr/>
          <a:lstStyle/>
          <a:p>
            <a:fld id="{21CAA74A-ED76-4C3A-A38A-838287147FBC}" type="datetime8">
              <a:rPr lang="en-US" smtClean="0"/>
              <a:pPr/>
              <a:t>1/1/2013 3:59 PM</a:t>
            </a:fld>
            <a:endParaRPr lang="en-US" smtClean="0"/>
          </a:p>
        </p:txBody>
      </p:sp>
      <p:sp>
        <p:nvSpPr>
          <p:cNvPr id="538626" name="Rectangle 2"/>
          <p:cNvSpPr>
            <a:spLocks noGrp="1" noChangeArrowheads="1"/>
          </p:cNvSpPr>
          <p:nvPr>
            <p:ph type="body" idx="1"/>
          </p:nvPr>
        </p:nvSpPr>
        <p:spPr>
          <a:xfrm>
            <a:off x="404601" y="1412776"/>
            <a:ext cx="8352928" cy="4347244"/>
          </a:xfrm>
          <a:noFill/>
          <a:ln>
            <a:noFill/>
          </a:ln>
          <a:effectLst/>
        </p:spPr>
        <p:txBody>
          <a:bodyPr/>
          <a:lstStyle/>
          <a:p>
            <a:pPr marL="342900" indent="-342900" algn="just">
              <a:buClr>
                <a:srgbClr val="C00000"/>
              </a:buClr>
              <a:buSzPct val="100000"/>
              <a:buFontTx/>
              <a:buAutoNum type="arabicParenR"/>
              <a:defRPr/>
            </a:pPr>
            <a:r>
              <a:rPr lang="en-US" sz="1700" dirty="0" smtClean="0"/>
              <a:t>Front end rate loading: earlier items in bill of quantities carry a higher mark-up than later items. This reduces negative cash flows in contract early stages.</a:t>
            </a:r>
          </a:p>
          <a:p>
            <a:pPr marL="342900" indent="-342900" algn="just">
              <a:buClr>
                <a:srgbClr val="C00000"/>
              </a:buClr>
              <a:buSzPct val="100000"/>
              <a:buFontTx/>
              <a:buAutoNum type="arabicParenR"/>
              <a:defRPr/>
            </a:pPr>
            <a:r>
              <a:rPr lang="en-US" sz="1700" dirty="0" smtClean="0"/>
              <a:t>Reduction of delays in receiving revenue.</a:t>
            </a:r>
          </a:p>
          <a:p>
            <a:pPr marL="342900" indent="-342900" algn="just">
              <a:buClr>
                <a:srgbClr val="C00000"/>
              </a:buClr>
              <a:buSzPct val="100000"/>
              <a:buFontTx/>
              <a:buAutoNum type="arabicParenR"/>
              <a:defRPr/>
            </a:pPr>
            <a:r>
              <a:rPr lang="en-US" sz="1700" dirty="0" smtClean="0"/>
              <a:t>Adjustment of work schedule to late start timing. </a:t>
            </a:r>
          </a:p>
          <a:p>
            <a:pPr marL="342900" indent="-342900" algn="just">
              <a:buClr>
                <a:srgbClr val="C00000"/>
              </a:buClr>
              <a:buSzPct val="100000"/>
              <a:buFontTx/>
              <a:buAutoNum type="arabicParenR"/>
              <a:defRPr/>
            </a:pPr>
            <a:r>
              <a:rPr lang="en-US" sz="1700" dirty="0" smtClean="0"/>
              <a:t>Coinciding the timing of delivery of large materials orders with the submittal of the contractor's monthly pay estimate.</a:t>
            </a:r>
          </a:p>
          <a:p>
            <a:pPr marL="342900" indent="-342900" algn="just">
              <a:buClr>
                <a:srgbClr val="C00000"/>
              </a:buClr>
              <a:buSzPct val="100000"/>
              <a:buFontTx/>
              <a:buAutoNum type="arabicParenR"/>
              <a:defRPr/>
            </a:pPr>
            <a:r>
              <a:rPr lang="en-US" sz="1700" dirty="0" smtClean="0"/>
              <a:t>Delay in paying labor, plant hirers, materials suppliers, and subcontractors.  This would reduce negative cash flows but undermine commercial               confidence in the company.</a:t>
            </a:r>
          </a:p>
          <a:p>
            <a:pPr marL="342900" indent="-342900" algn="just">
              <a:buClr>
                <a:srgbClr val="C00000"/>
              </a:buClr>
              <a:buSzPct val="100000"/>
              <a:buFontTx/>
              <a:buAutoNum type="arabicParenR"/>
              <a:defRPr/>
            </a:pPr>
            <a:r>
              <a:rPr lang="en-US" sz="1700" dirty="0" smtClean="0"/>
              <a:t>Increasing the mark-up and reducing the retentions. </a:t>
            </a:r>
          </a:p>
          <a:p>
            <a:pPr marL="342900" indent="-342900" algn="just">
              <a:buClr>
                <a:srgbClr val="C00000"/>
              </a:buClr>
              <a:buSzPct val="100000"/>
              <a:buFontTx/>
              <a:buAutoNum type="arabicParenR"/>
              <a:defRPr/>
            </a:pPr>
            <a:r>
              <a:rPr lang="en-US" sz="1700" dirty="0" smtClean="0"/>
              <a:t>Increasing advance payment.</a:t>
            </a:r>
          </a:p>
          <a:p>
            <a:pPr marL="342900" indent="-342900" algn="just">
              <a:buClr>
                <a:srgbClr val="C00000"/>
              </a:buClr>
              <a:buSzPct val="100000"/>
              <a:buFontTx/>
              <a:buAutoNum type="arabicParenR"/>
              <a:defRPr/>
            </a:pPr>
            <a:r>
              <a:rPr lang="en-US" sz="1700" dirty="0" smtClean="0"/>
              <a:t>Achievement of maximum production in the field.</a:t>
            </a:r>
          </a:p>
          <a:p>
            <a:pPr marL="342900" indent="-342900" algn="just">
              <a:buClr>
                <a:srgbClr val="C00000"/>
              </a:buClr>
              <a:buSzPct val="100000"/>
              <a:buFontTx/>
              <a:buAutoNum type="arabicParenR"/>
              <a:defRPr/>
            </a:pPr>
            <a:r>
              <a:rPr lang="en-US" sz="1700" dirty="0" smtClean="0"/>
              <a:t>Quick settlement or claims. </a:t>
            </a:r>
          </a:p>
        </p:txBody>
      </p:sp>
      <p:sp>
        <p:nvSpPr>
          <p:cNvPr id="538627" name="Rectangle 3"/>
          <p:cNvSpPr>
            <a:spLocks noChangeArrowheads="1"/>
          </p:cNvSpPr>
          <p:nvPr/>
        </p:nvSpPr>
        <p:spPr bwMode="auto">
          <a:xfrm>
            <a:off x="623888" y="322263"/>
            <a:ext cx="8139112" cy="515937"/>
          </a:xfrm>
          <a:prstGeom prst="rect">
            <a:avLst/>
          </a:prstGeom>
          <a:noFill/>
          <a:ln w="9525">
            <a:noFill/>
            <a:miter lim="800000"/>
            <a:headEnd/>
            <a:tailEnd/>
          </a:ln>
          <a:effectLst/>
          <a:scene3d>
            <a:camera prst="orthographicFront"/>
            <a:lightRig rig="threePt" dir="t"/>
          </a:scene3d>
          <a:sp3d>
            <a:bevelT w="165100" prst="coolSlant"/>
          </a:sp3d>
        </p:spPr>
        <p:txBody>
          <a:bodyPr lIns="0" tIns="0" rIns="0" bIns="0"/>
          <a:lstStyle/>
          <a:p>
            <a:pPr algn="l">
              <a:spcBef>
                <a:spcPct val="20000"/>
              </a:spcBef>
              <a:buClr>
                <a:srgbClr val="CC3300"/>
              </a:buClr>
              <a:buSzPct val="120000"/>
              <a:defRPr/>
            </a:pPr>
            <a:r>
              <a:rPr lang="en-US" sz="2200" b="1" dirty="0">
                <a:solidFill>
                  <a:srgbClr val="C00000"/>
                </a:solidFill>
              </a:rPr>
              <a:t>Factors That Minimize Contractor's Negative Cash Flow</a:t>
            </a:r>
          </a:p>
          <a:p>
            <a:pPr algn="l">
              <a:spcBef>
                <a:spcPct val="20000"/>
              </a:spcBef>
              <a:buClr>
                <a:srgbClr val="CC3300"/>
              </a:buClr>
              <a:buSzPct val="120000"/>
              <a:defRPr/>
            </a:pPr>
            <a:endParaRPr lang="de-DE" sz="2200" b="1" dirty="0">
              <a:solidFill>
                <a:srgbClr val="C00000"/>
              </a:solidFill>
            </a:endParaRPr>
          </a:p>
        </p:txBody>
      </p:sp>
    </p:spTree>
    <p:extLst>
      <p:ext uri="{BB962C8B-B14F-4D97-AF65-F5344CB8AC3E}">
        <p14:creationId xmlns:p14="http://schemas.microsoft.com/office/powerpoint/2010/main" val="2246453014"/>
      </p:ext>
    </p:extLst>
  </p:cSld>
  <p:clrMapOvr>
    <a:masterClrMapping/>
  </p:clrMapOvr>
  <p:transition spd="slow"/>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Date Placeholder 3"/>
          <p:cNvSpPr>
            <a:spLocks noGrp="1"/>
          </p:cNvSpPr>
          <p:nvPr>
            <p:ph type="dt" sz="quarter" idx="10"/>
          </p:nvPr>
        </p:nvSpPr>
        <p:spPr>
          <a:noFill/>
        </p:spPr>
        <p:txBody>
          <a:bodyPr/>
          <a:lstStyle/>
          <a:p>
            <a:fld id="{98E4270F-F448-444B-B800-DEBADDBE9E77}" type="datetime8">
              <a:rPr lang="en-US" smtClean="0"/>
              <a:pPr/>
              <a:t>1/1/2013 3:59 PM</a:t>
            </a:fld>
            <a:endParaRPr lang="en-US" smtClean="0"/>
          </a:p>
        </p:txBody>
      </p:sp>
      <p:sp>
        <p:nvSpPr>
          <p:cNvPr id="524291" name="Rectangle 3"/>
          <p:cNvSpPr>
            <a:spLocks noGrp="1" noChangeArrowheads="1"/>
          </p:cNvSpPr>
          <p:nvPr>
            <p:ph type="body" idx="1"/>
          </p:nvPr>
        </p:nvSpPr>
        <p:spPr>
          <a:xfrm>
            <a:off x="836092" y="980728"/>
            <a:ext cx="7776864" cy="4524375"/>
          </a:xfrm>
          <a:noFill/>
          <a:ln>
            <a:noFill/>
          </a:ln>
          <a:effectLst/>
        </p:spPr>
        <p:txBody>
          <a:bodyPr/>
          <a:lstStyle/>
          <a:p>
            <a:pPr algn="just">
              <a:buClr>
                <a:srgbClr val="C00000"/>
              </a:buClr>
              <a:buSzPct val="100000"/>
              <a:buFont typeface="Wingdings" pitchFamily="2" charset="2"/>
              <a:buChar char="§"/>
              <a:defRPr/>
            </a:pPr>
            <a:r>
              <a:rPr lang="en-US" sz="2400" dirty="0" smtClean="0"/>
              <a:t>In order to make a workable project plan, the        resources needed for the project and their           availability must be checked.</a:t>
            </a:r>
          </a:p>
          <a:p>
            <a:pPr algn="just">
              <a:buClr>
                <a:srgbClr val="C00000"/>
              </a:buClr>
              <a:buSzPct val="100000"/>
              <a:buFont typeface="Wingdings" pitchFamily="2" charset="2"/>
              <a:buChar char="§"/>
              <a:defRPr/>
            </a:pPr>
            <a:endParaRPr lang="en-US" sz="800" dirty="0" smtClean="0"/>
          </a:p>
          <a:p>
            <a:pPr algn="just">
              <a:buClr>
                <a:srgbClr val="C00000"/>
              </a:buClr>
              <a:buSzPct val="100000"/>
              <a:buFont typeface="Wingdings" pitchFamily="2" charset="2"/>
              <a:buChar char="§"/>
              <a:defRPr/>
            </a:pPr>
            <a:r>
              <a:rPr lang="en-US" sz="2400" dirty="0" smtClean="0"/>
              <a:t>Money is one of the most important resources.</a:t>
            </a:r>
          </a:p>
          <a:p>
            <a:pPr algn="just">
              <a:buClr>
                <a:srgbClr val="C00000"/>
              </a:buClr>
              <a:buSzPct val="100000"/>
              <a:buFont typeface="Wingdings" pitchFamily="2" charset="2"/>
              <a:buChar char="§"/>
              <a:defRPr/>
            </a:pPr>
            <a:endParaRPr lang="en-US" sz="800" dirty="0" smtClean="0"/>
          </a:p>
          <a:p>
            <a:pPr algn="just">
              <a:buClr>
                <a:srgbClr val="C00000"/>
              </a:buClr>
              <a:buSzPct val="100000"/>
              <a:buFont typeface="Wingdings" pitchFamily="2" charset="2"/>
              <a:buChar char="§"/>
              <a:defRPr/>
            </a:pPr>
            <a:r>
              <a:rPr lang="en-US" sz="2400" dirty="0" smtClean="0"/>
              <a:t>Cash flow forecasting is required to determine     whether or not the funds to execute the plan are  available.</a:t>
            </a:r>
          </a:p>
          <a:p>
            <a:pPr algn="just">
              <a:buClr>
                <a:srgbClr val="C00000"/>
              </a:buClr>
              <a:buSzPct val="100000"/>
              <a:buFont typeface="Wingdings" pitchFamily="2" charset="2"/>
              <a:buChar char="§"/>
              <a:defRPr/>
            </a:pPr>
            <a:endParaRPr lang="en-US" sz="800" dirty="0" smtClean="0"/>
          </a:p>
          <a:p>
            <a:pPr algn="just">
              <a:buClr>
                <a:srgbClr val="C00000"/>
              </a:buClr>
              <a:buSzPct val="100000"/>
              <a:buFont typeface="Wingdings" pitchFamily="2" charset="2"/>
              <a:buChar char="§"/>
              <a:defRPr/>
            </a:pPr>
            <a:r>
              <a:rPr lang="en-US" sz="2400" b="1" dirty="0" smtClean="0">
                <a:effectLst>
                  <a:outerShdw blurRad="38100" dist="38100" dir="2700000" algn="tl">
                    <a:srgbClr val="000000">
                      <a:alpha val="43137"/>
                    </a:srgbClr>
                  </a:outerShdw>
                </a:effectLst>
              </a:rPr>
              <a:t>Cash flow</a:t>
            </a:r>
            <a:r>
              <a:rPr lang="en-US" sz="2400" dirty="0" smtClean="0"/>
              <a:t> forecasting is the forecasting of both   </a:t>
            </a:r>
            <a:r>
              <a:rPr lang="en-US" sz="2400" b="1" dirty="0" smtClean="0">
                <a:effectLst>
                  <a:outerShdw blurRad="38100" dist="38100" dir="2700000" algn="tl">
                    <a:srgbClr val="000000">
                      <a:alpha val="43137"/>
                    </a:srgbClr>
                  </a:outerShdw>
                </a:effectLst>
              </a:rPr>
              <a:t>cash in</a:t>
            </a:r>
            <a:r>
              <a:rPr lang="en-US" sz="2400" dirty="0" smtClean="0"/>
              <a:t> and </a:t>
            </a:r>
            <a:r>
              <a:rPr lang="en-US" sz="2400" b="1" dirty="0" smtClean="0">
                <a:effectLst>
                  <a:outerShdw blurRad="38100" dist="38100" dir="2700000" algn="tl">
                    <a:srgbClr val="000000">
                      <a:alpha val="43137"/>
                    </a:srgbClr>
                  </a:outerShdw>
                </a:effectLst>
              </a:rPr>
              <a:t>cash out</a:t>
            </a:r>
            <a:r>
              <a:rPr lang="en-US" sz="2400" dirty="0" smtClean="0"/>
              <a:t> of the project.</a:t>
            </a:r>
            <a:endParaRPr lang="de-DE" sz="2400" dirty="0" smtClean="0"/>
          </a:p>
        </p:txBody>
      </p:sp>
      <p:sp>
        <p:nvSpPr>
          <p:cNvPr id="6" name="Rectangle 3"/>
          <p:cNvSpPr>
            <a:spLocks noChangeArrowheads="1"/>
          </p:cNvSpPr>
          <p:nvPr/>
        </p:nvSpPr>
        <p:spPr bwMode="auto">
          <a:xfrm>
            <a:off x="2483768" y="404664"/>
            <a:ext cx="4481512" cy="515937"/>
          </a:xfrm>
          <a:prstGeom prst="rect">
            <a:avLst/>
          </a:prstGeom>
          <a:noFill/>
          <a:ln w="9525">
            <a:noFill/>
            <a:miter lim="800000"/>
            <a:headEnd/>
            <a:tailEnd/>
          </a:ln>
          <a:effectLst/>
          <a:scene3d>
            <a:camera prst="orthographicFront"/>
            <a:lightRig rig="threePt" dir="t"/>
          </a:scene3d>
          <a:sp3d>
            <a:bevelT w="165100" prst="coolSlant"/>
          </a:sp3d>
        </p:spPr>
        <p:txBody>
          <a:bodyPr lIns="0" tIns="0" rIns="0" bIns="0"/>
          <a:lstStyle/>
          <a:p>
            <a:pPr algn="l">
              <a:spcBef>
                <a:spcPct val="20000"/>
              </a:spcBef>
              <a:buClr>
                <a:srgbClr val="FF0000"/>
              </a:buClr>
              <a:buSzPct val="100000"/>
              <a:defRPr/>
            </a:pPr>
            <a:r>
              <a:rPr lang="en-US" sz="2800" b="1" dirty="0">
                <a:solidFill>
                  <a:srgbClr val="C00000"/>
                </a:solidFill>
                <a:latin typeface="+mj-lt"/>
                <a:ea typeface="+mj-ea"/>
                <a:cs typeface="+mj-cs"/>
              </a:rPr>
              <a:t>Cash Flow Forecasting</a:t>
            </a:r>
          </a:p>
        </p:txBody>
      </p:sp>
    </p:spTree>
    <p:extLst>
      <p:ext uri="{BB962C8B-B14F-4D97-AF65-F5344CB8AC3E}">
        <p14:creationId xmlns:p14="http://schemas.microsoft.com/office/powerpoint/2010/main" val="3648396697"/>
      </p:ext>
    </p:extLst>
  </p:cSld>
  <p:clrMapOvr>
    <a:masterClrMapping/>
  </p:clrMapOvr>
  <p:transition spd="slow"/>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Date Placeholder 3"/>
          <p:cNvSpPr>
            <a:spLocks noGrp="1"/>
          </p:cNvSpPr>
          <p:nvPr>
            <p:ph type="dt" sz="quarter" idx="10"/>
          </p:nvPr>
        </p:nvSpPr>
        <p:spPr>
          <a:noFill/>
        </p:spPr>
        <p:txBody>
          <a:bodyPr/>
          <a:lstStyle/>
          <a:p>
            <a:fld id="{6BBA752C-CD4E-41BF-80A3-3CBC4DB09D6C}" type="datetime8">
              <a:rPr lang="en-US" smtClean="0"/>
              <a:pPr/>
              <a:t>1/1/2013 3:59 PM</a:t>
            </a:fld>
            <a:endParaRPr lang="en-US" smtClean="0"/>
          </a:p>
        </p:txBody>
      </p:sp>
      <p:sp>
        <p:nvSpPr>
          <p:cNvPr id="537602" name="Rectangle 2"/>
          <p:cNvSpPr>
            <a:spLocks noGrp="1" noChangeArrowheads="1"/>
          </p:cNvSpPr>
          <p:nvPr>
            <p:ph type="body" idx="1"/>
          </p:nvPr>
        </p:nvSpPr>
        <p:spPr>
          <a:xfrm>
            <a:off x="838200" y="1147763"/>
            <a:ext cx="8001000" cy="4751387"/>
          </a:xfrm>
          <a:solidFill>
            <a:schemeClr val="bg1"/>
          </a:solidFill>
          <a:ln>
            <a:noFill/>
          </a:ln>
          <a:effectLst/>
        </p:spPr>
        <p:txBody>
          <a:bodyPr/>
          <a:lstStyle/>
          <a:p>
            <a:pPr algn="just">
              <a:buClr>
                <a:srgbClr val="C00000"/>
              </a:buClr>
              <a:buSzPct val="100000"/>
              <a:buFont typeface="Wingdings" pitchFamily="2" charset="2"/>
              <a:buChar char="§"/>
              <a:defRPr/>
            </a:pPr>
            <a:r>
              <a:rPr lang="en-US" sz="1900" dirty="0" smtClean="0"/>
              <a:t>Engineering project contracts typically provide that the owner     shall make progress payments of the contract amount to the      prime contractor as the work progresses.</a:t>
            </a:r>
          </a:p>
          <a:p>
            <a:pPr algn="just">
              <a:buClr>
                <a:srgbClr val="C00000"/>
              </a:buClr>
              <a:buSzPct val="100000"/>
              <a:buFont typeface="Wingdings" pitchFamily="2" charset="2"/>
              <a:buChar char="§"/>
              <a:defRPr/>
            </a:pPr>
            <a:r>
              <a:rPr lang="en-US" sz="1900" b="1" dirty="0" smtClean="0">
                <a:effectLst>
                  <a:outerShdw blurRad="38100" dist="38100" dir="2700000" algn="tl">
                    <a:srgbClr val="000000">
                      <a:alpha val="43137"/>
                    </a:srgbClr>
                  </a:outerShdw>
                </a:effectLst>
              </a:rPr>
              <a:t>Cash in = Cash receipt = income</a:t>
            </a:r>
          </a:p>
          <a:p>
            <a:pPr algn="just">
              <a:buClr>
                <a:srgbClr val="C00000"/>
              </a:buClr>
              <a:buSzPct val="100000"/>
              <a:buFont typeface="Wingdings" pitchFamily="2" charset="2"/>
              <a:buChar char="§"/>
              <a:defRPr/>
            </a:pPr>
            <a:r>
              <a:rPr lang="en-US" sz="1900" b="1" dirty="0" smtClean="0">
                <a:effectLst>
                  <a:outerShdw blurRad="38100" dist="38100" dir="2700000" algn="tl">
                    <a:srgbClr val="000000">
                      <a:alpha val="43137"/>
                    </a:srgbClr>
                  </a:outerShdw>
                </a:effectLst>
              </a:rPr>
              <a:t>Principal components of cash in</a:t>
            </a:r>
          </a:p>
          <a:p>
            <a:pPr marL="893763" indent="-447675" algn="just">
              <a:buClr>
                <a:srgbClr val="C00000"/>
              </a:buClr>
              <a:buSzPct val="100000"/>
              <a:buFont typeface="Wingdings" pitchFamily="2" charset="2"/>
              <a:buChar char="§"/>
              <a:defRPr/>
            </a:pPr>
            <a:r>
              <a:rPr lang="en-US" sz="1900" b="1" u="sng" dirty="0" smtClean="0">
                <a:effectLst>
                  <a:outerShdw blurRad="38100" dist="38100" dir="2700000" algn="tl">
                    <a:srgbClr val="000000">
                      <a:alpha val="43137"/>
                    </a:srgbClr>
                  </a:outerShdw>
                </a:effectLst>
              </a:rPr>
              <a:t>Value of work </a:t>
            </a:r>
            <a:r>
              <a:rPr lang="en-US" sz="1900" dirty="0" smtClean="0"/>
              <a:t>actually performed in the field. The total value of work done to date is obtained in different ways,             depending on the </a:t>
            </a:r>
            <a:r>
              <a:rPr lang="en-US" sz="1900" b="1" i="1" dirty="0" smtClean="0"/>
              <a:t>type of contract</a:t>
            </a:r>
            <a:r>
              <a:rPr lang="en-US" sz="1900" dirty="0" smtClean="0"/>
              <a:t>, and </a:t>
            </a:r>
          </a:p>
          <a:p>
            <a:pPr marL="893763" indent="-447675" algn="just">
              <a:buClr>
                <a:srgbClr val="C00000"/>
              </a:buClr>
              <a:buSzPct val="100000"/>
              <a:buFont typeface="Wingdings" pitchFamily="2" charset="2"/>
              <a:buChar char="§"/>
              <a:defRPr/>
            </a:pPr>
            <a:r>
              <a:rPr lang="en-US" sz="1900" b="1" u="sng" dirty="0" smtClean="0">
                <a:effectLst>
                  <a:outerShdw blurRad="38100" dist="38100" dir="2700000" algn="tl">
                    <a:srgbClr val="000000">
                      <a:alpha val="43137"/>
                    </a:srgbClr>
                  </a:outerShdw>
                </a:effectLst>
              </a:rPr>
              <a:t>Material stored </a:t>
            </a:r>
            <a:r>
              <a:rPr lang="en-US" sz="1900" dirty="0" smtClean="0"/>
              <a:t>on the site, but not yet incorporated into work, as well as any </a:t>
            </a:r>
            <a:r>
              <a:rPr lang="en-US" sz="1900" b="1" u="sng" dirty="0" smtClean="0">
                <a:effectLst>
                  <a:outerShdw blurRad="38100" dist="38100" dir="2700000" algn="tl">
                    <a:srgbClr val="000000">
                      <a:alpha val="43137"/>
                    </a:srgbClr>
                  </a:outerShdw>
                </a:effectLst>
              </a:rPr>
              <a:t>prefabrication or pre assembly work </a:t>
            </a:r>
            <a:r>
              <a:rPr lang="en-US" sz="1900" dirty="0" smtClean="0"/>
              <a:t>that the contractor may have done at some location other than the    job site.</a:t>
            </a:r>
          </a:p>
          <a:p>
            <a:pPr algn="just">
              <a:buClr>
                <a:srgbClr val="C00000"/>
              </a:buClr>
              <a:buSzPct val="100000"/>
              <a:buFont typeface="Wingdings" pitchFamily="2" charset="2"/>
              <a:buChar char="§"/>
              <a:defRPr/>
            </a:pPr>
            <a:r>
              <a:rPr lang="en-US" sz="1900" dirty="0" smtClean="0"/>
              <a:t>A </a:t>
            </a:r>
            <a:r>
              <a:rPr lang="en-US" sz="1900" b="1" dirty="0" smtClean="0">
                <a:effectLst>
                  <a:outerShdw blurRad="38100" dist="38100" dir="2700000" algn="tl">
                    <a:srgbClr val="000000">
                      <a:alpha val="43137"/>
                    </a:srgbClr>
                  </a:outerShdw>
                </a:effectLst>
              </a:rPr>
              <a:t>step curve </a:t>
            </a:r>
            <a:r>
              <a:rPr lang="en-US" sz="1900" dirty="0" smtClean="0"/>
              <a:t>is used to represent contract cash income.</a:t>
            </a:r>
          </a:p>
        </p:txBody>
      </p:sp>
      <p:sp>
        <p:nvSpPr>
          <p:cNvPr id="537603" name="Rectangle 3"/>
          <p:cNvSpPr>
            <a:spLocks noChangeArrowheads="1"/>
          </p:cNvSpPr>
          <p:nvPr/>
        </p:nvSpPr>
        <p:spPr bwMode="auto">
          <a:xfrm>
            <a:off x="1115616" y="476672"/>
            <a:ext cx="2043112" cy="515937"/>
          </a:xfrm>
          <a:prstGeom prst="rect">
            <a:avLst/>
          </a:prstGeom>
          <a:noFill/>
          <a:ln w="9525">
            <a:noFill/>
            <a:miter lim="800000"/>
            <a:headEnd/>
            <a:tailEnd/>
          </a:ln>
          <a:effectLst/>
          <a:scene3d>
            <a:camera prst="orthographicFront"/>
            <a:lightRig rig="threePt" dir="t"/>
          </a:scene3d>
          <a:sp3d>
            <a:bevelT w="165100" prst="coolSlant"/>
          </a:sp3d>
        </p:spPr>
        <p:txBody>
          <a:bodyPr lIns="0" tIns="0" rIns="0" bIns="0"/>
          <a:lstStyle/>
          <a:p>
            <a:pPr algn="l">
              <a:spcBef>
                <a:spcPct val="20000"/>
              </a:spcBef>
              <a:buClr>
                <a:srgbClr val="FF0000"/>
              </a:buClr>
              <a:buSzPct val="100000"/>
              <a:defRPr/>
            </a:pPr>
            <a:r>
              <a:rPr lang="en-US" sz="2800" dirty="0">
                <a:solidFill>
                  <a:srgbClr val="C00000"/>
                </a:solidFill>
                <a:latin typeface="+mj-lt"/>
                <a:ea typeface="+mj-ea"/>
                <a:cs typeface="+mj-cs"/>
              </a:rPr>
              <a:t>Cash in</a:t>
            </a:r>
          </a:p>
        </p:txBody>
      </p:sp>
    </p:spTree>
    <p:extLst>
      <p:ext uri="{BB962C8B-B14F-4D97-AF65-F5344CB8AC3E}">
        <p14:creationId xmlns:p14="http://schemas.microsoft.com/office/powerpoint/2010/main" val="3040056817"/>
      </p:ext>
    </p:extLst>
  </p:cSld>
  <p:clrMapOvr>
    <a:masterClrMapping/>
  </p:clrMapOvr>
  <p:transition spd="slow"/>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8434" name="Date Placeholder 3"/>
          <p:cNvSpPr>
            <a:spLocks noGrp="1"/>
          </p:cNvSpPr>
          <p:nvPr>
            <p:ph type="dt" sz="quarter" idx="10"/>
          </p:nvPr>
        </p:nvSpPr>
        <p:spPr>
          <a:noFill/>
        </p:spPr>
        <p:txBody>
          <a:bodyPr/>
          <a:lstStyle/>
          <a:p>
            <a:fld id="{1F01AC8D-042F-4CBA-8D8A-E403B7576527}" type="datetime8">
              <a:rPr lang="en-US" smtClean="0"/>
              <a:pPr/>
              <a:t>1/1/2013 3:59 PM</a:t>
            </a:fld>
            <a:endParaRPr lang="en-US" smtClean="0"/>
          </a:p>
        </p:txBody>
      </p:sp>
      <p:sp>
        <p:nvSpPr>
          <p:cNvPr id="537602" name="Rectangle 2"/>
          <p:cNvSpPr>
            <a:spLocks noGrp="1" noChangeArrowheads="1"/>
          </p:cNvSpPr>
          <p:nvPr>
            <p:ph type="body" idx="1"/>
          </p:nvPr>
        </p:nvSpPr>
        <p:spPr>
          <a:xfrm>
            <a:off x="683568" y="1147763"/>
            <a:ext cx="8079432" cy="658812"/>
          </a:xfrm>
          <a:noFill/>
          <a:ln>
            <a:noFill/>
          </a:ln>
          <a:effectLst/>
        </p:spPr>
        <p:txBody>
          <a:bodyPr/>
          <a:lstStyle/>
          <a:p>
            <a:pPr marL="0" indent="0" algn="just">
              <a:buClr>
                <a:srgbClr val="FF0000"/>
              </a:buClr>
              <a:buSzPct val="100000"/>
              <a:buFontTx/>
              <a:buNone/>
              <a:defRPr/>
            </a:pPr>
            <a:r>
              <a:rPr lang="en-US" sz="1800" dirty="0" smtClean="0"/>
              <a:t>An </a:t>
            </a:r>
            <a:r>
              <a:rPr lang="en-US" sz="1800" b="1" dirty="0" smtClean="0">
                <a:solidFill>
                  <a:srgbClr val="C00000"/>
                </a:solidFill>
              </a:rPr>
              <a:t>income</a:t>
            </a:r>
            <a:r>
              <a:rPr lang="en-US" sz="1800" dirty="0" smtClean="0"/>
              <a:t> is the actual receipt of </a:t>
            </a:r>
            <a:r>
              <a:rPr lang="en-US" sz="1800" b="1" dirty="0" smtClean="0">
                <a:solidFill>
                  <a:srgbClr val="C00000"/>
                </a:solidFill>
              </a:rPr>
              <a:t>revenue</a:t>
            </a:r>
            <a:r>
              <a:rPr lang="en-US" sz="1800" b="1" dirty="0" smtClean="0">
                <a:effectLst>
                  <a:outerShdw blurRad="38100" dist="38100" dir="2700000" algn="tl">
                    <a:srgbClr val="000000">
                      <a:alpha val="43137"/>
                    </a:srgbClr>
                  </a:outerShdw>
                </a:effectLst>
              </a:rPr>
              <a:t>. </a:t>
            </a:r>
            <a:r>
              <a:rPr lang="en-US" sz="1800" dirty="0" smtClean="0"/>
              <a:t>It takes into account the       delays between incurring a commitment and making a money transaction.</a:t>
            </a:r>
          </a:p>
        </p:txBody>
      </p:sp>
      <p:sp>
        <p:nvSpPr>
          <p:cNvPr id="537603" name="Rectangle 3"/>
          <p:cNvSpPr>
            <a:spLocks noChangeArrowheads="1"/>
          </p:cNvSpPr>
          <p:nvPr/>
        </p:nvSpPr>
        <p:spPr bwMode="auto">
          <a:xfrm>
            <a:off x="623888" y="548680"/>
            <a:ext cx="7605712" cy="515937"/>
          </a:xfrm>
          <a:prstGeom prst="rect">
            <a:avLst/>
          </a:prstGeom>
          <a:noFill/>
          <a:ln w="9525">
            <a:noFill/>
            <a:miter lim="800000"/>
            <a:headEnd/>
            <a:tailEnd/>
          </a:ln>
          <a:effectLst/>
          <a:scene3d>
            <a:camera prst="orthographicFront"/>
            <a:lightRig rig="threePt" dir="t"/>
          </a:scene3d>
          <a:sp3d>
            <a:bevelT w="165100" prst="coolSlant"/>
          </a:sp3d>
        </p:spPr>
        <p:txBody>
          <a:bodyPr lIns="0" tIns="0" rIns="0" bIns="0"/>
          <a:lstStyle/>
          <a:p>
            <a:pPr algn="l">
              <a:spcBef>
                <a:spcPct val="20000"/>
              </a:spcBef>
              <a:buClr>
                <a:srgbClr val="FF0000"/>
              </a:buClr>
              <a:buSzPct val="100000"/>
              <a:defRPr/>
            </a:pPr>
            <a:r>
              <a:rPr lang="en-US" sz="2800" b="1" dirty="0">
                <a:solidFill>
                  <a:srgbClr val="C00000"/>
                </a:solidFill>
                <a:latin typeface="+mj-lt"/>
                <a:ea typeface="+mj-ea"/>
                <a:cs typeface="+mj-cs"/>
              </a:rPr>
              <a:t>Cash in (Receipt or Income) and Revenue</a:t>
            </a:r>
          </a:p>
        </p:txBody>
      </p:sp>
      <p:grpSp>
        <p:nvGrpSpPr>
          <p:cNvPr id="18440" name="Group 7"/>
          <p:cNvGrpSpPr>
            <a:grpSpLocks/>
          </p:cNvGrpSpPr>
          <p:nvPr/>
        </p:nvGrpSpPr>
        <p:grpSpPr bwMode="auto">
          <a:xfrm>
            <a:off x="1143000" y="1905000"/>
            <a:ext cx="6781800" cy="4043363"/>
            <a:chOff x="1295400" y="1771650"/>
            <a:chExt cx="6858000" cy="4100650"/>
          </a:xfrm>
        </p:grpSpPr>
        <p:pic>
          <p:nvPicPr>
            <p:cNvPr id="18441" name="Picture 5" descr="Cash-Flow3"/>
            <p:cNvPicPr>
              <a:picLocks noChangeAspect="1" noChangeArrowheads="1"/>
            </p:cNvPicPr>
            <p:nvPr/>
          </p:nvPicPr>
          <p:blipFill>
            <a:blip r:embed="rId2" cstate="print"/>
            <a:srcRect l="9583" t="5075" r="4765" b="47916"/>
            <a:stretch>
              <a:fillRect/>
            </a:stretch>
          </p:blipFill>
          <p:spPr bwMode="auto">
            <a:xfrm>
              <a:off x="1295400" y="1771650"/>
              <a:ext cx="6858000" cy="4095750"/>
            </a:xfrm>
            <a:prstGeom prst="rect">
              <a:avLst/>
            </a:prstGeom>
            <a:noFill/>
            <a:ln w="9525">
              <a:noFill/>
              <a:miter lim="800000"/>
              <a:headEnd/>
              <a:tailEnd/>
            </a:ln>
          </p:spPr>
        </p:pic>
        <p:sp>
          <p:nvSpPr>
            <p:cNvPr id="7" name="Rectangle 2"/>
            <p:cNvSpPr txBox="1">
              <a:spLocks noChangeArrowheads="1"/>
            </p:cNvSpPr>
            <p:nvPr/>
          </p:nvSpPr>
          <p:spPr bwMode="auto">
            <a:xfrm>
              <a:off x="2133386" y="5521322"/>
              <a:ext cx="5182028" cy="350978"/>
            </a:xfrm>
            <a:prstGeom prst="rect">
              <a:avLst/>
            </a:prstGeom>
            <a:solidFill>
              <a:schemeClr val="bg1"/>
            </a:solidFill>
            <a:ln w="9525">
              <a:solidFill>
                <a:schemeClr val="bg1"/>
              </a:solidFill>
              <a:miter lim="800000"/>
              <a:headEnd/>
              <a:tailEnd/>
            </a:ln>
            <a:effectLst/>
          </p:spPr>
          <p:txBody>
            <a:bodyPr lIns="0" tIns="0" rIns="0" bIns="0">
              <a:spAutoFit/>
            </a:bodyPr>
            <a:lstStyle/>
            <a:p>
              <a:pPr marL="304800" indent="-304800" algn="ctr">
                <a:lnSpc>
                  <a:spcPct val="125000"/>
                </a:lnSpc>
                <a:spcBef>
                  <a:spcPct val="25000"/>
                </a:spcBef>
                <a:buClr>
                  <a:srgbClr val="FF0000"/>
                </a:buClr>
                <a:buSzPct val="100000"/>
                <a:defRPr/>
              </a:pPr>
              <a:r>
                <a:rPr lang="en-US" sz="1800" b="0" kern="0" dirty="0">
                  <a:solidFill>
                    <a:schemeClr val="tx1">
                      <a:lumMod val="65000"/>
                      <a:lumOff val="35000"/>
                    </a:schemeClr>
                  </a:solidFill>
                  <a:latin typeface="+mn-lt"/>
                </a:rPr>
                <a:t>Contract revenue and income curves</a:t>
              </a:r>
            </a:p>
          </p:txBody>
        </p:sp>
      </p:grpSp>
    </p:spTree>
    <p:extLst>
      <p:ext uri="{BB962C8B-B14F-4D97-AF65-F5344CB8AC3E}">
        <p14:creationId xmlns:p14="http://schemas.microsoft.com/office/powerpoint/2010/main" val="3774244964"/>
      </p:ext>
    </p:extLst>
  </p:cSld>
  <p:clrMapOvr>
    <a:masterClrMapping/>
  </p:clrMapOvr>
  <p:transition spd="slow"/>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Date Placeholder 3"/>
          <p:cNvSpPr>
            <a:spLocks noGrp="1"/>
          </p:cNvSpPr>
          <p:nvPr>
            <p:ph type="dt" sz="quarter" idx="10"/>
          </p:nvPr>
        </p:nvSpPr>
        <p:spPr>
          <a:noFill/>
        </p:spPr>
        <p:txBody>
          <a:bodyPr/>
          <a:lstStyle/>
          <a:p>
            <a:fld id="{5066F00A-4CC9-42AA-8C71-1CA489A17591}" type="datetime8">
              <a:rPr lang="en-US" smtClean="0"/>
              <a:pPr/>
              <a:t>1/1/2013 3:59 PM</a:t>
            </a:fld>
            <a:endParaRPr lang="en-US" smtClean="0"/>
          </a:p>
        </p:txBody>
      </p:sp>
      <p:sp>
        <p:nvSpPr>
          <p:cNvPr id="537602" name="Rectangle 2"/>
          <p:cNvSpPr>
            <a:spLocks noGrp="1" noChangeArrowheads="1"/>
          </p:cNvSpPr>
          <p:nvPr>
            <p:ph type="body" idx="1"/>
          </p:nvPr>
        </p:nvSpPr>
        <p:spPr>
          <a:xfrm>
            <a:off x="827584" y="1556792"/>
            <a:ext cx="8064896" cy="4203095"/>
          </a:xfrm>
          <a:noFill/>
          <a:ln>
            <a:noFill/>
          </a:ln>
          <a:effectLst/>
        </p:spPr>
        <p:txBody>
          <a:bodyPr/>
          <a:lstStyle/>
          <a:p>
            <a:pPr marL="363538" lvl="1" indent="-363538" algn="just">
              <a:buClr>
                <a:srgbClr val="C00000"/>
              </a:buClr>
              <a:buFont typeface="Wingdings" pitchFamily="2" charset="2"/>
              <a:buChar char="§"/>
              <a:defRPr/>
            </a:pPr>
            <a:r>
              <a:rPr lang="en-US" sz="1800" dirty="0" smtClean="0"/>
              <a:t>The </a:t>
            </a:r>
            <a:r>
              <a:rPr lang="en-US" sz="1800" b="1" dirty="0" smtClean="0">
                <a:effectLst>
                  <a:outerShdw blurRad="38100" dist="38100" dir="2700000" algn="tl">
                    <a:srgbClr val="000000">
                      <a:alpha val="43137"/>
                    </a:srgbClr>
                  </a:outerShdw>
                </a:effectLst>
              </a:rPr>
              <a:t>quantities</a:t>
            </a:r>
            <a:r>
              <a:rPr lang="en-US" sz="1800" dirty="0" smtClean="0"/>
              <a:t> of work done on unit-price contracts are determined   by </a:t>
            </a:r>
            <a:r>
              <a:rPr lang="en-US" sz="1800" b="1" i="1" dirty="0" smtClean="0"/>
              <a:t>actual field measurement</a:t>
            </a:r>
            <a:r>
              <a:rPr lang="en-US" sz="1800" dirty="0" smtClean="0"/>
              <a:t> of the bid items put into place.</a:t>
            </a:r>
          </a:p>
          <a:p>
            <a:pPr marL="363538" lvl="1" indent="-363538" algn="just">
              <a:buClr>
                <a:srgbClr val="C00000"/>
              </a:buClr>
              <a:buFont typeface="Wingdings" pitchFamily="2" charset="2"/>
              <a:buChar char="§"/>
              <a:defRPr/>
            </a:pPr>
            <a:r>
              <a:rPr lang="en-US" sz="1800" dirty="0" smtClean="0"/>
              <a:t>The total </a:t>
            </a:r>
            <a:r>
              <a:rPr lang="en-US" sz="1800" b="1" dirty="0" smtClean="0">
                <a:effectLst>
                  <a:outerShdw blurRad="38100" dist="38100" dir="2700000" algn="tl">
                    <a:srgbClr val="000000">
                      <a:alpha val="43137"/>
                    </a:srgbClr>
                  </a:outerShdw>
                </a:effectLst>
              </a:rPr>
              <a:t>quantity</a:t>
            </a:r>
            <a:r>
              <a:rPr lang="en-US" sz="1800" dirty="0" smtClean="0"/>
              <a:t> accomplished to date on each bid item is multiplied by its corresponding contract </a:t>
            </a:r>
            <a:r>
              <a:rPr lang="en-US" sz="1800" b="1" dirty="0" smtClean="0">
                <a:effectLst>
                  <a:outerShdw blurRad="38100" dist="38100" dir="2700000" algn="tl">
                    <a:srgbClr val="000000">
                      <a:alpha val="43137"/>
                    </a:srgbClr>
                  </a:outerShdw>
                </a:effectLst>
              </a:rPr>
              <a:t>unit price</a:t>
            </a:r>
            <a:r>
              <a:rPr lang="en-US" sz="1800" dirty="0" smtClean="0"/>
              <a:t>.</a:t>
            </a:r>
          </a:p>
          <a:p>
            <a:pPr marL="363538" lvl="1" indent="-363538" algn="just">
              <a:buClr>
                <a:srgbClr val="C00000"/>
              </a:buClr>
              <a:buFont typeface="Wingdings" pitchFamily="2" charset="2"/>
              <a:buChar char="§"/>
              <a:defRPr/>
            </a:pPr>
            <a:r>
              <a:rPr lang="en-US" sz="1800" dirty="0" smtClean="0"/>
              <a:t>All of the bid items are totaled and the value of </a:t>
            </a:r>
            <a:r>
              <a:rPr lang="en-US" sz="1800" b="1" dirty="0" smtClean="0">
                <a:effectLst>
                  <a:outerShdw blurRad="38100" dist="38100" dir="2700000" algn="tl">
                    <a:srgbClr val="000000">
                      <a:alpha val="43137"/>
                    </a:srgbClr>
                  </a:outerShdw>
                </a:effectLst>
              </a:rPr>
              <a:t>materials stored</a:t>
            </a:r>
            <a:r>
              <a:rPr lang="en-US" sz="1800" dirty="0" smtClean="0"/>
              <a:t> on     the site as well as any </a:t>
            </a:r>
            <a:r>
              <a:rPr lang="en-US" sz="1800" b="1" dirty="0" smtClean="0">
                <a:effectLst>
                  <a:outerShdw blurRad="38100" dist="38100" dir="2700000" algn="tl">
                    <a:srgbClr val="000000">
                      <a:alpha val="43137"/>
                    </a:srgbClr>
                  </a:outerShdw>
                </a:effectLst>
              </a:rPr>
              <a:t>prefabrication or pre assembly work </a:t>
            </a:r>
            <a:r>
              <a:rPr lang="en-US" sz="1800" dirty="0" smtClean="0"/>
              <a:t>that the    contractor may have done at some location other than the job site is  then added.</a:t>
            </a:r>
          </a:p>
          <a:p>
            <a:pPr marL="363538" lvl="1" indent="-363538" algn="just">
              <a:buClr>
                <a:srgbClr val="C00000"/>
              </a:buClr>
              <a:buFont typeface="Wingdings" pitchFamily="2" charset="2"/>
              <a:buChar char="§"/>
              <a:defRPr/>
            </a:pPr>
            <a:r>
              <a:rPr lang="en-US" sz="1800" dirty="0" smtClean="0"/>
              <a:t>The prescribed </a:t>
            </a:r>
            <a:r>
              <a:rPr lang="en-US" sz="1800" b="1" dirty="0" err="1" smtClean="0">
                <a:effectLst>
                  <a:outerShdw blurRad="38100" dist="38100" dir="2700000" algn="tl">
                    <a:srgbClr val="000000">
                      <a:alpha val="43137"/>
                    </a:srgbClr>
                  </a:outerShdw>
                </a:effectLst>
              </a:rPr>
              <a:t>retainage</a:t>
            </a:r>
            <a:r>
              <a:rPr lang="en-US" sz="1800" b="1" dirty="0" smtClean="0">
                <a:effectLst>
                  <a:outerShdw blurRad="38100" dist="38100" dir="2700000" algn="tl">
                    <a:srgbClr val="000000">
                      <a:alpha val="43137"/>
                    </a:srgbClr>
                  </a:outerShdw>
                </a:effectLst>
              </a:rPr>
              <a:t> </a:t>
            </a:r>
            <a:r>
              <a:rPr lang="en-US" sz="1800" dirty="0" smtClean="0"/>
              <a:t>is subtracted from this total.</a:t>
            </a:r>
          </a:p>
          <a:p>
            <a:pPr marL="363538" lvl="1" indent="-363538" algn="just">
              <a:buClr>
                <a:srgbClr val="C00000"/>
              </a:buClr>
              <a:buFont typeface="Wingdings" pitchFamily="2" charset="2"/>
              <a:buChar char="§"/>
              <a:defRPr/>
            </a:pPr>
            <a:r>
              <a:rPr lang="en-US" sz="1800" dirty="0" smtClean="0"/>
              <a:t>The resulting figure represents the entire amount due the contractor   for his work to date. The sum of all prior progress payments that have already been paid is then subtracted, this yielding the net amount of money payable to the contractor for his work that month.</a:t>
            </a:r>
            <a:endParaRPr lang="en-US" sz="1800" u="sng" dirty="0"/>
          </a:p>
        </p:txBody>
      </p:sp>
      <p:sp>
        <p:nvSpPr>
          <p:cNvPr id="537603" name="Rectangle 3"/>
          <p:cNvSpPr>
            <a:spLocks noChangeArrowheads="1"/>
          </p:cNvSpPr>
          <p:nvPr/>
        </p:nvSpPr>
        <p:spPr bwMode="auto">
          <a:xfrm>
            <a:off x="807016" y="734640"/>
            <a:ext cx="7605712" cy="515937"/>
          </a:xfrm>
          <a:prstGeom prst="rect">
            <a:avLst/>
          </a:prstGeom>
          <a:noFill/>
          <a:ln w="9525">
            <a:noFill/>
            <a:miter lim="800000"/>
            <a:headEnd/>
            <a:tailEnd/>
          </a:ln>
          <a:effectLst/>
          <a:scene3d>
            <a:camera prst="orthographicFront"/>
            <a:lightRig rig="threePt" dir="t"/>
          </a:scene3d>
          <a:sp3d>
            <a:bevelT w="165100" prst="coolSlant"/>
          </a:sp3d>
        </p:spPr>
        <p:txBody>
          <a:bodyPr lIns="0" tIns="0" rIns="0" bIns="0"/>
          <a:lstStyle/>
          <a:p>
            <a:pPr algn="l">
              <a:spcBef>
                <a:spcPct val="20000"/>
              </a:spcBef>
              <a:buClr>
                <a:srgbClr val="FF0000"/>
              </a:buClr>
              <a:buSzPct val="100000"/>
              <a:defRPr/>
            </a:pPr>
            <a:r>
              <a:rPr lang="en-US" sz="2800" b="1" dirty="0">
                <a:solidFill>
                  <a:srgbClr val="C00000"/>
                </a:solidFill>
                <a:latin typeface="+mj-lt"/>
                <a:ea typeface="+mj-ea"/>
                <a:cs typeface="+mj-cs"/>
              </a:rPr>
              <a:t>Payment Request for Unit Price Contract</a:t>
            </a:r>
          </a:p>
        </p:txBody>
      </p:sp>
    </p:spTree>
    <p:extLst>
      <p:ext uri="{BB962C8B-B14F-4D97-AF65-F5344CB8AC3E}">
        <p14:creationId xmlns:p14="http://schemas.microsoft.com/office/powerpoint/2010/main" val="2090419802"/>
      </p:ext>
    </p:extLst>
  </p:cSld>
  <p:clrMapOvr>
    <a:masterClrMapping/>
  </p:clrMapOvr>
  <p:transition spd="slow"/>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Date Placeholder 3"/>
          <p:cNvSpPr>
            <a:spLocks noGrp="1"/>
          </p:cNvSpPr>
          <p:nvPr>
            <p:ph type="dt" sz="quarter" idx="10"/>
          </p:nvPr>
        </p:nvSpPr>
        <p:spPr>
          <a:noFill/>
        </p:spPr>
        <p:txBody>
          <a:bodyPr/>
          <a:lstStyle/>
          <a:p>
            <a:fld id="{C3CBB7E4-1D72-4FBD-A2A6-088E72349811}" type="datetime8">
              <a:rPr lang="en-US" smtClean="0"/>
              <a:pPr/>
              <a:t>1/1/2013 3:59 PM</a:t>
            </a:fld>
            <a:endParaRPr lang="en-US" smtClean="0"/>
          </a:p>
        </p:txBody>
      </p:sp>
      <p:sp>
        <p:nvSpPr>
          <p:cNvPr id="537602" name="Rectangle 2"/>
          <p:cNvSpPr>
            <a:spLocks noGrp="1" noChangeArrowheads="1"/>
          </p:cNvSpPr>
          <p:nvPr>
            <p:ph type="body" idx="1"/>
          </p:nvPr>
        </p:nvSpPr>
        <p:spPr>
          <a:xfrm>
            <a:off x="755576" y="980728"/>
            <a:ext cx="8083624" cy="4729386"/>
          </a:xfrm>
          <a:noFill/>
          <a:ln>
            <a:noFill/>
          </a:ln>
          <a:effectLst/>
        </p:spPr>
        <p:txBody>
          <a:bodyPr/>
          <a:lstStyle/>
          <a:p>
            <a:pPr marL="363538" lvl="1" indent="-363538" algn="just">
              <a:buClr>
                <a:srgbClr val="C00000"/>
              </a:buClr>
              <a:buFont typeface="Wingdings" pitchFamily="2" charset="2"/>
              <a:buChar char="§"/>
              <a:defRPr/>
            </a:pPr>
            <a:r>
              <a:rPr lang="en-US" sz="1800" dirty="0" smtClean="0"/>
              <a:t>Under lump sum contract the project is divided for payment purposes into relatively few </a:t>
            </a:r>
            <a:r>
              <a:rPr lang="en-US" sz="1800" b="1" dirty="0" smtClean="0">
                <a:effectLst>
                  <a:outerShdw blurRad="38100" dist="38100" dir="2700000" algn="tl">
                    <a:srgbClr val="000000">
                      <a:alpha val="43137"/>
                    </a:srgbClr>
                  </a:outerShdw>
                </a:effectLst>
              </a:rPr>
              <a:t>work classifications</a:t>
            </a:r>
            <a:r>
              <a:rPr lang="en-US" sz="1800" dirty="0" smtClean="0"/>
              <a:t>, most of which are extensive    and often extend over considerable portions of the construction        period. Contracts progress is customarily measured in terms of         estimated percentages of completion of work classifications (</a:t>
            </a:r>
            <a:r>
              <a:rPr lang="en-US" sz="1800" b="1" dirty="0" smtClean="0">
                <a:effectLst>
                  <a:outerShdw blurRad="38100" dist="38100" dir="2700000" algn="tl">
                    <a:srgbClr val="000000">
                      <a:alpha val="43137"/>
                    </a:srgbClr>
                  </a:outerShdw>
                </a:effectLst>
              </a:rPr>
              <a:t>major    job components</a:t>
            </a:r>
            <a:r>
              <a:rPr lang="en-US" sz="1800" dirty="0" smtClean="0"/>
              <a:t>). </a:t>
            </a:r>
            <a:endParaRPr lang="en-US" sz="500" dirty="0" smtClean="0"/>
          </a:p>
          <a:p>
            <a:pPr marL="363538" lvl="1" indent="-363538" algn="just">
              <a:buClr>
                <a:srgbClr val="C00000"/>
              </a:buClr>
              <a:buFont typeface="Wingdings" pitchFamily="2" charset="2"/>
              <a:buChar char="§"/>
              <a:defRPr/>
            </a:pPr>
            <a:r>
              <a:rPr lang="en-US" sz="1800" dirty="0" smtClean="0"/>
              <a:t>The contractor estimates the </a:t>
            </a:r>
            <a:r>
              <a:rPr lang="en-US" sz="1800" b="1" dirty="0" smtClean="0">
                <a:effectLst>
                  <a:outerShdw blurRad="38100" dist="38100" dir="2700000" algn="tl">
                    <a:srgbClr val="000000">
                      <a:alpha val="43137"/>
                    </a:srgbClr>
                  </a:outerShdw>
                </a:effectLst>
              </a:rPr>
              <a:t>percentage completed </a:t>
            </a:r>
            <a:r>
              <a:rPr lang="en-US" sz="1800" dirty="0" smtClean="0"/>
              <a:t>and in place.</a:t>
            </a:r>
            <a:endParaRPr lang="en-US" sz="500" dirty="0" smtClean="0"/>
          </a:p>
          <a:p>
            <a:pPr marL="363538" lvl="1" indent="-363538" algn="just">
              <a:buClr>
                <a:srgbClr val="C00000"/>
              </a:buClr>
              <a:buFont typeface="Wingdings" pitchFamily="2" charset="2"/>
              <a:buChar char="§"/>
              <a:defRPr/>
            </a:pPr>
            <a:r>
              <a:rPr lang="en-US" sz="1800" dirty="0" smtClean="0"/>
              <a:t>The total value of each work classification is multiplied by its percent completion.</a:t>
            </a:r>
            <a:endParaRPr lang="en-US" sz="500" dirty="0" smtClean="0"/>
          </a:p>
          <a:p>
            <a:pPr marL="363538" lvl="1" indent="-363538" algn="just">
              <a:buClr>
                <a:srgbClr val="C00000"/>
              </a:buClr>
              <a:buFont typeface="Wingdings" pitchFamily="2" charset="2"/>
              <a:buChar char="§"/>
              <a:defRPr/>
            </a:pPr>
            <a:r>
              <a:rPr lang="en-US" sz="1800" dirty="0" smtClean="0"/>
              <a:t>To the total of completed work is added the value of all materials      stored on the site. From this total is subtracted the </a:t>
            </a:r>
            <a:r>
              <a:rPr lang="en-US" sz="1800" b="1" dirty="0" err="1" smtClean="0"/>
              <a:t>retainag</a:t>
            </a:r>
            <a:r>
              <a:rPr lang="en-US" sz="1800" dirty="0" err="1" smtClean="0"/>
              <a:t>e</a:t>
            </a:r>
            <a:r>
              <a:rPr lang="en-US" sz="1800" dirty="0" smtClean="0"/>
              <a:t>. This    gives the total amount of money due the contractor up to the date of the pay request.</a:t>
            </a:r>
          </a:p>
          <a:p>
            <a:pPr marL="363538" lvl="1" indent="-363538" algn="just">
              <a:buClr>
                <a:srgbClr val="C00000"/>
              </a:buClr>
              <a:buFont typeface="Wingdings" pitchFamily="2" charset="2"/>
              <a:buChar char="§"/>
              <a:defRPr/>
            </a:pPr>
            <a:r>
              <a:rPr lang="en-US" sz="1800" dirty="0" smtClean="0"/>
              <a:t>Form this is subtracted the amount of progress payments already     made. The resulting figure gives the net amount now payable to the  contractor.</a:t>
            </a:r>
          </a:p>
        </p:txBody>
      </p:sp>
      <p:sp>
        <p:nvSpPr>
          <p:cNvPr id="537603" name="Rectangle 3"/>
          <p:cNvSpPr>
            <a:spLocks noChangeArrowheads="1"/>
          </p:cNvSpPr>
          <p:nvPr/>
        </p:nvSpPr>
        <p:spPr bwMode="auto">
          <a:xfrm>
            <a:off x="634936" y="322262"/>
            <a:ext cx="7605712" cy="515937"/>
          </a:xfrm>
          <a:prstGeom prst="rect">
            <a:avLst/>
          </a:prstGeom>
          <a:noFill/>
          <a:ln w="9525">
            <a:noFill/>
            <a:miter lim="800000"/>
            <a:headEnd/>
            <a:tailEnd/>
          </a:ln>
          <a:effectLst/>
          <a:scene3d>
            <a:camera prst="orthographicFront"/>
            <a:lightRig rig="threePt" dir="t"/>
          </a:scene3d>
          <a:sp3d>
            <a:bevelT w="165100" prst="coolSlant"/>
          </a:sp3d>
        </p:spPr>
        <p:txBody>
          <a:bodyPr lIns="0" tIns="0" rIns="0" bIns="0"/>
          <a:lstStyle/>
          <a:p>
            <a:pPr algn="l">
              <a:spcBef>
                <a:spcPct val="20000"/>
              </a:spcBef>
              <a:buClr>
                <a:srgbClr val="FF0000"/>
              </a:buClr>
              <a:buSzPct val="100000"/>
              <a:defRPr/>
            </a:pPr>
            <a:r>
              <a:rPr lang="en-US" sz="2800" b="1" dirty="0">
                <a:solidFill>
                  <a:srgbClr val="C00000"/>
                </a:solidFill>
                <a:latin typeface="+mj-lt"/>
                <a:ea typeface="+mj-ea"/>
                <a:cs typeface="+mj-cs"/>
              </a:rPr>
              <a:t>Payment Request for Lump Sum Contract</a:t>
            </a:r>
          </a:p>
        </p:txBody>
      </p:sp>
    </p:spTree>
    <p:extLst>
      <p:ext uri="{BB962C8B-B14F-4D97-AF65-F5344CB8AC3E}">
        <p14:creationId xmlns:p14="http://schemas.microsoft.com/office/powerpoint/2010/main" val="3187341266"/>
      </p:ext>
    </p:extLst>
  </p:cSld>
  <p:clrMapOvr>
    <a:masterClrMapping/>
  </p:clrMapOvr>
  <p:transition spd="slow"/>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Date Placeholder 3"/>
          <p:cNvSpPr>
            <a:spLocks noGrp="1"/>
          </p:cNvSpPr>
          <p:nvPr>
            <p:ph type="dt" sz="quarter" idx="10"/>
          </p:nvPr>
        </p:nvSpPr>
        <p:spPr>
          <a:noFill/>
        </p:spPr>
        <p:txBody>
          <a:bodyPr/>
          <a:lstStyle/>
          <a:p>
            <a:fld id="{251E0468-05AF-4F8C-8504-9588D4592B67}" type="datetime8">
              <a:rPr lang="en-US" smtClean="0"/>
              <a:pPr/>
              <a:t>1/1/2013 3:59 PM</a:t>
            </a:fld>
            <a:endParaRPr lang="en-US" smtClean="0"/>
          </a:p>
        </p:txBody>
      </p:sp>
      <p:sp>
        <p:nvSpPr>
          <p:cNvPr id="537602" name="Rectangle 2"/>
          <p:cNvSpPr>
            <a:spLocks noGrp="1" noChangeArrowheads="1"/>
          </p:cNvSpPr>
          <p:nvPr>
            <p:ph type="body" idx="1"/>
          </p:nvPr>
        </p:nvSpPr>
        <p:spPr>
          <a:xfrm>
            <a:off x="1331640" y="1844824"/>
            <a:ext cx="6096000" cy="3232150"/>
          </a:xfrm>
          <a:noFill/>
          <a:ln>
            <a:noFill/>
          </a:ln>
          <a:effectLst/>
        </p:spPr>
        <p:txBody>
          <a:bodyPr/>
          <a:lstStyle/>
          <a:p>
            <a:pPr marL="457200" indent="-457200">
              <a:buClr>
                <a:srgbClr val="C00000"/>
              </a:buClr>
              <a:buSzPct val="100000"/>
              <a:buFontTx/>
              <a:buAutoNum type="arabicPeriod"/>
              <a:defRPr/>
            </a:pPr>
            <a:r>
              <a:rPr lang="en-US" sz="2400" dirty="0" smtClean="0"/>
              <a:t>Advanced payment</a:t>
            </a:r>
          </a:p>
          <a:p>
            <a:pPr marL="457200" indent="-457200">
              <a:buClr>
                <a:srgbClr val="C00000"/>
              </a:buClr>
              <a:buSzPct val="100000"/>
              <a:buFontTx/>
              <a:buAutoNum type="arabicPeriod"/>
              <a:defRPr/>
            </a:pPr>
            <a:r>
              <a:rPr lang="en-US" sz="2400" dirty="0" smtClean="0"/>
              <a:t>Progress payment</a:t>
            </a:r>
          </a:p>
          <a:p>
            <a:pPr marL="457200" indent="-457200">
              <a:buClr>
                <a:srgbClr val="C00000"/>
              </a:buClr>
              <a:buSzPct val="100000"/>
              <a:buFontTx/>
              <a:buAutoNum type="arabicPeriod"/>
              <a:defRPr/>
            </a:pPr>
            <a:r>
              <a:rPr lang="en-US" sz="2400" dirty="0" smtClean="0"/>
              <a:t>Materials stored on the site</a:t>
            </a:r>
          </a:p>
          <a:p>
            <a:pPr marL="457200" indent="-457200">
              <a:buClr>
                <a:srgbClr val="C00000"/>
              </a:buClr>
              <a:buSzPct val="100000"/>
              <a:buFontTx/>
              <a:buAutoNum type="arabicPeriod"/>
              <a:defRPr/>
            </a:pPr>
            <a:r>
              <a:rPr lang="en-US" sz="2400" dirty="0" smtClean="0"/>
              <a:t>Final Payment</a:t>
            </a:r>
          </a:p>
          <a:p>
            <a:pPr marL="457200" indent="-457200">
              <a:buClr>
                <a:srgbClr val="C00000"/>
              </a:buClr>
              <a:buSzPct val="100000"/>
              <a:buFontTx/>
              <a:buAutoNum type="arabicPeriod"/>
              <a:defRPr/>
            </a:pPr>
            <a:r>
              <a:rPr lang="en-US" sz="2400" dirty="0" smtClean="0"/>
              <a:t>Retention</a:t>
            </a:r>
          </a:p>
          <a:p>
            <a:pPr marL="457200" indent="-457200">
              <a:buClr>
                <a:srgbClr val="C00000"/>
              </a:buClr>
              <a:buSzPct val="100000"/>
              <a:buFontTx/>
              <a:buAutoNum type="arabicPeriod"/>
              <a:defRPr/>
            </a:pPr>
            <a:r>
              <a:rPr lang="en-US" sz="2400" dirty="0" smtClean="0"/>
              <a:t>…………</a:t>
            </a:r>
          </a:p>
        </p:txBody>
      </p:sp>
      <p:sp>
        <p:nvSpPr>
          <p:cNvPr id="537603" name="Rectangle 3"/>
          <p:cNvSpPr>
            <a:spLocks noChangeArrowheads="1"/>
          </p:cNvSpPr>
          <p:nvPr/>
        </p:nvSpPr>
        <p:spPr bwMode="auto">
          <a:xfrm>
            <a:off x="623888" y="838200"/>
            <a:ext cx="7148512" cy="515937"/>
          </a:xfrm>
          <a:prstGeom prst="rect">
            <a:avLst/>
          </a:prstGeom>
          <a:noFill/>
          <a:ln w="9525">
            <a:noFill/>
            <a:miter lim="800000"/>
            <a:headEnd/>
            <a:tailEnd/>
          </a:ln>
          <a:effectLst/>
          <a:scene3d>
            <a:camera prst="orthographicFront"/>
            <a:lightRig rig="threePt" dir="t"/>
          </a:scene3d>
          <a:sp3d>
            <a:bevelT w="165100" prst="coolSlant"/>
          </a:sp3d>
        </p:spPr>
        <p:txBody>
          <a:bodyPr lIns="0" tIns="0" rIns="0" bIns="0"/>
          <a:lstStyle/>
          <a:p>
            <a:pPr algn="l">
              <a:spcBef>
                <a:spcPct val="20000"/>
              </a:spcBef>
              <a:buClr>
                <a:srgbClr val="FF0000"/>
              </a:buClr>
              <a:buSzPct val="100000"/>
              <a:defRPr/>
            </a:pPr>
            <a:r>
              <a:rPr lang="en-US" sz="2800" b="1" dirty="0">
                <a:solidFill>
                  <a:srgbClr val="C00000"/>
                </a:solidFill>
                <a:latin typeface="+mj-lt"/>
                <a:ea typeface="+mj-ea"/>
                <a:cs typeface="+mj-cs"/>
              </a:rPr>
              <a:t>Contract Provision that Impact Cash in</a:t>
            </a:r>
            <a:endParaRPr lang="de-DE" sz="2800" b="1" dirty="0" err="1">
              <a:solidFill>
                <a:srgbClr val="C00000"/>
              </a:solidFill>
              <a:latin typeface="+mj-lt"/>
              <a:ea typeface="+mj-ea"/>
              <a:cs typeface="+mj-cs"/>
            </a:endParaRPr>
          </a:p>
        </p:txBody>
      </p:sp>
    </p:spTree>
    <p:extLst>
      <p:ext uri="{BB962C8B-B14F-4D97-AF65-F5344CB8AC3E}">
        <p14:creationId xmlns:p14="http://schemas.microsoft.com/office/powerpoint/2010/main" val="456775213"/>
      </p:ext>
    </p:extLst>
  </p:cSld>
  <p:clrMapOvr>
    <a:masterClrMapping/>
  </p:clrMapOvr>
  <p:transition spd="slow"/>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Date Placeholder 3"/>
          <p:cNvSpPr>
            <a:spLocks noGrp="1"/>
          </p:cNvSpPr>
          <p:nvPr>
            <p:ph type="dt" sz="quarter" idx="10"/>
          </p:nvPr>
        </p:nvSpPr>
        <p:spPr>
          <a:noFill/>
        </p:spPr>
        <p:txBody>
          <a:bodyPr/>
          <a:lstStyle/>
          <a:p>
            <a:fld id="{9ACFE6CF-518E-4E93-A200-8E23957EF9C9}" type="datetime8">
              <a:rPr lang="en-US" smtClean="0"/>
              <a:pPr/>
              <a:t>1/1/2013 3:59 PM</a:t>
            </a:fld>
            <a:endParaRPr lang="en-US" smtClean="0"/>
          </a:p>
        </p:txBody>
      </p:sp>
      <p:sp>
        <p:nvSpPr>
          <p:cNvPr id="537602" name="Rectangle 2"/>
          <p:cNvSpPr>
            <a:spLocks noGrp="1" noChangeArrowheads="1"/>
          </p:cNvSpPr>
          <p:nvPr>
            <p:ph type="body" idx="1"/>
          </p:nvPr>
        </p:nvSpPr>
        <p:spPr>
          <a:xfrm>
            <a:off x="755576" y="1484784"/>
            <a:ext cx="7920880" cy="4282157"/>
          </a:xfrm>
          <a:noFill/>
          <a:ln>
            <a:noFill/>
          </a:ln>
          <a:effectLst/>
        </p:spPr>
        <p:txBody>
          <a:bodyPr/>
          <a:lstStyle/>
          <a:p>
            <a:pPr algn="just">
              <a:buClr>
                <a:srgbClr val="C00000"/>
              </a:buClr>
              <a:buSzPct val="100000"/>
              <a:buFont typeface="Wingdings" pitchFamily="2" charset="2"/>
              <a:buChar char="§"/>
              <a:defRPr/>
            </a:pPr>
            <a:r>
              <a:rPr lang="en-US" sz="2400" dirty="0" smtClean="0"/>
              <a:t>A prescribed percentage of each progress payment is usually retained by the owner in accordance with the terms of the contract.</a:t>
            </a:r>
          </a:p>
          <a:p>
            <a:pPr algn="just">
              <a:buClr>
                <a:srgbClr val="C00000"/>
              </a:buClr>
              <a:buSzPct val="100000"/>
              <a:buFont typeface="Wingdings" pitchFamily="2" charset="2"/>
              <a:buChar char="§"/>
              <a:defRPr/>
            </a:pPr>
            <a:endParaRPr lang="en-US" sz="1800" dirty="0" smtClean="0"/>
          </a:p>
          <a:p>
            <a:pPr algn="just">
              <a:buClr>
                <a:srgbClr val="C00000"/>
              </a:buClr>
              <a:buSzPct val="100000"/>
              <a:buFont typeface="Wingdings" pitchFamily="2" charset="2"/>
              <a:buChar char="§"/>
              <a:defRPr/>
            </a:pPr>
            <a:r>
              <a:rPr lang="en-US" sz="2400" dirty="0" smtClean="0"/>
              <a:t>The </a:t>
            </a:r>
            <a:r>
              <a:rPr lang="en-US" sz="2400" dirty="0" err="1" smtClean="0"/>
              <a:t>retainage</a:t>
            </a:r>
            <a:r>
              <a:rPr lang="en-US" sz="2400" dirty="0" smtClean="0"/>
              <a:t> may be held by the owner until the  work receives final certification by the A/E, the      owner accepts the project.</a:t>
            </a:r>
          </a:p>
          <a:p>
            <a:pPr algn="just">
              <a:buClr>
                <a:srgbClr val="C00000"/>
              </a:buClr>
              <a:buSzPct val="100000"/>
              <a:buFont typeface="Wingdings" pitchFamily="2" charset="2"/>
              <a:buChar char="§"/>
              <a:defRPr/>
            </a:pPr>
            <a:endParaRPr lang="en-US" sz="1800" dirty="0" smtClean="0"/>
          </a:p>
          <a:p>
            <a:pPr algn="just">
              <a:buClr>
                <a:srgbClr val="C00000"/>
              </a:buClr>
              <a:buSzPct val="100000"/>
              <a:buFont typeface="Wingdings" pitchFamily="2" charset="2"/>
              <a:buChar char="§"/>
              <a:defRPr/>
            </a:pPr>
            <a:r>
              <a:rPr lang="en-US" sz="2400" dirty="0" smtClean="0"/>
              <a:t>Final payment is then made to the contractor,        including the accumulated </a:t>
            </a:r>
            <a:r>
              <a:rPr lang="en-US" sz="2400" dirty="0" err="1" smtClean="0"/>
              <a:t>retainage</a:t>
            </a:r>
            <a:r>
              <a:rPr lang="en-US" sz="2400" dirty="0" smtClean="0"/>
              <a:t>.</a:t>
            </a:r>
          </a:p>
        </p:txBody>
      </p:sp>
      <p:sp>
        <p:nvSpPr>
          <p:cNvPr id="537603" name="Rectangle 3"/>
          <p:cNvSpPr>
            <a:spLocks noChangeArrowheads="1"/>
          </p:cNvSpPr>
          <p:nvPr/>
        </p:nvSpPr>
        <p:spPr bwMode="auto">
          <a:xfrm>
            <a:off x="623888" y="577922"/>
            <a:ext cx="4329112" cy="515937"/>
          </a:xfrm>
          <a:prstGeom prst="rect">
            <a:avLst/>
          </a:prstGeom>
          <a:noFill/>
          <a:ln w="9525">
            <a:noFill/>
            <a:miter lim="800000"/>
            <a:headEnd/>
            <a:tailEnd/>
          </a:ln>
          <a:effectLst/>
          <a:scene3d>
            <a:camera prst="orthographicFront"/>
            <a:lightRig rig="threePt" dir="t"/>
          </a:scene3d>
          <a:sp3d>
            <a:bevelT w="165100" prst="coolSlant"/>
          </a:sp3d>
        </p:spPr>
        <p:txBody>
          <a:bodyPr lIns="0" tIns="0" rIns="0" bIns="0"/>
          <a:lstStyle/>
          <a:p>
            <a:pPr algn="l">
              <a:spcBef>
                <a:spcPct val="20000"/>
              </a:spcBef>
              <a:buClr>
                <a:srgbClr val="FF0000"/>
              </a:buClr>
              <a:buSzPct val="100000"/>
              <a:defRPr/>
            </a:pPr>
            <a:r>
              <a:rPr lang="en-US" sz="2800" b="1" dirty="0" err="1">
                <a:solidFill>
                  <a:srgbClr val="C00000"/>
                </a:solidFill>
                <a:latin typeface="+mj-lt"/>
                <a:ea typeface="+mj-ea"/>
                <a:cs typeface="+mj-cs"/>
              </a:rPr>
              <a:t>Retainage</a:t>
            </a:r>
            <a:r>
              <a:rPr lang="en-US" sz="2800" b="1" dirty="0">
                <a:solidFill>
                  <a:srgbClr val="C00000"/>
                </a:solidFill>
                <a:latin typeface="+mj-lt"/>
                <a:ea typeface="+mj-ea"/>
                <a:cs typeface="+mj-cs"/>
              </a:rPr>
              <a:t> = Retention</a:t>
            </a:r>
            <a:endParaRPr lang="de-DE" sz="2800" b="1" dirty="0">
              <a:solidFill>
                <a:srgbClr val="C00000"/>
              </a:solidFill>
              <a:latin typeface="+mj-lt"/>
              <a:ea typeface="+mj-ea"/>
              <a:cs typeface="+mj-cs"/>
            </a:endParaRPr>
          </a:p>
        </p:txBody>
      </p:sp>
    </p:spTree>
    <p:extLst>
      <p:ext uri="{BB962C8B-B14F-4D97-AF65-F5344CB8AC3E}">
        <p14:creationId xmlns:p14="http://schemas.microsoft.com/office/powerpoint/2010/main" val="1191570149"/>
      </p:ext>
    </p:extLst>
  </p:cSld>
  <p:clrMapOvr>
    <a:masterClrMapping/>
  </p:clrMapOvr>
  <p:transition spd="slow"/>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Date Placeholder 3"/>
          <p:cNvSpPr>
            <a:spLocks noGrp="1"/>
          </p:cNvSpPr>
          <p:nvPr>
            <p:ph type="dt" sz="quarter" idx="10"/>
          </p:nvPr>
        </p:nvSpPr>
        <p:spPr>
          <a:noFill/>
        </p:spPr>
        <p:txBody>
          <a:bodyPr/>
          <a:lstStyle/>
          <a:p>
            <a:fld id="{E5F4F28C-907A-4E6E-A72E-FDBB7B810B4E}" type="datetime8">
              <a:rPr lang="en-US" smtClean="0"/>
              <a:pPr/>
              <a:t>1/1/2013 3:59 PM</a:t>
            </a:fld>
            <a:endParaRPr lang="en-US" smtClean="0"/>
          </a:p>
        </p:txBody>
      </p:sp>
      <p:sp>
        <p:nvSpPr>
          <p:cNvPr id="537602" name="Rectangle 2"/>
          <p:cNvSpPr>
            <a:spLocks noGrp="1" noChangeArrowheads="1"/>
          </p:cNvSpPr>
          <p:nvPr>
            <p:ph type="body" idx="1"/>
          </p:nvPr>
        </p:nvSpPr>
        <p:spPr>
          <a:xfrm>
            <a:off x="539552" y="1556792"/>
            <a:ext cx="8001000" cy="4708525"/>
          </a:xfrm>
          <a:noFill/>
          <a:ln>
            <a:noFill/>
          </a:ln>
          <a:effectLst/>
        </p:spPr>
        <p:txBody>
          <a:bodyPr/>
          <a:lstStyle/>
          <a:p>
            <a:pPr algn="just">
              <a:buClr>
                <a:srgbClr val="C00000"/>
              </a:buClr>
              <a:buSzPct val="100000"/>
              <a:buFont typeface="Wingdings" pitchFamily="2" charset="2"/>
              <a:buChar char="§"/>
              <a:defRPr/>
            </a:pPr>
            <a:r>
              <a:rPr lang="en-US" sz="1800" dirty="0" smtClean="0"/>
              <a:t>After the work has been finalized and all deficiencies remedied, the  owner makes formal written acceptance of the project and the         contractor presents his application for final payment.</a:t>
            </a:r>
          </a:p>
          <a:p>
            <a:pPr algn="just">
              <a:buClr>
                <a:srgbClr val="C00000"/>
              </a:buClr>
              <a:buSzPct val="100000"/>
              <a:buFont typeface="Wingdings" pitchFamily="2" charset="2"/>
              <a:buChar char="§"/>
              <a:defRPr/>
            </a:pPr>
            <a:endParaRPr lang="en-US" sz="1000" dirty="0" smtClean="0"/>
          </a:p>
          <a:p>
            <a:pPr algn="just">
              <a:buClr>
                <a:srgbClr val="C00000"/>
              </a:buClr>
              <a:buSzPct val="100000"/>
              <a:buFont typeface="Wingdings" pitchFamily="2" charset="2"/>
              <a:buChar char="§"/>
              <a:defRPr/>
            </a:pPr>
            <a:r>
              <a:rPr lang="en-US" sz="1800" dirty="0" smtClean="0"/>
              <a:t>Under a lump-sum form of contract, the final payment is the final     contract price less the total of all previous payment installments      made.</a:t>
            </a:r>
          </a:p>
          <a:p>
            <a:pPr algn="just">
              <a:buClr>
                <a:srgbClr val="C00000"/>
              </a:buClr>
              <a:buSzPct val="100000"/>
              <a:buFont typeface="Wingdings" pitchFamily="2" charset="2"/>
              <a:buChar char="§"/>
              <a:defRPr/>
            </a:pPr>
            <a:endParaRPr lang="en-US" sz="1000" dirty="0" smtClean="0"/>
          </a:p>
          <a:p>
            <a:pPr algn="just">
              <a:buClr>
                <a:srgbClr val="C00000"/>
              </a:buClr>
              <a:buSzPct val="100000"/>
              <a:buFont typeface="Wingdings" pitchFamily="2" charset="2"/>
              <a:buChar char="§"/>
              <a:defRPr/>
            </a:pPr>
            <a:r>
              <a:rPr lang="en-US" sz="1800" dirty="0" smtClean="0"/>
              <a:t>With a unit-price contract, the final total quantities of all payment      items are measured and the exact final contract price is determined. Final payment is again equal to the contract price less the sum of all progress payments previously made.</a:t>
            </a:r>
          </a:p>
          <a:p>
            <a:pPr algn="just">
              <a:buClr>
                <a:srgbClr val="C00000"/>
              </a:buClr>
              <a:buSzPct val="100000"/>
              <a:buFont typeface="Wingdings" pitchFamily="2" charset="2"/>
              <a:buChar char="§"/>
              <a:defRPr/>
            </a:pPr>
            <a:endParaRPr lang="en-US" sz="1000" dirty="0" smtClean="0"/>
          </a:p>
          <a:p>
            <a:pPr algn="just">
              <a:buClr>
                <a:srgbClr val="C00000"/>
              </a:buClr>
              <a:buSzPct val="100000"/>
              <a:buFont typeface="Wingdings" pitchFamily="2" charset="2"/>
              <a:buChar char="§"/>
              <a:defRPr/>
            </a:pPr>
            <a:r>
              <a:rPr lang="en-US" sz="1800" dirty="0" smtClean="0"/>
              <a:t>In all cases, final payment by the owner includes all </a:t>
            </a:r>
            <a:r>
              <a:rPr lang="en-US" sz="1800" b="1" dirty="0" err="1" smtClean="0">
                <a:effectLst>
                  <a:outerShdw blurRad="38100" dist="38100" dir="2700000" algn="tl">
                    <a:srgbClr val="000000">
                      <a:alpha val="43137"/>
                    </a:srgbClr>
                  </a:outerShdw>
                </a:effectLst>
              </a:rPr>
              <a:t>retainage</a:t>
            </a:r>
            <a:r>
              <a:rPr lang="en-US" sz="1800" dirty="0" smtClean="0"/>
              <a:t> that    has been held by him.</a:t>
            </a:r>
            <a:endParaRPr lang="en-US" sz="1800" dirty="0"/>
          </a:p>
        </p:txBody>
      </p:sp>
      <p:sp>
        <p:nvSpPr>
          <p:cNvPr id="537603" name="Rectangle 3"/>
          <p:cNvSpPr>
            <a:spLocks noChangeArrowheads="1"/>
          </p:cNvSpPr>
          <p:nvPr/>
        </p:nvSpPr>
        <p:spPr bwMode="auto">
          <a:xfrm>
            <a:off x="971600" y="662632"/>
            <a:ext cx="3186112" cy="515937"/>
          </a:xfrm>
          <a:prstGeom prst="rect">
            <a:avLst/>
          </a:prstGeom>
          <a:noFill/>
          <a:ln w="9525">
            <a:noFill/>
            <a:miter lim="800000"/>
            <a:headEnd/>
            <a:tailEnd/>
          </a:ln>
          <a:effectLst/>
          <a:scene3d>
            <a:camera prst="orthographicFront"/>
            <a:lightRig rig="threePt" dir="t"/>
          </a:scene3d>
          <a:sp3d>
            <a:bevelT w="165100" prst="coolSlant"/>
          </a:sp3d>
        </p:spPr>
        <p:txBody>
          <a:bodyPr lIns="0" tIns="0" rIns="0" bIns="0"/>
          <a:lstStyle/>
          <a:p>
            <a:pPr algn="l">
              <a:spcBef>
                <a:spcPct val="20000"/>
              </a:spcBef>
              <a:buClr>
                <a:srgbClr val="CC3300"/>
              </a:buClr>
              <a:buSzPct val="120000"/>
              <a:defRPr/>
            </a:pPr>
            <a:r>
              <a:rPr lang="en-US" sz="2800" b="1" dirty="0">
                <a:solidFill>
                  <a:srgbClr val="C00000"/>
                </a:solidFill>
              </a:rPr>
              <a:t>Final Payment</a:t>
            </a:r>
            <a:endParaRPr lang="de-DE" sz="2800" b="1" dirty="0">
              <a:solidFill>
                <a:srgbClr val="C00000"/>
              </a:solidFill>
            </a:endParaRPr>
          </a:p>
        </p:txBody>
      </p:sp>
    </p:spTree>
    <p:extLst>
      <p:ext uri="{BB962C8B-B14F-4D97-AF65-F5344CB8AC3E}">
        <p14:creationId xmlns:p14="http://schemas.microsoft.com/office/powerpoint/2010/main" val="1084584164"/>
      </p:ext>
    </p:extLst>
  </p:cSld>
  <p:clrMapOvr>
    <a:masterClrMapping/>
  </p:clrMapOvr>
  <p:transition spd="slow"/>
  <p:timing>
    <p:tnLst>
      <p:par>
        <p:cTn id="1" dur="indefinite" restart="never" nodeType="tmRoot"/>
      </p:par>
    </p:tnLst>
  </p:timing>
</p:sld>
</file>

<file path=ppt/theme/theme1.xml><?xml version="1.0" encoding="utf-8"?>
<a:theme xmlns:a="http://schemas.openxmlformats.org/drawingml/2006/main" name="2_기본 디자인">
  <a:themeElements>
    <a:clrScheme name="1_기본 디자인 3">
      <a:dk1>
        <a:srgbClr val="000000"/>
      </a:dk1>
      <a:lt1>
        <a:srgbClr val="FFFFFF"/>
      </a:lt1>
      <a:dk2>
        <a:srgbClr val="FFFFFF"/>
      </a:dk2>
      <a:lt2>
        <a:srgbClr val="4D4D4D"/>
      </a:lt2>
      <a:accent1>
        <a:srgbClr val="7067AF"/>
      </a:accent1>
      <a:accent2>
        <a:srgbClr val="99CCFF"/>
      </a:accent2>
      <a:accent3>
        <a:srgbClr val="FFFFFF"/>
      </a:accent3>
      <a:accent4>
        <a:srgbClr val="000000"/>
      </a:accent4>
      <a:accent5>
        <a:srgbClr val="BBB8D4"/>
      </a:accent5>
      <a:accent6>
        <a:srgbClr val="8AB9E7"/>
      </a:accent6>
      <a:hlink>
        <a:srgbClr val="CCCCFF"/>
      </a:hlink>
      <a:folHlink>
        <a:srgbClr val="C68DFF"/>
      </a:folHlink>
    </a:clrScheme>
    <a:fontScheme name="1_기본 디자인">
      <a:majorFont>
        <a:latin typeface="굴림"/>
        <a:ea typeface="굴림"/>
        <a:cs typeface=""/>
      </a:majorFont>
      <a:minorFont>
        <a:latin typeface="굴림"/>
        <a:ea typeface="굴림"/>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1" hangingPunct="1">
          <a:lnSpc>
            <a:spcPct val="100000"/>
          </a:lnSpc>
          <a:spcBef>
            <a:spcPct val="0"/>
          </a:spcBef>
          <a:spcAft>
            <a:spcPct val="0"/>
          </a:spcAft>
          <a:buClrTx/>
          <a:buSzTx/>
          <a:buFontTx/>
          <a:buNone/>
          <a:tabLst/>
          <a:defRPr kumimoji="1" lang="ko-KR" altLang="en-US" sz="2400" b="0" i="0" u="none" strike="noStrike" cap="none" normalizeH="0" baseline="0" smtClean="0">
            <a:ln>
              <a:noFill/>
            </a:ln>
            <a:solidFill>
              <a:schemeClr val="tx1"/>
            </a:solidFill>
            <a:effectLst/>
            <a:latin typeface="굴림" pitchFamily="34" charset="-127"/>
            <a:ea typeface="굴림" pitchFamily="34" charset="-127"/>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1" hangingPunct="1">
          <a:lnSpc>
            <a:spcPct val="100000"/>
          </a:lnSpc>
          <a:spcBef>
            <a:spcPct val="0"/>
          </a:spcBef>
          <a:spcAft>
            <a:spcPct val="0"/>
          </a:spcAft>
          <a:buClrTx/>
          <a:buSzTx/>
          <a:buFontTx/>
          <a:buNone/>
          <a:tabLst/>
          <a:defRPr kumimoji="1" lang="ko-KR" altLang="en-US" sz="2400" b="0" i="0" u="none" strike="noStrike" cap="none" normalizeH="0" baseline="0" smtClean="0">
            <a:ln>
              <a:noFill/>
            </a:ln>
            <a:solidFill>
              <a:schemeClr val="tx1"/>
            </a:solidFill>
            <a:effectLst/>
            <a:latin typeface="굴림" pitchFamily="34" charset="-127"/>
            <a:ea typeface="굴림" pitchFamily="34" charset="-127"/>
          </a:defRPr>
        </a:defPPr>
      </a:lstStyle>
    </a:lnDef>
  </a:objectDefaults>
  <a:extraClrSchemeLst>
    <a:extraClrScheme>
      <a:clrScheme name="1_기본 디자인 1">
        <a:dk1>
          <a:srgbClr val="000000"/>
        </a:dk1>
        <a:lt1>
          <a:srgbClr val="FFFFFF"/>
        </a:lt1>
        <a:dk2>
          <a:srgbClr val="000000"/>
        </a:dk2>
        <a:lt2>
          <a:srgbClr val="5F5F5F"/>
        </a:lt2>
        <a:accent1>
          <a:srgbClr val="C0C0C0"/>
        </a:accent1>
        <a:accent2>
          <a:srgbClr val="808080"/>
        </a:accent2>
        <a:accent3>
          <a:srgbClr val="FFFFFF"/>
        </a:accent3>
        <a:accent4>
          <a:srgbClr val="000000"/>
        </a:accent4>
        <a:accent5>
          <a:srgbClr val="DCDCDC"/>
        </a:accent5>
        <a:accent6>
          <a:srgbClr val="737373"/>
        </a:accent6>
        <a:hlink>
          <a:srgbClr val="5F5F5F"/>
        </a:hlink>
        <a:folHlink>
          <a:srgbClr val="969696"/>
        </a:folHlink>
      </a:clrScheme>
      <a:clrMap bg1="lt1" tx1="dk1" bg2="lt2" tx2="dk2" accent1="accent1" accent2="accent2" accent3="accent3" accent4="accent4" accent5="accent5" accent6="accent6" hlink="hlink" folHlink="folHlink"/>
    </a:extraClrScheme>
    <a:extraClrScheme>
      <a:clrScheme name="1_기본 디자인 2">
        <a:dk1>
          <a:srgbClr val="000000"/>
        </a:dk1>
        <a:lt1>
          <a:srgbClr val="FFFFFF"/>
        </a:lt1>
        <a:dk2>
          <a:srgbClr val="FFFFCC"/>
        </a:dk2>
        <a:lt2>
          <a:srgbClr val="5F5F5F"/>
        </a:lt2>
        <a:accent1>
          <a:srgbClr val="5A9E65"/>
        </a:accent1>
        <a:accent2>
          <a:srgbClr val="CCCC00"/>
        </a:accent2>
        <a:accent3>
          <a:srgbClr val="FFFFFF"/>
        </a:accent3>
        <a:accent4>
          <a:srgbClr val="000000"/>
        </a:accent4>
        <a:accent5>
          <a:srgbClr val="B5CCB8"/>
        </a:accent5>
        <a:accent6>
          <a:srgbClr val="B9B900"/>
        </a:accent6>
        <a:hlink>
          <a:srgbClr val="DB8647"/>
        </a:hlink>
        <a:folHlink>
          <a:srgbClr val="90B7CA"/>
        </a:folHlink>
      </a:clrScheme>
      <a:clrMap bg1="lt1" tx1="dk1" bg2="lt2" tx2="dk2" accent1="accent1" accent2="accent2" accent3="accent3" accent4="accent4" accent5="accent5" accent6="accent6" hlink="hlink" folHlink="folHlink"/>
    </a:extraClrScheme>
    <a:extraClrScheme>
      <a:clrScheme name="1_기본 디자인 3">
        <a:dk1>
          <a:srgbClr val="000000"/>
        </a:dk1>
        <a:lt1>
          <a:srgbClr val="FFFFFF"/>
        </a:lt1>
        <a:dk2>
          <a:srgbClr val="FFFFFF"/>
        </a:dk2>
        <a:lt2>
          <a:srgbClr val="4D4D4D"/>
        </a:lt2>
        <a:accent1>
          <a:srgbClr val="7067AF"/>
        </a:accent1>
        <a:accent2>
          <a:srgbClr val="99CCFF"/>
        </a:accent2>
        <a:accent3>
          <a:srgbClr val="FFFFFF"/>
        </a:accent3>
        <a:accent4>
          <a:srgbClr val="000000"/>
        </a:accent4>
        <a:accent5>
          <a:srgbClr val="BBB8D4"/>
        </a:accent5>
        <a:accent6>
          <a:srgbClr val="8AB9E7"/>
        </a:accent6>
        <a:hlink>
          <a:srgbClr val="CCCCFF"/>
        </a:hlink>
        <a:folHlink>
          <a:srgbClr val="C68DFF"/>
        </a:folHlink>
      </a:clrScheme>
      <a:clrMap bg1="lt1" tx1="dk1" bg2="lt2" tx2="dk2" accent1="accent1" accent2="accent2" accent3="accent3" accent4="accent4" accent5="accent5" accent6="accent6" hlink="hlink" folHlink="folHlink"/>
    </a:extraClrScheme>
    <a:extraClrScheme>
      <a:clrScheme name="1_기본 디자인 4">
        <a:dk1>
          <a:srgbClr val="000000"/>
        </a:dk1>
        <a:lt1>
          <a:srgbClr val="FFFFFF"/>
        </a:lt1>
        <a:dk2>
          <a:srgbClr val="FEE9DE"/>
        </a:dk2>
        <a:lt2>
          <a:srgbClr val="777777"/>
        </a:lt2>
        <a:accent1>
          <a:srgbClr val="6D5484"/>
        </a:accent1>
        <a:accent2>
          <a:srgbClr val="D88EC6"/>
        </a:accent2>
        <a:accent3>
          <a:srgbClr val="FFFFFF"/>
        </a:accent3>
        <a:accent4>
          <a:srgbClr val="000000"/>
        </a:accent4>
        <a:accent5>
          <a:srgbClr val="BAB3C2"/>
        </a:accent5>
        <a:accent6>
          <a:srgbClr val="C480B3"/>
        </a:accent6>
        <a:hlink>
          <a:srgbClr val="EA8484"/>
        </a:hlink>
        <a:folHlink>
          <a:srgbClr val="8BCFBA"/>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3753</TotalTime>
  <Words>1249</Words>
  <Application>Microsoft Office PowerPoint</Application>
  <PresentationFormat>On-screen Show (4:3)</PresentationFormat>
  <Paragraphs>106</Paragraphs>
  <Slides>16</Slides>
  <Notes>0</Notes>
  <HiddenSlides>0</HiddenSlides>
  <MMClips>0</MMClips>
  <ScaleCrop>false</ScaleCrop>
  <HeadingPairs>
    <vt:vector size="4" baseType="variant">
      <vt:variant>
        <vt:lpstr>Theme</vt:lpstr>
      </vt:variant>
      <vt:variant>
        <vt:i4>1</vt:i4>
      </vt:variant>
      <vt:variant>
        <vt:lpstr>Slide Titles</vt:lpstr>
      </vt:variant>
      <vt:variant>
        <vt:i4>16</vt:i4>
      </vt:variant>
    </vt:vector>
  </HeadingPairs>
  <TitlesOfParts>
    <vt:vector size="17" baseType="lpstr">
      <vt:lpstr>2_기본 디자인</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HBP, USM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STUDIO</dc:title>
  <dc:creator>Abdullah</dc:creator>
  <cp:lastModifiedBy>User</cp:lastModifiedBy>
  <cp:revision>337</cp:revision>
  <cp:lastPrinted>2012-11-10T08:35:29Z</cp:lastPrinted>
  <dcterms:created xsi:type="dcterms:W3CDTF">2004-04-28T08:22:41Z</dcterms:created>
  <dcterms:modified xsi:type="dcterms:W3CDTF">2013-01-01T12:59:39Z</dcterms:modified>
</cp:coreProperties>
</file>