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833" r:id="rId4"/>
    <p:sldMasterId id="2147483970" r:id="rId5"/>
  </p:sldMasterIdLst>
  <p:notesMasterIdLst>
    <p:notesMasterId r:id="rId42"/>
  </p:notesMasterIdLst>
  <p:handoutMasterIdLst>
    <p:handoutMasterId r:id="rId43"/>
  </p:handoutMasterIdLst>
  <p:sldIdLst>
    <p:sldId id="398" r:id="rId6"/>
    <p:sldId id="410" r:id="rId7"/>
    <p:sldId id="399" r:id="rId8"/>
    <p:sldId id="400" r:id="rId9"/>
    <p:sldId id="420" r:id="rId10"/>
    <p:sldId id="421" r:id="rId11"/>
    <p:sldId id="422" r:id="rId12"/>
    <p:sldId id="406" r:id="rId13"/>
    <p:sldId id="407" r:id="rId14"/>
    <p:sldId id="408" r:id="rId15"/>
    <p:sldId id="409" r:id="rId16"/>
    <p:sldId id="377" r:id="rId17"/>
    <p:sldId id="378" r:id="rId18"/>
    <p:sldId id="379" r:id="rId19"/>
    <p:sldId id="380" r:id="rId20"/>
    <p:sldId id="381" r:id="rId21"/>
    <p:sldId id="415" r:id="rId22"/>
    <p:sldId id="416" r:id="rId23"/>
    <p:sldId id="417" r:id="rId24"/>
    <p:sldId id="418" r:id="rId25"/>
    <p:sldId id="419" r:id="rId26"/>
    <p:sldId id="385" r:id="rId27"/>
    <p:sldId id="386" r:id="rId28"/>
    <p:sldId id="387" r:id="rId29"/>
    <p:sldId id="388" r:id="rId30"/>
    <p:sldId id="389" r:id="rId31"/>
    <p:sldId id="390" r:id="rId32"/>
    <p:sldId id="393" r:id="rId33"/>
    <p:sldId id="394" r:id="rId34"/>
    <p:sldId id="395" r:id="rId35"/>
    <p:sldId id="397" r:id="rId36"/>
    <p:sldId id="391" r:id="rId37"/>
    <p:sldId id="392" r:id="rId38"/>
    <p:sldId id="411" r:id="rId39"/>
    <p:sldId id="412" r:id="rId40"/>
    <p:sldId id="413" r:id="rId41"/>
  </p:sldIdLst>
  <p:sldSz cx="9144000" cy="6858000" type="screen4x3"/>
  <p:notesSz cx="6858000" cy="9144000"/>
  <p:embeddedFontLst>
    <p:embeddedFont>
      <p:font typeface="Calibri" pitchFamily="34" charset="0"/>
      <p:regular r:id="rId44"/>
      <p:bold r:id="rId45"/>
      <p:italic r:id="rId46"/>
      <p:boldItalic r:id="rId47"/>
    </p:embeddedFont>
    <p:embeddedFont>
      <p:font typeface="Traditional Arabic" pitchFamily="18" charset="-78"/>
      <p:regular r:id="rId48"/>
      <p:bold r:id="rId49"/>
    </p:embeddedFont>
    <p:embeddedFont>
      <p:font typeface="Constantia" pitchFamily="18" charset="0"/>
      <p:regular r:id="rId50"/>
      <p:bold r:id="rId51"/>
      <p:italic r:id="rId52"/>
      <p:boldItalic r:id="rId53"/>
    </p:embeddedFont>
    <p:embeddedFont>
      <p:font typeface="Wingdings 2" pitchFamily="18" charset="2"/>
      <p:regular r:id="rId54"/>
    </p:embeddedFont>
    <p:embeddedFont>
      <p:font typeface="Lucida Console" pitchFamily="49" charset="0"/>
      <p:regular r:id="rId55"/>
    </p:embeddedFont>
    <p:embeddedFont>
      <p:font typeface="Consolas" pitchFamily="49" charset="0"/>
      <p:regular r:id="rId56"/>
      <p:bold r:id="rId57"/>
      <p:italic r:id="rId58"/>
      <p:boldItalic r:id="rId59"/>
    </p:embeddedFont>
    <p:embeddedFont>
      <p:font typeface="Trebuchet MS" pitchFamily="34" charset="0"/>
      <p:regular r:id="rId60"/>
      <p:bold r:id="rId61"/>
      <p:italic r:id="rId62"/>
      <p:boldItalic r:id="rId63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1515"/>
    <a:srgbClr val="FFFF99"/>
    <a:srgbClr val="0000FF"/>
    <a:srgbClr val="FFFF37"/>
    <a:srgbClr val="663300"/>
    <a:srgbClr val="2B91AF"/>
    <a:srgbClr val="04C8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0" autoAdjust="0"/>
    <p:restoredTop sz="89785" autoAdjust="0"/>
  </p:normalViewPr>
  <p:slideViewPr>
    <p:cSldViewPr>
      <p:cViewPr>
        <p:scale>
          <a:sx n="70" d="100"/>
          <a:sy n="70" d="100"/>
        </p:scale>
        <p:origin x="-12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font" Target="fonts/font20.fntdata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61" Type="http://schemas.openxmlformats.org/officeDocument/2006/relationships/font" Target="fonts/font18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font" Target="fonts/font8.fntdata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font" Target="fonts/font11.fntdata"/><Relationship Id="rId62" Type="http://schemas.openxmlformats.org/officeDocument/2006/relationships/font" Target="fonts/font1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D121073-E6CC-4FE0-A7EA-283757EA72DD}" type="datetimeFigureOut">
              <a:rPr lang="en-US"/>
              <a:pPr>
                <a:defRPr/>
              </a:pPr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999912B3-C4BB-4332-8DF1-405556045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7749201-B645-40B7-BFAB-967BF5579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F2898-1ECF-4830-BBC6-403AE25C9F1D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93B36F-4B1B-4582-9298-4C2E9A2FE0FC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74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3DAB64-067C-420F-A578-C1A7BED28800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4D2FD9-074D-4B17-9F91-04BB64B3C354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65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05B099-AD69-41E4-A890-98A2229F4181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46A8F7-071F-4216-A12E-18EED8591297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67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94D150-00B0-45A5-8A9B-E75A7909E2C4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C3BB0A-A1F4-46DF-AC00-BEFA68D168A4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69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E828-61B6-45F7-9ACA-C8AF3147142F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71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6CFE3D-A20A-4B3C-8A48-B2596A270C30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E374D-C2E1-442B-8109-01261BFAA26B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FE3D1-3744-4ADF-BD0F-F4A489E3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5F806-D78F-4583-BD8E-C9BFBF93A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B0860-FAD7-48D6-95E7-78F27F285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C7538-0D3C-48F3-94D0-88787759A0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086600" cy="365125"/>
          </a:xfrm>
        </p:spPr>
        <p:txBody>
          <a:bodyPr/>
          <a:lstStyle>
            <a:lvl1pPr rtl="0">
              <a:defRPr i="1"/>
            </a:lvl1pPr>
          </a:lstStyle>
          <a:p>
            <a:r>
              <a:rPr lang="en-US" smtClean="0"/>
              <a:t>© 1992-2011 by Pearson Education, Inc. All Rights Reserved-Edited by Maysoon AlDuwais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042AED99-7FB4-404E-8A97-64753DCE4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DC15B-AF64-4AE7-B76C-7F957A3188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E36CB-9903-4EC0-87AA-209904CBE0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 algn="ctr" rtl="0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 algn="l" rtl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 algn="l" rtl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0C057-56C1-47D9-B771-48AE8E6E55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67DD4-D071-4E24-9A09-4E333DA67D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0D572-445B-436B-9094-6B06E88196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52B07-8E6F-4695-B801-1F4384D2DF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177EC-1374-49B5-9D5F-873E1FC60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C1258DA-F772-4059-A9BC-CA4F8E709B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BE0BD5-1C5A-4315-B4FB-E1970B4968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E8DE6-98CD-467E-AC85-C50FBF6D21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90EB3-FE40-48B3-A463-74C673B3D6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981200"/>
            <a:ext cx="3905250" cy="4151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0" y="1981200"/>
            <a:ext cx="3906838" cy="4151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9E434-5386-4966-A04F-FFB86989B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49670-714C-4EE6-A890-54C07B078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964A0-8CFD-4541-BFAA-FDAD78C12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89D19-84EC-460F-8C12-132C87434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F93A-993E-49AB-B38E-8C5235418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DAF0C-6477-4A32-A206-E91B90628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7375A-1FEF-4FF4-9A84-09A72A78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C2B0-814D-45D5-AD16-FDC1A807F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685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base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r>
              <a:rPr lang="en-US" smtClean="0"/>
              <a:t>© 1992-2011 by Pearson Education, Inc. All Rights Reserved-Edited by Maysoon AlDuwais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BCA1134-4B11-4C1F-91FD-FEFA71055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t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57200" y="6324600"/>
            <a:ext cx="7467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i="1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F4FFC68-0BFE-4BD3-B99C-926FF3EC59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8" descr="icon.tif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600" y="785813"/>
            <a:ext cx="830263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8952" y="1600200"/>
            <a:ext cx="7851648" cy="1828800"/>
          </a:xfrm>
        </p:spPr>
        <p:txBody>
          <a:bodyPr/>
          <a:lstStyle/>
          <a:p>
            <a:pPr algn="ctr"/>
            <a:r>
              <a:rPr lang="en-US" smtClean="0"/>
              <a:t>Chapter#9: </a:t>
            </a:r>
            <a:r>
              <a:rPr lang="en-US" dirty="0" smtClean="0"/>
              <a:t>A Deeper Look In Controls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1752600"/>
          </a:xfrm>
        </p:spPr>
        <p:txBody>
          <a:bodyPr/>
          <a:lstStyle/>
          <a:p>
            <a:pPr algn="l" rtl="0"/>
            <a:r>
              <a:rPr lang="en-US" dirty="0" err="1" smtClean="0"/>
              <a:t>Groupboxes</a:t>
            </a:r>
            <a:r>
              <a:rPr lang="en-US" dirty="0" smtClean="0"/>
              <a:t> , Checkboxes, tooltips , </a:t>
            </a:r>
            <a:r>
              <a:rPr lang="en-US" dirty="0" err="1" smtClean="0"/>
              <a:t>listboxex</a:t>
            </a:r>
            <a:r>
              <a:rPr lang="en-US" dirty="0" smtClean="0"/>
              <a:t>, </a:t>
            </a:r>
            <a:r>
              <a:rPr lang="en-US" dirty="0" err="1" smtClean="0"/>
              <a:t>comoboBoxes</a:t>
            </a:r>
            <a:endParaRPr lang="ar-SA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vbhtp5_14_WinFormsGUIimages_Page_19.png"/>
          <p:cNvPicPr>
            <a:picLocks noGrp="1" noChangeAspect="1"/>
          </p:cNvPicPr>
          <p:nvPr isPhoto="1"/>
        </p:nvPicPr>
        <p:blipFill>
          <a:blip r:embed="rId2" cstate="print"/>
          <a:srcRect b="52159"/>
          <a:stretch>
            <a:fillRect/>
          </a:stretch>
        </p:blipFill>
        <p:spPr bwMode="auto">
          <a:xfrm>
            <a:off x="0" y="1611313"/>
            <a:ext cx="91440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0D572-445B-436B-9094-6B06E88196A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54781" y="762000"/>
            <a:ext cx="5006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Example#2: Panel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s </a:t>
            </a:r>
            <a:endParaRPr lang="ar-SA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 descr="vbhtp5_14_WinFormsGUIimages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651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0D572-445B-436B-9094-6B06E88196A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68455" y="609600"/>
            <a:ext cx="57791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3380E6"/>
                </a:solidFill>
                <a:latin typeface="Lucida Console"/>
              </a:rPr>
              <a:t>Example2: Output</a:t>
            </a:r>
            <a:r>
              <a:rPr lang="en-US" sz="4400" dirty="0" smtClean="0">
                <a:solidFill>
                  <a:srgbClr val="3380E6"/>
                </a:solidFill>
                <a:latin typeface="Arial"/>
              </a:rPr>
              <a:t> </a:t>
            </a:r>
            <a:endParaRPr lang="ar-SA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8001000" cy="1143000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The Three Types of Controls Used for Selection</a:t>
            </a:r>
          </a:p>
        </p:txBody>
      </p:sp>
      <p:pic>
        <p:nvPicPr>
          <p:cNvPr id="76803" name="Content Placeholder 5" descr="Fig4-8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0538" y="1828800"/>
            <a:ext cx="6691312" cy="3886200"/>
          </a:xfrm>
        </p:spPr>
      </p:pic>
      <p:sp>
        <p:nvSpPr>
          <p:cNvPr id="76805" name="TextBox 6"/>
          <p:cNvSpPr txBox="1">
            <a:spLocks noChangeArrowheads="1"/>
          </p:cNvSpPr>
          <p:nvPr/>
        </p:nvSpPr>
        <p:spPr bwMode="auto">
          <a:xfrm>
            <a:off x="76200" y="28956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list box</a:t>
            </a:r>
          </a:p>
        </p:txBody>
      </p:sp>
      <p:sp>
        <p:nvSpPr>
          <p:cNvPr id="76806" name="TextBox 7"/>
          <p:cNvSpPr txBox="1">
            <a:spLocks noChangeArrowheads="1"/>
          </p:cNvSpPr>
          <p:nvPr/>
        </p:nvSpPr>
        <p:spPr bwMode="auto">
          <a:xfrm>
            <a:off x="3733800" y="5341938"/>
            <a:ext cx="1371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radio buttons</a:t>
            </a:r>
          </a:p>
        </p:txBody>
      </p:sp>
      <p:sp>
        <p:nvSpPr>
          <p:cNvPr id="76807" name="TextBox 8"/>
          <p:cNvSpPr txBox="1">
            <a:spLocks noChangeArrowheads="1"/>
          </p:cNvSpPr>
          <p:nvPr/>
        </p:nvSpPr>
        <p:spPr bwMode="auto">
          <a:xfrm>
            <a:off x="5715000" y="5494338"/>
            <a:ext cx="1600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check boxes</a:t>
            </a:r>
          </a:p>
        </p:txBody>
      </p:sp>
      <p:sp>
        <p:nvSpPr>
          <p:cNvPr id="76808" name="Right Arrow 11"/>
          <p:cNvSpPr>
            <a:spLocks noChangeArrowheads="1"/>
          </p:cNvSpPr>
          <p:nvPr/>
        </p:nvSpPr>
        <p:spPr bwMode="auto">
          <a:xfrm>
            <a:off x="1371600" y="3048000"/>
            <a:ext cx="6858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6809" name="Up Arrow 13"/>
          <p:cNvSpPr>
            <a:spLocks noChangeArrowheads="1"/>
          </p:cNvSpPr>
          <p:nvPr/>
        </p:nvSpPr>
        <p:spPr bwMode="auto">
          <a:xfrm>
            <a:off x="4343400" y="4046538"/>
            <a:ext cx="304800" cy="1295400"/>
          </a:xfrm>
          <a:prstGeom prst="upArrow">
            <a:avLst>
              <a:gd name="adj1" fmla="val 50000"/>
              <a:gd name="adj2" fmla="val 4999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6810" name="Up Arrow 14"/>
          <p:cNvSpPr>
            <a:spLocks noChangeArrowheads="1"/>
          </p:cNvSpPr>
          <p:nvPr/>
        </p:nvSpPr>
        <p:spPr bwMode="auto">
          <a:xfrm>
            <a:off x="6354763" y="4884738"/>
            <a:ext cx="274637" cy="685800"/>
          </a:xfrm>
          <a:prstGeom prst="upArrow">
            <a:avLst>
              <a:gd name="adj1" fmla="val 50000"/>
              <a:gd name="adj2" fmla="val 4994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6858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 2. List Boxes</a:t>
            </a:r>
          </a:p>
        </p:txBody>
      </p:sp>
      <p:pic>
        <p:nvPicPr>
          <p:cNvPr id="77827" name="Content Placeholder 5" descr="Fig4-9(no arrows)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3124200"/>
            <a:ext cx="5514975" cy="2724625"/>
          </a:xfrm>
        </p:spPr>
      </p:pic>
      <p:sp>
        <p:nvSpPr>
          <p:cNvPr id="77829" name="TextBox 6"/>
          <p:cNvSpPr txBox="1">
            <a:spLocks noChangeArrowheads="1"/>
          </p:cNvSpPr>
          <p:nvPr/>
        </p:nvSpPr>
        <p:spPr bwMode="auto">
          <a:xfrm>
            <a:off x="2895600" y="2286000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Tasks button</a:t>
            </a:r>
          </a:p>
        </p:txBody>
      </p:sp>
      <p:sp>
        <p:nvSpPr>
          <p:cNvPr id="77830" name="Down Arrow 7"/>
          <p:cNvSpPr>
            <a:spLocks noChangeArrowheads="1"/>
          </p:cNvSpPr>
          <p:nvPr/>
        </p:nvSpPr>
        <p:spPr bwMode="auto">
          <a:xfrm>
            <a:off x="3886200" y="26670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7831" name="TextBox 8"/>
          <p:cNvSpPr txBox="1">
            <a:spLocks noChangeArrowheads="1"/>
          </p:cNvSpPr>
          <p:nvPr/>
        </p:nvSpPr>
        <p:spPr bwMode="auto">
          <a:xfrm>
            <a:off x="1219200" y="5875338"/>
            <a:ext cx="7086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click here to invoke string collection editor</a:t>
            </a:r>
          </a:p>
        </p:txBody>
      </p:sp>
      <p:sp>
        <p:nvSpPr>
          <p:cNvPr id="77832" name="Up Arrow 9"/>
          <p:cNvSpPr>
            <a:spLocks noChangeArrowheads="1"/>
          </p:cNvSpPr>
          <p:nvPr/>
        </p:nvSpPr>
        <p:spPr bwMode="auto">
          <a:xfrm>
            <a:off x="4648200" y="4953000"/>
            <a:ext cx="228600" cy="9144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0" y="1671935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Fill a List Box at Design Time via its String Collection Editor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4400" dirty="0" smtClean="0"/>
              <a:t>String Collection Editor</a:t>
            </a:r>
          </a:p>
        </p:txBody>
      </p:sp>
      <p:pic>
        <p:nvPicPr>
          <p:cNvPr id="78851" name="Content Placeholder 5" descr="Fig4-1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219200"/>
            <a:ext cx="6359525" cy="4038600"/>
          </a:xfrm>
        </p:spPr>
      </p:pic>
      <p:sp>
        <p:nvSpPr>
          <p:cNvPr id="78853" name="TextBox 6"/>
          <p:cNvSpPr txBox="1">
            <a:spLocks noChangeArrowheads="1"/>
          </p:cNvSpPr>
          <p:nvPr/>
        </p:nvSpPr>
        <p:spPr bwMode="auto">
          <a:xfrm>
            <a:off x="228600" y="54864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dirty="0"/>
              <a:t>Fill by direct typing or by copying and pasting from a text editor or a spreadsheet.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1992-2011 by Pearson Education, Inc. All Rights Reserved-Edited by </a:t>
            </a:r>
            <a:r>
              <a:rPr lang="en-US" dirty="0" err="1" smtClean="0"/>
              <a:t>Maysoon</a:t>
            </a:r>
            <a:r>
              <a:rPr lang="en-US" dirty="0" smtClean="0"/>
              <a:t> </a:t>
            </a:r>
            <a:r>
              <a:rPr lang="en-US" dirty="0" err="1" smtClean="0"/>
              <a:t>AlDuwais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4400" dirty="0" smtClean="0"/>
              <a:t>List Box at Run Time</a:t>
            </a:r>
          </a:p>
        </p:txBody>
      </p:sp>
      <p:pic>
        <p:nvPicPr>
          <p:cNvPr id="79875" name="Content Placeholder 5" descr="4-4-1R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0" y="1505712"/>
            <a:ext cx="3952875" cy="3581400"/>
          </a:xfrm>
        </p:spPr>
      </p:pic>
      <p:sp>
        <p:nvSpPr>
          <p:cNvPr id="79877" name="TextBox 6"/>
          <p:cNvSpPr txBox="1">
            <a:spLocks noChangeArrowheads="1"/>
          </p:cNvSpPr>
          <p:nvPr/>
        </p:nvSpPr>
        <p:spPr bwMode="auto">
          <a:xfrm>
            <a:off x="6829425" y="2339150"/>
            <a:ext cx="17811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 smtClean="0">
                <a:solidFill>
                  <a:srgbClr val="00B050"/>
                </a:solidFill>
              </a:rPr>
              <a:t>lstMonths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9878" name="TextBox 7"/>
          <p:cNvSpPr txBox="1">
            <a:spLocks noChangeArrowheads="1"/>
          </p:cNvSpPr>
          <p:nvPr/>
        </p:nvSpPr>
        <p:spPr bwMode="auto">
          <a:xfrm>
            <a:off x="457200" y="4015550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selected item</a:t>
            </a:r>
          </a:p>
        </p:txBody>
      </p:sp>
      <p:sp>
        <p:nvSpPr>
          <p:cNvPr id="79879" name="TextBox 8"/>
          <p:cNvSpPr txBox="1">
            <a:spLocks noChangeArrowheads="1"/>
          </p:cNvSpPr>
          <p:nvPr/>
        </p:nvSpPr>
        <p:spPr bwMode="auto">
          <a:xfrm>
            <a:off x="685800" y="5152200"/>
            <a:ext cx="7467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The value of </a:t>
            </a:r>
            <a:r>
              <a:rPr lang="en-US" sz="2800" dirty="0" smtClean="0"/>
              <a:t>the list box (</a:t>
            </a:r>
            <a:r>
              <a:rPr lang="en-US" sz="2800" dirty="0" err="1" smtClean="0"/>
              <a:t>lstMonths</a:t>
            </a:r>
            <a:r>
              <a:rPr lang="en-US" sz="2800" dirty="0" smtClean="0"/>
              <a:t>) is </a:t>
            </a:r>
            <a:r>
              <a:rPr lang="en-US" sz="2800" dirty="0"/>
              <a:t>the string consisting of the selected item</a:t>
            </a:r>
            <a:r>
              <a:rPr lang="en-US" sz="2800" dirty="0" smtClean="0"/>
              <a:t>.</a:t>
            </a:r>
          </a:p>
        </p:txBody>
      </p:sp>
      <p:sp>
        <p:nvSpPr>
          <p:cNvPr id="79880" name="Right Arrow 9"/>
          <p:cNvSpPr>
            <a:spLocks noChangeArrowheads="1"/>
          </p:cNvSpPr>
          <p:nvPr/>
        </p:nvSpPr>
        <p:spPr bwMode="auto">
          <a:xfrm>
            <a:off x="2590800" y="4172712"/>
            <a:ext cx="6858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9881" name="Left Arrow 10"/>
          <p:cNvSpPr>
            <a:spLocks noChangeArrowheads="1"/>
          </p:cNvSpPr>
          <p:nvPr/>
        </p:nvSpPr>
        <p:spPr bwMode="auto">
          <a:xfrm>
            <a:off x="4267200" y="2491550"/>
            <a:ext cx="2590800" cy="233362"/>
          </a:xfrm>
          <a:prstGeom prst="leftArrow">
            <a:avLst>
              <a:gd name="adj1" fmla="val 50000"/>
              <a:gd name="adj2" fmla="val 500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38200" y="6416675"/>
            <a:ext cx="7086600" cy="365125"/>
          </a:xfrm>
        </p:spPr>
        <p:txBody>
          <a:bodyPr/>
          <a:lstStyle/>
          <a:p>
            <a:r>
              <a:rPr lang="en-US" dirty="0" smtClean="0"/>
              <a:t>© 1992-2011 by Pearson Education, Inc. All Rights Reserved-Edited by </a:t>
            </a:r>
            <a:r>
              <a:rPr lang="en-US" dirty="0" err="1" smtClean="0"/>
              <a:t>Maysoon</a:t>
            </a:r>
            <a:r>
              <a:rPr lang="en-US" dirty="0" smtClean="0"/>
              <a:t> </a:t>
            </a:r>
            <a:r>
              <a:rPr lang="en-US" dirty="0" err="1" smtClean="0"/>
              <a:t>AlDuwais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924800" y="6324600"/>
            <a:ext cx="762000" cy="365125"/>
          </a:xfrm>
        </p:spPr>
        <p:txBody>
          <a:bodyPr/>
          <a:lstStyle/>
          <a:p>
            <a:fld id="{042AED99-7FB4-404E-8A97-64753DCE42E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#3: Code for </a:t>
            </a:r>
            <a:r>
              <a:rPr lang="en-US" sz="3600" dirty="0" err="1" smtClean="0"/>
              <a:t>btnDetermine.Click</a:t>
            </a:r>
            <a:endParaRPr lang="en-US" sz="3600" dirty="0" smtClean="0"/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839200" cy="43434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daysInMonth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sz="2400" b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lstMonths.Text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"September"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"April"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"June"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"November"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  daysInMonth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"30"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"February"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  daysInMonth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"28 or 29"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  daysInMonth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"31"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2400" b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Select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txtDays.Text = daysInMonth</a:t>
            </a:r>
            <a:endParaRPr lang="en-US" sz="240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 The Combo Box Control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A list box combined with a text box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The user has the option of filling the text box by selecting from a list or typing directly into the list box.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Essentially same properties, events, and methods as a list box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DropDownStyle property specifies one of three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Combo Box Styles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8" y="2362200"/>
            <a:ext cx="8704262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Styles at Run Time after Arrows are Clicked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81200"/>
            <a:ext cx="27432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2488" y="1981200"/>
            <a:ext cx="283051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4-21-2010 11-31-35 AM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57400"/>
            <a:ext cx="26289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381000" y="54102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dirty="0"/>
              <a:t>The value of </a:t>
            </a:r>
            <a:r>
              <a:rPr lang="en-US" dirty="0" err="1" smtClean="0"/>
              <a:t>comboBox.Text</a:t>
            </a:r>
            <a:r>
              <a:rPr lang="en-US" dirty="0" smtClean="0"/>
              <a:t> </a:t>
            </a:r>
            <a:r>
              <a:rPr lang="en-US" dirty="0"/>
              <a:t>is the contents of the text box at the top of the combo box.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dirty="0" err="1" smtClean="0"/>
              <a:t>Groupboxes</a:t>
            </a:r>
            <a:r>
              <a:rPr lang="en-US" dirty="0" smtClean="0"/>
              <a:t> and Panels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/>
              <a:t>Using a List Box for Input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/>
              <a:t>Using Combo box for Input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/>
              <a:t>Using Radio Buttons for Input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/>
              <a:t>Using Check Boxes for Input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/>
              <a:t>Events Raised by Selections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Example#3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9296400" cy="1981200"/>
          </a:xfrm>
        </p:spPr>
        <p:txBody>
          <a:bodyPr>
            <a:noAutofit/>
          </a:bodyPr>
          <a:lstStyle/>
          <a:p>
            <a:pPr algn="l" rtl="0" eaLnBrk="1" hangingPunct="1">
              <a:buFontTx/>
              <a:buNone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btnDisplay_Click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 smtClean="0">
                <a:latin typeface="Courier New" pitchFamily="49" charset="0"/>
              </a:rPr>
              <a:t>) _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btnDisplay.Click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txtDisplay.Text</a:t>
            </a:r>
            <a:r>
              <a:rPr lang="en-US" sz="2000" b="1" dirty="0" smtClean="0">
                <a:latin typeface="Courier New" pitchFamily="49" charset="0"/>
              </a:rPr>
              <a:t> = </a:t>
            </a:r>
            <a:r>
              <a:rPr lang="en-US" sz="2000" b="1" dirty="0" err="1" smtClean="0">
                <a:latin typeface="Courier New" pitchFamily="49" charset="0"/>
              </a:rPr>
              <a:t>cboTitle.Text</a:t>
            </a:r>
            <a:r>
              <a:rPr lang="en-US" sz="2000" b="1" dirty="0" smtClean="0">
                <a:latin typeface="Courier New" pitchFamily="49" charset="0"/>
              </a:rPr>
              <a:t> &amp;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 " </a:t>
            </a:r>
            <a:r>
              <a:rPr lang="en-US" sz="2000" b="1" dirty="0" smtClean="0">
                <a:latin typeface="Courier New" pitchFamily="49" charset="0"/>
              </a:rPr>
              <a:t>&amp;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                              </a:t>
            </a:r>
            <a:r>
              <a:rPr lang="en-US" sz="2000" b="1" dirty="0" err="1" smtClean="0">
                <a:latin typeface="Courier New" pitchFamily="49" charset="0"/>
              </a:rPr>
              <a:t>txtName.Text</a:t>
            </a:r>
            <a:endParaRPr lang="en-US" sz="2000" b="1" dirty="0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</p:txBody>
      </p:sp>
      <p:sp>
        <p:nvSpPr>
          <p:cNvPr id="16389" name="Text Box 13"/>
          <p:cNvSpPr txBox="1">
            <a:spLocks noChangeArrowheads="1"/>
          </p:cNvSpPr>
          <p:nvPr/>
        </p:nvSpPr>
        <p:spPr bwMode="auto">
          <a:xfrm>
            <a:off x="152400" y="5257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cboTitle</a:t>
            </a:r>
          </a:p>
        </p:txBody>
      </p:sp>
      <p:pic>
        <p:nvPicPr>
          <p:cNvPr id="16390" name="Content Placeholder 13" descr="9-1-2R.t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52600" y="3657600"/>
            <a:ext cx="5181600" cy="2749550"/>
          </a:xfrm>
        </p:spPr>
      </p:pic>
      <p:sp>
        <p:nvSpPr>
          <p:cNvPr id="16391" name="Line 12"/>
          <p:cNvSpPr>
            <a:spLocks noChangeShapeType="1"/>
          </p:cNvSpPr>
          <p:nvPr/>
        </p:nvSpPr>
        <p:spPr bwMode="auto">
          <a:xfrm>
            <a:off x="1371600" y="5486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5" name="Line 9"/>
          <p:cNvSpPr>
            <a:spLocks noChangeShapeType="1"/>
          </p:cNvSpPr>
          <p:nvPr/>
        </p:nvSpPr>
        <p:spPr bwMode="auto">
          <a:xfrm flipH="1" flipV="1">
            <a:off x="6705600" y="5715000"/>
            <a:ext cx="838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7391400" y="54864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txtDisplay</a:t>
            </a: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7391400" y="419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txtName</a:t>
            </a:r>
          </a:p>
        </p:txBody>
      </p:sp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152400" y="52466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cboTitle</a:t>
            </a:r>
          </a:p>
        </p:txBody>
      </p:sp>
      <p:sp>
        <p:nvSpPr>
          <p:cNvPr id="16399" name="Line 7"/>
          <p:cNvSpPr>
            <a:spLocks noChangeShapeType="1"/>
          </p:cNvSpPr>
          <p:nvPr/>
        </p:nvSpPr>
        <p:spPr bwMode="auto">
          <a:xfrm flipH="1">
            <a:off x="6705600" y="4419600"/>
            <a:ext cx="762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400" name="Line 12"/>
          <p:cNvSpPr>
            <a:spLocks noChangeShapeType="1"/>
          </p:cNvSpPr>
          <p:nvPr/>
        </p:nvSpPr>
        <p:spPr bwMode="auto">
          <a:xfrm>
            <a:off x="1371600" y="5475288"/>
            <a:ext cx="685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9E434-5386-4966-A04F-FFB86989BA2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Helpful Feature of Combo Box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26670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514600"/>
            <a:ext cx="2682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14600"/>
            <a:ext cx="26670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9E434-5386-4966-A04F-FFB86989BA2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4. Radio Button Properties</a:t>
            </a:r>
          </a:p>
        </p:txBody>
      </p:sp>
      <p:sp>
        <p:nvSpPr>
          <p:cNvPr id="8397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Clr>
                <a:schemeClr val="tx2"/>
              </a:buClr>
            </a:pPr>
            <a:r>
              <a:rPr lang="en-US" sz="2400" dirty="0" smtClean="0"/>
              <a:t>To determine if the button is selected or not</a:t>
            </a:r>
          </a:p>
          <a:p>
            <a:pPr eaLnBrk="1" hangingPunct="1">
              <a:spcBef>
                <a:spcPct val="50000"/>
              </a:spcBef>
              <a:buClr>
                <a:schemeClr val="tx2"/>
              </a:buClr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</a:rPr>
              <a:t> (</a:t>
            </a:r>
            <a:r>
              <a:rPr lang="en-US" sz="2000" b="1" dirty="0" err="1" smtClean="0">
                <a:latin typeface="Courier New" pitchFamily="49" charset="0"/>
              </a:rPr>
              <a:t>radButton.Checked</a:t>
            </a:r>
            <a:r>
              <a:rPr lang="en-US" sz="2000" b="1" dirty="0" smtClean="0">
                <a:latin typeface="Courier New" pitchFamily="49" charset="0"/>
              </a:rPr>
              <a:t> = true)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spcBef>
                <a:spcPct val="50000"/>
              </a:spcBef>
              <a:buClr>
                <a:schemeClr val="tx2"/>
              </a:buClr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</a:t>
            </a:r>
            <a:r>
              <a:rPr lang="en-US" sz="2000" b="1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Statement...</a:t>
            </a:r>
          </a:p>
          <a:p>
            <a:pPr eaLnBrk="1" hangingPunct="1">
              <a:spcBef>
                <a:spcPct val="50000"/>
              </a:spcBef>
              <a:buClr>
                <a:schemeClr val="tx2"/>
              </a:buClr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End If</a:t>
            </a:r>
          </a:p>
          <a:p>
            <a:pPr eaLnBrk="1" hangingPunct="1">
              <a:spcBef>
                <a:spcPct val="50000"/>
              </a:spcBef>
              <a:buClr>
                <a:schemeClr val="tx2"/>
              </a:buClr>
              <a:buFontTx/>
              <a:buNone/>
            </a:pPr>
            <a:r>
              <a:rPr lang="en-US" sz="2400" dirty="0" smtClean="0"/>
              <a:t>    has value True if button is on.</a:t>
            </a:r>
          </a:p>
          <a:p>
            <a:pPr eaLnBrk="1" hangingPunct="1">
              <a:buClr>
                <a:schemeClr val="tx2"/>
              </a:buClr>
              <a:buFontTx/>
              <a:buNone/>
            </a:pPr>
            <a:endParaRPr lang="en-US" sz="2400" dirty="0" smtClean="0"/>
          </a:p>
          <a:p>
            <a:pPr eaLnBrk="1" hangingPunct="1">
              <a:buClr>
                <a:schemeClr val="tx2"/>
              </a:buClr>
            </a:pPr>
            <a:r>
              <a:rPr lang="en-US" sz="2400" dirty="0" smtClean="0"/>
              <a:t>To turn a radio button 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</a:rPr>
              <a:t>radButton.Checked</a:t>
            </a:r>
            <a:r>
              <a:rPr lang="en-US" sz="2000" b="1" dirty="0" smtClean="0">
                <a:latin typeface="Courier New" pitchFamily="49" charset="0"/>
              </a:rPr>
              <a:t> =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True</a:t>
            </a:r>
            <a:endParaRPr lang="en-US" sz="2000" dirty="0" smtClean="0">
              <a:solidFill>
                <a:schemeClr val="folHlink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Content Placeholder 5" descr="Fig4-8.tif"/>
          <p:cNvPicPr>
            <a:picLocks noChangeAspect="1"/>
          </p:cNvPicPr>
          <p:nvPr/>
        </p:nvPicPr>
        <p:blipFill>
          <a:blip r:embed="rId3" cstate="print"/>
          <a:srcRect l="36322" t="15686" r="39763" b="39215"/>
          <a:stretch>
            <a:fillRect/>
          </a:stretch>
        </p:blipFill>
        <p:spPr>
          <a:xfrm>
            <a:off x="7315200" y="2438400"/>
            <a:ext cx="1600200" cy="1752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43600" y="4724400"/>
            <a:ext cx="2387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radButton.Checked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= True</a:t>
            </a:r>
            <a:endParaRPr lang="ar-SA" sz="16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543800" y="4038600"/>
            <a:ext cx="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24925" y="3505200"/>
            <a:ext cx="24340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radButton.Checked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= 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False</a:t>
            </a:r>
            <a:endParaRPr lang="ar-SA" sz="16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858000" y="3124200"/>
            <a:ext cx="609600" cy="38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3"/>
          </p:cNvCxnSpPr>
          <p:nvPr/>
        </p:nvCxnSpPr>
        <p:spPr>
          <a:xfrm flipV="1">
            <a:off x="7058926" y="3581400"/>
            <a:ext cx="408674" cy="930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Example#4: Form</a:t>
            </a:r>
          </a:p>
        </p:txBody>
      </p:sp>
      <p:pic>
        <p:nvPicPr>
          <p:cNvPr id="84996" name="Picture 12" descr="4-4-3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209800"/>
            <a:ext cx="55626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Box 13"/>
          <p:cNvSpPr txBox="1">
            <a:spLocks noChangeArrowheads="1"/>
          </p:cNvSpPr>
          <p:nvPr/>
        </p:nvSpPr>
        <p:spPr bwMode="auto">
          <a:xfrm>
            <a:off x="609600" y="3581400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radChild</a:t>
            </a:r>
          </a:p>
        </p:txBody>
      </p:sp>
      <p:sp>
        <p:nvSpPr>
          <p:cNvPr id="84998" name="TextBox 15"/>
          <p:cNvSpPr txBox="1">
            <a:spLocks noChangeArrowheads="1"/>
          </p:cNvSpPr>
          <p:nvPr/>
        </p:nvSpPr>
        <p:spPr bwMode="auto">
          <a:xfrm>
            <a:off x="533400" y="4719638"/>
            <a:ext cx="152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radAdult</a:t>
            </a:r>
          </a:p>
        </p:txBody>
      </p:sp>
      <p:sp>
        <p:nvSpPr>
          <p:cNvPr id="84999" name="TextBox 16"/>
          <p:cNvSpPr txBox="1">
            <a:spLocks noChangeArrowheads="1"/>
          </p:cNvSpPr>
          <p:nvPr/>
        </p:nvSpPr>
        <p:spPr bwMode="auto">
          <a:xfrm>
            <a:off x="457200" y="53340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radSenior</a:t>
            </a:r>
          </a:p>
        </p:txBody>
      </p:sp>
      <p:sp>
        <p:nvSpPr>
          <p:cNvPr id="85000" name="Right Arrow 17"/>
          <p:cNvSpPr>
            <a:spLocks noChangeArrowheads="1"/>
          </p:cNvSpPr>
          <p:nvPr/>
        </p:nvSpPr>
        <p:spPr bwMode="auto">
          <a:xfrm>
            <a:off x="2133600" y="3738563"/>
            <a:ext cx="990600" cy="228600"/>
          </a:xfrm>
          <a:prstGeom prst="rightArrow">
            <a:avLst>
              <a:gd name="adj1" fmla="val 50000"/>
              <a:gd name="adj2" fmla="val 4999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5001" name="Right Arrow 18"/>
          <p:cNvSpPr>
            <a:spLocks noChangeArrowheads="1"/>
          </p:cNvSpPr>
          <p:nvPr/>
        </p:nvSpPr>
        <p:spPr bwMode="auto">
          <a:xfrm>
            <a:off x="2133600" y="4338638"/>
            <a:ext cx="990600" cy="228600"/>
          </a:xfrm>
          <a:prstGeom prst="rightArrow">
            <a:avLst>
              <a:gd name="adj1" fmla="val 50000"/>
              <a:gd name="adj2" fmla="val 4999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5002" name="Right Arrow 19"/>
          <p:cNvSpPr>
            <a:spLocks noChangeArrowheads="1"/>
          </p:cNvSpPr>
          <p:nvPr/>
        </p:nvSpPr>
        <p:spPr bwMode="auto">
          <a:xfrm>
            <a:off x="2133600" y="4876800"/>
            <a:ext cx="990600" cy="228600"/>
          </a:xfrm>
          <a:prstGeom prst="rightArrow">
            <a:avLst>
              <a:gd name="adj1" fmla="val 50000"/>
              <a:gd name="adj2" fmla="val 4999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5003" name="Right Arrow 20"/>
          <p:cNvSpPr>
            <a:spLocks noChangeArrowheads="1"/>
          </p:cNvSpPr>
          <p:nvPr/>
        </p:nvSpPr>
        <p:spPr bwMode="auto">
          <a:xfrm>
            <a:off x="2133600" y="5486400"/>
            <a:ext cx="990600" cy="228600"/>
          </a:xfrm>
          <a:prstGeom prst="rightArrow">
            <a:avLst>
              <a:gd name="adj1" fmla="val 50000"/>
              <a:gd name="adj2" fmla="val 4999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5004" name="TextBox 21"/>
          <p:cNvSpPr txBox="1">
            <a:spLocks noChangeArrowheads="1"/>
          </p:cNvSpPr>
          <p:nvPr/>
        </p:nvSpPr>
        <p:spPr bwMode="auto">
          <a:xfrm>
            <a:off x="457200" y="4186238"/>
            <a:ext cx="167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radMinor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Code for Button</a:t>
            </a:r>
          </a:p>
        </p:txBody>
      </p:sp>
      <p:sp>
        <p:nvSpPr>
          <p:cNvPr id="8602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345488" cy="46482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radChild.Checked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txtFee.Text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FormatCurrency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(0)</a:t>
            </a:r>
          </a:p>
          <a:p>
            <a:pPr>
              <a:buFontTx/>
              <a:buNone/>
            </a:pP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radMinor.Checked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txtFee.Text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FormatCurrency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(5)</a:t>
            </a:r>
          </a:p>
          <a:p>
            <a:pPr>
              <a:buFontTx/>
              <a:buNone/>
            </a:pP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radAdult.Checked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txtFee.Text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FormatCurrency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(10)</a:t>
            </a:r>
          </a:p>
          <a:p>
            <a:pPr>
              <a:buFontTx/>
              <a:buNone/>
            </a:pP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radSenior.Checked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txtFee.Text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FormatCurrency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(7.5)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MessageBox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.Show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"Must make a selection."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End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If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Example#4: Output</a:t>
            </a:r>
          </a:p>
        </p:txBody>
      </p:sp>
      <p:pic>
        <p:nvPicPr>
          <p:cNvPr id="87044" name="Content Placeholder 6" descr="4-4-3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2613678"/>
            <a:ext cx="5073650" cy="363631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2600" y="1524000"/>
            <a:ext cx="65061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b="1" i="1" dirty="0" smtClean="0">
                <a:latin typeface="+mj-lt"/>
                <a:cs typeface="Courier New" pitchFamily="49" charset="0"/>
              </a:rPr>
              <a:t>Note: </a:t>
            </a:r>
            <a:r>
              <a:rPr lang="en-US" b="1" i="1" dirty="0" err="1" smtClean="0">
                <a:latin typeface="+mj-lt"/>
                <a:cs typeface="Courier New" pitchFamily="49" charset="0"/>
              </a:rPr>
              <a:t>FormatCurrency</a:t>
            </a:r>
            <a:r>
              <a:rPr lang="en-US" b="1" i="1" dirty="0" smtClean="0">
                <a:latin typeface="+mj-lt"/>
                <a:cs typeface="Courier New" pitchFamily="49" charset="0"/>
              </a:rPr>
              <a:t>() is a built-In function that </a:t>
            </a:r>
          </a:p>
          <a:p>
            <a:pPr algn="just"/>
            <a:r>
              <a:rPr lang="en-US" b="1" i="1" dirty="0" smtClean="0">
                <a:latin typeface="+mj-lt"/>
                <a:cs typeface="Courier New" pitchFamily="49" charset="0"/>
              </a:rPr>
              <a:t>displays the dollar sign ($) in the output</a:t>
            </a:r>
            <a:endParaRPr lang="ar-SA" i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 The Check Box Control</a:t>
            </a:r>
          </a:p>
        </p:txBody>
      </p:sp>
      <p:sp>
        <p:nvSpPr>
          <p:cNvPr id="8806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610600" cy="4151313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tx2"/>
              </a:buClr>
            </a:pPr>
            <a:r>
              <a:rPr lang="en-US" smtClean="0"/>
              <a:t>Consists of a small square and a caption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</a:pPr>
            <a:r>
              <a:rPr lang="en-US" smtClean="0"/>
              <a:t>Presents the user with a Yes/No choice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</a:pPr>
            <a:r>
              <a:rPr lang="en-US" smtClean="0"/>
              <a:t>During run time, clicking on the check box toggles the appearance of a check mark.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</a:pPr>
            <a:r>
              <a:rPr lang="en-US" smtClean="0"/>
              <a:t>Checked property has value True when check box is checked and False when not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</a:pPr>
            <a:r>
              <a:rPr lang="en-US" smtClean="0"/>
              <a:t>CheckedChanged event is raised when the user clicks on the check box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4: Form</a:t>
            </a:r>
          </a:p>
        </p:txBody>
      </p:sp>
      <p:pic>
        <p:nvPicPr>
          <p:cNvPr id="89092" name="Content Placeholder 6" descr="4-4-4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0435" y="2057400"/>
            <a:ext cx="4590821" cy="4203151"/>
          </a:xfrm>
        </p:spPr>
      </p:pic>
      <p:sp>
        <p:nvSpPr>
          <p:cNvPr id="89093" name="TextBox 7"/>
          <p:cNvSpPr txBox="1">
            <a:spLocks noChangeArrowheads="1"/>
          </p:cNvSpPr>
          <p:nvPr/>
        </p:nvSpPr>
        <p:spPr bwMode="auto">
          <a:xfrm>
            <a:off x="1066800" y="27432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chkDrug</a:t>
            </a:r>
          </a:p>
        </p:txBody>
      </p:sp>
      <p:sp>
        <p:nvSpPr>
          <p:cNvPr id="89094" name="TextBox 8"/>
          <p:cNvSpPr txBox="1">
            <a:spLocks noChangeArrowheads="1"/>
          </p:cNvSpPr>
          <p:nvPr/>
        </p:nvSpPr>
        <p:spPr bwMode="auto">
          <a:xfrm>
            <a:off x="685800" y="33480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chkDental</a:t>
            </a:r>
            <a:endParaRPr lang="en-US" b="1"/>
          </a:p>
        </p:txBody>
      </p:sp>
      <p:sp>
        <p:nvSpPr>
          <p:cNvPr id="89095" name="TextBox 9"/>
          <p:cNvSpPr txBox="1">
            <a:spLocks noChangeArrowheads="1"/>
          </p:cNvSpPr>
          <p:nvPr/>
        </p:nvSpPr>
        <p:spPr bwMode="auto">
          <a:xfrm>
            <a:off x="914400" y="38052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chkVision</a:t>
            </a:r>
          </a:p>
        </p:txBody>
      </p:sp>
      <p:sp>
        <p:nvSpPr>
          <p:cNvPr id="89096" name="TextBox 10"/>
          <p:cNvSpPr txBox="1">
            <a:spLocks noChangeArrowheads="1"/>
          </p:cNvSpPr>
          <p:nvPr/>
        </p:nvSpPr>
        <p:spPr bwMode="auto">
          <a:xfrm>
            <a:off x="762000" y="42672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chkMedical</a:t>
            </a:r>
            <a:endParaRPr lang="en-US" b="1"/>
          </a:p>
        </p:txBody>
      </p:sp>
      <p:sp>
        <p:nvSpPr>
          <p:cNvPr id="89097" name="Right Arrow 11"/>
          <p:cNvSpPr>
            <a:spLocks noChangeArrowheads="1"/>
          </p:cNvSpPr>
          <p:nvPr/>
        </p:nvSpPr>
        <p:spPr bwMode="auto">
          <a:xfrm>
            <a:off x="2667000" y="2900363"/>
            <a:ext cx="11430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9098" name="Right Arrow 12"/>
          <p:cNvSpPr>
            <a:spLocks noChangeArrowheads="1"/>
          </p:cNvSpPr>
          <p:nvPr/>
        </p:nvSpPr>
        <p:spPr bwMode="auto">
          <a:xfrm>
            <a:off x="2667000" y="3429000"/>
            <a:ext cx="11430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9099" name="Right Arrow 13"/>
          <p:cNvSpPr>
            <a:spLocks noChangeArrowheads="1"/>
          </p:cNvSpPr>
          <p:nvPr/>
        </p:nvSpPr>
        <p:spPr bwMode="auto">
          <a:xfrm>
            <a:off x="2667000" y="3962400"/>
            <a:ext cx="11430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9100" name="Right Arrow 16"/>
          <p:cNvSpPr>
            <a:spLocks noChangeArrowheads="1"/>
          </p:cNvSpPr>
          <p:nvPr/>
        </p:nvSpPr>
        <p:spPr bwMode="auto">
          <a:xfrm>
            <a:off x="2667000" y="4343400"/>
            <a:ext cx="11430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229600" cy="1143000"/>
          </a:xfrm>
        </p:spPr>
        <p:txBody>
          <a:bodyPr/>
          <a:lstStyle/>
          <a:p>
            <a:r>
              <a:rPr lang="en-US" dirty="0" smtClean="0"/>
              <a:t>Example#5: Code for Button</a:t>
            </a:r>
          </a:p>
        </p:txBody>
      </p:sp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6934200" cy="415131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sum As Double = 0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dirty="0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663300"/>
                </a:solidFill>
                <a:latin typeface="Courier New" pitchFamily="49" charset="0"/>
              </a:rPr>
              <a:t>chkDrugs.Checked</a:t>
            </a: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sum += 39.15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dirty="0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663300"/>
                </a:solidFill>
                <a:latin typeface="Courier New" pitchFamily="49" charset="0"/>
              </a:rPr>
              <a:t>chkDental.Checked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sum += 10.81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dirty="0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663300"/>
                </a:solidFill>
                <a:latin typeface="Courier New" pitchFamily="49" charset="0"/>
              </a:rPr>
              <a:t>chkVision.Checked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sum += 2.25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dirty="0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663300"/>
                </a:solidFill>
                <a:latin typeface="Courier New" pitchFamily="49" charset="0"/>
              </a:rPr>
              <a:t>chkMedical.Checked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sum += 55.52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err="1" smtClean="0">
                <a:solidFill>
                  <a:srgbClr val="663300"/>
                </a:solidFill>
                <a:latin typeface="Courier New" pitchFamily="49" charset="0"/>
              </a:rPr>
              <a:t>txtTotal.Text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 = </a:t>
            </a:r>
            <a:r>
              <a:rPr lang="en-US" sz="2400" b="1" dirty="0" err="1" smtClean="0">
                <a:solidFill>
                  <a:srgbClr val="663300"/>
                </a:solidFill>
                <a:latin typeface="Courier New" pitchFamily="49" charset="0"/>
              </a:rPr>
              <a:t>FormatCurrency</a:t>
            </a:r>
            <a:r>
              <a:rPr lang="en-US" sz="2400" b="1" dirty="0" smtClean="0">
                <a:solidFill>
                  <a:srgbClr val="663300"/>
                </a:solidFill>
                <a:latin typeface="Courier New" pitchFamily="49" charset="0"/>
              </a:rPr>
              <a:t>(sum)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Folded Corner 6"/>
          <p:cNvSpPr/>
          <p:nvPr/>
        </p:nvSpPr>
        <p:spPr>
          <a:xfrm>
            <a:off x="5486400" y="1600200"/>
            <a:ext cx="3429000" cy="3124200"/>
          </a:xfrm>
          <a:prstGeom prst="foldedCorne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sz="1600" b="1" u="sng" dirty="0" smtClean="0">
              <a:solidFill>
                <a:srgbClr val="A31515"/>
              </a:solidFill>
              <a:latin typeface="Trebuchet MS" pitchFamily="34" charset="0"/>
            </a:endParaRPr>
          </a:p>
          <a:p>
            <a:pPr algn="ctr"/>
            <a:endParaRPr lang="en-US" sz="1600" b="1" u="sng" dirty="0" smtClean="0">
              <a:solidFill>
                <a:srgbClr val="A31515"/>
              </a:solidFill>
              <a:latin typeface="Trebuchet MS" pitchFamily="34" charset="0"/>
            </a:endParaRPr>
          </a:p>
          <a:p>
            <a:pPr algn="ctr"/>
            <a:r>
              <a:rPr lang="en-US" sz="1600" b="1" u="sng" dirty="0" smtClean="0">
                <a:solidFill>
                  <a:srgbClr val="A31515"/>
                </a:solidFill>
                <a:latin typeface="Trebuchet MS" pitchFamily="34" charset="0"/>
              </a:rPr>
              <a:t>Important Note:</a:t>
            </a:r>
          </a:p>
          <a:p>
            <a:pPr algn="ctr"/>
            <a:endParaRPr lang="en-US" sz="1600" b="1" u="sng" dirty="0" smtClean="0">
              <a:solidFill>
                <a:srgbClr val="A31515"/>
              </a:solidFill>
              <a:latin typeface="Trebuchet MS" pitchFamily="34" charset="0"/>
            </a:endParaRPr>
          </a:p>
          <a:p>
            <a:pPr algn="just"/>
            <a:r>
              <a:rPr lang="en-US" sz="1600" dirty="0" smtClean="0">
                <a:solidFill>
                  <a:srgbClr val="A31515"/>
                </a:solidFill>
                <a:latin typeface="Trebuchet MS" pitchFamily="34" charset="0"/>
              </a:rPr>
              <a:t>We used here simple </a:t>
            </a:r>
            <a:r>
              <a:rPr lang="en-US" sz="1600" b="1" dirty="0" smtClean="0">
                <a:solidFill>
                  <a:srgbClr val="A31515"/>
                </a:solidFill>
                <a:latin typeface="Trebuchet MS" pitchFamily="34" charset="0"/>
              </a:rPr>
              <a:t>If...Then...</a:t>
            </a:r>
            <a:r>
              <a:rPr lang="en-US" sz="1600" b="1" dirty="0" err="1" smtClean="0">
                <a:solidFill>
                  <a:srgbClr val="A31515"/>
                </a:solidFill>
                <a:latin typeface="Trebuchet MS" pitchFamily="34" charset="0"/>
              </a:rPr>
              <a:t>EndIf</a:t>
            </a:r>
            <a:r>
              <a:rPr lang="en-US" sz="1600" b="1" dirty="0" smtClean="0">
                <a:solidFill>
                  <a:srgbClr val="A31515"/>
                </a:solidFill>
                <a:latin typeface="Trebuchet MS" pitchFamily="34" charset="0"/>
              </a:rPr>
              <a:t> </a:t>
            </a:r>
            <a:r>
              <a:rPr lang="en-US" sz="1600" dirty="0" smtClean="0">
                <a:solidFill>
                  <a:srgbClr val="A31515"/>
                </a:solidFill>
                <a:latin typeface="Trebuchet MS" pitchFamily="34" charset="0"/>
              </a:rPr>
              <a:t>statement to check the selection of the checkboxes instead of  using </a:t>
            </a:r>
            <a:r>
              <a:rPr lang="en-US" sz="1600" b="1" dirty="0" smtClean="0">
                <a:solidFill>
                  <a:srgbClr val="A31515"/>
                </a:solidFill>
                <a:latin typeface="Trebuchet MS" pitchFamily="34" charset="0"/>
              </a:rPr>
              <a:t>If....Then...Else...</a:t>
            </a:r>
            <a:r>
              <a:rPr lang="en-US" sz="1600" b="1" dirty="0" err="1" smtClean="0">
                <a:solidFill>
                  <a:srgbClr val="A31515"/>
                </a:solidFill>
                <a:latin typeface="Trebuchet MS" pitchFamily="34" charset="0"/>
              </a:rPr>
              <a:t>EndIf</a:t>
            </a:r>
            <a:endParaRPr lang="en-US" sz="1600" b="1" dirty="0" smtClean="0">
              <a:solidFill>
                <a:srgbClr val="A31515"/>
              </a:solidFill>
              <a:latin typeface="Trebuchet MS" pitchFamily="34" charset="0"/>
            </a:endParaRPr>
          </a:p>
          <a:p>
            <a:pPr algn="just"/>
            <a:r>
              <a:rPr lang="en-US" sz="1600" b="1" u="sng" dirty="0" smtClean="0">
                <a:solidFill>
                  <a:srgbClr val="A31515"/>
                </a:solidFill>
                <a:latin typeface="Trebuchet MS" pitchFamily="34" charset="0"/>
              </a:rPr>
              <a:t>The reason: </a:t>
            </a:r>
            <a:r>
              <a:rPr lang="en-US" sz="1600" dirty="0" smtClean="0">
                <a:solidFill>
                  <a:srgbClr val="A31515"/>
                </a:solidFill>
                <a:latin typeface="Trebuchet MS" pitchFamily="34" charset="0"/>
              </a:rPr>
              <a:t>when  we find one checkbox is selected we can continue checking the other checkboxes if they were selected or not</a:t>
            </a:r>
            <a:endParaRPr lang="ar-SA" sz="1600" dirty="0">
              <a:solidFill>
                <a:srgbClr val="A31515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#5: Output</a:t>
            </a:r>
          </a:p>
        </p:txBody>
      </p:sp>
      <p:pic>
        <p:nvPicPr>
          <p:cNvPr id="91140" name="Picture 5" descr="4-4-4R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3600"/>
            <a:ext cx="464820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1. </a:t>
            </a:r>
            <a:r>
              <a:rPr lang="en-US" dirty="0" err="1" smtClean="0">
                <a:solidFill>
                  <a:srgbClr val="3380E6"/>
                </a:solidFill>
                <a:latin typeface="Lucida Console"/>
              </a:rPr>
              <a:t>GroupBox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es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and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Panel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 </a:t>
            </a:r>
          </a:p>
        </p:txBody>
      </p:sp>
      <p:sp>
        <p:nvSpPr>
          <p:cNvPr id="532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They’re typically used to group several controls that are related in a GUI.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of the controls that you drag onto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GroupBox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or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Panel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move together when you move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GroupBox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Panel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a new position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Design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view.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/>
              <a:t>To attach controls to a group box, create the group box and then place the controls into the group box.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 Maysoon AlDuwais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90EB3-FE40-48B3-A463-74C673B3D69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762000" y="704088"/>
            <a:ext cx="8229600" cy="1143000"/>
          </a:xfrm>
        </p:spPr>
        <p:txBody>
          <a:bodyPr/>
          <a:lstStyle/>
          <a:p>
            <a:r>
              <a:rPr lang="en-US" dirty="0" smtClean="0"/>
              <a:t>Events Raised by a Selection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533400" y="2173288"/>
            <a:ext cx="7964488" cy="41513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mtClean="0"/>
              <a:t>SelectedIndexChanged – raised when a new item of a list box is selected</a:t>
            </a:r>
          </a:p>
          <a:p>
            <a:pPr>
              <a:buClr>
                <a:schemeClr val="tx2"/>
              </a:buClr>
            </a:pPr>
            <a:r>
              <a:rPr lang="en-US" smtClean="0"/>
              <a:t>CheckedChanged - raised when the user clicks on an unchecked radio button or a check box; that is, when the value of the Checked property is changed.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#6: Code</a:t>
            </a:r>
          </a:p>
        </p:txBody>
      </p:sp>
      <p:sp>
        <p:nvSpPr>
          <p:cNvPr id="9318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92288"/>
            <a:ext cx="8229600" cy="43799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Private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checkBox_Changed(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...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)</a:t>
            </a: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Handles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_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            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chkDrugs.CheckedChanged,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               chkDental.CheckedChanged,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               chkVision.CheckedChanged,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               chkMedical.CheckChanged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sum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= 0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chkDrugs.Checked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sum += 39.15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endParaRPr lang="en-US" sz="2400" b="1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ts val="100"/>
              </a:spcBef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  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(</a:t>
            </a:r>
            <a:r>
              <a:rPr lang="en-US" sz="2400" b="1" i="1" smtClean="0">
                <a:solidFill>
                  <a:srgbClr val="663300"/>
                </a:solidFill>
                <a:latin typeface="Courier New" pitchFamily="49" charset="0"/>
              </a:rPr>
              <a:t>continued on next slide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0408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 #6: Code (continued)</a:t>
            </a:r>
          </a:p>
        </p:txBody>
      </p:sp>
      <p:sp>
        <p:nvSpPr>
          <p:cNvPr id="94212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68488"/>
            <a:ext cx="7924800" cy="43799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chkDental.Checked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sum += 10.81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chkVision.Checked</a:t>
            </a: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sum += 2.25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chkMedical.Checked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sum += 55.52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73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663300"/>
                </a:solidFill>
                <a:latin typeface="Courier New" pitchFamily="49" charset="0"/>
              </a:rPr>
              <a:t>txtTotal.Text = FormatCurrency(sum)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Sub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#6: Output</a:t>
            </a:r>
          </a:p>
        </p:txBody>
      </p:sp>
      <p:pic>
        <p:nvPicPr>
          <p:cNvPr id="95236" name="Content Placeholder 6" descr="9-2-1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2120900"/>
            <a:ext cx="5114925" cy="429577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The ToolTip Control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mtClean="0"/>
              <a:t>Appears in component tray of form with default name ToolTip1</a:t>
            </a:r>
          </a:p>
          <a:p>
            <a:pPr>
              <a:buClr>
                <a:schemeClr val="tx2"/>
              </a:buClr>
            </a:pPr>
            <a:r>
              <a:rPr lang="en-US" smtClean="0"/>
              <a:t>Allows a tooltip to appear when user hovers over a control (such as a text box)</a:t>
            </a:r>
          </a:p>
          <a:p>
            <a:pPr>
              <a:buClr>
                <a:schemeClr val="tx2"/>
              </a:buClr>
            </a:pPr>
            <a:r>
              <a:rPr lang="en-US" smtClean="0"/>
              <a:t>Text displayed in tooltip is the setting of the “ToolTip on ToolTip1” property of the control to be hovered over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#7 : Form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32083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5324475" y="2057400"/>
            <a:ext cx="1228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B050"/>
                </a:solidFill>
              </a:rPr>
              <a:t>txtRate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7654" name="Left Arrow 7"/>
          <p:cNvSpPr>
            <a:spLocks noChangeArrowheads="1"/>
          </p:cNvSpPr>
          <p:nvPr/>
        </p:nvSpPr>
        <p:spPr bwMode="auto">
          <a:xfrm>
            <a:off x="4156075" y="2286000"/>
            <a:ext cx="1143000" cy="20955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5" name="TextBox 8"/>
          <p:cNvSpPr txBox="1">
            <a:spLocks noChangeArrowheads="1"/>
          </p:cNvSpPr>
          <p:nvPr/>
        </p:nvSpPr>
        <p:spPr bwMode="auto">
          <a:xfrm>
            <a:off x="533400" y="5334000"/>
            <a:ext cx="7543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dirty="0"/>
              <a:t>“</a:t>
            </a:r>
            <a:r>
              <a:rPr lang="en-US" dirty="0"/>
              <a:t>ToolTip on ToolTip1” property of </a:t>
            </a:r>
            <a:r>
              <a:rPr lang="en-US" dirty="0" err="1"/>
              <a:t>txtRate</a:t>
            </a:r>
            <a:r>
              <a:rPr lang="en-US" dirty="0"/>
              <a:t> has the setting “Such as 5, 5.25, 5.5 …”</a:t>
            </a:r>
            <a:endParaRPr lang="en-US" sz="3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#7: Output</a:t>
            </a:r>
          </a:p>
        </p:txBody>
      </p:sp>
      <p:pic>
        <p:nvPicPr>
          <p:cNvPr id="2867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2112963"/>
            <a:ext cx="6019800" cy="4135437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err="1" smtClean="0">
                <a:solidFill>
                  <a:srgbClr val="3380E6"/>
                </a:solidFill>
                <a:latin typeface="Lucida Console"/>
              </a:rPr>
              <a:t>GroupBox</a:t>
            </a:r>
            <a:r>
              <a:rPr lang="en-US" sz="4400" dirty="0" err="1" smtClean="0">
                <a:solidFill>
                  <a:srgbClr val="3380E6"/>
                </a:solidFill>
                <a:latin typeface="Arial"/>
              </a:rPr>
              <a:t>es</a:t>
            </a:r>
            <a:r>
              <a:rPr lang="en-US" sz="4400" dirty="0" smtClean="0">
                <a:solidFill>
                  <a:srgbClr val="3380E6"/>
                </a:solidFill>
                <a:latin typeface="Arial"/>
              </a:rPr>
              <a:t> and </a:t>
            </a:r>
            <a:r>
              <a:rPr lang="en-US" sz="4400" dirty="0" smtClean="0">
                <a:solidFill>
                  <a:srgbClr val="3380E6"/>
                </a:solidFill>
                <a:latin typeface="Lucida Console"/>
              </a:rPr>
              <a:t>Panel</a:t>
            </a:r>
            <a:r>
              <a:rPr lang="en-US" sz="4400" dirty="0" smtClean="0">
                <a:solidFill>
                  <a:srgbClr val="3380E6"/>
                </a:solidFill>
                <a:latin typeface="Arial"/>
              </a:rPr>
              <a:t>s </a:t>
            </a:r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>
          <a:xfrm>
            <a:off x="2360612" y="1524000"/>
            <a:ext cx="4040188" cy="659352"/>
          </a:xfrm>
        </p:spPr>
        <p:txBody>
          <a:bodyPr/>
          <a:lstStyle/>
          <a:p>
            <a:r>
              <a:rPr lang="en-US" dirty="0" err="1" smtClean="0"/>
              <a:t>GroupBoxes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5635625" y="1528509"/>
            <a:ext cx="4041775" cy="654843"/>
          </a:xfrm>
        </p:spPr>
        <p:txBody>
          <a:bodyPr/>
          <a:lstStyle/>
          <a:p>
            <a:r>
              <a:rPr lang="en-US" dirty="0" smtClean="0"/>
              <a:t>Panels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360612" y="2183352"/>
            <a:ext cx="4040188" cy="38457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 display a text caption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Cannot have scrollbars</a:t>
            </a:r>
          </a:p>
          <a:p>
            <a:r>
              <a:rPr lang="en-US" dirty="0" smtClean="0"/>
              <a:t>Example: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35625" y="2183352"/>
            <a:ext cx="4041775" cy="384572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Cannot have a text caption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 display scrollbars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  <a:endParaRPr lang="ar-SA" dirty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33600" y="6416675"/>
            <a:ext cx="7467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Reserved-Edited by </a:t>
            </a:r>
            <a:r>
              <a:rPr lang="en-US" dirty="0" err="1" smtClean="0"/>
              <a:t>Maysoon</a:t>
            </a:r>
            <a:r>
              <a:rPr lang="en-US" dirty="0" smtClean="0"/>
              <a:t> </a:t>
            </a:r>
            <a:r>
              <a:rPr lang="en-US" dirty="0" err="1" smtClean="0"/>
              <a:t>AlDuwais</a:t>
            </a:r>
            <a:endParaRPr lang="en-US" dirty="0"/>
          </a:p>
        </p:txBody>
      </p:sp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8737" y="3581400"/>
            <a:ext cx="2428875" cy="1828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959521" y="3090446"/>
            <a:ext cx="13744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/>
                </a:solidFill>
                <a:latin typeface="Times New Roman" pitchFamily="18" charset="0"/>
              </a:rPr>
              <a:t>Text Caption </a:t>
            </a:r>
            <a:endParaRPr lang="ar-SA" sz="1600" b="1" dirty="0">
              <a:solidFill>
                <a:schemeClr val="accent4"/>
              </a:solidFill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3429000" y="3429000"/>
            <a:ext cx="1217761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vbhtp5_14_WinFormsGUIimages_Page_17.png"/>
          <p:cNvPicPr>
            <a:picLocks noGrp="1" noChangeAspect="1"/>
          </p:cNvPicPr>
          <p:nvPr isPhoto="1"/>
        </p:nvPicPr>
        <p:blipFill>
          <a:blip r:embed="rId3" cstate="print"/>
          <a:srcRect l="14167" t="14326" r="23333" b="74693"/>
          <a:stretch>
            <a:fillRect/>
          </a:stretch>
        </p:blipFill>
        <p:spPr bwMode="auto">
          <a:xfrm>
            <a:off x="2362200" y="5562600"/>
            <a:ext cx="571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 l="17570" t="14286" r="62518" b="56044"/>
          <a:stretch>
            <a:fillRect/>
          </a:stretch>
        </p:blipFill>
        <p:spPr bwMode="auto">
          <a:xfrm>
            <a:off x="5867400" y="3352800"/>
            <a:ext cx="2590800" cy="20574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t="9890" r="83016" b="4396"/>
          <a:stretch>
            <a:fillRect/>
          </a:stretch>
        </p:blipFill>
        <p:spPr bwMode="auto">
          <a:xfrm>
            <a:off x="0" y="914400"/>
            <a:ext cx="2209800" cy="59436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228600" y="2286000"/>
            <a:ext cx="17526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/>
          <p:cNvSpPr/>
          <p:nvPr/>
        </p:nvSpPr>
        <p:spPr>
          <a:xfrm>
            <a:off x="228600" y="2057400"/>
            <a:ext cx="1752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228600" y="1447800"/>
            <a:ext cx="1752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0C057-56C1-47D9-B771-48AE8E6E55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err="1" smtClean="0"/>
              <a:t>Groupboxes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90EB3-FE40-48B3-A463-74C673B3D69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743200"/>
            <a:ext cx="2143125" cy="18002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286000"/>
            <a:ext cx="2924175" cy="35909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29000" y="2514600"/>
            <a:ext cx="1752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Changing the caption text of a group box</a:t>
            </a:r>
            <a:endParaRPr lang="ar-SA" sz="18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1676400" y="2976265"/>
            <a:ext cx="1752600" cy="224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81600" y="2971800"/>
            <a:ext cx="18288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#1: </a:t>
            </a:r>
            <a:r>
              <a:rPr lang="en-US" dirty="0" err="1" smtClean="0"/>
              <a:t>Groupboxes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90EB3-FE40-48B3-A463-74C673B3D69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3312855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Private Sub </a:t>
            </a:r>
            <a:r>
              <a:rPr lang="en-US" sz="2000" dirty="0" smtClean="0">
                <a:latin typeface="Consolas"/>
              </a:rPr>
              <a:t>Button1_Click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sz="2000" dirty="0" err="1" smtClean="0">
                <a:solidFill>
                  <a:srgbClr val="0000FF"/>
                </a:solidFill>
                <a:latin typeface="Consolas"/>
              </a:rPr>
              <a:t>ByVal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dirty="0" smtClean="0">
                <a:latin typeface="Consolas"/>
              </a:rPr>
              <a:t>sender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 As </a:t>
            </a:r>
            <a:r>
              <a:rPr lang="en-US" sz="2000" dirty="0" err="1" smtClean="0">
                <a:solidFill>
                  <a:srgbClr val="0000FF"/>
                </a:solidFill>
                <a:latin typeface="Consolas"/>
              </a:rPr>
              <a:t>System.</a:t>
            </a:r>
            <a:r>
              <a:rPr lang="en-US" sz="2000" dirty="0" err="1" smtClean="0">
                <a:solidFill>
                  <a:srgbClr val="2B91AF"/>
                </a:solidFill>
                <a:latin typeface="Consolas"/>
              </a:rPr>
              <a:t>Object</a:t>
            </a:r>
            <a:r>
              <a:rPr lang="en-US" sz="2000" dirty="0" smtClean="0">
                <a:solidFill>
                  <a:srgbClr val="2B91AF"/>
                </a:solidFill>
                <a:latin typeface="Consolas"/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  <a:latin typeface="Consolas"/>
              </a:rPr>
              <a:t>ByVal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dirty="0" smtClean="0">
                <a:latin typeface="Consolas"/>
              </a:rPr>
              <a:t>e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 As </a:t>
            </a:r>
            <a:r>
              <a:rPr lang="en-US" sz="2000" dirty="0" err="1" smtClean="0">
                <a:solidFill>
                  <a:srgbClr val="0000FF"/>
                </a:solidFill>
                <a:latin typeface="Consolas"/>
              </a:rPr>
              <a:t>System.</a:t>
            </a:r>
            <a:r>
              <a:rPr lang="en-US" sz="2000" dirty="0" err="1" smtClean="0">
                <a:solidFill>
                  <a:srgbClr val="2B91AF"/>
                </a:solidFill>
                <a:latin typeface="Consolas"/>
              </a:rPr>
              <a:t>EventArgs</a:t>
            </a:r>
            <a:r>
              <a:rPr lang="en-US" sz="2000" dirty="0" smtClean="0">
                <a:solidFill>
                  <a:srgbClr val="2B91AF"/>
                </a:solidFill>
                <a:latin typeface="Consolas"/>
              </a:rPr>
              <a:t>) 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Handles </a:t>
            </a:r>
            <a:r>
              <a:rPr lang="en-US" sz="2000" dirty="0" smtClean="0">
                <a:latin typeface="Consolas"/>
              </a:rPr>
              <a:t>Button1.Click, Button2.Click, Button3.Click, Button4.Click</a:t>
            </a:r>
          </a:p>
          <a:p>
            <a:pPr algn="l"/>
            <a:endParaRPr lang="ar-SA" sz="2000" dirty="0" smtClean="0">
              <a:solidFill>
                <a:srgbClr val="0000FF"/>
              </a:solidFill>
              <a:latin typeface="Consolas"/>
            </a:endParaRPr>
          </a:p>
          <a:p>
            <a:pPr algn="l"/>
            <a:endParaRPr lang="ar-SA" sz="2000" dirty="0" smtClean="0">
              <a:solidFill>
                <a:srgbClr val="0000FF"/>
              </a:solidFill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Label1.Text = </a:t>
            </a:r>
            <a:r>
              <a:rPr lang="en-US" sz="2000" dirty="0" smtClean="0">
                <a:solidFill>
                  <a:srgbClr val="A31515"/>
                </a:solidFill>
                <a:latin typeface="Consolas"/>
              </a:rPr>
              <a:t>"You pressed " &amp; </a:t>
            </a:r>
            <a:r>
              <a:rPr lang="en-US" sz="2000" dirty="0" err="1" smtClean="0">
                <a:solidFill>
                  <a:srgbClr val="0000FF"/>
                </a:solidFill>
                <a:latin typeface="Consolas"/>
              </a:rPr>
              <a:t>CType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(sender, </a:t>
            </a:r>
            <a:r>
              <a:rPr lang="en-US" sz="2000" dirty="0" smtClean="0">
                <a:solidFill>
                  <a:srgbClr val="2B91AF"/>
                </a:solidFill>
                <a:latin typeface="Consolas"/>
              </a:rPr>
              <a:t>Button).Text</a:t>
            </a:r>
          </a:p>
          <a:p>
            <a:pPr algn="l"/>
            <a:r>
              <a:rPr lang="en-US" sz="2000" dirty="0" smtClean="0">
                <a:solidFill>
                  <a:srgbClr val="2B91AF"/>
                </a:solidFill>
                <a:latin typeface="Consolas"/>
              </a:rPr>
              <a:t>    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End Sub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217003"/>
            <a:ext cx="8153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dirty="0" smtClean="0"/>
              <a:t>This program will display in a label box the Text name of the pressed button in a </a:t>
            </a:r>
            <a:r>
              <a:rPr lang="en-US" dirty="0" err="1"/>
              <a:t>G</a:t>
            </a:r>
            <a:r>
              <a:rPr lang="en-US" dirty="0" err="1" smtClean="0"/>
              <a:t>roupbox</a:t>
            </a:r>
            <a:r>
              <a:rPr lang="en-US" dirty="0" smtClean="0"/>
              <a:t> (Groupbox1)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Example#1: Output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90EB3-FE40-48B3-A463-74C673B3D69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3600"/>
            <a:ext cx="2143125" cy="18002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204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275" y="2133600"/>
            <a:ext cx="2143125" cy="18002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2048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114800"/>
            <a:ext cx="2143125" cy="18002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20480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114800"/>
            <a:ext cx="2143125" cy="18002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Panel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 </a:t>
            </a:r>
          </a:p>
        </p:txBody>
      </p:sp>
      <p:sp>
        <p:nvSpPr>
          <p:cNvPr id="6041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enable the scrollbars, set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Panel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AutoScroll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property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90EB3-FE40-48B3-A463-74C673B3D69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4025" y="2209800"/>
            <a:ext cx="2924175" cy="36576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733800"/>
            <a:ext cx="1476375" cy="125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197662" y="3429000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accent4"/>
                </a:solidFill>
                <a:latin typeface="Times New Roman" pitchFamily="18" charset="0"/>
              </a:rPr>
              <a:t>Scrollbar</a:t>
            </a:r>
            <a:endParaRPr lang="ar-SA" sz="1800" dirty="0">
              <a:solidFill>
                <a:schemeClr val="accent4"/>
              </a:solidFill>
            </a:endParaRP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2057400" y="3798332"/>
            <a:ext cx="655788" cy="468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91200" y="4038601"/>
            <a:ext cx="2514600" cy="18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Panel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 </a:t>
            </a:r>
          </a:p>
        </p:txBody>
      </p:sp>
      <p:sp>
        <p:nvSpPr>
          <p:cNvPr id="614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click one of these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s, the event handler (lines 5–11) changes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outputLabel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"You pressed: "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followed by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of the clicked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Reserved-Edited by Maysoon AlDuwais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90EB3-FE40-48B3-A463-74C673B3D69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D3DBAD-19DC-4545-8D15-58CDE322AA1A}"/>
</file>

<file path=customXml/itemProps2.xml><?xml version="1.0" encoding="utf-8"?>
<ds:datastoreItem xmlns:ds="http://schemas.openxmlformats.org/officeDocument/2006/customXml" ds:itemID="{35F49422-3BD6-4F95-9ED3-32496CC10A02}"/>
</file>

<file path=customXml/itemProps3.xml><?xml version="1.0" encoding="utf-8"?>
<ds:datastoreItem xmlns:ds="http://schemas.openxmlformats.org/officeDocument/2006/customXml" ds:itemID="{FFCB9DA4-78BE-47D7-8AA0-307B58742B06}"/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C:\WINNT\Profiles\cwyman\Application Data\Microsoft\Templates\schneider.pot</Template>
  <TotalTime>3430</TotalTime>
  <Words>1605</Words>
  <Application>Microsoft Office PowerPoint</Application>
  <PresentationFormat>On-screen Show (4:3)</PresentationFormat>
  <Paragraphs>271</Paragraphs>
  <Slides>36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Arial</vt:lpstr>
      <vt:lpstr>Calibri</vt:lpstr>
      <vt:lpstr>Traditional Arabic</vt:lpstr>
      <vt:lpstr>Constantia</vt:lpstr>
      <vt:lpstr>Majalla UI</vt:lpstr>
      <vt:lpstr>Wingdings 2</vt:lpstr>
      <vt:lpstr>Lucida Console</vt:lpstr>
      <vt:lpstr>Times New Roman</vt:lpstr>
      <vt:lpstr>Consolas</vt:lpstr>
      <vt:lpstr>Courier New</vt:lpstr>
      <vt:lpstr>Trebuchet MS</vt:lpstr>
      <vt:lpstr>Custom Design</vt:lpstr>
      <vt:lpstr>Flow</vt:lpstr>
      <vt:lpstr>Chapter#9: A Deeper Look In Controls</vt:lpstr>
      <vt:lpstr>Outlines</vt:lpstr>
      <vt:lpstr>1. GroupBoxes and Panels </vt:lpstr>
      <vt:lpstr>GroupBoxes and Panels </vt:lpstr>
      <vt:lpstr>Groupboxes</vt:lpstr>
      <vt:lpstr>Example #1: Groupboxes</vt:lpstr>
      <vt:lpstr>Example#1: Output</vt:lpstr>
      <vt:lpstr>Panels </vt:lpstr>
      <vt:lpstr> Panels </vt:lpstr>
      <vt:lpstr>Slide 10</vt:lpstr>
      <vt:lpstr>Slide 11</vt:lpstr>
      <vt:lpstr>The Three Types of Controls Used for Selection</vt:lpstr>
      <vt:lpstr> 2. List Boxes</vt:lpstr>
      <vt:lpstr>String Collection Editor</vt:lpstr>
      <vt:lpstr>List Box at Run Time</vt:lpstr>
      <vt:lpstr>Example #3: Code for btnDetermine.Click</vt:lpstr>
      <vt:lpstr>3. The Combo Box Control</vt:lpstr>
      <vt:lpstr>Combo Box Styles</vt:lpstr>
      <vt:lpstr>Styles at Run Time after Arrows are Clicked</vt:lpstr>
      <vt:lpstr>Example#3</vt:lpstr>
      <vt:lpstr>Helpful Feature of Combo Box</vt:lpstr>
      <vt:lpstr>4. Radio Button Properties</vt:lpstr>
      <vt:lpstr>Example#4: Form</vt:lpstr>
      <vt:lpstr>Example 3: Code for Button</vt:lpstr>
      <vt:lpstr>Example#4: Output</vt:lpstr>
      <vt:lpstr>5. The Check Box Control</vt:lpstr>
      <vt:lpstr>Example 4: Form</vt:lpstr>
      <vt:lpstr>Example#5: Code for Button</vt:lpstr>
      <vt:lpstr>Example #5: Output</vt:lpstr>
      <vt:lpstr>Events Raised by a Selection</vt:lpstr>
      <vt:lpstr>Example #6: Code</vt:lpstr>
      <vt:lpstr>Example #6: Code (continued)</vt:lpstr>
      <vt:lpstr>Example #6: Output</vt:lpstr>
      <vt:lpstr>7. The ToolTip Control</vt:lpstr>
      <vt:lpstr>Example #7 : Form</vt:lpstr>
      <vt:lpstr>Example #7: Output</vt:lpstr>
    </vt:vector>
  </TitlesOfParts>
  <Company>DeVry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 Relational and Logical Operators 192 Relational Operators Logical Operators 5.2 If Blocks 196 5.3 Select Case Blocks 213 5.4 A Case Study: Weekly Payroll 231 Designing the Weekly Payroll Program Pseudocode for the Display Payroll Event Writing the Weekly Payroll Program The User Interface Summary 239 Programming Projects 240 Decisions 5 191 ch5_1page.qxd 2/12/02 7:58 AM Page 191</dc:title>
  <dc:creator>cwyman</dc:creator>
  <cp:lastModifiedBy>Maysoon</cp:lastModifiedBy>
  <cp:revision>170</cp:revision>
  <dcterms:created xsi:type="dcterms:W3CDTF">2002-04-04T04:28:29Z</dcterms:created>
  <dcterms:modified xsi:type="dcterms:W3CDTF">2013-04-19T12:06:07Z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