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3" r:id="rId3"/>
  </p:sldMasterIdLst>
  <p:sldIdLst>
    <p:sldId id="256" r:id="rId4"/>
    <p:sldId id="257" r:id="rId5"/>
    <p:sldId id="277" r:id="rId6"/>
    <p:sldId id="258" r:id="rId7"/>
    <p:sldId id="259" r:id="rId8"/>
    <p:sldId id="260" r:id="rId9"/>
    <p:sldId id="261" r:id="rId10"/>
    <p:sldId id="278" r:id="rId11"/>
    <p:sldId id="262" r:id="rId12"/>
    <p:sldId id="280" r:id="rId13"/>
    <p:sldId id="263" r:id="rId14"/>
    <p:sldId id="264" r:id="rId15"/>
    <p:sldId id="266" r:id="rId16"/>
    <p:sldId id="282" r:id="rId17"/>
    <p:sldId id="283" r:id="rId18"/>
    <p:sldId id="284" r:id="rId19"/>
    <p:sldId id="286" r:id="rId20"/>
    <p:sldId id="285" r:id="rId21"/>
    <p:sldId id="287" r:id="rId22"/>
    <p:sldId id="289" r:id="rId23"/>
    <p:sldId id="288" r:id="rId24"/>
    <p:sldId id="290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975683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483540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261554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785210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2240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48034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038916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550500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380087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112116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7251977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F56BE-188F-457B-8955-525895C8B56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27/03/1433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75CAD-AE8F-48B8-A58B-7E03BA5553B5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7808899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F56BE-188F-457B-8955-525895C8B56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27/03/1433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75CAD-AE8F-48B8-A58B-7E03BA5553B5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6662719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F56BE-188F-457B-8955-525895C8B56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27/03/1433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75CAD-AE8F-48B8-A58B-7E03BA5553B5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8340596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F56BE-188F-457B-8955-525895C8B56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27/03/1433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75CAD-AE8F-48B8-A58B-7E03BA5553B5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2020038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F56BE-188F-457B-8955-525895C8B56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27/03/1433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75CAD-AE8F-48B8-A58B-7E03BA5553B5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6986018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F56BE-188F-457B-8955-525895C8B56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27/03/1433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75CAD-AE8F-48B8-A58B-7E03BA5553B5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6940159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F56BE-188F-457B-8955-525895C8B56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27/03/1433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75CAD-AE8F-48B8-A58B-7E03BA5553B5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84652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F56BE-188F-457B-8955-525895C8B56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27/03/1433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75CAD-AE8F-48B8-A58B-7E03BA5553B5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7530484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F56BE-188F-457B-8955-525895C8B56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27/03/1433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75CAD-AE8F-48B8-A58B-7E03BA5553B5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1032058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F56BE-188F-457B-8955-525895C8B56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27/03/1433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75CAD-AE8F-48B8-A58B-7E03BA5553B5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44979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F56BE-188F-457B-8955-525895C8B56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27/03/1433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75CAD-AE8F-48B8-A58B-7E03BA5553B5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633032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2/19/2012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4831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CC3F56BE-188F-457B-8955-525895C8B56A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 rtl="1"/>
              <a:t>27/03/1433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B3175CAD-AE8F-48B8-A58B-7E03BA5553B5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 rtl="1"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99888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Chemistry CLS 101</a:t>
            </a:r>
            <a:br>
              <a:rPr lang="en-US" b="1" dirty="0" smtClean="0">
                <a:solidFill>
                  <a:srgbClr val="FF0000"/>
                </a:solidFill>
              </a:rPr>
            </a:br>
            <a:r>
              <a:rPr lang="en-US" b="1" dirty="0" smtClean="0">
                <a:solidFill>
                  <a:srgbClr val="FF0000"/>
                </a:solidFill>
              </a:rPr>
              <a:t>for Nursing Students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50300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Electronegativity</a:t>
            </a:r>
            <a:endParaRPr lang="ar-SA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l" rtl="0"/>
            <a:endParaRPr lang="en-US" sz="3600" dirty="0" smtClean="0"/>
          </a:p>
          <a:p>
            <a:pPr lvl="0" algn="l" rtl="0">
              <a:buNone/>
            </a:pPr>
            <a:r>
              <a:rPr lang="en-US" sz="3600" dirty="0" smtClean="0"/>
              <a:t>    Ionic bonds are formed due to differences in the tendency of atoms to attract electrons towards them. </a:t>
            </a:r>
          </a:p>
          <a:p>
            <a:pPr lvl="0" algn="l" rtl="0">
              <a:buNone/>
            </a:pPr>
            <a:r>
              <a:rPr lang="en-US" sz="3600" dirty="0" smtClean="0"/>
              <a:t>    The tendency to attract electrons is known as </a:t>
            </a:r>
            <a:r>
              <a:rPr lang="en-US" sz="3600" b="1" dirty="0" err="1" smtClean="0"/>
              <a:t>Electronegativity</a:t>
            </a:r>
            <a:r>
              <a:rPr lang="en-US" sz="3600" dirty="0" smtClean="0"/>
              <a:t>.</a:t>
            </a:r>
          </a:p>
          <a:p>
            <a:pPr algn="l" rtl="0"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152400"/>
            <a:ext cx="7696200" cy="9144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ndalus" pitchFamily="18" charset="-78"/>
                <a:cs typeface="Andalus" pitchFamily="18" charset="-78"/>
              </a:rPr>
              <a:t>COVALENT BONDS</a:t>
            </a:r>
          </a:p>
        </p:txBody>
      </p:sp>
      <p:pic>
        <p:nvPicPr>
          <p:cNvPr id="14340" name="Picture 5" descr="two atoms holding hand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" y="5026025"/>
            <a:ext cx="2438400" cy="152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7" descr="polysrtyrene chai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67100" y="5222875"/>
            <a:ext cx="5295900" cy="140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8" name="AutoShape 8"/>
          <p:cNvSpPr>
            <a:spLocks noChangeArrowheads="1"/>
          </p:cNvSpPr>
          <p:nvPr/>
        </p:nvSpPr>
        <p:spPr bwMode="auto">
          <a:xfrm>
            <a:off x="2667000" y="4495800"/>
            <a:ext cx="3276600" cy="685800"/>
          </a:xfrm>
          <a:prstGeom prst="wedgeRoundRectCallout">
            <a:avLst>
              <a:gd name="adj1" fmla="val -43750"/>
              <a:gd name="adj2" fmla="val 70000"/>
              <a:gd name="adj3" fmla="val 16667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defRPr/>
            </a:pPr>
            <a:r>
              <a:rPr lang="en-US" sz="2600" b="1">
                <a:solidFill>
                  <a:prstClr val="blac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SHARING IS CARING!</a:t>
            </a:r>
          </a:p>
        </p:txBody>
      </p:sp>
      <p:sp>
        <p:nvSpPr>
          <p:cNvPr id="7" name="Rectangle 6"/>
          <p:cNvSpPr/>
          <p:nvPr/>
        </p:nvSpPr>
        <p:spPr>
          <a:xfrm>
            <a:off x="381000" y="1371600"/>
            <a:ext cx="838200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400" dirty="0" smtClean="0">
                <a:cs typeface="Andalus" pitchFamily="2" charset="-78"/>
              </a:rPr>
              <a:t>Electrons are </a:t>
            </a:r>
            <a:r>
              <a:rPr lang="en-US" sz="3400" b="1" u="sng" dirty="0" smtClean="0">
                <a:solidFill>
                  <a:srgbClr val="00B050"/>
                </a:solidFill>
                <a:cs typeface="Andalus" pitchFamily="2" charset="-78"/>
              </a:rPr>
              <a:t>shared</a:t>
            </a:r>
            <a:r>
              <a:rPr lang="en-US" sz="3400" dirty="0" smtClean="0">
                <a:cs typeface="Andalus" pitchFamily="2" charset="-78"/>
              </a:rPr>
              <a:t> between two atoms. Each covalent bond between atoms involves two electrons.</a:t>
            </a:r>
            <a:r>
              <a:rPr lang="en-US" sz="3600" dirty="0" smtClean="0"/>
              <a:t> </a:t>
            </a:r>
          </a:p>
          <a:p>
            <a:r>
              <a:rPr lang="en-US" sz="3600" dirty="0" smtClean="0"/>
              <a:t>Thus if the atoms are similar in negativity then the electrons will be shared</a:t>
            </a:r>
            <a:endParaRPr lang="en-US" sz="3400" dirty="0">
              <a:cs typeface="Andalus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85026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Covalent Bond</a:t>
            </a:r>
            <a:endParaRPr lang="ar-SA" b="1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l" rtl="0">
              <a:buNone/>
            </a:pPr>
            <a:r>
              <a:rPr lang="en-US" dirty="0" smtClean="0">
                <a:latin typeface="Andalus" pitchFamily="18" charset="-78"/>
                <a:cs typeface="Andalus" pitchFamily="18" charset="-78"/>
              </a:rPr>
              <a:t>   When two electron pairs are shared, it is double bond.</a:t>
            </a:r>
          </a:p>
          <a:p>
            <a:pPr algn="l" rtl="0">
              <a:buNone/>
            </a:pPr>
            <a:endParaRPr lang="en-US" dirty="0" smtClean="0">
              <a:latin typeface="Andalus" pitchFamily="18" charset="-78"/>
              <a:cs typeface="Andalus" pitchFamily="18" charset="-78"/>
            </a:endParaRPr>
          </a:p>
          <a:p>
            <a:pPr algn="l" rtl="0">
              <a:buNone/>
            </a:pPr>
            <a:r>
              <a:rPr lang="en-US" dirty="0" smtClean="0">
                <a:latin typeface="Andalus" pitchFamily="18" charset="-78"/>
                <a:cs typeface="Andalus" pitchFamily="18" charset="-78"/>
              </a:rPr>
              <a:t>    Example:</a:t>
            </a:r>
          </a:p>
          <a:p>
            <a:pPr algn="l" rtl="0"/>
            <a:endParaRPr lang="ar-SA" dirty="0">
              <a:latin typeface="Andalus" pitchFamily="18" charset="-78"/>
              <a:cs typeface="Andalus" pitchFamily="18" charset="-78"/>
            </a:endParaRPr>
          </a:p>
        </p:txBody>
      </p:sp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3571868" y="3500438"/>
            <a:ext cx="3035300" cy="2652713"/>
            <a:chOff x="432" y="2208"/>
            <a:chExt cx="1912" cy="1671"/>
          </a:xfrm>
        </p:grpSpPr>
        <p:pic>
          <p:nvPicPr>
            <p:cNvPr id="5" name="Picture 4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32" y="2208"/>
              <a:ext cx="1912" cy="15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>
              <a:off x="1008" y="3552"/>
              <a:ext cx="585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algn="r" rtl="1"/>
              <a:r>
                <a:rPr lang="en-US" sz="2800">
                  <a:solidFill>
                    <a:srgbClr val="C0504D"/>
                  </a:solidFill>
                </a:rPr>
                <a:t>C</a:t>
              </a:r>
              <a:r>
                <a:rPr lang="en-US" sz="2800" baseline="-25000">
                  <a:solidFill>
                    <a:srgbClr val="C0504D"/>
                  </a:solidFill>
                </a:rPr>
                <a:t>2</a:t>
              </a:r>
              <a:r>
                <a:rPr lang="en-US" sz="2800">
                  <a:solidFill>
                    <a:srgbClr val="C0504D"/>
                  </a:solidFill>
                </a:rPr>
                <a:t>F</a:t>
              </a:r>
              <a:r>
                <a:rPr lang="en-US" sz="2800" baseline="-25000">
                  <a:solidFill>
                    <a:srgbClr val="C0504D"/>
                  </a:solidFill>
                </a:rPr>
                <a:t>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1000100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asdk12.org/staff/vanarsdale_mark/pages/mrva/IS9/semester1/Nature_of_Matter_Images/Bondi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8200" y="762000"/>
            <a:ext cx="7162800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922145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b="1" dirty="0" smtClean="0">
                <a:solidFill>
                  <a:srgbClr val="FF0000"/>
                </a:solidFill>
              </a:rPr>
              <a:t>Non-Polar Covalent Bond</a:t>
            </a:r>
            <a:endParaRPr lang="ar-SA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sz="3600" dirty="0"/>
              <a:t>Equal distribution of charge around a central atom</a:t>
            </a:r>
            <a:r>
              <a:rPr lang="en-US" sz="3600" dirty="0" smtClean="0"/>
              <a:t>.</a:t>
            </a:r>
            <a:endParaRPr lang="en-US" sz="3600" dirty="0"/>
          </a:p>
          <a:p>
            <a:pPr algn="l" rtl="0"/>
            <a:r>
              <a:rPr lang="en-US" sz="3600" dirty="0"/>
              <a:t>Molecule has a symmetrical </a:t>
            </a:r>
            <a:r>
              <a:rPr lang="en-US" sz="3600" dirty="0" smtClean="0"/>
              <a:t>shape.</a:t>
            </a:r>
          </a:p>
          <a:p>
            <a:pPr algn="l" rtl="0"/>
            <a:endParaRPr lang="en-US" sz="2800" dirty="0"/>
          </a:p>
        </p:txBody>
      </p:sp>
      <p:pic>
        <p:nvPicPr>
          <p:cNvPr id="5" name="Picture 7" descr="http://www.chm.davidson.edu/ronutt/che115/BF3_v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929190" y="3429000"/>
            <a:ext cx="3786214" cy="2844800"/>
          </a:xfrm>
          <a:prstGeom prst="rect">
            <a:avLst/>
          </a:prstGeom>
          <a:noFill/>
          <a:ln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b="1" dirty="0" smtClean="0">
                <a:solidFill>
                  <a:srgbClr val="FF0000"/>
                </a:solidFill>
              </a:rPr>
              <a:t>Non-Polar Covalent Bond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Example:</a:t>
            </a:r>
          </a:p>
          <a:p>
            <a:pPr lvl="0" algn="l" rtl="0">
              <a:buNone/>
            </a:pPr>
            <a:r>
              <a:rPr lang="en-US" dirty="0" smtClean="0"/>
              <a:t>   The hydrogen atoms are sharing two electrons between themselves. Such a shared pair of electrons makes up a single bond.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                              </a:t>
            </a:r>
          </a:p>
        </p:txBody>
      </p:sp>
      <p:pic>
        <p:nvPicPr>
          <p:cNvPr id="4" name="Picture 4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4357694"/>
            <a:ext cx="5022852" cy="1628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b="1" dirty="0" smtClean="0">
                <a:solidFill>
                  <a:srgbClr val="FF0000"/>
                </a:solidFill>
              </a:rPr>
              <a:t>Polar Covalent bond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/>
            <a:r>
              <a:rPr lang="en-US" sz="4000" dirty="0" smtClean="0"/>
              <a:t>Electrons are shared, but not equally.</a:t>
            </a:r>
          </a:p>
          <a:p>
            <a:pPr algn="l" rtl="0"/>
            <a:endParaRPr lang="en-US" sz="4000" dirty="0" smtClean="0"/>
          </a:p>
          <a:p>
            <a:pPr algn="l" rtl="0"/>
            <a:r>
              <a:rPr lang="en-US" sz="4000" dirty="0" smtClean="0"/>
              <a:t>Some atoms have a stronger pull for the electrons.</a:t>
            </a:r>
          </a:p>
          <a:p>
            <a:pPr algn="l" rtl="0"/>
            <a:endParaRPr lang="en-US" sz="4000" dirty="0" smtClean="0"/>
          </a:p>
          <a:p>
            <a:pPr algn="l" rtl="0"/>
            <a:r>
              <a:rPr lang="en-US" sz="4000" dirty="0" smtClean="0"/>
              <a:t>Molecule not symmetrical in shape (unbalanced).</a:t>
            </a:r>
          </a:p>
          <a:p>
            <a:pPr algn="l" rtl="0"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8229600" cy="4525963"/>
          </a:xfrm>
        </p:spPr>
        <p:txBody>
          <a:bodyPr/>
          <a:lstStyle/>
          <a:p>
            <a:r>
              <a:rPr lang="en-US" dirty="0" smtClean="0"/>
              <a:t>The atoms share electrons but the electrons spend </a:t>
            </a:r>
            <a:r>
              <a:rPr lang="en-US" i="1" dirty="0" smtClean="0"/>
              <a:t>more of their time around on atom </a:t>
            </a:r>
            <a:r>
              <a:rPr lang="en-US" dirty="0" smtClean="0"/>
              <a:t>versus the others in the compound. This type of bond occurs when the atoms involved differ greatly in </a:t>
            </a:r>
            <a:r>
              <a:rPr lang="en-US" dirty="0" err="1" smtClean="0"/>
              <a:t>electronegativity</a:t>
            </a:r>
            <a:r>
              <a:rPr lang="en-US" dirty="0" smtClean="0"/>
              <a:t>. The most familiar example is water. Oxygen is much more electronegative than hydrogen, and so the electrons involved in bonding the water molecule spend more time there. 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b="1" dirty="0" smtClean="0">
                <a:solidFill>
                  <a:srgbClr val="FF0000"/>
                </a:solidFill>
              </a:rPr>
              <a:t>Polar Covalent bond</a:t>
            </a:r>
            <a:endParaRPr lang="ar-SA" dirty="0"/>
          </a:p>
        </p:txBody>
      </p:sp>
      <p:pic>
        <p:nvPicPr>
          <p:cNvPr id="4" name="Picture 7" descr="http://www.school-for-champions.com/science/images/chempolar1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428736"/>
            <a:ext cx="4833589" cy="4867992"/>
          </a:xfrm>
          <a:noFill/>
          <a:ln/>
        </p:spPr>
      </p:pic>
      <p:pic>
        <p:nvPicPr>
          <p:cNvPr id="5" name="Picture 11" descr="http://www.csupomona.edu/~hcmireles/Courses/Sci210/Activities2005/BMadrid_files/watermolecule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5214942" y="3199912"/>
            <a:ext cx="3929058" cy="3658088"/>
          </a:xfrm>
          <a:prstGeom prst="rect">
            <a:avLst/>
          </a:prstGeom>
          <a:noFill/>
          <a:ln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b="1" dirty="0" smtClean="0">
                <a:solidFill>
                  <a:srgbClr val="FF0000"/>
                </a:solidFill>
              </a:rPr>
              <a:t>Co-ordinate </a:t>
            </a:r>
            <a:br>
              <a:rPr lang="en-US" b="1" dirty="0" smtClean="0">
                <a:solidFill>
                  <a:srgbClr val="FF0000"/>
                </a:solidFill>
              </a:rPr>
            </a:br>
            <a:r>
              <a:rPr lang="en-US" b="1" dirty="0" smtClean="0">
                <a:solidFill>
                  <a:srgbClr val="FF0000"/>
                </a:solidFill>
              </a:rPr>
              <a:t>(Dative Bonds)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    A dipolar bond, also known as coordinate covalent bond, dative bond, or </a:t>
            </a:r>
            <a:r>
              <a:rPr lang="en-US" dirty="0" err="1" smtClean="0"/>
              <a:t>semipolar</a:t>
            </a:r>
            <a:r>
              <a:rPr lang="en-US" dirty="0" smtClean="0"/>
              <a:t> bond, is a description of covalent bonding between two atoms in which both electrons shared in the bond come from the same atom.</a:t>
            </a:r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362200"/>
            <a:ext cx="7391400" cy="12954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dirty="0">
                <a:solidFill>
                  <a:srgbClr val="002060"/>
                </a:solidFill>
                <a:latin typeface="Andalus" pitchFamily="18" charset="-78"/>
                <a:cs typeface="Andalus" pitchFamily="18" charset="-78"/>
              </a:rPr>
              <a:t>CHEMICAL BONDS</a:t>
            </a:r>
          </a:p>
        </p:txBody>
      </p:sp>
    </p:spTree>
    <p:extLst>
      <p:ext uri="{BB962C8B-B14F-4D97-AF65-F5344CB8AC3E}">
        <p14:creationId xmlns:p14="http://schemas.microsoft.com/office/powerpoint/2010/main" xmlns="" val="1394938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b="1" dirty="0" smtClean="0">
                <a:solidFill>
                  <a:srgbClr val="FF0000"/>
                </a:solidFill>
              </a:rPr>
              <a:t>Co-ordinate </a:t>
            </a:r>
            <a:br>
              <a:rPr lang="en-US" b="1" dirty="0" smtClean="0">
                <a:solidFill>
                  <a:srgbClr val="FF0000"/>
                </a:solidFill>
              </a:rPr>
            </a:br>
            <a:r>
              <a:rPr lang="en-US" b="1" dirty="0" smtClean="0">
                <a:solidFill>
                  <a:srgbClr val="FF0000"/>
                </a:solidFill>
              </a:rPr>
              <a:t>(Dative Bonds)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   </a:t>
            </a:r>
            <a:r>
              <a:rPr lang="en-US" b="1" dirty="0" smtClean="0">
                <a:solidFill>
                  <a:srgbClr val="00B050"/>
                </a:solidFill>
              </a:rPr>
              <a:t>E.g.</a:t>
            </a:r>
            <a:r>
              <a:rPr lang="en-US" dirty="0" smtClean="0"/>
              <a:t>  </a:t>
            </a:r>
            <a:r>
              <a:rPr lang="en-US" dirty="0" smtClean="0">
                <a:solidFill>
                  <a:srgbClr val="0070C0"/>
                </a:solidFill>
              </a:rPr>
              <a:t>Ammonium ion</a:t>
            </a:r>
          </a:p>
          <a:p>
            <a:pPr algn="l" rtl="0"/>
            <a:endParaRPr lang="ar-SA" dirty="0"/>
          </a:p>
        </p:txBody>
      </p:sp>
      <p:pic>
        <p:nvPicPr>
          <p:cNvPr id="4" name="Picture 3" descr="Coordinate_Covalent_Bonding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99708" y="2210766"/>
            <a:ext cx="5786936" cy="3680444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b="1" dirty="0" smtClean="0">
                <a:solidFill>
                  <a:srgbClr val="FF0000"/>
                </a:solidFill>
              </a:rPr>
              <a:t>Metallic Bond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In some metals, valence electrons are shared, free to move about.</a:t>
            </a:r>
          </a:p>
          <a:p>
            <a:pPr algn="l" rtl="0"/>
            <a:r>
              <a:rPr lang="en-US" dirty="0" smtClean="0"/>
              <a:t>Metal—metal.</a:t>
            </a:r>
          </a:p>
          <a:p>
            <a:pPr algn="l" rtl="0"/>
            <a:r>
              <a:rPr lang="en-US" dirty="0" smtClean="0"/>
              <a:t>Metals conduct electricity easily.</a:t>
            </a:r>
          </a:p>
          <a:p>
            <a:pPr algn="l" rtl="0"/>
            <a:r>
              <a:rPr lang="en-US" dirty="0" smtClean="0"/>
              <a:t>Not all metals exhibit metallic bonding.</a:t>
            </a:r>
          </a:p>
          <a:p>
            <a:pPr algn="l" rtl="0"/>
            <a:r>
              <a:rPr lang="en-US" b="1" dirty="0" smtClean="0">
                <a:solidFill>
                  <a:srgbClr val="00B050"/>
                </a:solidFill>
              </a:rPr>
              <a:t>E.g.</a:t>
            </a:r>
          </a:p>
          <a:p>
            <a:pPr algn="l" rtl="0">
              <a:buNone/>
            </a:pPr>
            <a:r>
              <a:rPr lang="en-US" dirty="0" smtClean="0">
                <a:solidFill>
                  <a:srgbClr val="00B050"/>
                </a:solidFill>
              </a:rPr>
              <a:t>             </a:t>
            </a:r>
            <a:r>
              <a:rPr lang="en-US" dirty="0" smtClean="0">
                <a:solidFill>
                  <a:srgbClr val="0070C0"/>
                </a:solidFill>
              </a:rPr>
              <a:t>Zinc Metal</a:t>
            </a:r>
            <a:endParaRPr lang="ar-SA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1600200"/>
            <a:ext cx="86868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Is the attractive interaction of a hydrogen atom with an electronegative atom, such as nitrogen, oxygen, that comes from another molecule or chemical group. 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The hydrogen must be covalently bonded to another electronegative atom to create the bond. </a:t>
            </a:r>
          </a:p>
        </p:txBody>
      </p:sp>
      <p:sp>
        <p:nvSpPr>
          <p:cNvPr id="3" name="Rectangle 2"/>
          <p:cNvSpPr/>
          <p:nvPr/>
        </p:nvSpPr>
        <p:spPr>
          <a:xfrm>
            <a:off x="2590800" y="609600"/>
            <a:ext cx="423648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  <a:latin typeface="Times New Roman" pitchFamily="18" charset="0"/>
                <a:cs typeface="Andalus" pitchFamily="2" charset="-78"/>
              </a:rPr>
              <a:t>Hydrogen Bonds</a:t>
            </a:r>
            <a:endParaRPr lang="en-US" sz="4400" b="1" dirty="0">
              <a:solidFill>
                <a:srgbClr val="FF0000"/>
              </a:solidFill>
              <a:cs typeface="Andalus" pitchFamily="2" charset="-7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42910" y="2071678"/>
            <a:ext cx="7772400" cy="285752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Andalus" pitchFamily="2" charset="-78"/>
              </a:rPr>
              <a:t>When atoms combine, we obtain the variety of substances that surround us.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Andalus" pitchFamily="2" charset="-78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Andalus" pitchFamily="2" charset="-78"/>
              </a:rPr>
            </a:br>
            <a:endParaRPr kumimoji="0" lang="ar-SA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Andalus" pitchFamily="2" charset="-78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09600"/>
            <a:ext cx="7696200" cy="9144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ndalus" pitchFamily="18" charset="-78"/>
                <a:cs typeface="Andalus" pitchFamily="18" charset="-78"/>
              </a:rPr>
              <a:t>CHEMICAL BONDS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981200"/>
            <a:ext cx="7696200" cy="3429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ndalus" pitchFamily="18" charset="-78"/>
                <a:cs typeface="Andalus" pitchFamily="18" charset="-78"/>
              </a:rPr>
              <a:t>Is </a:t>
            </a:r>
            <a:r>
              <a:rPr lang="en-US" sz="4000" dirty="0">
                <a:effectLst>
                  <a:outerShdw blurRad="38100" dist="38100" dir="2700000" algn="tl">
                    <a:srgbClr val="000000"/>
                  </a:outerShdw>
                </a:effectLst>
                <a:latin typeface="Andalus" pitchFamily="18" charset="-78"/>
                <a:cs typeface="Andalus" pitchFamily="18" charset="-78"/>
              </a:rPr>
              <a:t>the force of attraction between any two elements in a compound</a:t>
            </a:r>
            <a:r>
              <a:rPr lang="en-US" sz="4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ndalus" pitchFamily="18" charset="-78"/>
                <a:cs typeface="Andalus" pitchFamily="18" charset="-78"/>
              </a:rPr>
              <a:t>.</a:t>
            </a:r>
          </a:p>
          <a:p>
            <a:pPr eaLnBrk="1" hangingPunct="1">
              <a:defRPr/>
            </a:pPr>
            <a:endParaRPr lang="en-US" sz="4000" dirty="0" smtClean="0">
              <a:effectLst>
                <a:outerShdw blurRad="38100" dist="38100" dir="2700000" algn="tl">
                  <a:srgbClr val="000000"/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01733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7696200" cy="9144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ndalus" pitchFamily="18" charset="-78"/>
                <a:cs typeface="Andalus" pitchFamily="18" charset="-78"/>
              </a:rPr>
              <a:t>IONIC BONDS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305800" cy="5029200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n-US" b="1" dirty="0">
                <a:latin typeface="Andalus" pitchFamily="18" charset="-78"/>
                <a:cs typeface="Andalus" pitchFamily="18" charset="-78"/>
              </a:rPr>
              <a:t>Bond formed due to the gain or loss of electrons in atoms i.e. due to </a:t>
            </a:r>
            <a:r>
              <a:rPr lang="en-US" b="1" u="sng" dirty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transfer</a:t>
            </a:r>
            <a:r>
              <a:rPr lang="en-US" b="1" dirty="0">
                <a:latin typeface="Andalus" pitchFamily="18" charset="-78"/>
                <a:cs typeface="Andalus" pitchFamily="18" charset="-78"/>
              </a:rPr>
              <a:t> of electrons between atoms.</a:t>
            </a:r>
          </a:p>
          <a:p>
            <a:pPr marL="0" indent="0" eaLnBrk="1" hangingPunct="1">
              <a:buNone/>
              <a:defRPr/>
            </a:pPr>
            <a:endParaRPr lang="en-US" dirty="0" smtClean="0">
              <a:latin typeface="Andalus" pitchFamily="18" charset="-78"/>
              <a:cs typeface="Andalus" pitchFamily="18" charset="-78"/>
            </a:endParaRPr>
          </a:p>
          <a:p>
            <a:pPr eaLnBrk="1" hangingPunct="1">
              <a:defRPr/>
            </a:pPr>
            <a:r>
              <a:rPr lang="en-US" dirty="0" smtClean="0">
                <a:latin typeface="Andalus" pitchFamily="18" charset="-78"/>
                <a:cs typeface="Andalus" pitchFamily="18" charset="-78"/>
              </a:rPr>
              <a:t>When an atom loses an electron it is a </a:t>
            </a:r>
            <a:r>
              <a:rPr lang="en-US" u="sng" dirty="0" smtClean="0">
                <a:solidFill>
                  <a:srgbClr val="66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POSITIVE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charge.</a:t>
            </a:r>
          </a:p>
          <a:p>
            <a:pPr eaLnBrk="1" hangingPunct="1">
              <a:defRPr/>
            </a:pPr>
            <a:r>
              <a:rPr lang="en-US" dirty="0" smtClean="0">
                <a:latin typeface="Andalus" pitchFamily="18" charset="-78"/>
                <a:cs typeface="Andalus" pitchFamily="18" charset="-78"/>
              </a:rPr>
              <a:t>When an atom gains an electron it is a </a:t>
            </a:r>
            <a:r>
              <a:rPr lang="en-US" u="sng" dirty="0" smtClean="0">
                <a:solidFill>
                  <a:srgbClr val="66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NEGATIVE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charge </a:t>
            </a:r>
          </a:p>
          <a:p>
            <a:pPr eaLnBrk="1" hangingPunct="1">
              <a:defRPr/>
            </a:pPr>
            <a:r>
              <a:rPr lang="en-US" dirty="0" smtClean="0">
                <a:latin typeface="Andalus" pitchFamily="18" charset="-78"/>
                <a:cs typeface="Andalus" pitchFamily="18" charset="-78"/>
              </a:rPr>
              <a:t>These newly charged atoms are now called </a:t>
            </a:r>
            <a:r>
              <a:rPr lang="en-US" u="sng" dirty="0" smtClean="0">
                <a:solidFill>
                  <a:srgbClr val="66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IONS</a:t>
            </a: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  <a:p>
            <a:pPr lvl="1" eaLnBrk="1" hangingPunct="1">
              <a:defRPr/>
            </a:pPr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Example: </a:t>
            </a:r>
            <a:r>
              <a:rPr lang="en-US" sz="3200" dirty="0" err="1" smtClean="0">
                <a:latin typeface="Andalus" pitchFamily="18" charset="-78"/>
                <a:cs typeface="Andalus" pitchFamily="18" charset="-78"/>
              </a:rPr>
              <a:t>NaCl</a:t>
            </a:r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 (SALT)</a:t>
            </a:r>
          </a:p>
        </p:txBody>
      </p:sp>
    </p:spTree>
    <p:extLst>
      <p:ext uri="{BB962C8B-B14F-4D97-AF65-F5344CB8AC3E}">
        <p14:creationId xmlns:p14="http://schemas.microsoft.com/office/powerpoint/2010/main" xmlns="" val="864223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28600" y="1219200"/>
            <a:ext cx="88392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prstClr val="black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3200" dirty="0" smtClean="0">
                <a:solidFill>
                  <a:prstClr val="black"/>
                </a:solidFill>
                <a:latin typeface="Andalus" pitchFamily="18" charset="-78"/>
                <a:cs typeface="Andalus" pitchFamily="18" charset="-78"/>
              </a:rPr>
              <a:t>       Na </a:t>
            </a:r>
            <a:r>
              <a:rPr lang="en-US" sz="3200" dirty="0">
                <a:solidFill>
                  <a:prstClr val="black"/>
                </a:solidFill>
                <a:latin typeface="Andalus" pitchFamily="18" charset="-78"/>
                <a:cs typeface="Andalus" pitchFamily="18" charset="-78"/>
              </a:rPr>
              <a:t>(2,8,1)                            Na+ (2,8) + e-</a:t>
            </a:r>
          </a:p>
          <a:p>
            <a:r>
              <a:rPr lang="en-US" sz="3200" dirty="0">
                <a:solidFill>
                  <a:prstClr val="black"/>
                </a:solidFill>
                <a:latin typeface="Andalus" pitchFamily="18" charset="-78"/>
                <a:cs typeface="Andalus" pitchFamily="18" charset="-78"/>
              </a:rPr>
              <a:t>      </a:t>
            </a:r>
            <a:endParaRPr lang="en-US" sz="3200" dirty="0" smtClean="0">
              <a:solidFill>
                <a:prstClr val="black"/>
              </a:solidFill>
              <a:latin typeface="Andalus" pitchFamily="18" charset="-78"/>
              <a:cs typeface="Andalus" pitchFamily="18" charset="-78"/>
            </a:endParaRPr>
          </a:p>
          <a:p>
            <a:r>
              <a:rPr lang="en-US" sz="3200" dirty="0" smtClean="0">
                <a:solidFill>
                  <a:prstClr val="black"/>
                </a:solidFill>
                <a:latin typeface="Andalus" pitchFamily="18" charset="-78"/>
                <a:cs typeface="Andalus" pitchFamily="18" charset="-78"/>
              </a:rPr>
              <a:t>        </a:t>
            </a:r>
            <a:r>
              <a:rPr lang="en-US" sz="3200" dirty="0" err="1" smtClean="0">
                <a:solidFill>
                  <a:prstClr val="black"/>
                </a:solidFill>
                <a:latin typeface="Andalus" pitchFamily="18" charset="-78"/>
                <a:cs typeface="Andalus" pitchFamily="18" charset="-78"/>
              </a:rPr>
              <a:t>Cl</a:t>
            </a:r>
            <a:r>
              <a:rPr lang="en-US" sz="3200" dirty="0" smtClean="0">
                <a:solidFill>
                  <a:prstClr val="black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3200" dirty="0">
                <a:solidFill>
                  <a:prstClr val="black"/>
                </a:solidFill>
                <a:latin typeface="Andalus" pitchFamily="18" charset="-78"/>
                <a:cs typeface="Andalus" pitchFamily="18" charset="-78"/>
              </a:rPr>
              <a:t>(2,8,7) + e-                      </a:t>
            </a:r>
            <a:r>
              <a:rPr lang="en-US" sz="3200" dirty="0" err="1">
                <a:solidFill>
                  <a:prstClr val="black"/>
                </a:solidFill>
                <a:latin typeface="Andalus" pitchFamily="18" charset="-78"/>
                <a:cs typeface="Andalus" pitchFamily="18" charset="-78"/>
              </a:rPr>
              <a:t>Cl</a:t>
            </a:r>
            <a:r>
              <a:rPr lang="en-US" sz="3200" dirty="0">
                <a:solidFill>
                  <a:prstClr val="black"/>
                </a:solidFill>
                <a:latin typeface="Andalus" pitchFamily="18" charset="-78"/>
                <a:cs typeface="Andalus" pitchFamily="18" charset="-78"/>
              </a:rPr>
              <a:t>- (2,8,8)</a:t>
            </a:r>
          </a:p>
          <a:p>
            <a:r>
              <a:rPr lang="en-US" sz="3200" dirty="0">
                <a:solidFill>
                  <a:prstClr val="black"/>
                </a:solidFill>
                <a:latin typeface="Andalus" pitchFamily="18" charset="-78"/>
                <a:cs typeface="Andalus" pitchFamily="18" charset="-78"/>
              </a:rPr>
              <a:t>       </a:t>
            </a:r>
            <a:endParaRPr lang="en-US" sz="3200" dirty="0" smtClean="0">
              <a:solidFill>
                <a:prstClr val="black"/>
              </a:solidFill>
              <a:latin typeface="Andalus" pitchFamily="18" charset="-78"/>
              <a:cs typeface="Andalus" pitchFamily="18" charset="-78"/>
            </a:endParaRPr>
          </a:p>
          <a:p>
            <a:r>
              <a:rPr lang="en-US" sz="3200" dirty="0">
                <a:solidFill>
                  <a:prstClr val="black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3200" dirty="0" smtClean="0">
                <a:solidFill>
                  <a:prstClr val="black"/>
                </a:solidFill>
                <a:latin typeface="Andalus" pitchFamily="18" charset="-78"/>
                <a:cs typeface="Andalus" pitchFamily="18" charset="-78"/>
              </a:rPr>
              <a:t>        </a:t>
            </a:r>
            <a:r>
              <a:rPr lang="en-US" sz="3200" dirty="0">
                <a:solidFill>
                  <a:prstClr val="black"/>
                </a:solidFill>
                <a:latin typeface="Andalus" pitchFamily="18" charset="-78"/>
                <a:cs typeface="Andalus" pitchFamily="18" charset="-78"/>
              </a:rPr>
              <a:t>Na+  +  </a:t>
            </a:r>
            <a:r>
              <a:rPr lang="en-US" sz="3200" dirty="0" err="1">
                <a:solidFill>
                  <a:prstClr val="black"/>
                </a:solidFill>
                <a:latin typeface="Andalus" pitchFamily="18" charset="-78"/>
                <a:cs typeface="Andalus" pitchFamily="18" charset="-78"/>
              </a:rPr>
              <a:t>Cl</a:t>
            </a:r>
            <a:r>
              <a:rPr lang="en-US" sz="3200" dirty="0">
                <a:solidFill>
                  <a:prstClr val="black"/>
                </a:solidFill>
                <a:latin typeface="Andalus" pitchFamily="18" charset="-78"/>
                <a:cs typeface="Andalus" pitchFamily="18" charset="-78"/>
              </a:rPr>
              <a:t>-                            </a:t>
            </a:r>
            <a:r>
              <a:rPr lang="en-US" sz="3200" dirty="0" err="1">
                <a:solidFill>
                  <a:prstClr val="black"/>
                </a:solidFill>
                <a:latin typeface="Andalus" pitchFamily="18" charset="-78"/>
                <a:cs typeface="Andalus" pitchFamily="18" charset="-78"/>
              </a:rPr>
              <a:t>NaCl</a:t>
            </a:r>
            <a:endParaRPr lang="en-US" sz="3200" dirty="0">
              <a:solidFill>
                <a:prstClr val="black"/>
              </a:solidFill>
              <a:latin typeface="Andalus" pitchFamily="18" charset="-78"/>
              <a:cs typeface="Andalus" pitchFamily="18" charset="-78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3200400" y="1524000"/>
            <a:ext cx="2057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3733800" y="2496472"/>
            <a:ext cx="1676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3505200" y="3429000"/>
            <a:ext cx="18288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1600200" y="5257800"/>
            <a:ext cx="52859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Ions are the charged particles </a:t>
            </a:r>
            <a:endParaRPr lang="en-US" sz="32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00387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857256"/>
          </a:xfrm>
        </p:spPr>
        <p:txBody>
          <a:bodyPr/>
          <a:lstStyle/>
          <a:p>
            <a:pPr rtl="0"/>
            <a:r>
              <a:rPr lang="en-US" b="1" dirty="0" smtClean="0">
                <a:solidFill>
                  <a:srgbClr val="FF0000"/>
                </a:solidFill>
              </a:rPr>
              <a:t>Ionic Bond</a:t>
            </a:r>
            <a:endParaRPr lang="ar-SA" b="1" dirty="0">
              <a:solidFill>
                <a:srgbClr val="FF0000"/>
              </a:solidFill>
            </a:endParaRPr>
          </a:p>
        </p:txBody>
      </p:sp>
      <p:pic>
        <p:nvPicPr>
          <p:cNvPr id="7" name="Content Placeholder 6" descr="ionic_bon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2266" b="2602"/>
          <a:stretch>
            <a:fillRect/>
          </a:stretch>
        </p:blipFill>
        <p:spPr>
          <a:xfrm>
            <a:off x="2134086" y="1000109"/>
            <a:ext cx="4726352" cy="5857892"/>
          </a:xfrm>
        </p:spPr>
      </p:pic>
    </p:spTree>
    <p:extLst>
      <p:ext uri="{BB962C8B-B14F-4D97-AF65-F5344CB8AC3E}">
        <p14:creationId xmlns:p14="http://schemas.microsoft.com/office/powerpoint/2010/main" xmlns="" val="17649958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Chemical Reaction</a:t>
            </a:r>
            <a:endParaRPr lang="ar-SA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endParaRPr lang="en-US" sz="3600" dirty="0" smtClean="0"/>
          </a:p>
          <a:p>
            <a:pPr algn="l" rtl="0">
              <a:buNone/>
            </a:pPr>
            <a:r>
              <a:rPr lang="en-US" sz="3600" dirty="0" smtClean="0"/>
              <a:t>   A </a:t>
            </a:r>
            <a:r>
              <a:rPr lang="en-US" sz="3600" dirty="0"/>
              <a:t>chemical reaction is a process during which one or more components are transformed into new substances.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ndalus" pitchFamily="18" charset="-78"/>
                <a:cs typeface="Andalus" pitchFamily="18" charset="-78"/>
              </a:rPr>
              <a:t>IONIC BONDS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38400"/>
            <a:ext cx="8229600" cy="2133600"/>
          </a:xfrm>
        </p:spPr>
        <p:txBody>
          <a:bodyPr/>
          <a:lstStyle/>
          <a:p>
            <a:r>
              <a:rPr lang="en-US" dirty="0">
                <a:latin typeface="Andalus" pitchFamily="18" charset="-78"/>
                <a:cs typeface="Andalus" pitchFamily="18" charset="-78"/>
              </a:rPr>
              <a:t>The ionic bond is the force of attraction that binds together unlike charged ions to form a chemical compound.</a:t>
            </a:r>
          </a:p>
          <a:p>
            <a:pPr marL="0" indent="0">
              <a:buNone/>
            </a:pPr>
            <a:endParaRPr lang="en-US" dirty="0"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381250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536</Words>
  <Application>Microsoft Office PowerPoint</Application>
  <PresentationFormat>On-screen Show (4:3)</PresentationFormat>
  <Paragraphs>68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Office Theme</vt:lpstr>
      <vt:lpstr>1_Office Theme</vt:lpstr>
      <vt:lpstr>2_Office Theme</vt:lpstr>
      <vt:lpstr>Chemistry CLS 101 for Nursing Students</vt:lpstr>
      <vt:lpstr>Slide 2</vt:lpstr>
      <vt:lpstr>Slide 3</vt:lpstr>
      <vt:lpstr>CHEMICAL BONDS</vt:lpstr>
      <vt:lpstr>IONIC BONDS</vt:lpstr>
      <vt:lpstr>Slide 6</vt:lpstr>
      <vt:lpstr>Ionic Bond</vt:lpstr>
      <vt:lpstr>Chemical Reaction</vt:lpstr>
      <vt:lpstr>IONIC BONDS</vt:lpstr>
      <vt:lpstr>Electronegativity</vt:lpstr>
      <vt:lpstr>COVALENT BONDS</vt:lpstr>
      <vt:lpstr>Covalent Bond</vt:lpstr>
      <vt:lpstr>Slide 13</vt:lpstr>
      <vt:lpstr>Non-Polar Covalent Bond</vt:lpstr>
      <vt:lpstr>Non-Polar Covalent Bond</vt:lpstr>
      <vt:lpstr>Polar Covalent bond</vt:lpstr>
      <vt:lpstr>Slide 17</vt:lpstr>
      <vt:lpstr>Polar Covalent bond</vt:lpstr>
      <vt:lpstr>Co-ordinate  (Dative Bonds)</vt:lpstr>
      <vt:lpstr>Co-ordinate  (Dative Bonds)</vt:lpstr>
      <vt:lpstr>Metallic Bond</vt:lpstr>
      <vt:lpstr>Slide 22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Iman</dc:creator>
  <cp:lastModifiedBy>ksu</cp:lastModifiedBy>
  <cp:revision>15</cp:revision>
  <dcterms:created xsi:type="dcterms:W3CDTF">2006-08-16T00:00:00Z</dcterms:created>
  <dcterms:modified xsi:type="dcterms:W3CDTF">2012-02-20T06:19:43Z</dcterms:modified>
</cp:coreProperties>
</file>