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8" r:id="rId3"/>
    <p:sldId id="282" r:id="rId4"/>
    <p:sldId id="281" r:id="rId5"/>
    <p:sldId id="260" r:id="rId6"/>
    <p:sldId id="289" r:id="rId7"/>
    <p:sldId id="273" r:id="rId8"/>
    <p:sldId id="279" r:id="rId9"/>
    <p:sldId id="283" r:id="rId10"/>
    <p:sldId id="264" r:id="rId11"/>
    <p:sldId id="265" r:id="rId12"/>
    <p:sldId id="266" r:id="rId13"/>
    <p:sldId id="285" r:id="rId14"/>
    <p:sldId id="286" r:id="rId15"/>
    <p:sldId id="275" r:id="rId16"/>
    <p:sldId id="284" r:id="rId17"/>
    <p:sldId id="276" r:id="rId18"/>
    <p:sldId id="287" r:id="rId19"/>
    <p:sldId id="277" r:id="rId20"/>
    <p:sldId id="280" r:id="rId21"/>
    <p:sldId id="271" r:id="rId22"/>
    <p:sldId id="272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F67669-5D84-42CF-B440-CB81000881B0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00975D-D312-498D-A607-3185291E3C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34871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lmhurst.edu/~chm/vchembook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Acid and base</a:t>
            </a:r>
            <a:endParaRPr lang="en-US" sz="54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Iman</a:t>
            </a:r>
            <a:r>
              <a:rPr lang="en-US" dirty="0" smtClean="0"/>
              <a:t> </a:t>
            </a:r>
            <a:r>
              <a:rPr lang="en-US" dirty="0" err="1" smtClean="0"/>
              <a:t>AlAjeyan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613633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Conjugate acid base pairs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76400"/>
            <a:ext cx="8229600" cy="4525963"/>
          </a:xfrm>
        </p:spPr>
        <p:txBody>
          <a:bodyPr>
            <a:normAutofit/>
          </a:bodyPr>
          <a:lstStyle/>
          <a:p>
            <a:r>
              <a:rPr lang="en-GB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Conjugate </a:t>
            </a:r>
            <a:r>
              <a:rPr lang="en-GB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base</a:t>
            </a:r>
            <a:r>
              <a:rPr lang="en-GB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:  </a:t>
            </a:r>
            <a:r>
              <a:rPr lang="en-GB" b="1" dirty="0">
                <a:latin typeface="Andalus" pitchFamily="18" charset="-78"/>
                <a:cs typeface="Andalus" pitchFamily="18" charset="-78"/>
              </a:rPr>
              <a:t>the species that remains after an acid has given up a proton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</a:p>
          <a:p>
            <a:endParaRPr lang="en-US" dirty="0">
              <a:latin typeface="Andalus" pitchFamily="18" charset="-78"/>
              <a:cs typeface="Andalus" pitchFamily="18" charset="-78"/>
            </a:endParaRPr>
          </a:p>
          <a:p>
            <a:r>
              <a:rPr lang="en-GB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Conjugate </a:t>
            </a:r>
            <a:r>
              <a:rPr lang="en-GB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acid</a:t>
            </a: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:  </a:t>
            </a:r>
            <a:r>
              <a:rPr lang="en-GB" b="1" dirty="0">
                <a:latin typeface="Andalus" pitchFamily="18" charset="-78"/>
                <a:cs typeface="Andalus" pitchFamily="18" charset="-78"/>
              </a:rPr>
              <a:t>the species that is formed when a base gains a proton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1031552142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0" y="2098675"/>
            <a:ext cx="9144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kumimoji="1" lang="en-US" sz="5400" dirty="0">
                <a:latin typeface="Arial Black" pitchFamily="34" charset="0"/>
              </a:rPr>
              <a:t>NH</a:t>
            </a:r>
            <a:r>
              <a:rPr kumimoji="1" lang="en-US" sz="5400" baseline="-25000" dirty="0">
                <a:latin typeface="Arial Black" pitchFamily="34" charset="0"/>
              </a:rPr>
              <a:t>3</a:t>
            </a:r>
            <a:r>
              <a:rPr kumimoji="1" lang="en-US" sz="5400" dirty="0">
                <a:latin typeface="Arial Black" pitchFamily="34" charset="0"/>
              </a:rPr>
              <a:t> + H</a:t>
            </a:r>
            <a:r>
              <a:rPr kumimoji="1" lang="en-US" sz="5400" baseline="-25000" dirty="0">
                <a:latin typeface="Arial Black" pitchFamily="34" charset="0"/>
              </a:rPr>
              <a:t>2</a:t>
            </a:r>
            <a:r>
              <a:rPr kumimoji="1" lang="en-US" sz="5400" dirty="0">
                <a:latin typeface="Arial Black" pitchFamily="34" charset="0"/>
              </a:rPr>
              <a:t>O </a:t>
            </a:r>
            <a:r>
              <a:rPr kumimoji="1" lang="en-US" sz="5400" dirty="0">
                <a:latin typeface="Arial Black" pitchFamily="34" charset="0"/>
                <a:sym typeface="Symbol" pitchFamily="18" charset="2"/>
              </a:rPr>
              <a:t>NH</a:t>
            </a:r>
            <a:r>
              <a:rPr kumimoji="1" lang="en-US" sz="5400" baseline="-25000" dirty="0">
                <a:latin typeface="Arial Black" pitchFamily="34" charset="0"/>
                <a:sym typeface="Symbol" pitchFamily="18" charset="2"/>
              </a:rPr>
              <a:t>4</a:t>
            </a:r>
            <a:r>
              <a:rPr kumimoji="1" lang="en-US" sz="5400" baseline="30000" dirty="0">
                <a:latin typeface="Arial Black" pitchFamily="34" charset="0"/>
                <a:sym typeface="Symbol" pitchFamily="18" charset="2"/>
              </a:rPr>
              <a:t>+  </a:t>
            </a:r>
            <a:r>
              <a:rPr kumimoji="1" lang="en-US" sz="5400" dirty="0">
                <a:latin typeface="Arial Black" pitchFamily="34" charset="0"/>
                <a:sym typeface="Symbol" pitchFamily="18" charset="2"/>
              </a:rPr>
              <a:t>+ OH</a:t>
            </a:r>
            <a:r>
              <a:rPr kumimoji="1" lang="en-US" sz="5400" baseline="30000" dirty="0">
                <a:latin typeface="Arial Black" pitchFamily="34" charset="0"/>
                <a:sym typeface="Symbol" pitchFamily="18" charset="2"/>
              </a:rPr>
              <a:t>-</a:t>
            </a:r>
            <a:endParaRPr kumimoji="1" lang="en-US" dirty="0">
              <a:latin typeface="Arial Black" pitchFamily="34" charset="0"/>
              <a:sym typeface="Symbol" pitchFamily="18" charset="2"/>
            </a:endParaRPr>
          </a:p>
        </p:txBody>
      </p:sp>
      <p:grpSp>
        <p:nvGrpSpPr>
          <p:cNvPr id="22531" name="Group 3"/>
          <p:cNvGrpSpPr>
            <a:grpSpLocks/>
          </p:cNvGrpSpPr>
          <p:nvPr/>
        </p:nvGrpSpPr>
        <p:grpSpPr bwMode="auto">
          <a:xfrm>
            <a:off x="6019800" y="3048000"/>
            <a:ext cx="2895600" cy="2179638"/>
            <a:chOff x="3429" y="3164"/>
            <a:chExt cx="2150" cy="1372"/>
          </a:xfrm>
        </p:grpSpPr>
        <p:sp>
          <p:nvSpPr>
            <p:cNvPr id="22532" name="Text Box 4"/>
            <p:cNvSpPr txBox="1">
              <a:spLocks noChangeArrowheads="1"/>
            </p:cNvSpPr>
            <p:nvPr/>
          </p:nvSpPr>
          <p:spPr bwMode="auto">
            <a:xfrm>
              <a:off x="3429" y="3786"/>
              <a:ext cx="2150" cy="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3600" b="1"/>
                <a:t>conjugate base</a:t>
              </a:r>
            </a:p>
          </p:txBody>
        </p:sp>
        <p:sp>
          <p:nvSpPr>
            <p:cNvPr id="22533" name="Line 5"/>
            <p:cNvSpPr>
              <a:spLocks noChangeShapeType="1"/>
            </p:cNvSpPr>
            <p:nvPr/>
          </p:nvSpPr>
          <p:spPr bwMode="auto">
            <a:xfrm flipV="1">
              <a:off x="4239" y="3164"/>
              <a:ext cx="499" cy="655"/>
            </a:xfrm>
            <a:prstGeom prst="line">
              <a:avLst/>
            </a:prstGeom>
            <a:noFill/>
            <a:ln w="76200" cap="sq">
              <a:solidFill>
                <a:schemeClr val="tx1"/>
              </a:solidFill>
              <a:round/>
              <a:headEnd type="none" w="sm" len="sm"/>
              <a:tailEnd type="triangle" w="med" len="sm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2534" name="Group 6"/>
          <p:cNvGrpSpPr>
            <a:grpSpLocks/>
          </p:cNvGrpSpPr>
          <p:nvPr/>
        </p:nvGrpSpPr>
        <p:grpSpPr bwMode="auto">
          <a:xfrm>
            <a:off x="3124200" y="2940050"/>
            <a:ext cx="2438400" cy="2393950"/>
            <a:chOff x="1093" y="3089"/>
            <a:chExt cx="2243" cy="961"/>
          </a:xfrm>
        </p:grpSpPr>
        <p:sp>
          <p:nvSpPr>
            <p:cNvPr id="22535" name="Text Box 7"/>
            <p:cNvSpPr txBox="1">
              <a:spLocks noChangeArrowheads="1"/>
            </p:cNvSpPr>
            <p:nvPr/>
          </p:nvSpPr>
          <p:spPr bwMode="auto">
            <a:xfrm>
              <a:off x="1093" y="3572"/>
              <a:ext cx="2243" cy="4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3600" b="1"/>
                <a:t>conjugate acid</a:t>
              </a:r>
            </a:p>
          </p:txBody>
        </p:sp>
        <p:sp>
          <p:nvSpPr>
            <p:cNvPr id="22536" name="Line 8"/>
            <p:cNvSpPr>
              <a:spLocks noChangeShapeType="1"/>
            </p:cNvSpPr>
            <p:nvPr/>
          </p:nvSpPr>
          <p:spPr bwMode="auto">
            <a:xfrm flipV="1">
              <a:off x="2871" y="3089"/>
              <a:ext cx="405" cy="515"/>
            </a:xfrm>
            <a:prstGeom prst="line">
              <a:avLst/>
            </a:prstGeom>
            <a:noFill/>
            <a:ln w="76200" cap="sq">
              <a:solidFill>
                <a:schemeClr val="tx1"/>
              </a:solidFill>
              <a:round/>
              <a:headEnd type="none" w="sm" len="sm"/>
              <a:tailEnd type="triangle" w="med" len="sm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2537" name="AutoShape 9"/>
          <p:cNvSpPr>
            <a:spLocks noChangeArrowheads="1"/>
          </p:cNvSpPr>
          <p:nvPr/>
        </p:nvSpPr>
        <p:spPr bwMode="auto">
          <a:xfrm rot="10800000" flipV="1">
            <a:off x="642938" y="3090863"/>
            <a:ext cx="2524125" cy="642937"/>
          </a:xfrm>
          <a:prstGeom prst="curvedUpArrow">
            <a:avLst>
              <a:gd name="adj1" fmla="val 26173"/>
              <a:gd name="adj2" fmla="val 104691"/>
              <a:gd name="adj3" fmla="val 33333"/>
            </a:avLst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sq">
                <a:solidFill>
                  <a:srgbClr val="FFFFFF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2819400" y="1371600"/>
            <a:ext cx="1098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3600" b="1" dirty="0"/>
              <a:t>acid</a:t>
            </a:r>
          </a:p>
        </p:txBody>
      </p:sp>
      <p:sp>
        <p:nvSpPr>
          <p:cNvPr id="22539" name="Rectangle 11"/>
          <p:cNvSpPr>
            <a:spLocks noChangeArrowheads="1"/>
          </p:cNvSpPr>
          <p:nvPr/>
        </p:nvSpPr>
        <p:spPr bwMode="auto">
          <a:xfrm>
            <a:off x="381000" y="1295400"/>
            <a:ext cx="1225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3600" b="1"/>
              <a:t>base</a:t>
            </a:r>
          </a:p>
        </p:txBody>
      </p:sp>
    </p:spTree>
    <p:extLst>
      <p:ext uri="{BB962C8B-B14F-4D97-AF65-F5344CB8AC3E}">
        <p14:creationId xmlns="" xmlns:p14="http://schemas.microsoft.com/office/powerpoint/2010/main" val="14889787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utoUpdateAnimBg="0"/>
      <p:bldP spid="22537" grpId="0" animBg="1"/>
      <p:bldP spid="22538" grpId="0" autoUpdateAnimBg="0"/>
      <p:bldP spid="22539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latin typeface="Andalus" pitchFamily="18" charset="-78"/>
                <a:cs typeface="Andalus" pitchFamily="18" charset="-78"/>
              </a:rPr>
              <a:t>In the two examples water first acts as a base, then as an acid.  </a:t>
            </a:r>
          </a:p>
          <a:p>
            <a:r>
              <a:rPr lang="en-GB" dirty="0">
                <a:latin typeface="Andalus" pitchFamily="18" charset="-78"/>
                <a:cs typeface="Andalus" pitchFamily="18" charset="-78"/>
              </a:rPr>
              <a:t>Any species which can both accept and receive protons is called </a:t>
            </a:r>
            <a:r>
              <a:rPr lang="en-GB" b="1" u="sng" dirty="0" err="1">
                <a:latin typeface="Andalus" pitchFamily="18" charset="-78"/>
                <a:cs typeface="Andalus" pitchFamily="18" charset="-78"/>
              </a:rPr>
              <a:t>amphiprotic</a:t>
            </a:r>
            <a:r>
              <a:rPr lang="en-GB" u="sng" dirty="0">
                <a:latin typeface="Andalus" pitchFamily="18" charset="-78"/>
                <a:cs typeface="Andalus" pitchFamily="18" charset="-78"/>
              </a:rPr>
              <a:t>.</a:t>
            </a:r>
            <a:r>
              <a:rPr lang="en-GB" dirty="0">
                <a:latin typeface="Andalus" pitchFamily="18" charset="-78"/>
                <a:cs typeface="Andalus" pitchFamily="18" charset="-78"/>
              </a:rPr>
              <a:t> (also known as amphoteric)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583869046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71800" y="304800"/>
            <a:ext cx="199766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rgbClr val="FF0000"/>
                </a:solidFill>
                <a:latin typeface="Andalus" pitchFamily="18" charset="-78"/>
                <a:ea typeface="+mj-ea"/>
                <a:cs typeface="Andalus" pitchFamily="18" charset="-78"/>
              </a:rPr>
              <a:t>pH Scale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28600" y="1676400"/>
            <a:ext cx="8686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latin typeface="Andalus" pitchFamily="18" charset="-78"/>
                <a:cs typeface="Andalus" pitchFamily="18" charset="-78"/>
              </a:rPr>
              <a:t>The concentration of hydrogen ions in a solution is very important for living things. The concentration of hydrogen ions is commonly expressed in terms of the pH scale. </a:t>
            </a:r>
            <a:r>
              <a:rPr lang="en-US" sz="3600" dirty="0">
                <a:solidFill>
                  <a:srgbClr val="00B0F0"/>
                </a:solidFill>
                <a:latin typeface="Andalus" pitchFamily="18" charset="-78"/>
                <a:cs typeface="Andalus" pitchFamily="18" charset="-78"/>
              </a:rPr>
              <a:t>Low pH </a:t>
            </a:r>
            <a:r>
              <a:rPr lang="en-US" sz="3600" dirty="0">
                <a:latin typeface="Andalus" pitchFamily="18" charset="-78"/>
                <a:cs typeface="Andalus" pitchFamily="18" charset="-78"/>
              </a:rPr>
              <a:t>corresponds to </a:t>
            </a:r>
            <a:r>
              <a:rPr lang="en-US" sz="3600" dirty="0">
                <a:solidFill>
                  <a:srgbClr val="00B0F0"/>
                </a:solidFill>
                <a:latin typeface="Andalus" pitchFamily="18" charset="-78"/>
                <a:cs typeface="Andalus" pitchFamily="18" charset="-78"/>
              </a:rPr>
              <a:t>high hydrogen ion concentration </a:t>
            </a:r>
            <a:r>
              <a:rPr lang="en-US" sz="3600" dirty="0">
                <a:latin typeface="Andalus" pitchFamily="18" charset="-78"/>
                <a:cs typeface="Andalus" pitchFamily="18" charset="-78"/>
              </a:rPr>
              <a:t>and vice versa. </a:t>
            </a:r>
          </a:p>
        </p:txBody>
      </p:sp>
    </p:spTree>
    <p:extLst>
      <p:ext uri="{BB962C8B-B14F-4D97-AF65-F5344CB8AC3E}">
        <p14:creationId xmlns="" xmlns:p14="http://schemas.microsoft.com/office/powerpoint/2010/main" val="15334772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600200"/>
            <a:ext cx="8229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A substance that when added to water increases the concentration of hydrogen ions(lowers the pH) is called an </a:t>
            </a:r>
            <a:r>
              <a:rPr lang="en-US" sz="3600" dirty="0" smtClean="0">
                <a:solidFill>
                  <a:srgbClr val="00B0F0"/>
                </a:solidFill>
                <a:latin typeface="Andalus" pitchFamily="18" charset="-78"/>
                <a:cs typeface="Andalus" pitchFamily="18" charset="-78"/>
              </a:rPr>
              <a:t>acid</a:t>
            </a: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. A substance that reduces the concentration of hydrogen ions(raises the pH) is called a </a:t>
            </a:r>
            <a:r>
              <a:rPr lang="en-US" sz="3600" dirty="0" smtClean="0">
                <a:solidFill>
                  <a:srgbClr val="00B0F0"/>
                </a:solidFill>
                <a:latin typeface="Andalus" pitchFamily="18" charset="-78"/>
                <a:cs typeface="Andalus" pitchFamily="18" charset="-78"/>
              </a:rPr>
              <a:t>base</a:t>
            </a: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. </a:t>
            </a:r>
            <a:endParaRPr lang="en-US" sz="3600" dirty="0"/>
          </a:p>
        </p:txBody>
      </p:sp>
      <p:sp>
        <p:nvSpPr>
          <p:cNvPr id="3" name="Rectangle 2"/>
          <p:cNvSpPr/>
          <p:nvPr/>
        </p:nvSpPr>
        <p:spPr>
          <a:xfrm>
            <a:off x="3733800" y="609600"/>
            <a:ext cx="199766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pH Scale</a:t>
            </a:r>
            <a:endParaRPr lang="en-US" sz="4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114300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pH Scale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066800"/>
            <a:ext cx="8153400" cy="55626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Measures 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the degree of acidity (0 – 14)</a:t>
            </a:r>
          </a:p>
          <a:p>
            <a:r>
              <a:rPr lang="en-US" dirty="0">
                <a:latin typeface="Andalus" pitchFamily="18" charset="-78"/>
                <a:cs typeface="Andalus" pitchFamily="18" charset="-78"/>
              </a:rPr>
              <a:t>Most biologic fluids are in the pH range from 6 – 8</a:t>
            </a:r>
          </a:p>
          <a:p>
            <a:r>
              <a:rPr lang="en-US" dirty="0">
                <a:latin typeface="Andalus" pitchFamily="18" charset="-78"/>
                <a:cs typeface="Andalus" pitchFamily="18" charset="-78"/>
              </a:rPr>
              <a:t>Each pH unit represents a tenfold 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difference in the concentration of hydrogen ions 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(scale is logarithmic)</a:t>
            </a:r>
          </a:p>
          <a:p>
            <a:pPr lvl="1">
              <a:buClr>
                <a:srgbClr val="339933"/>
              </a:buClr>
            </a:pPr>
            <a:r>
              <a:rPr lang="en-US" altLang="en-US" dirty="0">
                <a:solidFill>
                  <a:srgbClr val="000000"/>
                </a:solidFill>
                <a:latin typeface="Andalus" pitchFamily="18" charset="-78"/>
                <a:cs typeface="Andalus" pitchFamily="18" charset="-78"/>
              </a:rPr>
              <a:t>A small change in pH actually indicates a substantial change in H</a:t>
            </a:r>
            <a:r>
              <a:rPr lang="en-US" altLang="en-US" baseline="30000" dirty="0">
                <a:solidFill>
                  <a:srgbClr val="000000"/>
                </a:solidFill>
                <a:latin typeface="Andalus" pitchFamily="18" charset="-78"/>
                <a:cs typeface="Andalus" pitchFamily="18" charset="-78"/>
              </a:rPr>
              <a:t>+</a:t>
            </a:r>
            <a:r>
              <a:rPr lang="en-US" altLang="en-US" dirty="0">
                <a:solidFill>
                  <a:srgbClr val="000000"/>
                </a:solidFill>
                <a:latin typeface="Andalus" pitchFamily="18" charset="-78"/>
                <a:cs typeface="Andalus" pitchFamily="18" charset="-78"/>
              </a:rPr>
              <a:t> and OH</a:t>
            </a:r>
            <a:r>
              <a:rPr lang="en-US" altLang="en-US" baseline="30000" dirty="0">
                <a:solidFill>
                  <a:srgbClr val="000000"/>
                </a:solidFill>
                <a:latin typeface="Andalus" pitchFamily="18" charset="-78"/>
                <a:cs typeface="Andalus" pitchFamily="18" charset="-78"/>
              </a:rPr>
              <a:t>-</a:t>
            </a:r>
            <a:r>
              <a:rPr lang="en-US" altLang="en-US" dirty="0">
                <a:solidFill>
                  <a:srgbClr val="000000"/>
                </a:solidFill>
                <a:latin typeface="Andalus" pitchFamily="18" charset="-78"/>
                <a:cs typeface="Andalus" pitchFamily="18" charset="-78"/>
              </a:rPr>
              <a:t> concentrations.</a:t>
            </a:r>
          </a:p>
          <a:p>
            <a:pPr lvl="1"/>
            <a:r>
              <a:rPr lang="en-US" dirty="0">
                <a:latin typeface="Andalus" pitchFamily="18" charset="-78"/>
                <a:cs typeface="Andalus" pitchFamily="18" charset="-78"/>
              </a:rPr>
              <a:t>When the concentration of H+ ions in a solution is 10</a:t>
            </a:r>
            <a:r>
              <a:rPr lang="en-US" baseline="30000" dirty="0">
                <a:latin typeface="Andalus" pitchFamily="18" charset="-78"/>
                <a:cs typeface="Andalus" pitchFamily="18" charset="-78"/>
              </a:rPr>
              <a:t>-14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, the pH is 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14.</a:t>
            </a:r>
          </a:p>
          <a:p>
            <a:pPr lvl="1"/>
            <a:r>
              <a:rPr lang="en-US" dirty="0">
                <a:latin typeface="Andalus" pitchFamily="18" charset="-78"/>
                <a:cs typeface="Andalus" pitchFamily="18" charset="-78"/>
              </a:rPr>
              <a:t>In pure water, the average concentration of H+ ions is 10</a:t>
            </a:r>
            <a:r>
              <a:rPr lang="en-US" baseline="30000" dirty="0">
                <a:latin typeface="Andalus" pitchFamily="18" charset="-78"/>
                <a:cs typeface="Andalus" pitchFamily="18" charset="-78"/>
              </a:rPr>
              <a:t>-7</a:t>
            </a:r>
          </a:p>
        </p:txBody>
      </p:sp>
    </p:spTree>
    <p:extLst>
      <p:ext uri="{BB962C8B-B14F-4D97-AF65-F5344CB8AC3E}">
        <p14:creationId xmlns="" xmlns:p14="http://schemas.microsoft.com/office/powerpoint/2010/main" val="20028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295401"/>
            <a:ext cx="72390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5335059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Buffers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600200"/>
            <a:ext cx="8153400" cy="32766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latin typeface="Andalus" pitchFamily="18" charset="-78"/>
                <a:cs typeface="Andalus" pitchFamily="18" charset="-78"/>
              </a:rPr>
              <a:t>Solutions which </a:t>
            </a: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resist </a:t>
            </a:r>
            <a:r>
              <a:rPr lang="en-US" sz="3600" dirty="0">
                <a:latin typeface="Andalus" pitchFamily="18" charset="-78"/>
                <a:cs typeface="Andalus" pitchFamily="18" charset="-78"/>
              </a:rPr>
              <a:t>changes in pH when a small amount of an acid or base is added, or when the solution is diluted. This is a very useful for maintaining the pH for a reaction at an optimum value</a:t>
            </a: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194604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905000"/>
            <a:ext cx="84582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A buffer solution consists of a mixture of a weak acid and its conjugate base or a weak base and its conjugate acid. That is we have a weak acid and its salt or a weak base and its salt</a:t>
            </a:r>
            <a:endParaRPr lang="en-US" sz="3600" dirty="0"/>
          </a:p>
        </p:txBody>
      </p:sp>
      <p:sp>
        <p:nvSpPr>
          <p:cNvPr id="3" name="Rectangle 2"/>
          <p:cNvSpPr/>
          <p:nvPr/>
        </p:nvSpPr>
        <p:spPr>
          <a:xfrm>
            <a:off x="3200400" y="685800"/>
            <a:ext cx="16818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Buffers</a:t>
            </a:r>
            <a:endParaRPr lang="en-US" sz="4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8600" y="914400"/>
            <a:ext cx="85344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latin typeface="Andalus" pitchFamily="18" charset="-78"/>
                <a:cs typeface="Andalus" pitchFamily="18" charset="-78"/>
              </a:rPr>
              <a:t>Buffers help organisms maintain the pH of body fluids within the narrow range necessary for life.  </a:t>
            </a:r>
            <a:endParaRPr lang="en-US" sz="3600" dirty="0" smtClean="0">
              <a:latin typeface="Andalus" pitchFamily="18" charset="-78"/>
              <a:cs typeface="Andalus" pitchFamily="18" charset="-78"/>
            </a:endParaRPr>
          </a:p>
          <a:p>
            <a:endParaRPr lang="en-US" sz="3600" dirty="0">
              <a:latin typeface="Andalus" pitchFamily="18" charset="-78"/>
              <a:cs typeface="Andalus" pitchFamily="18" charset="-78"/>
            </a:endParaRPr>
          </a:p>
          <a:p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Buffers are </a:t>
            </a:r>
            <a:r>
              <a:rPr lang="en-US" sz="3600" dirty="0">
                <a:latin typeface="Andalus" pitchFamily="18" charset="-78"/>
                <a:cs typeface="Andalus" pitchFamily="18" charset="-78"/>
              </a:rPr>
              <a:t>combinations of H+ acceptors and donors forms in a solution of weak acids or </a:t>
            </a: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bases.</a:t>
            </a:r>
            <a:endParaRPr lang="en-US" sz="3600" dirty="0">
              <a:latin typeface="Andalus" pitchFamily="18" charset="-78"/>
              <a:cs typeface="Andalus" pitchFamily="18" charset="-78"/>
            </a:endParaRPr>
          </a:p>
          <a:p>
            <a:r>
              <a:rPr lang="en-US" sz="3600" dirty="0">
                <a:latin typeface="Andalus" pitchFamily="18" charset="-78"/>
                <a:cs typeface="Andalus" pitchFamily="18" charset="-78"/>
              </a:rPr>
              <a:t>Work by accepting H+  from solutions when they are in excess and by donating H+  when they have been depleted.</a:t>
            </a:r>
          </a:p>
        </p:txBody>
      </p:sp>
      <p:sp>
        <p:nvSpPr>
          <p:cNvPr id="3" name="Rectangle 2"/>
          <p:cNvSpPr/>
          <p:nvPr/>
        </p:nvSpPr>
        <p:spPr>
          <a:xfrm>
            <a:off x="3810000" y="304800"/>
            <a:ext cx="16818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Buffers</a:t>
            </a:r>
            <a:endParaRPr lang="en-US" sz="4000" dirty="0"/>
          </a:p>
        </p:txBody>
      </p:sp>
    </p:spTree>
    <p:extLst>
      <p:ext uri="{BB962C8B-B14F-4D97-AF65-F5344CB8AC3E}">
        <p14:creationId xmlns="" xmlns:p14="http://schemas.microsoft.com/office/powerpoint/2010/main" val="357662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عنوان 1"/>
          <p:cNvSpPr>
            <a:spLocks noGrp="1"/>
          </p:cNvSpPr>
          <p:nvPr>
            <p:ph type="title"/>
          </p:nvPr>
        </p:nvSpPr>
        <p:spPr>
          <a:xfrm>
            <a:off x="381000" y="205740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GB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Acid-Base Theory</a:t>
            </a:r>
          </a:p>
        </p:txBody>
      </p:sp>
    </p:spTree>
    <p:extLst>
      <p:ext uri="{BB962C8B-B14F-4D97-AF65-F5344CB8AC3E}">
        <p14:creationId xmlns="" xmlns:p14="http://schemas.microsoft.com/office/powerpoint/2010/main" val="41746990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2"/>
          <p:cNvSpPr txBox="1">
            <a:spLocks noChangeArrowheads="1"/>
          </p:cNvSpPr>
          <p:nvPr/>
        </p:nvSpPr>
        <p:spPr bwMode="auto">
          <a:xfrm>
            <a:off x="179388" y="333375"/>
            <a:ext cx="8856662" cy="587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US" sz="3600" b="1" dirty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Buffering Capacity</a:t>
            </a:r>
          </a:p>
          <a:p>
            <a:pPr algn="l" eaLnBrk="1" hangingPunct="1"/>
            <a:r>
              <a:rPr lang="en-US" sz="2800" dirty="0">
                <a:latin typeface="Andalus" pitchFamily="18" charset="-78"/>
                <a:cs typeface="Andalus" pitchFamily="18" charset="-78"/>
              </a:rPr>
              <a:t>The amount of acid or base that can be added without causing a large change in </a:t>
            </a:r>
            <a:r>
              <a:rPr lang="en-US" sz="2800" dirty="0" err="1">
                <a:latin typeface="Andalus" pitchFamily="18" charset="-78"/>
                <a:cs typeface="Andalus" pitchFamily="18" charset="-78"/>
              </a:rPr>
              <a:t>pH.</a:t>
            </a:r>
            <a:endParaRPr lang="en-US" sz="2800" dirty="0">
              <a:latin typeface="Andalus" pitchFamily="18" charset="-78"/>
              <a:cs typeface="Andalus" pitchFamily="18" charset="-78"/>
            </a:endParaRPr>
          </a:p>
          <a:p>
            <a:pPr algn="l" eaLnBrk="1" hangingPunct="1"/>
            <a:endParaRPr lang="en-US" sz="2800" dirty="0">
              <a:latin typeface="Andalus" pitchFamily="18" charset="-78"/>
              <a:cs typeface="Andalus" pitchFamily="18" charset="-78"/>
            </a:endParaRPr>
          </a:p>
          <a:p>
            <a:pPr algn="l" eaLnBrk="1" hangingPunct="1"/>
            <a:r>
              <a:rPr lang="en-US" sz="3200" b="1" dirty="0">
                <a:solidFill>
                  <a:srgbClr val="002060"/>
                </a:solidFill>
                <a:latin typeface="Andalus" pitchFamily="18" charset="-78"/>
                <a:cs typeface="Andalus" pitchFamily="18" charset="-78"/>
              </a:rPr>
              <a:t>Physiological buffers</a:t>
            </a:r>
          </a:p>
          <a:p>
            <a:pPr algn="l" eaLnBrk="1" hangingPunct="1"/>
            <a:r>
              <a:rPr lang="en-US" sz="2800" dirty="0">
                <a:latin typeface="Andalus" pitchFamily="18" charset="-78"/>
                <a:cs typeface="Andalus" pitchFamily="18" charset="-78"/>
              </a:rPr>
              <a:t>Normal blood pH : 7.3 – 7.45</a:t>
            </a:r>
          </a:p>
          <a:p>
            <a:pPr algn="l" eaLnBrk="1" hangingPunct="1"/>
            <a:r>
              <a:rPr lang="en-US" sz="2800" dirty="0">
                <a:latin typeface="Andalus" pitchFamily="18" charset="-78"/>
                <a:cs typeface="Andalus" pitchFamily="18" charset="-78"/>
              </a:rPr>
              <a:t>Blood maintain to pH due to presence of buffers in it.</a:t>
            </a:r>
          </a:p>
          <a:p>
            <a:pPr algn="l" eaLnBrk="1" hangingPunct="1"/>
            <a:endParaRPr lang="en-US" sz="2800" dirty="0">
              <a:latin typeface="Andalus" pitchFamily="18" charset="-78"/>
              <a:cs typeface="Andalus" pitchFamily="18" charset="-78"/>
            </a:endParaRPr>
          </a:p>
          <a:p>
            <a:pPr algn="l" eaLnBrk="1" hangingPunct="1"/>
            <a:r>
              <a:rPr lang="en-US" sz="2800" dirty="0">
                <a:solidFill>
                  <a:srgbClr val="002060"/>
                </a:solidFill>
                <a:latin typeface="Andalus" pitchFamily="18" charset="-78"/>
                <a:cs typeface="Andalus" pitchFamily="18" charset="-78"/>
              </a:rPr>
              <a:t>Yours buffer system in </a:t>
            </a:r>
            <a:r>
              <a:rPr lang="en-US" sz="2800" dirty="0" smtClean="0">
                <a:solidFill>
                  <a:srgbClr val="002060"/>
                </a:solidFill>
                <a:latin typeface="Andalus" pitchFamily="18" charset="-78"/>
                <a:cs typeface="Andalus" pitchFamily="18" charset="-78"/>
              </a:rPr>
              <a:t>Blood.</a:t>
            </a:r>
            <a:endParaRPr lang="en-US" sz="2800" dirty="0">
              <a:solidFill>
                <a:srgbClr val="002060"/>
              </a:solidFill>
              <a:latin typeface="Andalus" pitchFamily="18" charset="-78"/>
              <a:cs typeface="Andalus" pitchFamily="18" charset="-78"/>
            </a:endParaRPr>
          </a:p>
          <a:p>
            <a:pPr algn="l" eaLnBrk="1" hangingPunct="1"/>
            <a:r>
              <a:rPr lang="en-US" sz="2800" dirty="0">
                <a:latin typeface="Andalus" pitchFamily="18" charset="-78"/>
                <a:cs typeface="Andalus" pitchFamily="18" charset="-78"/>
              </a:rPr>
              <a:t>Hemoglobin &amp; </a:t>
            </a:r>
            <a:r>
              <a:rPr lang="en-US" sz="2800" dirty="0" err="1">
                <a:latin typeface="Andalus" pitchFamily="18" charset="-78"/>
                <a:cs typeface="Andalus" pitchFamily="18" charset="-78"/>
              </a:rPr>
              <a:t>oxyhemoglobin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 : 62%</a:t>
            </a:r>
          </a:p>
          <a:p>
            <a:pPr algn="l" eaLnBrk="1" hangingPunct="1"/>
            <a:r>
              <a:rPr lang="en-US" sz="2800" dirty="0">
                <a:latin typeface="Andalus" pitchFamily="18" charset="-78"/>
                <a:cs typeface="Andalus" pitchFamily="18" charset="-78"/>
              </a:rPr>
              <a:t>H</a:t>
            </a:r>
            <a:r>
              <a:rPr lang="en-US" sz="2800" baseline="-25000" dirty="0">
                <a:latin typeface="Andalus" pitchFamily="18" charset="-78"/>
                <a:cs typeface="Andalus" pitchFamily="18" charset="-78"/>
              </a:rPr>
              <a:t>2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PO</a:t>
            </a:r>
            <a:r>
              <a:rPr lang="en-US" sz="2800" baseline="30000" dirty="0">
                <a:latin typeface="Andalus" pitchFamily="18" charset="-78"/>
                <a:cs typeface="Andalus" pitchFamily="18" charset="-78"/>
              </a:rPr>
              <a:t>-</a:t>
            </a:r>
            <a:r>
              <a:rPr lang="en-US" sz="2800" baseline="-25000" dirty="0">
                <a:latin typeface="Andalus" pitchFamily="18" charset="-78"/>
                <a:cs typeface="Andalus" pitchFamily="18" charset="-78"/>
              </a:rPr>
              <a:t>4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 / HPO</a:t>
            </a:r>
            <a:r>
              <a:rPr lang="en-US" sz="2800" baseline="30000" dirty="0">
                <a:latin typeface="Andalus" pitchFamily="18" charset="-78"/>
                <a:cs typeface="Andalus" pitchFamily="18" charset="-78"/>
              </a:rPr>
              <a:t>2-</a:t>
            </a:r>
            <a:r>
              <a:rPr lang="en-US" sz="2800" baseline="-25000" dirty="0">
                <a:latin typeface="Andalus" pitchFamily="18" charset="-78"/>
                <a:cs typeface="Andalus" pitchFamily="18" charset="-78"/>
              </a:rPr>
              <a:t>4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         :  22%</a:t>
            </a:r>
          </a:p>
          <a:p>
            <a:pPr algn="l" eaLnBrk="1" hangingPunct="1"/>
            <a:r>
              <a:rPr lang="en-US" sz="2800" dirty="0">
                <a:latin typeface="Andalus" pitchFamily="18" charset="-78"/>
                <a:cs typeface="Andalus" pitchFamily="18" charset="-78"/>
              </a:rPr>
              <a:t>Plasma protein:   11%</a:t>
            </a:r>
          </a:p>
          <a:p>
            <a:pPr algn="l" eaLnBrk="1" hangingPunct="1"/>
            <a:r>
              <a:rPr lang="en-US" sz="2800" dirty="0">
                <a:latin typeface="Andalus" pitchFamily="18" charset="-78"/>
                <a:cs typeface="Andalus" pitchFamily="18" charset="-78"/>
              </a:rPr>
              <a:t>Bicarbonate :  5%</a:t>
            </a:r>
          </a:p>
        </p:txBody>
      </p:sp>
    </p:spTree>
    <p:extLst>
      <p:ext uri="{BB962C8B-B14F-4D97-AF65-F5344CB8AC3E}">
        <p14:creationId xmlns="" xmlns:p14="http://schemas.microsoft.com/office/powerpoint/2010/main" val="12850589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0" y="152400"/>
            <a:ext cx="929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1">
                <a:latin typeface="Times" charset="0"/>
              </a:rPr>
              <a:t>Review 2:</a:t>
            </a:r>
            <a:r>
              <a:rPr lang="en-US" sz="2400">
                <a:latin typeface="Times" charset="0"/>
              </a:rPr>
              <a:t> Name the acid, base, conjugate acid and base for each reaction.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533400" y="1066800"/>
            <a:ext cx="800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Times" charset="0"/>
              </a:rPr>
              <a:t>CH</a:t>
            </a:r>
            <a:r>
              <a:rPr lang="en-US" sz="2400" baseline="-25000">
                <a:latin typeface="Times" charset="0"/>
              </a:rPr>
              <a:t>3</a:t>
            </a:r>
            <a:r>
              <a:rPr lang="en-US" sz="2400">
                <a:latin typeface="Times" charset="0"/>
              </a:rPr>
              <a:t>NH</a:t>
            </a:r>
            <a:r>
              <a:rPr lang="en-US" sz="2400" baseline="-25000">
                <a:latin typeface="Times" charset="0"/>
              </a:rPr>
              <a:t>2</a:t>
            </a:r>
            <a:r>
              <a:rPr lang="en-US" sz="2400">
                <a:latin typeface="Times" charset="0"/>
              </a:rPr>
              <a:t>   +   H</a:t>
            </a:r>
            <a:r>
              <a:rPr lang="en-US" sz="2400" baseline="-25000">
                <a:latin typeface="Times" charset="0"/>
              </a:rPr>
              <a:t>2</a:t>
            </a:r>
            <a:r>
              <a:rPr lang="en-US" sz="2400">
                <a:latin typeface="Times" charset="0"/>
              </a:rPr>
              <a:t>O 	</a:t>
            </a:r>
            <a:r>
              <a:rPr lang="en-US" sz="2400">
                <a:latin typeface="Times" charset="0"/>
                <a:sym typeface="Symbol" pitchFamily="18" charset="2"/>
              </a:rPr>
              <a:t>	 </a:t>
            </a:r>
            <a:r>
              <a:rPr lang="en-US" sz="2400">
                <a:latin typeface="Times" charset="0"/>
              </a:rPr>
              <a:t>CH</a:t>
            </a:r>
            <a:r>
              <a:rPr lang="en-US" sz="2400" baseline="-25000">
                <a:latin typeface="Times" charset="0"/>
              </a:rPr>
              <a:t>3</a:t>
            </a:r>
            <a:r>
              <a:rPr lang="en-US" sz="2400">
                <a:latin typeface="Times" charset="0"/>
              </a:rPr>
              <a:t>NH</a:t>
            </a:r>
            <a:r>
              <a:rPr lang="en-US" sz="2400" baseline="-25000">
                <a:latin typeface="Times" charset="0"/>
              </a:rPr>
              <a:t>3</a:t>
            </a:r>
            <a:r>
              <a:rPr lang="en-US" sz="2400" baseline="30000">
                <a:latin typeface="Times" charset="0"/>
              </a:rPr>
              <a:t>+</a:t>
            </a:r>
            <a:r>
              <a:rPr lang="en-US" sz="2400">
                <a:latin typeface="Times" charset="0"/>
              </a:rPr>
              <a:t>    	+   	OH </a:t>
            </a:r>
            <a:r>
              <a:rPr lang="en-US" sz="2400" baseline="30000">
                <a:latin typeface="Times" charset="0"/>
              </a:rPr>
              <a:t>-</a:t>
            </a: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533400" y="2286000"/>
            <a:ext cx="762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Times" charset="0"/>
              </a:rPr>
              <a:t>H</a:t>
            </a:r>
            <a:r>
              <a:rPr lang="en-US" sz="2400" baseline="-25000">
                <a:latin typeface="Times" charset="0"/>
              </a:rPr>
              <a:t>3</a:t>
            </a:r>
            <a:r>
              <a:rPr lang="en-US" sz="2400">
                <a:latin typeface="Times" charset="0"/>
              </a:rPr>
              <a:t>PO</a:t>
            </a:r>
            <a:r>
              <a:rPr lang="en-US" sz="2400" baseline="-25000">
                <a:latin typeface="Times" charset="0"/>
              </a:rPr>
              <a:t>4</a:t>
            </a:r>
            <a:r>
              <a:rPr lang="en-US" sz="2400">
                <a:latin typeface="Times" charset="0"/>
              </a:rPr>
              <a:t>   +   H</a:t>
            </a:r>
            <a:r>
              <a:rPr lang="en-US" sz="2400" baseline="-25000">
                <a:latin typeface="Times" charset="0"/>
              </a:rPr>
              <a:t>2</a:t>
            </a:r>
            <a:r>
              <a:rPr lang="en-US" sz="2400">
                <a:latin typeface="Times" charset="0"/>
              </a:rPr>
              <a:t>O 	</a:t>
            </a:r>
            <a:r>
              <a:rPr lang="en-US" sz="2400">
                <a:latin typeface="Times" charset="0"/>
                <a:sym typeface="Symbol" pitchFamily="18" charset="2"/>
              </a:rPr>
              <a:t>	 </a:t>
            </a:r>
            <a:r>
              <a:rPr lang="en-US" sz="2400">
                <a:latin typeface="Times" charset="0"/>
              </a:rPr>
              <a:t>H</a:t>
            </a:r>
            <a:r>
              <a:rPr lang="en-US" sz="2400" baseline="-25000">
                <a:latin typeface="Times" charset="0"/>
              </a:rPr>
              <a:t>3</a:t>
            </a:r>
            <a:r>
              <a:rPr lang="en-US" sz="2400">
                <a:latin typeface="Times" charset="0"/>
              </a:rPr>
              <a:t>O </a:t>
            </a:r>
            <a:r>
              <a:rPr lang="en-US" sz="2400" baseline="30000">
                <a:latin typeface="Times" charset="0"/>
              </a:rPr>
              <a:t>+</a:t>
            </a:r>
            <a:r>
              <a:rPr lang="en-US" sz="2400">
                <a:latin typeface="Times" charset="0"/>
              </a:rPr>
              <a:t>    	+	 H</a:t>
            </a:r>
            <a:r>
              <a:rPr lang="en-US" sz="2400" baseline="-25000">
                <a:latin typeface="Times" charset="0"/>
              </a:rPr>
              <a:t>2</a:t>
            </a:r>
            <a:r>
              <a:rPr lang="en-US" sz="2400">
                <a:latin typeface="Times" charset="0"/>
              </a:rPr>
              <a:t>PO</a:t>
            </a:r>
            <a:r>
              <a:rPr lang="en-US" sz="2400" baseline="-25000">
                <a:latin typeface="Times" charset="0"/>
              </a:rPr>
              <a:t>4</a:t>
            </a:r>
            <a:r>
              <a:rPr lang="en-US" sz="2400">
                <a:latin typeface="Times" charset="0"/>
              </a:rPr>
              <a:t> </a:t>
            </a:r>
            <a:r>
              <a:rPr lang="en-US" sz="2400" baseline="30000">
                <a:latin typeface="Times" charset="0"/>
              </a:rPr>
              <a:t>-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533400" y="3657600"/>
            <a:ext cx="7848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>
                <a:latin typeface="Times" charset="0"/>
              </a:rPr>
              <a:t>HC</a:t>
            </a:r>
            <a:r>
              <a:rPr lang="en-US" sz="2400" baseline="-25000" dirty="0">
                <a:latin typeface="Times" charset="0"/>
              </a:rPr>
              <a:t>2</a:t>
            </a:r>
            <a:r>
              <a:rPr lang="en-US" sz="2400" dirty="0">
                <a:latin typeface="Times" charset="0"/>
              </a:rPr>
              <a:t>H</a:t>
            </a:r>
            <a:r>
              <a:rPr lang="en-US" sz="2400" baseline="-25000" dirty="0">
                <a:latin typeface="Times" charset="0"/>
              </a:rPr>
              <a:t>3</a:t>
            </a:r>
            <a:r>
              <a:rPr lang="en-US" sz="2400" dirty="0">
                <a:latin typeface="Times" charset="0"/>
              </a:rPr>
              <a:t>O</a:t>
            </a:r>
            <a:r>
              <a:rPr lang="en-US" sz="2400" baseline="-25000" dirty="0">
                <a:latin typeface="Times" charset="0"/>
              </a:rPr>
              <a:t>2</a:t>
            </a:r>
            <a:r>
              <a:rPr lang="en-US" sz="2400" dirty="0">
                <a:latin typeface="Times" charset="0"/>
              </a:rPr>
              <a:t>   +   H</a:t>
            </a:r>
            <a:r>
              <a:rPr lang="en-US" sz="2400" baseline="-25000" dirty="0">
                <a:latin typeface="Times" charset="0"/>
              </a:rPr>
              <a:t>2</a:t>
            </a:r>
            <a:r>
              <a:rPr lang="en-US" sz="2400" dirty="0">
                <a:latin typeface="Times" charset="0"/>
              </a:rPr>
              <a:t>O 	</a:t>
            </a:r>
            <a:r>
              <a:rPr lang="en-US" sz="2400" dirty="0">
                <a:latin typeface="Times" charset="0"/>
                <a:sym typeface="Symbol" pitchFamily="18" charset="2"/>
              </a:rPr>
              <a:t>	 </a:t>
            </a:r>
            <a:r>
              <a:rPr lang="en-US" sz="2400" dirty="0">
                <a:latin typeface="Times" charset="0"/>
              </a:rPr>
              <a:t>H</a:t>
            </a:r>
            <a:r>
              <a:rPr lang="en-US" sz="2400" baseline="-25000" dirty="0">
                <a:latin typeface="Times" charset="0"/>
              </a:rPr>
              <a:t>3</a:t>
            </a:r>
            <a:r>
              <a:rPr lang="en-US" sz="2400" dirty="0">
                <a:latin typeface="Times" charset="0"/>
              </a:rPr>
              <a:t>O </a:t>
            </a:r>
            <a:r>
              <a:rPr lang="en-US" sz="2400" baseline="30000" dirty="0">
                <a:latin typeface="Times" charset="0"/>
              </a:rPr>
              <a:t>+</a:t>
            </a:r>
            <a:r>
              <a:rPr lang="en-US" sz="2400" dirty="0">
                <a:latin typeface="Times" charset="0"/>
              </a:rPr>
              <a:t>    	+	 C</a:t>
            </a:r>
            <a:r>
              <a:rPr lang="en-US" sz="2400" baseline="-25000" dirty="0">
                <a:latin typeface="Times" charset="0"/>
              </a:rPr>
              <a:t>2</a:t>
            </a:r>
            <a:r>
              <a:rPr lang="en-US" sz="2400" dirty="0">
                <a:latin typeface="Times" charset="0"/>
              </a:rPr>
              <a:t>H</a:t>
            </a:r>
            <a:r>
              <a:rPr lang="en-US" sz="2400" baseline="-25000" dirty="0">
                <a:latin typeface="Times" charset="0"/>
              </a:rPr>
              <a:t>3</a:t>
            </a:r>
            <a:r>
              <a:rPr lang="en-US" sz="2400" dirty="0">
                <a:latin typeface="Times" charset="0"/>
              </a:rPr>
              <a:t>O</a:t>
            </a:r>
            <a:r>
              <a:rPr lang="en-US" sz="2400" baseline="-25000" dirty="0">
                <a:latin typeface="Times" charset="0"/>
              </a:rPr>
              <a:t>2</a:t>
            </a:r>
            <a:r>
              <a:rPr lang="en-US" sz="2400" dirty="0">
                <a:latin typeface="Times" charset="0"/>
              </a:rPr>
              <a:t> </a:t>
            </a:r>
            <a:r>
              <a:rPr lang="en-US" sz="2400" baseline="30000" dirty="0">
                <a:latin typeface="Times" charset="0"/>
              </a:rPr>
              <a:t>-</a:t>
            </a: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533400" y="5105400"/>
            <a:ext cx="830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>
                <a:latin typeface="Times" charset="0"/>
              </a:rPr>
              <a:t>CH</a:t>
            </a:r>
            <a:r>
              <a:rPr lang="en-US" sz="2400" baseline="-25000" dirty="0">
                <a:latin typeface="Times" charset="0"/>
              </a:rPr>
              <a:t>3</a:t>
            </a:r>
            <a:r>
              <a:rPr lang="en-US" sz="2400" dirty="0">
                <a:latin typeface="Times" charset="0"/>
              </a:rPr>
              <a:t>NH</a:t>
            </a:r>
            <a:r>
              <a:rPr lang="en-US" sz="2400" baseline="-25000" dirty="0">
                <a:latin typeface="Times" charset="0"/>
              </a:rPr>
              <a:t>3</a:t>
            </a:r>
            <a:r>
              <a:rPr lang="en-US" sz="2400" baseline="30000" dirty="0">
                <a:latin typeface="Times" charset="0"/>
              </a:rPr>
              <a:t>+</a:t>
            </a:r>
            <a:r>
              <a:rPr lang="en-US" sz="2400" dirty="0">
                <a:latin typeface="Times" charset="0"/>
              </a:rPr>
              <a:t>     +     H</a:t>
            </a:r>
            <a:r>
              <a:rPr lang="en-US" sz="2400" baseline="-25000" dirty="0">
                <a:latin typeface="Times" charset="0"/>
              </a:rPr>
              <a:t>2</a:t>
            </a:r>
            <a:r>
              <a:rPr lang="en-US" sz="2400" dirty="0">
                <a:latin typeface="Times" charset="0"/>
              </a:rPr>
              <a:t>PO</a:t>
            </a:r>
            <a:r>
              <a:rPr lang="en-US" sz="2400" baseline="-25000" dirty="0">
                <a:latin typeface="Times" charset="0"/>
              </a:rPr>
              <a:t>4</a:t>
            </a:r>
            <a:r>
              <a:rPr lang="en-US" sz="2400" dirty="0">
                <a:latin typeface="Times" charset="0"/>
              </a:rPr>
              <a:t> </a:t>
            </a:r>
            <a:r>
              <a:rPr lang="en-US" sz="2400" baseline="30000" dirty="0">
                <a:latin typeface="Times" charset="0"/>
              </a:rPr>
              <a:t>-</a:t>
            </a:r>
            <a:r>
              <a:rPr lang="en-US" sz="2400" dirty="0">
                <a:latin typeface="Times" charset="0"/>
              </a:rPr>
              <a:t> 	  </a:t>
            </a:r>
            <a:r>
              <a:rPr lang="en-US" sz="2400" dirty="0">
                <a:latin typeface="Times" charset="0"/>
                <a:sym typeface="Symbol" pitchFamily="18" charset="2"/>
              </a:rPr>
              <a:t>	 </a:t>
            </a:r>
            <a:r>
              <a:rPr lang="en-US" sz="2400" dirty="0">
                <a:latin typeface="Times" charset="0"/>
              </a:rPr>
              <a:t>H</a:t>
            </a:r>
            <a:r>
              <a:rPr lang="en-US" sz="2400" baseline="-25000" dirty="0">
                <a:latin typeface="Times" charset="0"/>
              </a:rPr>
              <a:t>3</a:t>
            </a:r>
            <a:r>
              <a:rPr lang="en-US" sz="2400" dirty="0">
                <a:latin typeface="Times" charset="0"/>
              </a:rPr>
              <a:t>PO</a:t>
            </a:r>
            <a:r>
              <a:rPr lang="en-US" sz="2400" baseline="-25000" dirty="0">
                <a:latin typeface="Times" charset="0"/>
              </a:rPr>
              <a:t>4</a:t>
            </a:r>
            <a:r>
              <a:rPr lang="en-US" sz="2400" dirty="0">
                <a:latin typeface="Times" charset="0"/>
              </a:rPr>
              <a:t>    	+     CH</a:t>
            </a:r>
            <a:r>
              <a:rPr lang="en-US" sz="2400" baseline="-25000" dirty="0">
                <a:latin typeface="Times" charset="0"/>
              </a:rPr>
              <a:t>3</a:t>
            </a:r>
            <a:r>
              <a:rPr lang="en-US" sz="2400" dirty="0">
                <a:latin typeface="Times" charset="0"/>
              </a:rPr>
              <a:t>NH</a:t>
            </a:r>
            <a:r>
              <a:rPr lang="en-US" sz="2400" baseline="-25000" dirty="0">
                <a:latin typeface="Times" charset="0"/>
              </a:rPr>
              <a:t>2</a:t>
            </a:r>
            <a:r>
              <a:rPr lang="en-US" sz="2400" dirty="0">
                <a:latin typeface="Times" charset="0"/>
              </a:rPr>
              <a:t> </a:t>
            </a:r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762000" y="1676400"/>
            <a:ext cx="83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Times" charset="0"/>
              </a:rPr>
              <a:t>base</a:t>
            </a:r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1981200" y="2895600"/>
            <a:ext cx="990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>
                <a:latin typeface="Times" charset="0"/>
              </a:rPr>
              <a:t>base</a:t>
            </a: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2209800" y="4267200"/>
            <a:ext cx="914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>
                <a:latin typeface="Times" charset="0"/>
              </a:rPr>
              <a:t>base</a:t>
            </a:r>
          </a:p>
        </p:txBody>
      </p:sp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2667000" y="5638800"/>
            <a:ext cx="914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>
                <a:latin typeface="Times" charset="0"/>
              </a:rPr>
              <a:t>base</a:t>
            </a:r>
          </a:p>
        </p:txBody>
      </p:sp>
      <p:sp>
        <p:nvSpPr>
          <p:cNvPr id="28683" name="Text Box 11"/>
          <p:cNvSpPr txBox="1">
            <a:spLocks noChangeArrowheads="1"/>
          </p:cNvSpPr>
          <p:nvPr/>
        </p:nvSpPr>
        <p:spPr bwMode="auto">
          <a:xfrm>
            <a:off x="2209800" y="1676400"/>
            <a:ext cx="83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Times" charset="0"/>
              </a:rPr>
              <a:t>acid</a:t>
            </a:r>
          </a:p>
        </p:txBody>
      </p:sp>
      <p:sp>
        <p:nvSpPr>
          <p:cNvPr id="28684" name="Text Box 12"/>
          <p:cNvSpPr txBox="1">
            <a:spLocks noChangeArrowheads="1"/>
          </p:cNvSpPr>
          <p:nvPr/>
        </p:nvSpPr>
        <p:spPr bwMode="auto">
          <a:xfrm>
            <a:off x="685800" y="2895600"/>
            <a:ext cx="83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Times" charset="0"/>
              </a:rPr>
              <a:t>acid</a:t>
            </a:r>
          </a:p>
        </p:txBody>
      </p:sp>
      <p:sp>
        <p:nvSpPr>
          <p:cNvPr id="28685" name="Text Box 13"/>
          <p:cNvSpPr txBox="1">
            <a:spLocks noChangeArrowheads="1"/>
          </p:cNvSpPr>
          <p:nvPr/>
        </p:nvSpPr>
        <p:spPr bwMode="auto">
          <a:xfrm>
            <a:off x="762000" y="4267200"/>
            <a:ext cx="83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Times" charset="0"/>
              </a:rPr>
              <a:t>acid</a:t>
            </a:r>
          </a:p>
        </p:txBody>
      </p:sp>
      <p:sp>
        <p:nvSpPr>
          <p:cNvPr id="28686" name="Text Box 14"/>
          <p:cNvSpPr txBox="1">
            <a:spLocks noChangeArrowheads="1"/>
          </p:cNvSpPr>
          <p:nvPr/>
        </p:nvSpPr>
        <p:spPr bwMode="auto">
          <a:xfrm>
            <a:off x="838200" y="5638800"/>
            <a:ext cx="83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>
                <a:latin typeface="Times" charset="0"/>
              </a:rPr>
              <a:t>acid</a:t>
            </a:r>
          </a:p>
        </p:txBody>
      </p:sp>
      <p:sp>
        <p:nvSpPr>
          <p:cNvPr id="28687" name="Text Box 15"/>
          <p:cNvSpPr txBox="1">
            <a:spLocks noChangeArrowheads="1"/>
          </p:cNvSpPr>
          <p:nvPr/>
        </p:nvSpPr>
        <p:spPr bwMode="auto">
          <a:xfrm>
            <a:off x="4191000" y="1600200"/>
            <a:ext cx="198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Times" charset="0"/>
              </a:rPr>
              <a:t>conjugate acid</a:t>
            </a:r>
          </a:p>
        </p:txBody>
      </p:sp>
      <p:sp>
        <p:nvSpPr>
          <p:cNvPr id="28688" name="Text Box 16"/>
          <p:cNvSpPr txBox="1">
            <a:spLocks noChangeArrowheads="1"/>
          </p:cNvSpPr>
          <p:nvPr/>
        </p:nvSpPr>
        <p:spPr bwMode="auto">
          <a:xfrm>
            <a:off x="3962400" y="2819400"/>
            <a:ext cx="198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Times" charset="0"/>
              </a:rPr>
              <a:t>conjugate acid</a:t>
            </a:r>
          </a:p>
        </p:txBody>
      </p:sp>
      <p:sp>
        <p:nvSpPr>
          <p:cNvPr id="28689" name="Text Box 17"/>
          <p:cNvSpPr txBox="1">
            <a:spLocks noChangeArrowheads="1"/>
          </p:cNvSpPr>
          <p:nvPr/>
        </p:nvSpPr>
        <p:spPr bwMode="auto">
          <a:xfrm>
            <a:off x="3962400" y="4267200"/>
            <a:ext cx="198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Times" charset="0"/>
              </a:rPr>
              <a:t>conjugate acid</a:t>
            </a:r>
          </a:p>
        </p:txBody>
      </p:sp>
      <p:sp>
        <p:nvSpPr>
          <p:cNvPr id="28690" name="Text Box 18"/>
          <p:cNvSpPr txBox="1">
            <a:spLocks noChangeArrowheads="1"/>
          </p:cNvSpPr>
          <p:nvPr/>
        </p:nvSpPr>
        <p:spPr bwMode="auto">
          <a:xfrm>
            <a:off x="4800600" y="5638800"/>
            <a:ext cx="198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Times" charset="0"/>
              </a:rPr>
              <a:t>conjugate acid</a:t>
            </a:r>
          </a:p>
        </p:txBody>
      </p:sp>
      <p:sp>
        <p:nvSpPr>
          <p:cNvPr id="28691" name="Text Box 19"/>
          <p:cNvSpPr txBox="1">
            <a:spLocks noChangeArrowheads="1"/>
          </p:cNvSpPr>
          <p:nvPr/>
        </p:nvSpPr>
        <p:spPr bwMode="auto">
          <a:xfrm>
            <a:off x="6400800" y="16002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Times" charset="0"/>
              </a:rPr>
              <a:t>conjugate base</a:t>
            </a:r>
          </a:p>
        </p:txBody>
      </p:sp>
      <p:sp>
        <p:nvSpPr>
          <p:cNvPr id="28692" name="Text Box 20"/>
          <p:cNvSpPr txBox="1">
            <a:spLocks noChangeArrowheads="1"/>
          </p:cNvSpPr>
          <p:nvPr/>
        </p:nvSpPr>
        <p:spPr bwMode="auto">
          <a:xfrm>
            <a:off x="6553200" y="2819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Times" charset="0"/>
              </a:rPr>
              <a:t>conjugate base</a:t>
            </a:r>
          </a:p>
        </p:txBody>
      </p:sp>
      <p:sp>
        <p:nvSpPr>
          <p:cNvPr id="28693" name="Text Box 21"/>
          <p:cNvSpPr txBox="1">
            <a:spLocks noChangeArrowheads="1"/>
          </p:cNvSpPr>
          <p:nvPr/>
        </p:nvSpPr>
        <p:spPr bwMode="auto">
          <a:xfrm>
            <a:off x="6629400" y="42672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Times" charset="0"/>
              </a:rPr>
              <a:t>conjugate base</a:t>
            </a:r>
          </a:p>
        </p:txBody>
      </p:sp>
      <p:sp>
        <p:nvSpPr>
          <p:cNvPr id="28694" name="Text Box 22"/>
          <p:cNvSpPr txBox="1">
            <a:spLocks noChangeArrowheads="1"/>
          </p:cNvSpPr>
          <p:nvPr/>
        </p:nvSpPr>
        <p:spPr bwMode="auto">
          <a:xfrm>
            <a:off x="7010400" y="56388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Times" charset="0"/>
              </a:rPr>
              <a:t>conjugate base</a:t>
            </a:r>
          </a:p>
        </p:txBody>
      </p:sp>
      <p:grpSp>
        <p:nvGrpSpPr>
          <p:cNvPr id="28695" name="Group 23"/>
          <p:cNvGrpSpPr>
            <a:grpSpLocks/>
          </p:cNvGrpSpPr>
          <p:nvPr/>
        </p:nvGrpSpPr>
        <p:grpSpPr bwMode="auto">
          <a:xfrm>
            <a:off x="3352800" y="1143000"/>
            <a:ext cx="542925" cy="334963"/>
            <a:chOff x="2346" y="3101"/>
            <a:chExt cx="640" cy="270"/>
          </a:xfrm>
        </p:grpSpPr>
        <p:sp>
          <p:nvSpPr>
            <p:cNvPr id="28696" name="Freeform 24"/>
            <p:cNvSpPr>
              <a:spLocks/>
            </p:cNvSpPr>
            <p:nvPr/>
          </p:nvSpPr>
          <p:spPr bwMode="auto">
            <a:xfrm>
              <a:off x="2346" y="3101"/>
              <a:ext cx="640" cy="97"/>
            </a:xfrm>
            <a:custGeom>
              <a:avLst/>
              <a:gdLst>
                <a:gd name="T0" fmla="*/ 0 w 640"/>
                <a:gd name="T1" fmla="*/ 96 h 97"/>
                <a:gd name="T2" fmla="*/ 639 w 640"/>
                <a:gd name="T3" fmla="*/ 96 h 97"/>
                <a:gd name="T4" fmla="*/ 447 w 640"/>
                <a:gd name="T5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0" h="97">
                  <a:moveTo>
                    <a:pt x="0" y="96"/>
                  </a:moveTo>
                  <a:lnTo>
                    <a:pt x="639" y="96"/>
                  </a:lnTo>
                  <a:lnTo>
                    <a:pt x="447" y="0"/>
                  </a:lnTo>
                </a:path>
              </a:pathLst>
            </a:custGeom>
            <a:noFill/>
            <a:ln w="25399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97" name="Freeform 25"/>
            <p:cNvSpPr>
              <a:spLocks/>
            </p:cNvSpPr>
            <p:nvPr/>
          </p:nvSpPr>
          <p:spPr bwMode="auto">
            <a:xfrm>
              <a:off x="2346" y="3274"/>
              <a:ext cx="640" cy="97"/>
            </a:xfrm>
            <a:custGeom>
              <a:avLst/>
              <a:gdLst>
                <a:gd name="T0" fmla="*/ 639 w 640"/>
                <a:gd name="T1" fmla="*/ 0 h 97"/>
                <a:gd name="T2" fmla="*/ 0 w 640"/>
                <a:gd name="T3" fmla="*/ 0 h 97"/>
                <a:gd name="T4" fmla="*/ 192 w 640"/>
                <a:gd name="T5" fmla="*/ 9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0" h="97">
                  <a:moveTo>
                    <a:pt x="639" y="0"/>
                  </a:moveTo>
                  <a:lnTo>
                    <a:pt x="0" y="0"/>
                  </a:lnTo>
                  <a:lnTo>
                    <a:pt x="192" y="96"/>
                  </a:lnTo>
                </a:path>
              </a:pathLst>
            </a:custGeom>
            <a:noFill/>
            <a:ln w="25399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8698" name="Group 26"/>
          <p:cNvGrpSpPr>
            <a:grpSpLocks/>
          </p:cNvGrpSpPr>
          <p:nvPr/>
        </p:nvGrpSpPr>
        <p:grpSpPr bwMode="auto">
          <a:xfrm>
            <a:off x="3124200" y="2362200"/>
            <a:ext cx="542925" cy="334963"/>
            <a:chOff x="2346" y="3101"/>
            <a:chExt cx="640" cy="270"/>
          </a:xfrm>
        </p:grpSpPr>
        <p:sp>
          <p:nvSpPr>
            <p:cNvPr id="28699" name="Freeform 27"/>
            <p:cNvSpPr>
              <a:spLocks/>
            </p:cNvSpPr>
            <p:nvPr/>
          </p:nvSpPr>
          <p:spPr bwMode="auto">
            <a:xfrm>
              <a:off x="2346" y="3101"/>
              <a:ext cx="640" cy="97"/>
            </a:xfrm>
            <a:custGeom>
              <a:avLst/>
              <a:gdLst>
                <a:gd name="T0" fmla="*/ 0 w 640"/>
                <a:gd name="T1" fmla="*/ 96 h 97"/>
                <a:gd name="T2" fmla="*/ 639 w 640"/>
                <a:gd name="T3" fmla="*/ 96 h 97"/>
                <a:gd name="T4" fmla="*/ 447 w 640"/>
                <a:gd name="T5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0" h="97">
                  <a:moveTo>
                    <a:pt x="0" y="96"/>
                  </a:moveTo>
                  <a:lnTo>
                    <a:pt x="639" y="96"/>
                  </a:lnTo>
                  <a:lnTo>
                    <a:pt x="447" y="0"/>
                  </a:lnTo>
                </a:path>
              </a:pathLst>
            </a:custGeom>
            <a:noFill/>
            <a:ln w="25399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00" name="Freeform 28"/>
            <p:cNvSpPr>
              <a:spLocks/>
            </p:cNvSpPr>
            <p:nvPr/>
          </p:nvSpPr>
          <p:spPr bwMode="auto">
            <a:xfrm>
              <a:off x="2346" y="3274"/>
              <a:ext cx="640" cy="97"/>
            </a:xfrm>
            <a:custGeom>
              <a:avLst/>
              <a:gdLst>
                <a:gd name="T0" fmla="*/ 639 w 640"/>
                <a:gd name="T1" fmla="*/ 0 h 97"/>
                <a:gd name="T2" fmla="*/ 0 w 640"/>
                <a:gd name="T3" fmla="*/ 0 h 97"/>
                <a:gd name="T4" fmla="*/ 192 w 640"/>
                <a:gd name="T5" fmla="*/ 9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0" h="97">
                  <a:moveTo>
                    <a:pt x="639" y="0"/>
                  </a:moveTo>
                  <a:lnTo>
                    <a:pt x="0" y="0"/>
                  </a:lnTo>
                  <a:lnTo>
                    <a:pt x="192" y="96"/>
                  </a:lnTo>
                </a:path>
              </a:pathLst>
            </a:custGeom>
            <a:noFill/>
            <a:ln w="25399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8701" name="Group 29"/>
          <p:cNvGrpSpPr>
            <a:grpSpLocks/>
          </p:cNvGrpSpPr>
          <p:nvPr/>
        </p:nvGrpSpPr>
        <p:grpSpPr bwMode="auto">
          <a:xfrm>
            <a:off x="3352800" y="3733800"/>
            <a:ext cx="542925" cy="334963"/>
            <a:chOff x="2346" y="3101"/>
            <a:chExt cx="640" cy="270"/>
          </a:xfrm>
        </p:grpSpPr>
        <p:sp>
          <p:nvSpPr>
            <p:cNvPr id="28702" name="Freeform 30"/>
            <p:cNvSpPr>
              <a:spLocks/>
            </p:cNvSpPr>
            <p:nvPr/>
          </p:nvSpPr>
          <p:spPr bwMode="auto">
            <a:xfrm>
              <a:off x="2346" y="3101"/>
              <a:ext cx="640" cy="97"/>
            </a:xfrm>
            <a:custGeom>
              <a:avLst/>
              <a:gdLst>
                <a:gd name="T0" fmla="*/ 0 w 640"/>
                <a:gd name="T1" fmla="*/ 96 h 97"/>
                <a:gd name="T2" fmla="*/ 639 w 640"/>
                <a:gd name="T3" fmla="*/ 96 h 97"/>
                <a:gd name="T4" fmla="*/ 447 w 640"/>
                <a:gd name="T5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0" h="97">
                  <a:moveTo>
                    <a:pt x="0" y="96"/>
                  </a:moveTo>
                  <a:lnTo>
                    <a:pt x="639" y="96"/>
                  </a:lnTo>
                  <a:lnTo>
                    <a:pt x="447" y="0"/>
                  </a:lnTo>
                </a:path>
              </a:pathLst>
            </a:custGeom>
            <a:noFill/>
            <a:ln w="25399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03" name="Freeform 31"/>
            <p:cNvSpPr>
              <a:spLocks/>
            </p:cNvSpPr>
            <p:nvPr/>
          </p:nvSpPr>
          <p:spPr bwMode="auto">
            <a:xfrm>
              <a:off x="2346" y="3274"/>
              <a:ext cx="640" cy="97"/>
            </a:xfrm>
            <a:custGeom>
              <a:avLst/>
              <a:gdLst>
                <a:gd name="T0" fmla="*/ 639 w 640"/>
                <a:gd name="T1" fmla="*/ 0 h 97"/>
                <a:gd name="T2" fmla="*/ 0 w 640"/>
                <a:gd name="T3" fmla="*/ 0 h 97"/>
                <a:gd name="T4" fmla="*/ 192 w 640"/>
                <a:gd name="T5" fmla="*/ 9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0" h="97">
                  <a:moveTo>
                    <a:pt x="639" y="0"/>
                  </a:moveTo>
                  <a:lnTo>
                    <a:pt x="0" y="0"/>
                  </a:lnTo>
                  <a:lnTo>
                    <a:pt x="192" y="96"/>
                  </a:lnTo>
                </a:path>
              </a:pathLst>
            </a:custGeom>
            <a:noFill/>
            <a:ln w="25399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8704" name="Group 32"/>
          <p:cNvGrpSpPr>
            <a:grpSpLocks/>
          </p:cNvGrpSpPr>
          <p:nvPr/>
        </p:nvGrpSpPr>
        <p:grpSpPr bwMode="auto">
          <a:xfrm>
            <a:off x="4191000" y="5181600"/>
            <a:ext cx="542925" cy="334963"/>
            <a:chOff x="2346" y="3101"/>
            <a:chExt cx="640" cy="270"/>
          </a:xfrm>
        </p:grpSpPr>
        <p:sp>
          <p:nvSpPr>
            <p:cNvPr id="28705" name="Freeform 33"/>
            <p:cNvSpPr>
              <a:spLocks/>
            </p:cNvSpPr>
            <p:nvPr/>
          </p:nvSpPr>
          <p:spPr bwMode="auto">
            <a:xfrm>
              <a:off x="2346" y="3101"/>
              <a:ext cx="640" cy="97"/>
            </a:xfrm>
            <a:custGeom>
              <a:avLst/>
              <a:gdLst>
                <a:gd name="T0" fmla="*/ 0 w 640"/>
                <a:gd name="T1" fmla="*/ 96 h 97"/>
                <a:gd name="T2" fmla="*/ 639 w 640"/>
                <a:gd name="T3" fmla="*/ 96 h 97"/>
                <a:gd name="T4" fmla="*/ 447 w 640"/>
                <a:gd name="T5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0" h="97">
                  <a:moveTo>
                    <a:pt x="0" y="96"/>
                  </a:moveTo>
                  <a:lnTo>
                    <a:pt x="639" y="96"/>
                  </a:lnTo>
                  <a:lnTo>
                    <a:pt x="447" y="0"/>
                  </a:lnTo>
                </a:path>
              </a:pathLst>
            </a:custGeom>
            <a:noFill/>
            <a:ln w="25399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06" name="Freeform 34"/>
            <p:cNvSpPr>
              <a:spLocks/>
            </p:cNvSpPr>
            <p:nvPr/>
          </p:nvSpPr>
          <p:spPr bwMode="auto">
            <a:xfrm>
              <a:off x="2346" y="3274"/>
              <a:ext cx="640" cy="97"/>
            </a:xfrm>
            <a:custGeom>
              <a:avLst/>
              <a:gdLst>
                <a:gd name="T0" fmla="*/ 639 w 640"/>
                <a:gd name="T1" fmla="*/ 0 h 97"/>
                <a:gd name="T2" fmla="*/ 0 w 640"/>
                <a:gd name="T3" fmla="*/ 0 h 97"/>
                <a:gd name="T4" fmla="*/ 192 w 640"/>
                <a:gd name="T5" fmla="*/ 9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0" h="97">
                  <a:moveTo>
                    <a:pt x="639" y="0"/>
                  </a:moveTo>
                  <a:lnTo>
                    <a:pt x="0" y="0"/>
                  </a:lnTo>
                  <a:lnTo>
                    <a:pt x="192" y="96"/>
                  </a:lnTo>
                </a:path>
              </a:pathLst>
            </a:custGeom>
            <a:noFill/>
            <a:ln w="25399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6310695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286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86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8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8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8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 autoUpdateAnimBg="0"/>
      <p:bldP spid="28676" grpId="0" build="p" autoUpdateAnimBg="0"/>
      <p:bldP spid="28677" grpId="0" build="p" autoUpdateAnimBg="0"/>
      <p:bldP spid="28678" grpId="0" build="p" autoUpdateAnimBg="0"/>
      <p:bldP spid="28679" grpId="0" build="p" autoUpdateAnimBg="0"/>
      <p:bldP spid="28680" grpId="0" build="p" autoUpdateAnimBg="0"/>
      <p:bldP spid="28681" grpId="0" build="p" autoUpdateAnimBg="0"/>
      <p:bldP spid="28682" grpId="0" build="p" autoUpdateAnimBg="0"/>
      <p:bldP spid="28683" grpId="0" build="p" autoUpdateAnimBg="0"/>
      <p:bldP spid="28684" grpId="0" build="p" autoUpdateAnimBg="0"/>
      <p:bldP spid="28685" grpId="0" build="p" autoUpdateAnimBg="0"/>
      <p:bldP spid="28686" grpId="0" build="p" autoUpdateAnimBg="0"/>
      <p:bldP spid="28687" grpId="0" build="p" autoUpdateAnimBg="0"/>
      <p:bldP spid="28688" grpId="0" build="p" autoUpdateAnimBg="0"/>
      <p:bldP spid="28689" grpId="0" build="p" autoUpdateAnimBg="0"/>
      <p:bldP spid="28690" grpId="0" build="p" autoUpdateAnimBg="0"/>
      <p:bldP spid="28691" grpId="0" build="p" autoUpdateAnimBg="0"/>
      <p:bldP spid="28692" grpId="0" build="p" autoUpdateAnimBg="0"/>
      <p:bldP spid="28693" grpId="0" build="p" autoUpdateAnimBg="0"/>
      <p:bldP spid="28694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0" y="152400"/>
            <a:ext cx="929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1">
                <a:latin typeface="Times" charset="0"/>
              </a:rPr>
              <a:t>Review 2:</a:t>
            </a:r>
            <a:r>
              <a:rPr lang="en-US" sz="2400">
                <a:latin typeface="Times" charset="0"/>
              </a:rPr>
              <a:t> Name the acid, base, conjugate acid and base for each reaction.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533400" y="1066800"/>
            <a:ext cx="800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Times" charset="0"/>
              </a:rPr>
              <a:t>H</a:t>
            </a:r>
            <a:r>
              <a:rPr lang="en-US" sz="2400" baseline="-25000">
                <a:latin typeface="Times" charset="0"/>
              </a:rPr>
              <a:t>2</a:t>
            </a:r>
            <a:r>
              <a:rPr lang="en-US" sz="2400">
                <a:latin typeface="Times" charset="0"/>
              </a:rPr>
              <a:t>PO</a:t>
            </a:r>
            <a:r>
              <a:rPr lang="en-US" sz="2400" baseline="-25000">
                <a:latin typeface="Times" charset="0"/>
              </a:rPr>
              <a:t>4</a:t>
            </a:r>
            <a:r>
              <a:rPr lang="en-US" sz="2400" baseline="30000">
                <a:latin typeface="Times" charset="0"/>
              </a:rPr>
              <a:t>-</a:t>
            </a:r>
            <a:r>
              <a:rPr lang="en-US" sz="2400">
                <a:latin typeface="Times" charset="0"/>
              </a:rPr>
              <a:t>   +   OH</a:t>
            </a:r>
            <a:r>
              <a:rPr lang="en-US" sz="2400" baseline="30000">
                <a:latin typeface="Times" charset="0"/>
              </a:rPr>
              <a:t>-</a:t>
            </a:r>
            <a:r>
              <a:rPr lang="en-US" sz="2400">
                <a:latin typeface="Times" charset="0"/>
              </a:rPr>
              <a:t> 	</a:t>
            </a:r>
            <a:r>
              <a:rPr lang="en-US" sz="2400">
                <a:latin typeface="Times" charset="0"/>
                <a:sym typeface="Symbol" pitchFamily="18" charset="2"/>
              </a:rPr>
              <a:t>	 </a:t>
            </a:r>
            <a:r>
              <a:rPr lang="en-US" sz="2400">
                <a:latin typeface="Times" charset="0"/>
              </a:rPr>
              <a:t>HPO</a:t>
            </a:r>
            <a:r>
              <a:rPr lang="en-US" sz="2400" baseline="-25000">
                <a:latin typeface="Times" charset="0"/>
              </a:rPr>
              <a:t>4</a:t>
            </a:r>
            <a:r>
              <a:rPr lang="en-US" sz="2400" baseline="30000">
                <a:latin typeface="Times" charset="0"/>
              </a:rPr>
              <a:t>2-</a:t>
            </a:r>
            <a:r>
              <a:rPr lang="en-US" sz="2400">
                <a:latin typeface="Times" charset="0"/>
              </a:rPr>
              <a:t>   	+   	H</a:t>
            </a:r>
            <a:r>
              <a:rPr lang="en-US" sz="2400" baseline="-25000">
                <a:latin typeface="Times" charset="0"/>
              </a:rPr>
              <a:t>2</a:t>
            </a:r>
            <a:r>
              <a:rPr lang="en-US" sz="2400">
                <a:latin typeface="Times" charset="0"/>
              </a:rPr>
              <a:t>O</a:t>
            </a:r>
            <a:endParaRPr lang="en-US" sz="2400" baseline="30000">
              <a:latin typeface="Times" charset="0"/>
            </a:endParaRP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533400" y="2286000"/>
            <a:ext cx="762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Times" charset="0"/>
              </a:rPr>
              <a:t>HCN   +   H</a:t>
            </a:r>
            <a:r>
              <a:rPr lang="en-US" sz="2400" baseline="-25000">
                <a:latin typeface="Times" charset="0"/>
              </a:rPr>
              <a:t>2</a:t>
            </a:r>
            <a:r>
              <a:rPr lang="en-US" sz="2400">
                <a:latin typeface="Times" charset="0"/>
              </a:rPr>
              <a:t>O 	</a:t>
            </a:r>
            <a:r>
              <a:rPr lang="en-US" sz="2400">
                <a:latin typeface="Times" charset="0"/>
                <a:sym typeface="Symbol" pitchFamily="18" charset="2"/>
              </a:rPr>
              <a:t>	   CN</a:t>
            </a:r>
            <a:r>
              <a:rPr lang="en-US" sz="2400" baseline="30000">
                <a:latin typeface="Times" charset="0"/>
                <a:sym typeface="Symbol" pitchFamily="18" charset="2"/>
              </a:rPr>
              <a:t>-</a:t>
            </a:r>
            <a:r>
              <a:rPr lang="en-US" sz="2400">
                <a:latin typeface="Times" charset="0"/>
                <a:sym typeface="Symbol" pitchFamily="18" charset="2"/>
              </a:rPr>
              <a:t>            +        </a:t>
            </a:r>
            <a:r>
              <a:rPr lang="en-US" sz="2400">
                <a:latin typeface="Times" charset="0"/>
              </a:rPr>
              <a:t>H</a:t>
            </a:r>
            <a:r>
              <a:rPr lang="en-US" sz="2400" baseline="-25000">
                <a:latin typeface="Times" charset="0"/>
              </a:rPr>
              <a:t>3</a:t>
            </a:r>
            <a:r>
              <a:rPr lang="en-US" sz="2400">
                <a:latin typeface="Times" charset="0"/>
              </a:rPr>
              <a:t>O </a:t>
            </a:r>
            <a:r>
              <a:rPr lang="en-US" sz="2400" baseline="30000">
                <a:latin typeface="Times" charset="0"/>
              </a:rPr>
              <a:t>+</a:t>
            </a:r>
            <a:r>
              <a:rPr lang="en-US" sz="2400">
                <a:latin typeface="Times" charset="0"/>
              </a:rPr>
              <a:t>    	</a:t>
            </a:r>
            <a:endParaRPr lang="en-US" sz="2400" baseline="30000">
              <a:latin typeface="Times" charset="0"/>
            </a:endParaRP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533400" y="3657600"/>
            <a:ext cx="7848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>
                <a:latin typeface="Times" charset="0"/>
              </a:rPr>
              <a:t>NH</a:t>
            </a:r>
            <a:r>
              <a:rPr lang="en-US" sz="2400" baseline="-25000" dirty="0">
                <a:latin typeface="Times" charset="0"/>
              </a:rPr>
              <a:t>3   </a:t>
            </a:r>
            <a:r>
              <a:rPr lang="en-US" sz="2400" dirty="0">
                <a:latin typeface="Times" charset="0"/>
              </a:rPr>
              <a:t>  +      H</a:t>
            </a:r>
            <a:r>
              <a:rPr lang="en-US" sz="2400" baseline="-25000" dirty="0">
                <a:latin typeface="Times" charset="0"/>
              </a:rPr>
              <a:t>2</a:t>
            </a:r>
            <a:r>
              <a:rPr lang="en-US" sz="2400" dirty="0">
                <a:latin typeface="Times" charset="0"/>
              </a:rPr>
              <a:t>O		</a:t>
            </a:r>
            <a:r>
              <a:rPr lang="en-US" sz="2400" dirty="0">
                <a:latin typeface="Times" charset="0"/>
                <a:sym typeface="Symbol" pitchFamily="18" charset="2"/>
              </a:rPr>
              <a:t> N</a:t>
            </a:r>
            <a:r>
              <a:rPr lang="en-US" sz="2400" dirty="0">
                <a:latin typeface="Times" charset="0"/>
              </a:rPr>
              <a:t>H</a:t>
            </a:r>
            <a:r>
              <a:rPr lang="en-US" sz="2400" baseline="-25000" dirty="0">
                <a:latin typeface="Times" charset="0"/>
              </a:rPr>
              <a:t>4</a:t>
            </a:r>
            <a:r>
              <a:rPr lang="en-US" sz="2400" dirty="0">
                <a:latin typeface="Times" charset="0"/>
              </a:rPr>
              <a:t> </a:t>
            </a:r>
            <a:r>
              <a:rPr lang="en-US" sz="2400" baseline="30000" dirty="0">
                <a:latin typeface="Times" charset="0"/>
              </a:rPr>
              <a:t>+</a:t>
            </a:r>
            <a:r>
              <a:rPr lang="en-US" sz="2400" dirty="0">
                <a:latin typeface="Times" charset="0"/>
              </a:rPr>
              <a:t>    	+	 OH </a:t>
            </a:r>
            <a:r>
              <a:rPr lang="en-US" sz="2400" baseline="30000" dirty="0">
                <a:latin typeface="Times" charset="0"/>
              </a:rPr>
              <a:t>-</a:t>
            </a: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533400" y="5105400"/>
            <a:ext cx="830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Times" charset="0"/>
              </a:rPr>
              <a:t>NO</a:t>
            </a:r>
            <a:r>
              <a:rPr lang="en-US" sz="2400" baseline="-25000">
                <a:latin typeface="Times" charset="0"/>
              </a:rPr>
              <a:t>2</a:t>
            </a:r>
            <a:r>
              <a:rPr lang="en-US" sz="2400" baseline="30000">
                <a:latin typeface="Times" charset="0"/>
              </a:rPr>
              <a:t>-</a:t>
            </a:r>
            <a:r>
              <a:rPr lang="en-US" sz="2400">
                <a:latin typeface="Times" charset="0"/>
              </a:rPr>
              <a:t>    +     HCO</a:t>
            </a:r>
            <a:r>
              <a:rPr lang="en-US" sz="2400" baseline="-25000">
                <a:latin typeface="Times" charset="0"/>
              </a:rPr>
              <a:t>3</a:t>
            </a:r>
            <a:r>
              <a:rPr lang="en-US" sz="2400">
                <a:latin typeface="Times" charset="0"/>
              </a:rPr>
              <a:t> </a:t>
            </a:r>
            <a:r>
              <a:rPr lang="en-US" sz="2400" baseline="30000">
                <a:latin typeface="Times" charset="0"/>
              </a:rPr>
              <a:t>-</a:t>
            </a:r>
            <a:r>
              <a:rPr lang="en-US" sz="2400">
                <a:latin typeface="Times" charset="0"/>
              </a:rPr>
              <a:t> 	  </a:t>
            </a:r>
            <a:r>
              <a:rPr lang="en-US" sz="2400">
                <a:latin typeface="Times" charset="0"/>
                <a:sym typeface="Symbol" pitchFamily="18" charset="2"/>
              </a:rPr>
              <a:t>	 </a:t>
            </a:r>
            <a:r>
              <a:rPr lang="en-US" sz="2400">
                <a:latin typeface="Times" charset="0"/>
              </a:rPr>
              <a:t>CO</a:t>
            </a:r>
            <a:r>
              <a:rPr lang="en-US" sz="2400" baseline="-25000">
                <a:latin typeface="Times" charset="0"/>
              </a:rPr>
              <a:t>3</a:t>
            </a:r>
            <a:r>
              <a:rPr lang="en-US" sz="2400" baseline="30000">
                <a:latin typeface="Times" charset="0"/>
              </a:rPr>
              <a:t>2-</a:t>
            </a:r>
            <a:r>
              <a:rPr lang="en-US" sz="2400">
                <a:latin typeface="Times" charset="0"/>
              </a:rPr>
              <a:t>   	+     HNO</a:t>
            </a:r>
            <a:r>
              <a:rPr lang="en-US" sz="2400" baseline="-25000">
                <a:latin typeface="Times" charset="0"/>
              </a:rPr>
              <a:t>2</a:t>
            </a:r>
            <a:endParaRPr lang="en-US" sz="2400">
              <a:latin typeface="Times" charset="0"/>
            </a:endParaRPr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762000" y="1676400"/>
            <a:ext cx="83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Times" charset="0"/>
              </a:rPr>
              <a:t>acid</a:t>
            </a:r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1981200" y="2895600"/>
            <a:ext cx="83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Times" charset="0"/>
              </a:rPr>
              <a:t>base</a:t>
            </a:r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2286000" y="4267200"/>
            <a:ext cx="83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Times" charset="0"/>
              </a:rPr>
              <a:t>acid</a:t>
            </a:r>
          </a:p>
        </p:txBody>
      </p:sp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2209800" y="5638800"/>
            <a:ext cx="83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Times" charset="0"/>
              </a:rPr>
              <a:t>acid</a:t>
            </a:r>
          </a:p>
        </p:txBody>
      </p:sp>
      <p:sp>
        <p:nvSpPr>
          <p:cNvPr id="29707" name="Text Box 11"/>
          <p:cNvSpPr txBox="1">
            <a:spLocks noChangeArrowheads="1"/>
          </p:cNvSpPr>
          <p:nvPr/>
        </p:nvSpPr>
        <p:spPr bwMode="auto">
          <a:xfrm>
            <a:off x="2209800" y="1676400"/>
            <a:ext cx="83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Times" charset="0"/>
              </a:rPr>
              <a:t>base</a:t>
            </a:r>
          </a:p>
        </p:txBody>
      </p:sp>
      <p:sp>
        <p:nvSpPr>
          <p:cNvPr id="29708" name="Text Box 12"/>
          <p:cNvSpPr txBox="1">
            <a:spLocks noChangeArrowheads="1"/>
          </p:cNvSpPr>
          <p:nvPr/>
        </p:nvSpPr>
        <p:spPr bwMode="auto">
          <a:xfrm>
            <a:off x="685800" y="2895600"/>
            <a:ext cx="83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Times" charset="0"/>
              </a:rPr>
              <a:t>acid</a:t>
            </a:r>
          </a:p>
        </p:txBody>
      </p:sp>
      <p:sp>
        <p:nvSpPr>
          <p:cNvPr id="29709" name="Text Box 13"/>
          <p:cNvSpPr txBox="1">
            <a:spLocks noChangeArrowheads="1"/>
          </p:cNvSpPr>
          <p:nvPr/>
        </p:nvSpPr>
        <p:spPr bwMode="auto">
          <a:xfrm>
            <a:off x="762000" y="4267200"/>
            <a:ext cx="83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Times" charset="0"/>
              </a:rPr>
              <a:t>base</a:t>
            </a:r>
          </a:p>
        </p:txBody>
      </p:sp>
      <p:sp>
        <p:nvSpPr>
          <p:cNvPr id="29710" name="Text Box 14"/>
          <p:cNvSpPr txBox="1">
            <a:spLocks noChangeArrowheads="1"/>
          </p:cNvSpPr>
          <p:nvPr/>
        </p:nvSpPr>
        <p:spPr bwMode="auto">
          <a:xfrm>
            <a:off x="838200" y="5638800"/>
            <a:ext cx="83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Times" charset="0"/>
              </a:rPr>
              <a:t>base</a:t>
            </a:r>
          </a:p>
        </p:txBody>
      </p:sp>
      <p:sp>
        <p:nvSpPr>
          <p:cNvPr id="29711" name="Text Box 15"/>
          <p:cNvSpPr txBox="1">
            <a:spLocks noChangeArrowheads="1"/>
          </p:cNvSpPr>
          <p:nvPr/>
        </p:nvSpPr>
        <p:spPr bwMode="auto">
          <a:xfrm>
            <a:off x="3962400" y="1600200"/>
            <a:ext cx="220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Times" charset="0"/>
              </a:rPr>
              <a:t>conjugate base</a:t>
            </a:r>
          </a:p>
        </p:txBody>
      </p:sp>
      <p:sp>
        <p:nvSpPr>
          <p:cNvPr id="29712" name="Text Box 16"/>
          <p:cNvSpPr txBox="1">
            <a:spLocks noChangeArrowheads="1"/>
          </p:cNvSpPr>
          <p:nvPr/>
        </p:nvSpPr>
        <p:spPr bwMode="auto">
          <a:xfrm>
            <a:off x="3810000" y="2819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Times" charset="0"/>
              </a:rPr>
              <a:t>conjugate base</a:t>
            </a:r>
          </a:p>
        </p:txBody>
      </p:sp>
      <p:sp>
        <p:nvSpPr>
          <p:cNvPr id="29713" name="Text Box 17"/>
          <p:cNvSpPr txBox="1">
            <a:spLocks noChangeArrowheads="1"/>
          </p:cNvSpPr>
          <p:nvPr/>
        </p:nvSpPr>
        <p:spPr bwMode="auto">
          <a:xfrm>
            <a:off x="3962400" y="4267200"/>
            <a:ext cx="198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>
                <a:latin typeface="Times" charset="0"/>
              </a:rPr>
              <a:t>conjugate acid</a:t>
            </a:r>
          </a:p>
        </p:txBody>
      </p:sp>
      <p:sp>
        <p:nvSpPr>
          <p:cNvPr id="29714" name="Text Box 18"/>
          <p:cNvSpPr txBox="1">
            <a:spLocks noChangeArrowheads="1"/>
          </p:cNvSpPr>
          <p:nvPr/>
        </p:nvSpPr>
        <p:spPr bwMode="auto">
          <a:xfrm>
            <a:off x="3810000" y="5638800"/>
            <a:ext cx="228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Times" charset="0"/>
              </a:rPr>
              <a:t>conjugate base</a:t>
            </a:r>
          </a:p>
        </p:txBody>
      </p:sp>
      <p:sp>
        <p:nvSpPr>
          <p:cNvPr id="29715" name="Text Box 19"/>
          <p:cNvSpPr txBox="1">
            <a:spLocks noChangeArrowheads="1"/>
          </p:cNvSpPr>
          <p:nvPr/>
        </p:nvSpPr>
        <p:spPr bwMode="auto">
          <a:xfrm>
            <a:off x="6400800" y="16002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Times" charset="0"/>
              </a:rPr>
              <a:t>conjugate acid</a:t>
            </a:r>
          </a:p>
        </p:txBody>
      </p:sp>
      <p:sp>
        <p:nvSpPr>
          <p:cNvPr id="29716" name="Text Box 20"/>
          <p:cNvSpPr txBox="1">
            <a:spLocks noChangeArrowheads="1"/>
          </p:cNvSpPr>
          <p:nvPr/>
        </p:nvSpPr>
        <p:spPr bwMode="auto">
          <a:xfrm>
            <a:off x="6553200" y="2819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Times" charset="0"/>
              </a:rPr>
              <a:t>conjugate acid</a:t>
            </a:r>
          </a:p>
        </p:txBody>
      </p:sp>
      <p:sp>
        <p:nvSpPr>
          <p:cNvPr id="29717" name="Text Box 21"/>
          <p:cNvSpPr txBox="1">
            <a:spLocks noChangeArrowheads="1"/>
          </p:cNvSpPr>
          <p:nvPr/>
        </p:nvSpPr>
        <p:spPr bwMode="auto">
          <a:xfrm>
            <a:off x="6629400" y="42672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Times" charset="0"/>
              </a:rPr>
              <a:t>conjugate base</a:t>
            </a:r>
          </a:p>
        </p:txBody>
      </p:sp>
      <p:sp>
        <p:nvSpPr>
          <p:cNvPr id="29718" name="Text Box 22"/>
          <p:cNvSpPr txBox="1">
            <a:spLocks noChangeArrowheads="1"/>
          </p:cNvSpPr>
          <p:nvPr/>
        </p:nvSpPr>
        <p:spPr bwMode="auto">
          <a:xfrm>
            <a:off x="6629400" y="56388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Times" charset="0"/>
              </a:rPr>
              <a:t>conjugate acid</a:t>
            </a:r>
          </a:p>
        </p:txBody>
      </p:sp>
      <p:grpSp>
        <p:nvGrpSpPr>
          <p:cNvPr id="29719" name="Group 23"/>
          <p:cNvGrpSpPr>
            <a:grpSpLocks/>
          </p:cNvGrpSpPr>
          <p:nvPr/>
        </p:nvGrpSpPr>
        <p:grpSpPr bwMode="auto">
          <a:xfrm>
            <a:off x="3352800" y="1143000"/>
            <a:ext cx="542925" cy="334963"/>
            <a:chOff x="2346" y="3101"/>
            <a:chExt cx="640" cy="270"/>
          </a:xfrm>
        </p:grpSpPr>
        <p:sp>
          <p:nvSpPr>
            <p:cNvPr id="29720" name="Freeform 24"/>
            <p:cNvSpPr>
              <a:spLocks/>
            </p:cNvSpPr>
            <p:nvPr/>
          </p:nvSpPr>
          <p:spPr bwMode="auto">
            <a:xfrm>
              <a:off x="2346" y="3101"/>
              <a:ext cx="640" cy="97"/>
            </a:xfrm>
            <a:custGeom>
              <a:avLst/>
              <a:gdLst>
                <a:gd name="T0" fmla="*/ 0 w 640"/>
                <a:gd name="T1" fmla="*/ 96 h 97"/>
                <a:gd name="T2" fmla="*/ 639 w 640"/>
                <a:gd name="T3" fmla="*/ 96 h 97"/>
                <a:gd name="T4" fmla="*/ 447 w 640"/>
                <a:gd name="T5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0" h="97">
                  <a:moveTo>
                    <a:pt x="0" y="96"/>
                  </a:moveTo>
                  <a:lnTo>
                    <a:pt x="639" y="96"/>
                  </a:lnTo>
                  <a:lnTo>
                    <a:pt x="447" y="0"/>
                  </a:lnTo>
                </a:path>
              </a:pathLst>
            </a:custGeom>
            <a:noFill/>
            <a:ln w="25399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21" name="Freeform 25"/>
            <p:cNvSpPr>
              <a:spLocks/>
            </p:cNvSpPr>
            <p:nvPr/>
          </p:nvSpPr>
          <p:spPr bwMode="auto">
            <a:xfrm>
              <a:off x="2346" y="3274"/>
              <a:ext cx="640" cy="97"/>
            </a:xfrm>
            <a:custGeom>
              <a:avLst/>
              <a:gdLst>
                <a:gd name="T0" fmla="*/ 639 w 640"/>
                <a:gd name="T1" fmla="*/ 0 h 97"/>
                <a:gd name="T2" fmla="*/ 0 w 640"/>
                <a:gd name="T3" fmla="*/ 0 h 97"/>
                <a:gd name="T4" fmla="*/ 192 w 640"/>
                <a:gd name="T5" fmla="*/ 9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0" h="97">
                  <a:moveTo>
                    <a:pt x="639" y="0"/>
                  </a:moveTo>
                  <a:lnTo>
                    <a:pt x="0" y="0"/>
                  </a:lnTo>
                  <a:lnTo>
                    <a:pt x="192" y="96"/>
                  </a:lnTo>
                </a:path>
              </a:pathLst>
            </a:custGeom>
            <a:noFill/>
            <a:ln w="25399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9722" name="Group 26"/>
          <p:cNvGrpSpPr>
            <a:grpSpLocks/>
          </p:cNvGrpSpPr>
          <p:nvPr/>
        </p:nvGrpSpPr>
        <p:grpSpPr bwMode="auto">
          <a:xfrm>
            <a:off x="3124200" y="2362200"/>
            <a:ext cx="542925" cy="334963"/>
            <a:chOff x="2346" y="3101"/>
            <a:chExt cx="640" cy="270"/>
          </a:xfrm>
        </p:grpSpPr>
        <p:sp>
          <p:nvSpPr>
            <p:cNvPr id="29723" name="Freeform 27"/>
            <p:cNvSpPr>
              <a:spLocks/>
            </p:cNvSpPr>
            <p:nvPr/>
          </p:nvSpPr>
          <p:spPr bwMode="auto">
            <a:xfrm>
              <a:off x="2346" y="3101"/>
              <a:ext cx="640" cy="97"/>
            </a:xfrm>
            <a:custGeom>
              <a:avLst/>
              <a:gdLst>
                <a:gd name="T0" fmla="*/ 0 w 640"/>
                <a:gd name="T1" fmla="*/ 96 h 97"/>
                <a:gd name="T2" fmla="*/ 639 w 640"/>
                <a:gd name="T3" fmla="*/ 96 h 97"/>
                <a:gd name="T4" fmla="*/ 447 w 640"/>
                <a:gd name="T5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0" h="97">
                  <a:moveTo>
                    <a:pt x="0" y="96"/>
                  </a:moveTo>
                  <a:lnTo>
                    <a:pt x="639" y="96"/>
                  </a:lnTo>
                  <a:lnTo>
                    <a:pt x="447" y="0"/>
                  </a:lnTo>
                </a:path>
              </a:pathLst>
            </a:custGeom>
            <a:noFill/>
            <a:ln w="25399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24" name="Freeform 28"/>
            <p:cNvSpPr>
              <a:spLocks/>
            </p:cNvSpPr>
            <p:nvPr/>
          </p:nvSpPr>
          <p:spPr bwMode="auto">
            <a:xfrm>
              <a:off x="2346" y="3274"/>
              <a:ext cx="640" cy="97"/>
            </a:xfrm>
            <a:custGeom>
              <a:avLst/>
              <a:gdLst>
                <a:gd name="T0" fmla="*/ 639 w 640"/>
                <a:gd name="T1" fmla="*/ 0 h 97"/>
                <a:gd name="T2" fmla="*/ 0 w 640"/>
                <a:gd name="T3" fmla="*/ 0 h 97"/>
                <a:gd name="T4" fmla="*/ 192 w 640"/>
                <a:gd name="T5" fmla="*/ 9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0" h="97">
                  <a:moveTo>
                    <a:pt x="639" y="0"/>
                  </a:moveTo>
                  <a:lnTo>
                    <a:pt x="0" y="0"/>
                  </a:lnTo>
                  <a:lnTo>
                    <a:pt x="192" y="96"/>
                  </a:lnTo>
                </a:path>
              </a:pathLst>
            </a:custGeom>
            <a:noFill/>
            <a:ln w="25399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9725" name="Group 29"/>
          <p:cNvGrpSpPr>
            <a:grpSpLocks/>
          </p:cNvGrpSpPr>
          <p:nvPr/>
        </p:nvGrpSpPr>
        <p:grpSpPr bwMode="auto">
          <a:xfrm>
            <a:off x="3352800" y="3733800"/>
            <a:ext cx="542925" cy="334963"/>
            <a:chOff x="2346" y="3101"/>
            <a:chExt cx="640" cy="270"/>
          </a:xfrm>
        </p:grpSpPr>
        <p:sp>
          <p:nvSpPr>
            <p:cNvPr id="29726" name="Freeform 30"/>
            <p:cNvSpPr>
              <a:spLocks/>
            </p:cNvSpPr>
            <p:nvPr/>
          </p:nvSpPr>
          <p:spPr bwMode="auto">
            <a:xfrm>
              <a:off x="2346" y="3101"/>
              <a:ext cx="640" cy="97"/>
            </a:xfrm>
            <a:custGeom>
              <a:avLst/>
              <a:gdLst>
                <a:gd name="T0" fmla="*/ 0 w 640"/>
                <a:gd name="T1" fmla="*/ 96 h 97"/>
                <a:gd name="T2" fmla="*/ 639 w 640"/>
                <a:gd name="T3" fmla="*/ 96 h 97"/>
                <a:gd name="T4" fmla="*/ 447 w 640"/>
                <a:gd name="T5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0" h="97">
                  <a:moveTo>
                    <a:pt x="0" y="96"/>
                  </a:moveTo>
                  <a:lnTo>
                    <a:pt x="639" y="96"/>
                  </a:lnTo>
                  <a:lnTo>
                    <a:pt x="447" y="0"/>
                  </a:lnTo>
                </a:path>
              </a:pathLst>
            </a:custGeom>
            <a:noFill/>
            <a:ln w="25399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27" name="Freeform 31"/>
            <p:cNvSpPr>
              <a:spLocks/>
            </p:cNvSpPr>
            <p:nvPr/>
          </p:nvSpPr>
          <p:spPr bwMode="auto">
            <a:xfrm>
              <a:off x="2346" y="3274"/>
              <a:ext cx="640" cy="97"/>
            </a:xfrm>
            <a:custGeom>
              <a:avLst/>
              <a:gdLst>
                <a:gd name="T0" fmla="*/ 639 w 640"/>
                <a:gd name="T1" fmla="*/ 0 h 97"/>
                <a:gd name="T2" fmla="*/ 0 w 640"/>
                <a:gd name="T3" fmla="*/ 0 h 97"/>
                <a:gd name="T4" fmla="*/ 192 w 640"/>
                <a:gd name="T5" fmla="*/ 9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0" h="97">
                  <a:moveTo>
                    <a:pt x="639" y="0"/>
                  </a:moveTo>
                  <a:lnTo>
                    <a:pt x="0" y="0"/>
                  </a:lnTo>
                  <a:lnTo>
                    <a:pt x="192" y="96"/>
                  </a:lnTo>
                </a:path>
              </a:pathLst>
            </a:custGeom>
            <a:noFill/>
            <a:ln w="25399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9728" name="Group 32"/>
          <p:cNvGrpSpPr>
            <a:grpSpLocks/>
          </p:cNvGrpSpPr>
          <p:nvPr/>
        </p:nvGrpSpPr>
        <p:grpSpPr bwMode="auto">
          <a:xfrm>
            <a:off x="3352800" y="5181600"/>
            <a:ext cx="542925" cy="334963"/>
            <a:chOff x="2346" y="3101"/>
            <a:chExt cx="640" cy="270"/>
          </a:xfrm>
        </p:grpSpPr>
        <p:sp>
          <p:nvSpPr>
            <p:cNvPr id="29729" name="Freeform 33"/>
            <p:cNvSpPr>
              <a:spLocks/>
            </p:cNvSpPr>
            <p:nvPr/>
          </p:nvSpPr>
          <p:spPr bwMode="auto">
            <a:xfrm>
              <a:off x="2346" y="3101"/>
              <a:ext cx="640" cy="97"/>
            </a:xfrm>
            <a:custGeom>
              <a:avLst/>
              <a:gdLst>
                <a:gd name="T0" fmla="*/ 0 w 640"/>
                <a:gd name="T1" fmla="*/ 96 h 97"/>
                <a:gd name="T2" fmla="*/ 639 w 640"/>
                <a:gd name="T3" fmla="*/ 96 h 97"/>
                <a:gd name="T4" fmla="*/ 447 w 640"/>
                <a:gd name="T5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0" h="97">
                  <a:moveTo>
                    <a:pt x="0" y="96"/>
                  </a:moveTo>
                  <a:lnTo>
                    <a:pt x="639" y="96"/>
                  </a:lnTo>
                  <a:lnTo>
                    <a:pt x="447" y="0"/>
                  </a:lnTo>
                </a:path>
              </a:pathLst>
            </a:custGeom>
            <a:noFill/>
            <a:ln w="25399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30" name="Freeform 34"/>
            <p:cNvSpPr>
              <a:spLocks/>
            </p:cNvSpPr>
            <p:nvPr/>
          </p:nvSpPr>
          <p:spPr bwMode="auto">
            <a:xfrm>
              <a:off x="2346" y="3274"/>
              <a:ext cx="640" cy="97"/>
            </a:xfrm>
            <a:custGeom>
              <a:avLst/>
              <a:gdLst>
                <a:gd name="T0" fmla="*/ 639 w 640"/>
                <a:gd name="T1" fmla="*/ 0 h 97"/>
                <a:gd name="T2" fmla="*/ 0 w 640"/>
                <a:gd name="T3" fmla="*/ 0 h 97"/>
                <a:gd name="T4" fmla="*/ 192 w 640"/>
                <a:gd name="T5" fmla="*/ 9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0" h="97">
                  <a:moveTo>
                    <a:pt x="639" y="0"/>
                  </a:moveTo>
                  <a:lnTo>
                    <a:pt x="0" y="0"/>
                  </a:lnTo>
                  <a:lnTo>
                    <a:pt x="192" y="96"/>
                  </a:lnTo>
                </a:path>
              </a:pathLst>
            </a:custGeom>
            <a:noFill/>
            <a:ln w="25399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20841652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297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9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9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9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 autoUpdateAnimBg="0"/>
      <p:bldP spid="29700" grpId="0" build="p" autoUpdateAnimBg="0"/>
      <p:bldP spid="29701" grpId="0" build="p" autoUpdateAnimBg="0"/>
      <p:bldP spid="29702" grpId="0" build="p" autoUpdateAnimBg="0"/>
      <p:bldP spid="29703" grpId="0" build="p" autoUpdateAnimBg="0"/>
      <p:bldP spid="29704" grpId="0" build="p" autoUpdateAnimBg="0"/>
      <p:bldP spid="29705" grpId="0" build="p" autoUpdateAnimBg="0"/>
      <p:bldP spid="29706" grpId="0" build="p" autoUpdateAnimBg="0"/>
      <p:bldP spid="29707" grpId="0" build="p" autoUpdateAnimBg="0"/>
      <p:bldP spid="29708" grpId="0" build="p" autoUpdateAnimBg="0"/>
      <p:bldP spid="29709" grpId="0" build="p" autoUpdateAnimBg="0"/>
      <p:bldP spid="29710" grpId="0" build="p" autoUpdateAnimBg="0"/>
      <p:bldP spid="29711" grpId="0" build="p" autoUpdateAnimBg="0"/>
      <p:bldP spid="29712" grpId="0" build="p" autoUpdateAnimBg="0"/>
      <p:bldP spid="29713" grpId="0" build="p" autoUpdateAnimBg="0"/>
      <p:bldP spid="29714" grpId="0" build="p" autoUpdateAnimBg="0"/>
      <p:bldP spid="29715" grpId="0" build="p" autoUpdateAnimBg="0"/>
      <p:bldP spid="29716" grpId="0" build="p" autoUpdateAnimBg="0"/>
      <p:bldP spid="29717" grpId="0" build="p" autoUpdateAnimBg="0"/>
      <p:bldP spid="29718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1600200"/>
            <a:ext cx="8382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>
                <a:latin typeface="Andalus" pitchFamily="18" charset="-78"/>
                <a:cs typeface="Andalus" pitchFamily="18" charset="-78"/>
              </a:rPr>
              <a:t>Acids in water solutions show certain properties. They taste sour and turn litmus paper red. They react with metals like zinc to give off hydrogen. </a:t>
            </a:r>
          </a:p>
        </p:txBody>
      </p:sp>
    </p:spTree>
    <p:extLst>
      <p:ext uri="{BB962C8B-B14F-4D97-AF65-F5344CB8AC3E}">
        <p14:creationId xmlns="" xmlns:p14="http://schemas.microsoft.com/office/powerpoint/2010/main" val="20232367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304800"/>
            <a:ext cx="8686800" cy="684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4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Arrhenus</a:t>
            </a:r>
            <a:r>
              <a:rPr lang="en-US" sz="4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 Theory</a:t>
            </a:r>
          </a:p>
        </p:txBody>
      </p:sp>
      <p:sp>
        <p:nvSpPr>
          <p:cNvPr id="4" name="Rectangle 3"/>
          <p:cNvSpPr/>
          <p:nvPr/>
        </p:nvSpPr>
        <p:spPr>
          <a:xfrm>
            <a:off x="197427" y="1752599"/>
            <a:ext cx="829194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Acid-</a:t>
            </a:r>
            <a:r>
              <a:rPr lang="en-US" sz="3200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 is any substance that ionizes partially or completely in water to give hydrogen </a:t>
            </a:r>
            <a:r>
              <a:rPr lang="en-US" sz="3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ions </a:t>
            </a:r>
            <a:endParaRPr lang="en-US" sz="3200" dirty="0"/>
          </a:p>
        </p:txBody>
      </p:sp>
      <p:sp>
        <p:nvSpPr>
          <p:cNvPr id="5" name="Rectangle 4"/>
          <p:cNvSpPr/>
          <p:nvPr/>
        </p:nvSpPr>
        <p:spPr>
          <a:xfrm>
            <a:off x="232062" y="3124200"/>
            <a:ext cx="7997537" cy="344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GB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Base- </a:t>
            </a:r>
            <a:r>
              <a:rPr lang="en-GB" sz="32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Any substance that ionizes in water to give hydroxide ions (OH-) </a:t>
            </a:r>
            <a:endParaRPr lang="en-GB" sz="3200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en-GB" sz="32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E.g</a:t>
            </a:r>
            <a:r>
              <a:rPr lang="en-GB" sz="3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: (</a:t>
            </a:r>
            <a:r>
              <a:rPr lang="en-GB" sz="32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NaOH</a:t>
            </a:r>
            <a:r>
              <a:rPr lang="en-GB" sz="3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)</a:t>
            </a:r>
            <a:endParaRPr lang="en-GB" sz="32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en-GB" sz="32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NaOH</a:t>
            </a:r>
            <a:r>
              <a:rPr lang="en-GB" sz="3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 </a:t>
            </a:r>
            <a:r>
              <a:rPr lang="en-GB" sz="32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---&gt; Na+ + OH-</a:t>
            </a:r>
          </a:p>
          <a:p>
            <a:pPr marL="342900" lvl="0" indent="-342900">
              <a:spcBef>
                <a:spcPct val="20000"/>
              </a:spcBef>
            </a:pPr>
            <a:endParaRPr lang="en-GB" sz="3200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  <a:p>
            <a:pPr marL="342900" lvl="0" indent="-342900">
              <a:spcBef>
                <a:spcPct val="20000"/>
              </a:spcBef>
            </a:pPr>
            <a:endParaRPr lang="en-GB" sz="32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71184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مربع نص 1"/>
          <p:cNvSpPr txBox="1">
            <a:spLocks noChangeArrowheads="1"/>
          </p:cNvSpPr>
          <p:nvPr/>
        </p:nvSpPr>
        <p:spPr bwMode="auto">
          <a:xfrm>
            <a:off x="228600" y="685800"/>
            <a:ext cx="8705850" cy="409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endParaRPr lang="en-GB" sz="2800" dirty="0">
              <a:latin typeface="Andalus" pitchFamily="18" charset="-78"/>
              <a:cs typeface="Andalus" pitchFamily="18" charset="-78"/>
            </a:endParaRPr>
          </a:p>
          <a:p>
            <a:pPr algn="l" eaLnBrk="1" hangingPunct="1"/>
            <a:r>
              <a:rPr lang="en-GB" sz="4000" dirty="0" err="1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Brønsted</a:t>
            </a:r>
            <a:r>
              <a:rPr lang="en-GB" sz="4000" dirty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 – Lowry </a:t>
            </a:r>
            <a:r>
              <a:rPr lang="en-GB" sz="4000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Theory</a:t>
            </a:r>
          </a:p>
          <a:p>
            <a:pPr algn="l" eaLnBrk="1" hangingPunct="1"/>
            <a:endParaRPr lang="en-GB" sz="3600" dirty="0">
              <a:solidFill>
                <a:srgbClr val="FF0000"/>
              </a:solidFill>
              <a:latin typeface="Andalus" pitchFamily="18" charset="-78"/>
              <a:cs typeface="Andalus" pitchFamily="18" charset="-78"/>
            </a:endParaRPr>
          </a:p>
          <a:p>
            <a:pPr eaLnBrk="1" hangingPunct="1"/>
            <a: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Acid</a:t>
            </a:r>
            <a:r>
              <a:rPr lang="en-GB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 </a:t>
            </a:r>
            <a:r>
              <a:rPr lang="en-GB" sz="3200" dirty="0">
                <a:latin typeface="Andalus" pitchFamily="18" charset="-78"/>
                <a:cs typeface="Andalus" pitchFamily="18" charset="-78"/>
              </a:rPr>
              <a:t>is a substance that can donate a </a:t>
            </a:r>
            <a:r>
              <a:rPr lang="en-GB" sz="3200" dirty="0" smtClean="0">
                <a:latin typeface="Andalus" pitchFamily="18" charset="-78"/>
                <a:cs typeface="Andalus" pitchFamily="18" charset="-78"/>
              </a:rPr>
              <a:t>proton (H</a:t>
            </a:r>
            <a:r>
              <a:rPr lang="en-GB" sz="3200" dirty="0">
                <a:latin typeface="Andalus" pitchFamily="18" charset="-78"/>
                <a:cs typeface="Andalus" pitchFamily="18" charset="-78"/>
              </a:rPr>
              <a:t>+) </a:t>
            </a:r>
          </a:p>
          <a:p>
            <a:pPr eaLnBrk="1" hangingPunct="1"/>
            <a: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Base</a:t>
            </a:r>
            <a:r>
              <a:rPr lang="en-GB" sz="3200" dirty="0">
                <a:latin typeface="Andalus" pitchFamily="18" charset="-78"/>
                <a:cs typeface="Andalus" pitchFamily="18" charset="-78"/>
              </a:rPr>
              <a:t> is a substance that can accept a proton (H+)</a:t>
            </a:r>
          </a:p>
          <a:p>
            <a:pPr algn="l" eaLnBrk="1" hangingPunct="1"/>
            <a:r>
              <a:rPr lang="en-GB" sz="3200" dirty="0">
                <a:latin typeface="Andalus" pitchFamily="18" charset="-78"/>
                <a:cs typeface="Andalus" pitchFamily="18" charset="-78"/>
              </a:rPr>
              <a:t>              </a:t>
            </a:r>
            <a:endParaRPr lang="en-GB" sz="3200" dirty="0" smtClean="0">
              <a:latin typeface="Andalus" pitchFamily="18" charset="-78"/>
              <a:cs typeface="Andalus" pitchFamily="18" charset="-78"/>
            </a:endParaRPr>
          </a:p>
          <a:p>
            <a:pPr algn="l" eaLnBrk="1" hangingPunct="1"/>
            <a: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 </a:t>
            </a:r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                         </a:t>
            </a:r>
            <a: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Acid = H</a:t>
            </a:r>
            <a:r>
              <a:rPr lang="en-GB" sz="3200" b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+</a:t>
            </a:r>
            <a: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  + base</a:t>
            </a:r>
          </a:p>
          <a:p>
            <a:pPr algn="l" eaLnBrk="1" hangingPunct="1"/>
            <a:endParaRPr lang="en-GB" sz="2800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4244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609600"/>
            <a:ext cx="13699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Lewis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7200" y="1676400"/>
            <a:ext cx="8382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Acid is a species that accepts a pair of electrons from another species; in other words, it is an electron pair acceptor.</a:t>
            </a:r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457200" y="4800600"/>
            <a:ext cx="8229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Base is any species that donates a pair of electrons to a Lewis acid </a:t>
            </a:r>
            <a:endParaRPr lang="en-US" sz="3200" dirty="0"/>
          </a:p>
        </p:txBody>
      </p:sp>
      <p:sp>
        <p:nvSpPr>
          <p:cNvPr id="5" name="Rectangle 4"/>
          <p:cNvSpPr/>
          <p:nvPr/>
        </p:nvSpPr>
        <p:spPr>
          <a:xfrm>
            <a:off x="762000" y="3733800"/>
            <a:ext cx="14854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Lewis </a:t>
            </a:r>
            <a:endParaRPr lang="en-US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1658725"/>
            <a:ext cx="78486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latin typeface="Andalus" pitchFamily="18" charset="-78"/>
                <a:cs typeface="Andalus" pitchFamily="18" charset="-78"/>
              </a:rPr>
              <a:t>Strong acids and bases complete dissociate in water</a:t>
            </a:r>
            <a:r>
              <a:rPr lang="en-US" sz="3600" dirty="0" smtClean="0">
                <a:latin typeface="Andalus" pitchFamily="18" charset="-78"/>
                <a:cs typeface="Andalus" pitchFamily="18" charset="-78"/>
              </a:rPr>
              <a:t>.</a:t>
            </a:r>
          </a:p>
          <a:p>
            <a:endParaRPr lang="en-US" sz="3600" dirty="0">
              <a:latin typeface="Andalus" pitchFamily="18" charset="-78"/>
              <a:cs typeface="Andalus" pitchFamily="18" charset="-78"/>
            </a:endParaRPr>
          </a:p>
          <a:p>
            <a:r>
              <a:rPr lang="en-US" sz="3600" dirty="0">
                <a:latin typeface="Andalus" pitchFamily="18" charset="-78"/>
                <a:cs typeface="Andalus" pitchFamily="18" charset="-78"/>
              </a:rPr>
              <a:t>Weak acids and bases dissociate only partially and reversibly.</a:t>
            </a:r>
          </a:p>
        </p:txBody>
      </p:sp>
    </p:spTree>
    <p:extLst>
      <p:ext uri="{BB962C8B-B14F-4D97-AF65-F5344CB8AC3E}">
        <p14:creationId xmlns="" xmlns:p14="http://schemas.microsoft.com/office/powerpoint/2010/main" val="28165429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195070980"/>
              </p:ext>
            </p:extLst>
          </p:nvPr>
        </p:nvGraphicFramePr>
        <p:xfrm>
          <a:off x="1371600" y="838200"/>
          <a:ext cx="6629400" cy="5358969"/>
        </p:xfrm>
        <a:graphic>
          <a:graphicData uri="http://schemas.openxmlformats.org/drawingml/2006/table">
            <a:tbl>
              <a:tblPr/>
              <a:tblGrid>
                <a:gridCol w="3314700"/>
                <a:gridCol w="3314700"/>
              </a:tblGrid>
              <a:tr h="484925">
                <a:tc gridSpan="2">
                  <a:txBody>
                    <a:bodyPr/>
                    <a:lstStyle/>
                    <a:p>
                      <a:endParaRPr lang="en-US" sz="3200" dirty="0"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pPr algn="ctr"/>
                      <a:r>
                        <a:rPr lang="en-US" sz="3200" b="1" dirty="0">
                          <a:solidFill>
                            <a:srgbClr val="FF0000"/>
                          </a:solidFill>
                          <a:latin typeface="Andalus" pitchFamily="18" charset="-78"/>
                          <a:cs typeface="Andalus" pitchFamily="18" charset="-78"/>
                        </a:rPr>
                        <a:t>Table of Common Acids </a:t>
                      </a:r>
                      <a:r>
                        <a:rPr lang="en-US" sz="3200" b="1" dirty="0" smtClean="0">
                          <a:solidFill>
                            <a:srgbClr val="FF0000"/>
                          </a:solidFill>
                          <a:latin typeface="Andalus" pitchFamily="18" charset="-78"/>
                          <a:cs typeface="Andalus" pitchFamily="18" charset="-78"/>
                        </a:rPr>
                        <a:t>-</a:t>
                      </a:r>
                      <a:endParaRPr lang="en-US" sz="3200" b="1" dirty="0">
                        <a:solidFill>
                          <a:srgbClr val="FF0000"/>
                        </a:solidFill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69849"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Andalus" pitchFamily="18" charset="-78"/>
                          <a:cs typeface="Andalus" pitchFamily="18" charset="-78"/>
                        </a:rPr>
                        <a:t> </a:t>
                      </a:r>
                      <a:r>
                        <a:rPr lang="en-US" sz="3200" dirty="0">
                          <a:latin typeface="Andalus" pitchFamily="18" charset="-78"/>
                          <a:cs typeface="Andalus" pitchFamily="18" charset="-78"/>
                          <a:hlinkClick r:id="rId2" action="ppaction://hlinkfile"/>
                        </a:rPr>
                        <a:t>Hydrochloric</a:t>
                      </a:r>
                      <a:r>
                        <a:rPr lang="en-US" sz="3200" dirty="0">
                          <a:latin typeface="Andalus" pitchFamily="18" charset="-78"/>
                          <a:cs typeface="Andalus" pitchFamily="18" charset="-78"/>
                        </a:rPr>
                        <a:t> -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Andalus" pitchFamily="18" charset="-78"/>
                          <a:cs typeface="Andalus" pitchFamily="18" charset="-78"/>
                        </a:rPr>
                        <a:t> </a:t>
                      </a:r>
                      <a:r>
                        <a:rPr lang="en-US" sz="3200" dirty="0" err="1">
                          <a:latin typeface="Andalus" pitchFamily="18" charset="-78"/>
                          <a:cs typeface="Andalus" pitchFamily="18" charset="-78"/>
                        </a:rPr>
                        <a:t>HCl</a:t>
                      </a:r>
                      <a:endParaRPr lang="en-US" sz="32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84925">
                <a:tc>
                  <a:txBody>
                    <a:bodyPr/>
                    <a:lstStyle/>
                    <a:p>
                      <a:r>
                        <a:rPr lang="en-US" sz="3200">
                          <a:latin typeface="Andalus" pitchFamily="18" charset="-78"/>
                          <a:cs typeface="Andalus" pitchFamily="18" charset="-78"/>
                        </a:rPr>
                        <a:t> Carbonic -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>
                          <a:latin typeface="Andalus" pitchFamily="18" charset="-78"/>
                          <a:cs typeface="Andalus" pitchFamily="18" charset="-78"/>
                        </a:rPr>
                        <a:t> H</a:t>
                      </a:r>
                      <a:r>
                        <a:rPr lang="en-US" sz="3200" baseline="-25000">
                          <a:latin typeface="Andalus" pitchFamily="18" charset="-78"/>
                          <a:cs typeface="Andalus" pitchFamily="18" charset="-78"/>
                        </a:rPr>
                        <a:t>2</a:t>
                      </a:r>
                      <a:r>
                        <a:rPr lang="en-US" sz="3200">
                          <a:latin typeface="Andalus" pitchFamily="18" charset="-78"/>
                          <a:cs typeface="Andalus" pitchFamily="18" charset="-78"/>
                        </a:rPr>
                        <a:t>CO</a:t>
                      </a:r>
                      <a:r>
                        <a:rPr lang="en-US" sz="3200" baseline="-25000">
                          <a:latin typeface="Andalus" pitchFamily="18" charset="-78"/>
                          <a:cs typeface="Andalus" pitchFamily="18" charset="-78"/>
                        </a:rPr>
                        <a:t>3</a:t>
                      </a:r>
                      <a:endParaRPr lang="en-US" sz="320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84925"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Andalus" pitchFamily="18" charset="-78"/>
                          <a:cs typeface="Andalus" pitchFamily="18" charset="-78"/>
                        </a:rPr>
                        <a:t> </a:t>
                      </a:r>
                      <a:r>
                        <a:rPr lang="en-US" sz="3200" dirty="0">
                          <a:latin typeface="Andalus" pitchFamily="18" charset="-78"/>
                          <a:cs typeface="Andalus" pitchFamily="18" charset="-78"/>
                          <a:hlinkClick r:id="rId2" action="ppaction://hlinkfile"/>
                        </a:rPr>
                        <a:t>Sulfuric</a:t>
                      </a:r>
                      <a:r>
                        <a:rPr lang="en-US" sz="3200" dirty="0">
                          <a:latin typeface="Andalus" pitchFamily="18" charset="-78"/>
                          <a:cs typeface="Andalus" pitchFamily="18" charset="-78"/>
                        </a:rPr>
                        <a:t> -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Andalus" pitchFamily="18" charset="-78"/>
                          <a:cs typeface="Andalus" pitchFamily="18" charset="-78"/>
                        </a:rPr>
                        <a:t> H</a:t>
                      </a:r>
                      <a:r>
                        <a:rPr lang="en-US" sz="3200" baseline="-25000" dirty="0">
                          <a:latin typeface="Andalus" pitchFamily="18" charset="-78"/>
                          <a:cs typeface="Andalus" pitchFamily="18" charset="-78"/>
                        </a:rPr>
                        <a:t>2</a:t>
                      </a:r>
                      <a:r>
                        <a:rPr lang="en-US" sz="3200" dirty="0">
                          <a:latin typeface="Andalus" pitchFamily="18" charset="-78"/>
                          <a:cs typeface="Andalus" pitchFamily="18" charset="-78"/>
                        </a:rPr>
                        <a:t>SO</a:t>
                      </a:r>
                      <a:r>
                        <a:rPr lang="en-US" sz="3200" baseline="-25000" dirty="0">
                          <a:latin typeface="Andalus" pitchFamily="18" charset="-78"/>
                          <a:cs typeface="Andalus" pitchFamily="18" charset="-78"/>
                        </a:rPr>
                        <a:t>4</a:t>
                      </a:r>
                      <a:endParaRPr lang="en-US" sz="32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42462">
                <a:tc>
                  <a:txBody>
                    <a:bodyPr/>
                    <a:lstStyle/>
                    <a:p>
                      <a:r>
                        <a:rPr lang="en-US" sz="3200">
                          <a:latin typeface="Andalus" pitchFamily="18" charset="-78"/>
                          <a:cs typeface="Andalus" pitchFamily="18" charset="-78"/>
                        </a:rPr>
                        <a:t> </a:t>
                      </a:r>
                      <a:r>
                        <a:rPr lang="en-US" sz="3200">
                          <a:latin typeface="Andalus" pitchFamily="18" charset="-78"/>
                          <a:cs typeface="Andalus" pitchFamily="18" charset="-78"/>
                          <a:hlinkClick r:id="rId2" action="ppaction://hlinkfile"/>
                        </a:rPr>
                        <a:t>Acetic</a:t>
                      </a:r>
                      <a:r>
                        <a:rPr lang="en-US" sz="3200">
                          <a:latin typeface="Andalus" pitchFamily="18" charset="-78"/>
                          <a:cs typeface="Andalus" pitchFamily="18" charset="-78"/>
                        </a:rPr>
                        <a:t> -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>
                          <a:latin typeface="Andalus" pitchFamily="18" charset="-78"/>
                          <a:cs typeface="Andalus" pitchFamily="18" charset="-78"/>
                        </a:rPr>
                        <a:t> HC</a:t>
                      </a:r>
                      <a:r>
                        <a:rPr lang="en-US" sz="3200" baseline="-25000">
                          <a:latin typeface="Andalus" pitchFamily="18" charset="-78"/>
                          <a:cs typeface="Andalus" pitchFamily="18" charset="-78"/>
                        </a:rPr>
                        <a:t>2</a:t>
                      </a:r>
                      <a:r>
                        <a:rPr lang="en-US" sz="3200">
                          <a:latin typeface="Andalus" pitchFamily="18" charset="-78"/>
                          <a:cs typeface="Andalus" pitchFamily="18" charset="-78"/>
                        </a:rPr>
                        <a:t>H</a:t>
                      </a:r>
                      <a:r>
                        <a:rPr lang="en-US" sz="3200" baseline="-25000">
                          <a:latin typeface="Andalus" pitchFamily="18" charset="-78"/>
                          <a:cs typeface="Andalus" pitchFamily="18" charset="-78"/>
                        </a:rPr>
                        <a:t>3</a:t>
                      </a:r>
                      <a:r>
                        <a:rPr lang="en-US" sz="3200">
                          <a:latin typeface="Andalus" pitchFamily="18" charset="-78"/>
                          <a:cs typeface="Andalus" pitchFamily="18" charset="-78"/>
                        </a:rPr>
                        <a:t>O</a:t>
                      </a:r>
                      <a:r>
                        <a:rPr lang="en-US" sz="3200" baseline="-25000">
                          <a:latin typeface="Andalus" pitchFamily="18" charset="-78"/>
                          <a:cs typeface="Andalus" pitchFamily="18" charset="-78"/>
                        </a:rPr>
                        <a:t>2</a:t>
                      </a:r>
                      <a:endParaRPr lang="en-US" sz="320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84925"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Andalus" pitchFamily="18" charset="-78"/>
                          <a:cs typeface="Andalus" pitchFamily="18" charset="-78"/>
                        </a:rPr>
                        <a:t> </a:t>
                      </a:r>
                      <a:r>
                        <a:rPr lang="en-US" sz="3200" dirty="0">
                          <a:latin typeface="Andalus" pitchFamily="18" charset="-78"/>
                          <a:cs typeface="Andalus" pitchFamily="18" charset="-78"/>
                          <a:hlinkClick r:id="rId2" action="ppaction://hlinkfile"/>
                        </a:rPr>
                        <a:t>Nitric</a:t>
                      </a:r>
                      <a:r>
                        <a:rPr lang="en-US" sz="3200" dirty="0">
                          <a:latin typeface="Andalus" pitchFamily="18" charset="-78"/>
                          <a:cs typeface="Andalus" pitchFamily="18" charset="-78"/>
                        </a:rPr>
                        <a:t> -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Andalus" pitchFamily="18" charset="-78"/>
                          <a:cs typeface="Andalus" pitchFamily="18" charset="-78"/>
                        </a:rPr>
                        <a:t> HNO</a:t>
                      </a:r>
                      <a:r>
                        <a:rPr lang="en-US" sz="3200" baseline="-25000" dirty="0">
                          <a:latin typeface="Andalus" pitchFamily="18" charset="-78"/>
                          <a:cs typeface="Andalus" pitchFamily="18" charset="-78"/>
                        </a:rPr>
                        <a:t>3</a:t>
                      </a:r>
                      <a:endParaRPr lang="en-US" sz="32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84925">
                <a:tc>
                  <a:txBody>
                    <a:bodyPr/>
                    <a:lstStyle/>
                    <a:p>
                      <a:r>
                        <a:rPr lang="en-US" sz="3200">
                          <a:latin typeface="Andalus" pitchFamily="18" charset="-78"/>
                          <a:cs typeface="Andalus" pitchFamily="18" charset="-78"/>
                        </a:rPr>
                        <a:t> Phosphoric -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>
                          <a:latin typeface="Andalus" pitchFamily="18" charset="-78"/>
                          <a:cs typeface="Andalus" pitchFamily="18" charset="-78"/>
                        </a:rPr>
                        <a:t> H</a:t>
                      </a:r>
                      <a:r>
                        <a:rPr lang="en-US" sz="3200" baseline="-25000">
                          <a:latin typeface="Andalus" pitchFamily="18" charset="-78"/>
                          <a:cs typeface="Andalus" pitchFamily="18" charset="-78"/>
                        </a:rPr>
                        <a:t>3</a:t>
                      </a:r>
                      <a:r>
                        <a:rPr lang="en-US" sz="3200">
                          <a:latin typeface="Andalus" pitchFamily="18" charset="-78"/>
                          <a:cs typeface="Andalus" pitchFamily="18" charset="-78"/>
                        </a:rPr>
                        <a:t>PO</a:t>
                      </a:r>
                      <a:r>
                        <a:rPr lang="en-US" sz="3200" baseline="-25000">
                          <a:latin typeface="Andalus" pitchFamily="18" charset="-78"/>
                          <a:cs typeface="Andalus" pitchFamily="18" charset="-78"/>
                        </a:rPr>
                        <a:t>4</a:t>
                      </a:r>
                      <a:endParaRPr lang="en-US" sz="320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42462">
                <a:tc>
                  <a:txBody>
                    <a:bodyPr/>
                    <a:lstStyle/>
                    <a:p>
                      <a:r>
                        <a:rPr lang="en-US" sz="3200">
                          <a:latin typeface="Andalus" pitchFamily="18" charset="-78"/>
                          <a:cs typeface="Andalus" pitchFamily="18" charset="-78"/>
                        </a:rPr>
                        <a:t> Citric -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Andalus" pitchFamily="18" charset="-78"/>
                          <a:cs typeface="Andalus" pitchFamily="18" charset="-78"/>
                        </a:rPr>
                        <a:t> H</a:t>
                      </a:r>
                      <a:r>
                        <a:rPr lang="en-US" sz="3200" baseline="-25000" dirty="0">
                          <a:latin typeface="Andalus" pitchFamily="18" charset="-78"/>
                          <a:cs typeface="Andalus" pitchFamily="18" charset="-78"/>
                        </a:rPr>
                        <a:t>3</a:t>
                      </a:r>
                      <a:r>
                        <a:rPr lang="en-US" sz="3200" dirty="0">
                          <a:latin typeface="Andalus" pitchFamily="18" charset="-78"/>
                          <a:cs typeface="Andalus" pitchFamily="18" charset="-78"/>
                        </a:rPr>
                        <a:t>C</a:t>
                      </a:r>
                      <a:r>
                        <a:rPr lang="en-US" sz="3200" baseline="-25000" dirty="0">
                          <a:latin typeface="Andalus" pitchFamily="18" charset="-78"/>
                          <a:cs typeface="Andalus" pitchFamily="18" charset="-78"/>
                        </a:rPr>
                        <a:t>6</a:t>
                      </a:r>
                      <a:r>
                        <a:rPr lang="en-US" sz="3200" dirty="0">
                          <a:latin typeface="Andalus" pitchFamily="18" charset="-78"/>
                          <a:cs typeface="Andalus" pitchFamily="18" charset="-78"/>
                        </a:rPr>
                        <a:t>H</a:t>
                      </a:r>
                      <a:r>
                        <a:rPr lang="en-US" sz="3200" baseline="-25000" dirty="0">
                          <a:latin typeface="Andalus" pitchFamily="18" charset="-78"/>
                          <a:cs typeface="Andalus" pitchFamily="18" charset="-78"/>
                        </a:rPr>
                        <a:t>8</a:t>
                      </a:r>
                      <a:r>
                        <a:rPr lang="en-US" sz="3200" dirty="0">
                          <a:latin typeface="Andalus" pitchFamily="18" charset="-78"/>
                          <a:cs typeface="Andalus" pitchFamily="18" charset="-78"/>
                        </a:rPr>
                        <a:t>O</a:t>
                      </a:r>
                      <a:r>
                        <a:rPr lang="en-US" sz="3200" baseline="-25000" dirty="0">
                          <a:latin typeface="Andalus" pitchFamily="18" charset="-78"/>
                          <a:cs typeface="Andalus" pitchFamily="18" charset="-78"/>
                        </a:rPr>
                        <a:t>6</a:t>
                      </a:r>
                      <a:endParaRPr lang="en-US" sz="32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323283">
                <a:tc>
                  <a:txBody>
                    <a:bodyPr/>
                    <a:lstStyle/>
                    <a:p>
                      <a:r>
                        <a:rPr lang="en-US" sz="3200">
                          <a:latin typeface="Andalus" pitchFamily="18" charset="-78"/>
                          <a:cs typeface="Andalus" pitchFamily="18" charset="-78"/>
                        </a:rPr>
                        <a:t> </a:t>
                      </a:r>
                      <a:r>
                        <a:rPr lang="en-US" sz="3200">
                          <a:latin typeface="Andalus" pitchFamily="18" charset="-78"/>
                          <a:cs typeface="Andalus" pitchFamily="18" charset="-78"/>
                          <a:hlinkClick r:id="rId2" action="ppaction://hlinkfile"/>
                        </a:rPr>
                        <a:t>Lactic</a:t>
                      </a:r>
                      <a:r>
                        <a:rPr lang="en-US" sz="3200">
                          <a:latin typeface="Andalus" pitchFamily="18" charset="-78"/>
                          <a:cs typeface="Andalus" pitchFamily="18" charset="-78"/>
                        </a:rPr>
                        <a:t> -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Andalus" pitchFamily="18" charset="-78"/>
                          <a:cs typeface="Andalus" pitchFamily="18" charset="-78"/>
                        </a:rPr>
                        <a:t> HC</a:t>
                      </a:r>
                      <a:r>
                        <a:rPr lang="en-US" sz="3200" baseline="-25000" dirty="0">
                          <a:latin typeface="Andalus" pitchFamily="18" charset="-78"/>
                          <a:cs typeface="Andalus" pitchFamily="18" charset="-78"/>
                        </a:rPr>
                        <a:t>3</a:t>
                      </a:r>
                      <a:r>
                        <a:rPr lang="en-US" sz="3200" dirty="0">
                          <a:latin typeface="Andalus" pitchFamily="18" charset="-78"/>
                          <a:cs typeface="Andalus" pitchFamily="18" charset="-78"/>
                        </a:rPr>
                        <a:t>H</a:t>
                      </a:r>
                      <a:r>
                        <a:rPr lang="en-US" sz="3200" baseline="-25000" dirty="0">
                          <a:latin typeface="Andalus" pitchFamily="18" charset="-78"/>
                          <a:cs typeface="Andalus" pitchFamily="18" charset="-78"/>
                        </a:rPr>
                        <a:t>5</a:t>
                      </a:r>
                      <a:r>
                        <a:rPr lang="en-US" sz="3200" dirty="0">
                          <a:latin typeface="Andalus" pitchFamily="18" charset="-78"/>
                          <a:cs typeface="Andalus" pitchFamily="18" charset="-78"/>
                        </a:rPr>
                        <a:t>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0093661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09844486"/>
              </p:ext>
            </p:extLst>
          </p:nvPr>
        </p:nvGraphicFramePr>
        <p:xfrm>
          <a:off x="838200" y="381001"/>
          <a:ext cx="6400800" cy="5211615"/>
        </p:xfrm>
        <a:graphic>
          <a:graphicData uri="http://schemas.openxmlformats.org/drawingml/2006/table">
            <a:tbl>
              <a:tblPr/>
              <a:tblGrid>
                <a:gridCol w="3656940"/>
                <a:gridCol w="2743860"/>
              </a:tblGrid>
              <a:tr h="291671">
                <a:tc gridSpan="2">
                  <a:txBody>
                    <a:bodyPr/>
                    <a:lstStyle/>
                    <a:p>
                      <a:pPr algn="ctr"/>
                      <a:endParaRPr lang="en-US" sz="2800" dirty="0">
                        <a:latin typeface="Andalus" pitchFamily="18" charset="-78"/>
                        <a:cs typeface="Andalus" pitchFamily="18" charset="-78"/>
                      </a:endParaRPr>
                    </a:p>
                    <a:p>
                      <a:pPr algn="ctr"/>
                      <a:r>
                        <a:rPr lang="en-US" sz="4000" u="sng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ndalus" pitchFamily="18" charset="-78"/>
                          <a:cs typeface="Andalus" pitchFamily="18" charset="-78"/>
                        </a:rPr>
                        <a:t>Table of Common </a:t>
                      </a:r>
                      <a:r>
                        <a:rPr lang="en-US" sz="4000" u="sng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ndalus" pitchFamily="18" charset="-78"/>
                          <a:cs typeface="Andalus" pitchFamily="18" charset="-78"/>
                        </a:rPr>
                        <a:t>Bases</a:t>
                      </a:r>
                    </a:p>
                    <a:p>
                      <a:pPr algn="ctr"/>
                      <a:endParaRPr lang="en-US" sz="28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7506">
                <a:tc>
                  <a:txBody>
                    <a:bodyPr/>
                    <a:lstStyle/>
                    <a:p>
                      <a:r>
                        <a:rPr lang="en-US" sz="2800">
                          <a:latin typeface="Andalus" pitchFamily="18" charset="-78"/>
                          <a:cs typeface="Andalus" pitchFamily="18" charset="-78"/>
                        </a:rPr>
                        <a:t> Sodium Hydroxide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Andalus" pitchFamily="18" charset="-78"/>
                          <a:cs typeface="Andalus" pitchFamily="18" charset="-78"/>
                        </a:rPr>
                        <a:t> </a:t>
                      </a:r>
                      <a:r>
                        <a:rPr lang="en-US" sz="2800" dirty="0" err="1">
                          <a:latin typeface="Andalus" pitchFamily="18" charset="-78"/>
                          <a:cs typeface="Andalus" pitchFamily="18" charset="-78"/>
                        </a:rPr>
                        <a:t>NaOH</a:t>
                      </a:r>
                      <a:endParaRPr lang="en-US" sz="28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91671"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Andalus" pitchFamily="18" charset="-78"/>
                          <a:cs typeface="Andalus" pitchFamily="18" charset="-78"/>
                        </a:rPr>
                        <a:t>Potassium Hydroxide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Andalus" pitchFamily="18" charset="-78"/>
                          <a:cs typeface="Andalus" pitchFamily="18" charset="-78"/>
                        </a:rPr>
                        <a:t> KOH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91671"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Andalus" pitchFamily="18" charset="-78"/>
                          <a:cs typeface="Andalus" pitchFamily="18" charset="-78"/>
                        </a:rPr>
                        <a:t>Magnesium Hydroxide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Andalus" pitchFamily="18" charset="-78"/>
                          <a:cs typeface="Andalus" pitchFamily="18" charset="-78"/>
                        </a:rPr>
                        <a:t>Mg(OH)</a:t>
                      </a:r>
                      <a:r>
                        <a:rPr lang="en-US" sz="2800" baseline="-25000" dirty="0">
                          <a:latin typeface="Andalus" pitchFamily="18" charset="-78"/>
                          <a:cs typeface="Andalus" pitchFamily="18" charset="-78"/>
                        </a:rPr>
                        <a:t>2</a:t>
                      </a:r>
                      <a:endParaRPr lang="en-US" sz="28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37506">
                <a:tc>
                  <a:txBody>
                    <a:bodyPr/>
                    <a:lstStyle/>
                    <a:p>
                      <a:r>
                        <a:rPr lang="en-US" sz="2800">
                          <a:latin typeface="Andalus" pitchFamily="18" charset="-78"/>
                          <a:cs typeface="Andalus" pitchFamily="18" charset="-78"/>
                        </a:rPr>
                        <a:t>Calcium Hydroxide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>
                          <a:latin typeface="Andalus" pitchFamily="18" charset="-78"/>
                          <a:cs typeface="Andalus" pitchFamily="18" charset="-78"/>
                        </a:rPr>
                        <a:t>Ca</a:t>
                      </a:r>
                      <a:r>
                        <a:rPr lang="en-US" sz="2800" dirty="0">
                          <a:latin typeface="Andalus" pitchFamily="18" charset="-78"/>
                          <a:cs typeface="Andalus" pitchFamily="18" charset="-78"/>
                        </a:rPr>
                        <a:t>(OH)</a:t>
                      </a:r>
                      <a:r>
                        <a:rPr lang="en-US" sz="2800" baseline="-25000" dirty="0">
                          <a:latin typeface="Andalus" pitchFamily="18" charset="-78"/>
                          <a:cs typeface="Andalus" pitchFamily="18" charset="-78"/>
                        </a:rPr>
                        <a:t>2</a:t>
                      </a:r>
                      <a:endParaRPr lang="en-US" sz="28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37506"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Andalus" pitchFamily="18" charset="-78"/>
                          <a:cs typeface="Andalus" pitchFamily="18" charset="-78"/>
                        </a:rPr>
                        <a:t>Ammonium Hydroxide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Andalus" pitchFamily="18" charset="-78"/>
                          <a:cs typeface="Andalus" pitchFamily="18" charset="-78"/>
                        </a:rPr>
                        <a:t> NH</a:t>
                      </a:r>
                      <a:r>
                        <a:rPr lang="en-US" sz="2800" baseline="-25000" dirty="0">
                          <a:latin typeface="Andalus" pitchFamily="18" charset="-78"/>
                          <a:cs typeface="Andalus" pitchFamily="18" charset="-78"/>
                        </a:rPr>
                        <a:t>4</a:t>
                      </a:r>
                      <a:r>
                        <a:rPr lang="en-US" sz="2800" dirty="0">
                          <a:latin typeface="Andalus" pitchFamily="18" charset="-78"/>
                          <a:cs typeface="Andalus" pitchFamily="18" charset="-78"/>
                        </a:rPr>
                        <a:t>OH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729177"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Andalus" pitchFamily="18" charset="-78"/>
                          <a:cs typeface="Andalus" pitchFamily="18" charset="-78"/>
                        </a:rPr>
                        <a:t> Ammonia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Andalus" pitchFamily="18" charset="-78"/>
                          <a:cs typeface="Andalus" pitchFamily="18" charset="-78"/>
                        </a:rPr>
                        <a:t> NH</a:t>
                      </a:r>
                      <a:r>
                        <a:rPr lang="en-US" sz="2800" baseline="-25000" dirty="0">
                          <a:latin typeface="Andalus" pitchFamily="18" charset="-78"/>
                          <a:cs typeface="Andalus" pitchFamily="18" charset="-78"/>
                        </a:rPr>
                        <a:t>3</a:t>
                      </a:r>
                      <a:endParaRPr lang="en-US" sz="28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92422">
                <a:tc>
                  <a:txBody>
                    <a:bodyPr/>
                    <a:lstStyle/>
                    <a:p>
                      <a:r>
                        <a:rPr lang="en-US" sz="2800">
                          <a:latin typeface="Andalus" pitchFamily="18" charset="-78"/>
                          <a:cs typeface="Andalus" pitchFamily="18" charset="-78"/>
                        </a:rPr>
                        <a:t>Sodium Carbonate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Andalus" pitchFamily="18" charset="-78"/>
                          <a:cs typeface="Andalus" pitchFamily="18" charset="-78"/>
                        </a:rPr>
                        <a:t> Na</a:t>
                      </a:r>
                      <a:r>
                        <a:rPr lang="en-US" sz="2800" baseline="-25000" dirty="0">
                          <a:latin typeface="Andalus" pitchFamily="18" charset="-78"/>
                          <a:cs typeface="Andalus" pitchFamily="18" charset="-78"/>
                        </a:rPr>
                        <a:t>2</a:t>
                      </a:r>
                      <a:r>
                        <a:rPr lang="en-US" sz="2800" dirty="0">
                          <a:latin typeface="Andalus" pitchFamily="18" charset="-78"/>
                          <a:cs typeface="Andalus" pitchFamily="18" charset="-78"/>
                        </a:rPr>
                        <a:t>CO</a:t>
                      </a:r>
                      <a:r>
                        <a:rPr lang="en-US" sz="2800" baseline="-25000" dirty="0">
                          <a:latin typeface="Andalus" pitchFamily="18" charset="-78"/>
                          <a:cs typeface="Andalus" pitchFamily="18" charset="-78"/>
                        </a:rPr>
                        <a:t>3</a:t>
                      </a:r>
                      <a:endParaRPr lang="en-US" sz="28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4447">
                <a:tc>
                  <a:txBody>
                    <a:bodyPr/>
                    <a:lstStyle/>
                    <a:p>
                      <a:r>
                        <a:rPr lang="en-US" sz="2800">
                          <a:latin typeface="Andalus" pitchFamily="18" charset="-78"/>
                          <a:cs typeface="Andalus" pitchFamily="18" charset="-78"/>
                        </a:rPr>
                        <a:t> Sodium Phosphate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latin typeface="Andalus" pitchFamily="18" charset="-78"/>
                          <a:cs typeface="Andalus" pitchFamily="18" charset="-78"/>
                        </a:rPr>
                        <a:t> Na</a:t>
                      </a:r>
                      <a:r>
                        <a:rPr lang="en-US" sz="2800" baseline="-25000" dirty="0">
                          <a:latin typeface="Andalus" pitchFamily="18" charset="-78"/>
                          <a:cs typeface="Andalus" pitchFamily="18" charset="-78"/>
                        </a:rPr>
                        <a:t>3</a:t>
                      </a:r>
                      <a:r>
                        <a:rPr lang="en-US" sz="2800" dirty="0">
                          <a:latin typeface="Andalus" pitchFamily="18" charset="-78"/>
                          <a:cs typeface="Andalus" pitchFamily="18" charset="-78"/>
                        </a:rPr>
                        <a:t>PO</a:t>
                      </a:r>
                      <a:r>
                        <a:rPr lang="en-US" sz="2800" baseline="-25000" dirty="0">
                          <a:latin typeface="Andalus" pitchFamily="18" charset="-78"/>
                          <a:cs typeface="Andalus" pitchFamily="18" charset="-78"/>
                        </a:rPr>
                        <a:t>4</a:t>
                      </a:r>
                      <a:endParaRPr lang="en-US" sz="2800" dirty="0">
                        <a:latin typeface="Andalus" pitchFamily="18" charset="-78"/>
                        <a:cs typeface="Andalus" pitchFamily="18" charset="-7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0558521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772</Words>
  <Application>Microsoft Office PowerPoint</Application>
  <PresentationFormat>On-screen Show (4:3)</PresentationFormat>
  <Paragraphs>144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Acid and base</vt:lpstr>
      <vt:lpstr>Acid-Base Theory</vt:lpstr>
      <vt:lpstr>Slide 3</vt:lpstr>
      <vt:lpstr>Slide 4</vt:lpstr>
      <vt:lpstr>Slide 5</vt:lpstr>
      <vt:lpstr>Slide 6</vt:lpstr>
      <vt:lpstr>Slide 7</vt:lpstr>
      <vt:lpstr>Slide 8</vt:lpstr>
      <vt:lpstr>Slide 9</vt:lpstr>
      <vt:lpstr>Conjugate acid base pairs</vt:lpstr>
      <vt:lpstr>Slide 11</vt:lpstr>
      <vt:lpstr>Slide 12</vt:lpstr>
      <vt:lpstr>Slide 13</vt:lpstr>
      <vt:lpstr>Slide 14</vt:lpstr>
      <vt:lpstr>pH Scale</vt:lpstr>
      <vt:lpstr>Slide 16</vt:lpstr>
      <vt:lpstr>Buffers</vt:lpstr>
      <vt:lpstr>Slide 18</vt:lpstr>
      <vt:lpstr>Slide 19</vt:lpstr>
      <vt:lpstr>Slide 20</vt:lpstr>
      <vt:lpstr>Slide 21</vt:lpstr>
      <vt:lpstr>Slide 22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Iman</dc:creator>
  <cp:lastModifiedBy>ksu</cp:lastModifiedBy>
  <cp:revision>23</cp:revision>
  <dcterms:created xsi:type="dcterms:W3CDTF">2006-08-16T00:00:00Z</dcterms:created>
  <dcterms:modified xsi:type="dcterms:W3CDTF">2012-03-08T07:25:00Z</dcterms:modified>
</cp:coreProperties>
</file>