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16"/>
  </p:notesMasterIdLst>
  <p:handoutMasterIdLst>
    <p:handoutMasterId r:id="rId17"/>
  </p:handoutMasterIdLst>
  <p:sldIdLst>
    <p:sldId id="381" r:id="rId2"/>
    <p:sldId id="518" r:id="rId3"/>
    <p:sldId id="519" r:id="rId4"/>
    <p:sldId id="520" r:id="rId5"/>
    <p:sldId id="521" r:id="rId6"/>
    <p:sldId id="522" r:id="rId7"/>
    <p:sldId id="523" r:id="rId8"/>
    <p:sldId id="524" r:id="rId9"/>
    <p:sldId id="525" r:id="rId10"/>
    <p:sldId id="526" r:id="rId11"/>
    <p:sldId id="527" r:id="rId12"/>
    <p:sldId id="528" r:id="rId13"/>
    <p:sldId id="529" r:id="rId14"/>
    <p:sldId id="530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3AD"/>
    <a:srgbClr val="253D8B"/>
    <a:srgbClr val="4767CF"/>
    <a:srgbClr val="FC1A5B"/>
    <a:srgbClr val="9D4DC9"/>
    <a:srgbClr val="C0C0C0"/>
    <a:srgbClr val="969696"/>
    <a:srgbClr val="A40C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9" autoAdjust="0"/>
    <p:restoredTop sz="94664" autoAdjust="0"/>
  </p:normalViewPr>
  <p:slideViewPr>
    <p:cSldViewPr>
      <p:cViewPr>
        <p:scale>
          <a:sx n="125" d="100"/>
          <a:sy n="125" d="100"/>
        </p:scale>
        <p:origin x="306" y="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ED582-9CB7-4FB8-A1D1-D3AE4E38F8E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64F24-BF82-4DA4-9F53-9EC99A9043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3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658AB1-AC73-4B1D-8BA3-CEFD0AA1ED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86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0" descr="blu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1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5" name="Line 53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" name="Line 54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" name="Line 55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" name="Line 56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Line 57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Line 58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tangle 59"/>
          <p:cNvSpPr>
            <a:spLocks noChangeArrowheads="1"/>
          </p:cNvSpPr>
          <p:nvPr userDrawn="1"/>
        </p:nvSpPr>
        <p:spPr bwMode="auto">
          <a:xfrm>
            <a:off x="0" y="2349500"/>
            <a:ext cx="9144000" cy="1366838"/>
          </a:xfrm>
          <a:prstGeom prst="rect">
            <a:avLst/>
          </a:prstGeom>
          <a:solidFill>
            <a:srgbClr val="000000">
              <a:alpha val="50195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60" descr="좁은 수평선"/>
          <p:cNvSpPr>
            <a:spLocks noChangeArrowheads="1"/>
          </p:cNvSpPr>
          <p:nvPr userDrawn="1"/>
        </p:nvSpPr>
        <p:spPr bwMode="auto">
          <a:xfrm>
            <a:off x="0" y="2349500"/>
            <a:ext cx="9144000" cy="250825"/>
          </a:xfrm>
          <a:prstGeom prst="rect">
            <a:avLst/>
          </a:prstGeom>
          <a:pattFill prst="narHorz">
            <a:fgClr>
              <a:srgbClr val="FFFFFF">
                <a:alpha val="50195"/>
              </a:srgbClr>
            </a:fgClr>
            <a:bgClr>
              <a:srgbClr val="969696">
                <a:alpha val="50195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Rectangle 61" descr="어두운 상향 대각선"/>
          <p:cNvSpPr>
            <a:spLocks noChangeArrowheads="1"/>
          </p:cNvSpPr>
          <p:nvPr userDrawn="1"/>
        </p:nvSpPr>
        <p:spPr bwMode="auto">
          <a:xfrm>
            <a:off x="0" y="3744913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30196"/>
              </a:srgbClr>
            </a:fgClr>
            <a:bgClr>
              <a:srgbClr val="969696">
                <a:alpha val="30196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4" name="Group 62"/>
          <p:cNvGrpSpPr>
            <a:grpSpLocks/>
          </p:cNvGrpSpPr>
          <p:nvPr userDrawn="1"/>
        </p:nvGrpSpPr>
        <p:grpSpPr bwMode="auto">
          <a:xfrm>
            <a:off x="755650" y="1123950"/>
            <a:ext cx="2508250" cy="1657350"/>
            <a:chOff x="748" y="1657"/>
            <a:chExt cx="1580" cy="1044"/>
          </a:xfrm>
        </p:grpSpPr>
        <p:sp>
          <p:nvSpPr>
            <p:cNvPr id="15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AutoShape 67"/>
            <p:cNvSpPr>
              <a:spLocks noChangeArrowheads="1"/>
            </p:cNvSpPr>
            <p:nvPr/>
          </p:nvSpPr>
          <p:spPr bwMode="auto">
            <a:xfrm>
              <a:off x="748" y="166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noFill/>
            <a:ln w="9525" algn="ctr">
              <a:solidFill>
                <a:srgbClr val="FFFFFF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Group 71"/>
          <p:cNvGrpSpPr>
            <a:grpSpLocks/>
          </p:cNvGrpSpPr>
          <p:nvPr userDrawn="1"/>
        </p:nvGrpSpPr>
        <p:grpSpPr bwMode="auto">
          <a:xfrm>
            <a:off x="6875463" y="3500438"/>
            <a:ext cx="2268537" cy="504825"/>
            <a:chOff x="3833" y="2010"/>
            <a:chExt cx="1860" cy="422"/>
          </a:xfrm>
        </p:grpSpPr>
        <p:sp>
          <p:nvSpPr>
            <p:cNvPr id="24" name="AutoShape 72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AutoShape 73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AutoShape 75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AutoShape 76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3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79"/>
          <p:cNvGrpSpPr>
            <a:grpSpLocks/>
          </p:cNvGrpSpPr>
          <p:nvPr userDrawn="1"/>
        </p:nvGrpSpPr>
        <p:grpSpPr bwMode="auto">
          <a:xfrm>
            <a:off x="250825" y="3575050"/>
            <a:ext cx="1441450" cy="285750"/>
            <a:chOff x="612" y="2353"/>
            <a:chExt cx="1361" cy="311"/>
          </a:xfrm>
        </p:grpSpPr>
        <p:sp>
          <p:nvSpPr>
            <p:cNvPr id="32" name="AutoShape 80"/>
            <p:cNvSpPr>
              <a:spLocks noChangeArrowheads="1"/>
            </p:cNvSpPr>
            <p:nvPr/>
          </p:nvSpPr>
          <p:spPr bwMode="auto">
            <a:xfrm>
              <a:off x="612" y="2362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AutoShape 81"/>
            <p:cNvSpPr>
              <a:spLocks noChangeArrowheads="1"/>
            </p:cNvSpPr>
            <p:nvPr/>
          </p:nvSpPr>
          <p:spPr bwMode="auto">
            <a:xfrm>
              <a:off x="804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AutoShape 82"/>
            <p:cNvSpPr>
              <a:spLocks noChangeArrowheads="1"/>
            </p:cNvSpPr>
            <p:nvPr/>
          </p:nvSpPr>
          <p:spPr bwMode="auto">
            <a:xfrm>
              <a:off x="996" y="2358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AutoShape 83"/>
            <p:cNvSpPr>
              <a:spLocks noChangeArrowheads="1"/>
            </p:cNvSpPr>
            <p:nvPr/>
          </p:nvSpPr>
          <p:spPr bwMode="auto">
            <a:xfrm>
              <a:off x="1188" y="2358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AutoShape 84"/>
            <p:cNvSpPr>
              <a:spLocks noChangeArrowheads="1"/>
            </p:cNvSpPr>
            <p:nvPr/>
          </p:nvSpPr>
          <p:spPr bwMode="auto">
            <a:xfrm>
              <a:off x="1379" y="2356"/>
              <a:ext cx="210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4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2"/>
            </a:xfrm>
            <a:prstGeom prst="chevron">
              <a:avLst>
                <a:gd name="adj" fmla="val 25000"/>
              </a:avLst>
            </a:prstGeom>
            <a:noFill/>
            <a:ln w="9525" algn="ctr">
              <a:solidFill>
                <a:srgbClr val="FFFFFF">
                  <a:alpha val="50195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39" name="Picture 87" descr="방사형 패턴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-9525"/>
            <a:ext cx="65151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88"/>
          <p:cNvGrpSpPr>
            <a:grpSpLocks/>
          </p:cNvGrpSpPr>
          <p:nvPr userDrawn="1"/>
        </p:nvGrpSpPr>
        <p:grpSpPr bwMode="auto">
          <a:xfrm>
            <a:off x="-12700" y="2047875"/>
            <a:ext cx="9166225" cy="3000375"/>
            <a:chOff x="-14" y="1278"/>
            <a:chExt cx="5774" cy="1890"/>
          </a:xfrm>
        </p:grpSpPr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0" y="316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-14" y="2659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-10" y="2341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-10" y="1278"/>
              <a:ext cx="5760" cy="0"/>
            </a:xfrm>
            <a:prstGeom prst="line">
              <a:avLst/>
            </a:prstGeom>
            <a:noFill/>
            <a:ln w="9525">
              <a:solidFill>
                <a:srgbClr val="FFFFFF">
                  <a:alpha val="5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5" name="Line 93"/>
          <p:cNvSpPr>
            <a:spLocks noChangeShapeType="1"/>
          </p:cNvSpPr>
          <p:nvPr userDrawn="1"/>
        </p:nvSpPr>
        <p:spPr bwMode="auto">
          <a:xfrm>
            <a:off x="0" y="3254375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46" name="Picture 94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33563"/>
            <a:ext cx="2879725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95" descr="영문간지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55733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379913" y="6648450"/>
            <a:ext cx="685800" cy="214313"/>
          </a:xfrm>
        </p:spPr>
        <p:txBody>
          <a:bodyPr anchorCtr="0"/>
          <a:lstStyle>
            <a:lvl1pPr algn="l">
              <a:defRPr sz="800"/>
            </a:lvl1pPr>
          </a:lstStyle>
          <a:p>
            <a:pPr>
              <a:defRPr/>
            </a:pPr>
            <a:fld id="{1AF1A1DD-1254-4472-A90F-B9D900587D5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1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DDAF2-3610-4DF8-AAED-C0530D7FC11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6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07B2D-B7D0-4831-BE9C-19237A6EE01A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1999E-5BA2-4B98-9FF9-4F9AA5CB9707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5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A375F-037C-424F-ADA5-A6E415D44476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FF20B-A9CF-4BEA-8AD7-1CC5FFBC00E4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48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2864A-301D-4FE2-8552-334CDFBA4059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89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2A260-FE9E-4790-8B43-FC39DB878463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044B-AA01-4362-AFAA-2B64FFE1EDA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6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EAEA9-1742-4B16-8371-7A2F9094738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8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CA077-D84E-4FFC-A99D-33E51EDA8B6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5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D65B-2E50-4A0E-A349-D0491063DB32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6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1000"/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lue"/>
          <p:cNvPicPr>
            <a:picLocks noChangeAspect="1" noChangeArrowheads="1"/>
          </p:cNvPicPr>
          <p:nvPr userDrawn="1"/>
        </p:nvPicPr>
        <p:blipFill>
          <a:blip r:embed="rId15"/>
          <a:srcRect t="27328"/>
          <a:stretch>
            <a:fillRect/>
          </a:stretch>
        </p:blipFill>
        <p:spPr bwMode="auto">
          <a:xfrm>
            <a:off x="0" y="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17"/>
          <p:cNvGrpSpPr>
            <a:grpSpLocks/>
          </p:cNvGrpSpPr>
          <p:nvPr userDrawn="1"/>
        </p:nvGrpSpPr>
        <p:grpSpPr bwMode="auto">
          <a:xfrm>
            <a:off x="752475" y="0"/>
            <a:ext cx="7346950" cy="6880225"/>
            <a:chOff x="474" y="0"/>
            <a:chExt cx="4628" cy="4334"/>
          </a:xfrm>
        </p:grpSpPr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474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106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4094" y="8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4338" y="0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4546" y="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5102" y="14"/>
              <a:ext cx="0" cy="4320"/>
            </a:xfrm>
            <a:prstGeom prst="line">
              <a:avLst/>
            </a:prstGeom>
            <a:noFill/>
            <a:ln w="9525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8" name="Rectangle 6"/>
          <p:cNvSpPr>
            <a:spLocks noChangeArrowheads="1"/>
          </p:cNvSpPr>
          <p:nvPr userDrawn="1"/>
        </p:nvSpPr>
        <p:spPr bwMode="auto">
          <a:xfrm>
            <a:off x="0" y="2286000"/>
            <a:ext cx="9144000" cy="4581525"/>
          </a:xfrm>
          <a:prstGeom prst="rect">
            <a:avLst/>
          </a:prstGeom>
          <a:gradFill rotWithShape="1">
            <a:gsLst>
              <a:gs pos="0">
                <a:srgbClr val="3B3B3B">
                  <a:alpha val="0"/>
                </a:srgbClr>
              </a:gs>
              <a:gs pos="100000">
                <a:srgbClr val="808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8925" y="6480175"/>
            <a:ext cx="982663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 algn="ctr">
              <a:defRPr kumimoji="0"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8FAA86D-C72D-4038-898C-12842BFCFD7E}" type="slidenum">
              <a:rPr lang="en-US" altLang="ko-K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FFFFFF"/>
              </a:solidFill>
            </a:endParaRPr>
          </a:p>
        </p:txBody>
      </p:sp>
      <p:sp>
        <p:nvSpPr>
          <p:cNvPr id="1030" name="Rectangle 4"/>
          <p:cNvSpPr>
            <a:spLocks noChangeArrowheads="1"/>
          </p:cNvSpPr>
          <p:nvPr userDrawn="1"/>
        </p:nvSpPr>
        <p:spPr bwMode="auto">
          <a:xfrm>
            <a:off x="0" y="908050"/>
            <a:ext cx="9153525" cy="5614988"/>
          </a:xfrm>
          <a:prstGeom prst="rect">
            <a:avLst/>
          </a:prstGeom>
          <a:solidFill>
            <a:srgbClr val="EAEAEA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8" descr="영문간지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7308850" y="115888"/>
            <a:ext cx="183515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2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6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7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8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9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0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1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33" name="Rectangle 25" descr="어두운 상향 대각선"/>
          <p:cNvSpPr>
            <a:spLocks noChangeArrowheads="1"/>
          </p:cNvSpPr>
          <p:nvPr userDrawn="1"/>
        </p:nvSpPr>
        <p:spPr bwMode="auto">
          <a:xfrm>
            <a:off x="0" y="908050"/>
            <a:ext cx="9144000" cy="476250"/>
          </a:xfrm>
          <a:prstGeom prst="rect">
            <a:avLst/>
          </a:prstGeom>
          <a:pattFill prst="dkUpDiag">
            <a:fgClr>
              <a:srgbClr val="000000">
                <a:alpha val="20000"/>
              </a:srgbClr>
            </a:fgClr>
            <a:bgClr>
              <a:srgbClr val="969696">
                <a:alpha val="20000"/>
              </a:srgbClr>
            </a:bgClr>
          </a:patt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4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3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34" charset="-127"/>
          <a:ea typeface="굴림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t-com.co.kr/online/ppt_gallery_1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CB7373AF-A275-48E4-ABEF-286F7E49F87F}" type="slidenum">
              <a:rPr lang="en-US" altLang="ko-KR" smtClean="0">
                <a:solidFill>
                  <a:srgbClr val="FFFFFF"/>
                </a:solidFill>
              </a:rPr>
              <a:pPr/>
              <a:t>1</a:t>
            </a:fld>
            <a:endParaRPr lang="en-US" altLang="ko-KR" smtClean="0">
              <a:solidFill>
                <a:srgbClr val="FFFFFF"/>
              </a:solidFill>
            </a:endParaRPr>
          </a:p>
        </p:txBody>
      </p:sp>
      <p:sp>
        <p:nvSpPr>
          <p:cNvPr id="3076" name="Rectangle 85"/>
          <p:cNvSpPr>
            <a:spLocks noChangeArrowheads="1"/>
          </p:cNvSpPr>
          <p:nvPr/>
        </p:nvSpPr>
        <p:spPr bwMode="auto">
          <a:xfrm rot="20302582">
            <a:off x="1403350" y="2276598"/>
            <a:ext cx="6310313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1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ARCH </a:t>
            </a:r>
            <a:r>
              <a:rPr lang="en-US" altLang="ko-KR" sz="3600" dirty="0" smtClean="0">
                <a:solidFill>
                  <a:srgbClr val="000000"/>
                </a:solidFill>
                <a:latin typeface="Arial Black" pitchFamily="34" charset="0"/>
              </a:rPr>
              <a:t>435</a:t>
            </a: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/>
            </a:r>
            <a:b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en-US" altLang="ko-KR" sz="36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altLang="ko-KR" sz="3200" dirty="0">
                <a:solidFill>
                  <a:srgbClr val="000000"/>
                </a:solidFill>
                <a:latin typeface="Arial Black" pitchFamily="34" charset="0"/>
              </a:rPr>
              <a:t>PROJECT MANAGEMENT</a:t>
            </a:r>
          </a:p>
        </p:txBody>
      </p:sp>
      <p:sp>
        <p:nvSpPr>
          <p:cNvPr id="5" name="Rectangle 81">
            <a:hlinkClick r:id="rId2"/>
          </p:cNvPr>
          <p:cNvSpPr>
            <a:spLocks noChangeArrowheads="1"/>
          </p:cNvSpPr>
          <p:nvPr/>
        </p:nvSpPr>
        <p:spPr bwMode="auto">
          <a:xfrm>
            <a:off x="1168400" y="5085184"/>
            <a:ext cx="7010400" cy="61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ko-KR" b="1" dirty="0">
                <a:latin typeface="Arial" charset="0"/>
              </a:rPr>
              <a:t>Lecture </a:t>
            </a:r>
            <a:r>
              <a:rPr lang="en-US" altLang="ko-KR" b="1" dirty="0" smtClean="0">
                <a:latin typeface="Arial" charset="0"/>
              </a:rPr>
              <a:t>6: </a:t>
            </a:r>
            <a:r>
              <a:rPr lang="en-US" b="1" dirty="0">
                <a:latin typeface="Arial" charset="0"/>
              </a:rPr>
              <a:t>Time-Cost </a:t>
            </a:r>
            <a:r>
              <a:rPr lang="en-US" b="1" dirty="0" smtClean="0">
                <a:latin typeface="Arial" charset="0"/>
              </a:rPr>
              <a:t>Trade-Offs</a:t>
            </a:r>
            <a:r>
              <a:rPr lang="en-US" b="1" dirty="0">
                <a:latin typeface="Arial" charset="0"/>
              </a:rPr>
              <a:t/>
            </a:r>
            <a:br>
              <a:rPr lang="en-US" b="1" dirty="0">
                <a:latin typeface="Arial" charset="0"/>
              </a:rPr>
            </a:br>
            <a:endParaRPr lang="en-US" altLang="ko-KR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7772400" cy="3278187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FF0000"/>
              </a:buClr>
              <a:buSzPct val="100000"/>
              <a:buFontTx/>
              <a:buNone/>
              <a:defRPr/>
            </a:pPr>
            <a:endParaRPr lang="en-US" sz="1000" b="1" i="1" u="sng" dirty="0" smtClean="0">
              <a:solidFill>
                <a:srgbClr val="262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 startAt="5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Crash Activity Time:  </a:t>
            </a:r>
            <a:r>
              <a:rPr lang="en-US" sz="2400" dirty="0"/>
              <a:t>M</a:t>
            </a:r>
            <a:r>
              <a:rPr lang="en-US" sz="2400" dirty="0" smtClean="0"/>
              <a:t>inimum activity duration     time that is technically possible.</a:t>
            </a:r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 startAt="5"/>
              <a:defRPr/>
            </a:pPr>
            <a:endParaRPr lang="en-US" sz="2400" dirty="0" smtClean="0"/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 startAt="5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Crash Cost: </a:t>
            </a:r>
            <a:r>
              <a:rPr lang="en-US" sz="2400" dirty="0" smtClean="0"/>
              <a:t>is assumed to be the minimum </a:t>
            </a:r>
            <a:r>
              <a:rPr lang="en-US" sz="2400" b="1" dirty="0" smtClean="0">
                <a:solidFill>
                  <a:srgbClr val="C00000"/>
                </a:solidFill>
              </a:rPr>
              <a:t>direct cost</a:t>
            </a:r>
            <a:r>
              <a:rPr lang="en-US" sz="2400" dirty="0" smtClean="0"/>
              <a:t> required to achieve the crash performance   time.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91880" y="879208"/>
            <a:ext cx="1944216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Definitions</a:t>
            </a:r>
            <a:endParaRPr lang="de-DE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2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340768"/>
            <a:ext cx="7772400" cy="1870075"/>
          </a:xfrm>
          <a:noFill/>
          <a:ln>
            <a:noFill/>
          </a:ln>
          <a:effectLst/>
        </p:spPr>
        <p:txBody>
          <a:bodyPr/>
          <a:lstStyle/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800" dirty="0" smtClean="0"/>
              <a:t>The relationship between the activity direct cost and activity time  may be straight line, continuous curve, or point.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800" b="1" dirty="0" smtClean="0">
                <a:solidFill>
                  <a:srgbClr val="C00000"/>
                </a:solidFill>
              </a:rPr>
              <a:t>The direct cost tends to </a:t>
            </a:r>
            <a:r>
              <a:rPr lang="en-US" sz="1800" b="1" u="sng" dirty="0" smtClean="0">
                <a:solidFill>
                  <a:srgbClr val="C00000"/>
                </a:solidFill>
              </a:rPr>
              <a:t>increase</a:t>
            </a:r>
            <a:r>
              <a:rPr lang="en-US" sz="1800" b="1" dirty="0" smtClean="0">
                <a:solidFill>
                  <a:srgbClr val="C00000"/>
                </a:solidFill>
              </a:rPr>
              <a:t> if </a:t>
            </a:r>
            <a:r>
              <a:rPr lang="en-US" sz="1800" b="1" u="sng" dirty="0" smtClean="0">
                <a:solidFill>
                  <a:srgbClr val="C00000"/>
                </a:solidFill>
              </a:rPr>
              <a:t>less</a:t>
            </a:r>
            <a:r>
              <a:rPr lang="en-US" sz="1800" b="1" dirty="0" smtClean="0">
                <a:solidFill>
                  <a:srgbClr val="C00000"/>
                </a:solidFill>
              </a:rPr>
              <a:t> time is available for activity.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1800" dirty="0" smtClean="0"/>
              <a:t>Time reduction approach assumed here will be based on </a:t>
            </a:r>
            <a:r>
              <a:rPr lang="en-US" sz="1800" b="1" dirty="0" smtClean="0">
                <a:solidFill>
                  <a:srgbClr val="C00000"/>
                </a:solidFill>
              </a:rPr>
              <a:t>simple     linear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800" dirty="0" smtClean="0"/>
              <a:t>time-cost trade-off for each activity.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245561" y="476672"/>
            <a:ext cx="76819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Direct Cost / Time Relationship</a:t>
            </a:r>
            <a:endParaRPr lang="de-DE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896" name="Group 6"/>
          <p:cNvGrpSpPr>
            <a:grpSpLocks/>
          </p:cNvGrpSpPr>
          <p:nvPr/>
        </p:nvGrpSpPr>
        <p:grpSpPr bwMode="auto">
          <a:xfrm>
            <a:off x="1219200" y="3318793"/>
            <a:ext cx="6858000" cy="2898775"/>
            <a:chOff x="990600" y="1219200"/>
            <a:chExt cx="7620000" cy="4652076"/>
          </a:xfrm>
        </p:grpSpPr>
        <p:pic>
          <p:nvPicPr>
            <p:cNvPr id="37897" name="Picture 8" descr="F8-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6" t="12207" r="5127" b="41699"/>
            <a:stretch>
              <a:fillRect/>
            </a:stretch>
          </p:blipFill>
          <p:spPr bwMode="auto">
            <a:xfrm>
              <a:off x="990600" y="1219200"/>
              <a:ext cx="7620000" cy="46520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7898" name="TextBox 8"/>
            <p:cNvSpPr txBox="1">
              <a:spLocks noChangeArrowheads="1"/>
            </p:cNvSpPr>
            <p:nvPr/>
          </p:nvSpPr>
          <p:spPr bwMode="auto">
            <a:xfrm>
              <a:off x="1676400" y="5453390"/>
              <a:ext cx="609600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1400" b="0"/>
                <a:t>Activity time-cost trade-off input for the CPM procedure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278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268760"/>
            <a:ext cx="7772400" cy="1230313"/>
          </a:xfrm>
          <a:noFill/>
          <a:ln>
            <a:noFill/>
          </a:ln>
          <a:effectLst/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The indirect cost tends to </a:t>
            </a:r>
            <a:r>
              <a:rPr lang="en-US" sz="2000" b="1" u="sng" dirty="0" smtClean="0">
                <a:solidFill>
                  <a:srgbClr val="C00000"/>
                </a:solidFill>
              </a:rPr>
              <a:t>increase</a:t>
            </a:r>
            <a:r>
              <a:rPr lang="en-US" sz="2000" b="1" dirty="0" smtClean="0">
                <a:solidFill>
                  <a:srgbClr val="C00000"/>
                </a:solidFill>
              </a:rPr>
              <a:t> if </a:t>
            </a:r>
            <a:r>
              <a:rPr lang="en-US" sz="2000" b="1" u="sng" dirty="0" smtClean="0">
                <a:solidFill>
                  <a:srgbClr val="C00000"/>
                </a:solidFill>
              </a:rPr>
              <a:t>more</a:t>
            </a:r>
            <a:r>
              <a:rPr lang="en-US" sz="2000" b="1" dirty="0" smtClean="0">
                <a:solidFill>
                  <a:srgbClr val="C00000"/>
                </a:solidFill>
              </a:rPr>
              <a:t> time is consumed for the project.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 dirty="0" smtClean="0"/>
              <a:t>The indirect cost is generally vary approximately </a:t>
            </a:r>
            <a:r>
              <a:rPr lang="en-US" sz="2000" b="1" dirty="0" smtClean="0">
                <a:solidFill>
                  <a:srgbClr val="C00000"/>
                </a:solidFill>
              </a:rPr>
              <a:t>linearly</a:t>
            </a:r>
            <a:r>
              <a:rPr lang="en-US" sz="2000" dirty="0" smtClean="0"/>
              <a:t> with the time.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28800" y="476672"/>
            <a:ext cx="60817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Indirect Cost / Time Relationship</a:t>
            </a:r>
            <a:endParaRPr lang="de-DE" sz="2800" b="1" dirty="0">
              <a:solidFill>
                <a:srgbClr val="C00000"/>
              </a:solidFill>
            </a:endParaRPr>
          </a:p>
        </p:txBody>
      </p:sp>
      <p:grpSp>
        <p:nvGrpSpPr>
          <p:cNvPr id="38920" name="Group 19"/>
          <p:cNvGrpSpPr>
            <a:grpSpLocks/>
          </p:cNvGrpSpPr>
          <p:nvPr/>
        </p:nvGrpSpPr>
        <p:grpSpPr bwMode="auto">
          <a:xfrm>
            <a:off x="1219200" y="2817837"/>
            <a:ext cx="6858000" cy="3424237"/>
            <a:chOff x="1219200" y="2209800"/>
            <a:chExt cx="6858000" cy="3423699"/>
          </a:xfrm>
        </p:grpSpPr>
        <p:grpSp>
          <p:nvGrpSpPr>
            <p:cNvPr id="38921" name="Group 9"/>
            <p:cNvGrpSpPr>
              <a:grpSpLocks/>
            </p:cNvGrpSpPr>
            <p:nvPr/>
          </p:nvGrpSpPr>
          <p:grpSpPr bwMode="auto">
            <a:xfrm>
              <a:off x="1219200" y="2209800"/>
              <a:ext cx="6858000" cy="3423699"/>
              <a:chOff x="1066800" y="1600200"/>
              <a:chExt cx="7620000" cy="4191464"/>
            </a:xfrm>
          </p:grpSpPr>
          <p:pic>
            <p:nvPicPr>
              <p:cNvPr id="11" name="Picture 2" descr="F8-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7540" t="10345" r="25856" b="57133"/>
              <a:stretch>
                <a:fillRect/>
              </a:stretch>
            </p:blipFill>
            <p:spPr bwMode="auto">
              <a:xfrm>
                <a:off x="1066800" y="1600200"/>
                <a:ext cx="7620000" cy="415999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38928" name="TextBox 11"/>
              <p:cNvSpPr txBox="1">
                <a:spLocks noChangeArrowheads="1"/>
              </p:cNvSpPr>
              <p:nvPr/>
            </p:nvSpPr>
            <p:spPr bwMode="auto">
              <a:xfrm>
                <a:off x="1143000" y="5377189"/>
                <a:ext cx="7467600" cy="414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1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11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11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11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11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endParaRPr lang="ar-EG" sz="1600"/>
              </a:p>
            </p:txBody>
          </p:sp>
        </p:grpSp>
        <p:sp>
          <p:nvSpPr>
            <p:cNvPr id="38922" name="Rectangle 8"/>
            <p:cNvSpPr>
              <a:spLocks noChangeArrowheads="1"/>
            </p:cNvSpPr>
            <p:nvPr/>
          </p:nvSpPr>
          <p:spPr bwMode="auto">
            <a:xfrm>
              <a:off x="1828800" y="2362200"/>
              <a:ext cx="6019800" cy="1447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ar-EG"/>
            </a:p>
          </p:txBody>
        </p:sp>
        <p:sp>
          <p:nvSpPr>
            <p:cNvPr id="38923" name="Rectangle 9"/>
            <p:cNvSpPr>
              <a:spLocks noChangeArrowheads="1"/>
            </p:cNvSpPr>
            <p:nvPr/>
          </p:nvSpPr>
          <p:spPr bwMode="auto">
            <a:xfrm>
              <a:off x="6019800" y="4114800"/>
              <a:ext cx="16764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ar-EG"/>
            </a:p>
          </p:txBody>
        </p:sp>
        <p:cxnSp>
          <p:nvCxnSpPr>
            <p:cNvPr id="38924" name="Straight Arrow Connector 13"/>
            <p:cNvCxnSpPr>
              <a:cxnSpLocks noChangeShapeType="1"/>
            </p:cNvCxnSpPr>
            <p:nvPr/>
          </p:nvCxnSpPr>
          <p:spPr bwMode="auto">
            <a:xfrm rot="10800000" flipV="1">
              <a:off x="5334001" y="4457699"/>
              <a:ext cx="685800" cy="495300"/>
            </a:xfrm>
            <a:prstGeom prst="straightConnector1">
              <a:avLst/>
            </a:prstGeom>
            <a:noFill/>
            <a:ln w="57150" algn="ctr">
              <a:solidFill>
                <a:schemeClr val="bg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5" name="Straight Connector 15"/>
            <p:cNvCxnSpPr>
              <a:cxnSpLocks noChangeShapeType="1"/>
            </p:cNvCxnSpPr>
            <p:nvPr/>
          </p:nvCxnSpPr>
          <p:spPr bwMode="auto">
            <a:xfrm rot="5400000">
              <a:off x="5106194" y="3962400"/>
              <a:ext cx="304800" cy="1588"/>
            </a:xfrm>
            <a:prstGeom prst="line">
              <a:avLst/>
            </a:prstGeom>
            <a:noFill/>
            <a:ln w="76200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26" name="Straight Connector 17"/>
            <p:cNvCxnSpPr>
              <a:cxnSpLocks noChangeShapeType="1"/>
            </p:cNvCxnSpPr>
            <p:nvPr/>
          </p:nvCxnSpPr>
          <p:spPr bwMode="auto">
            <a:xfrm rot="16200000" flipH="1">
              <a:off x="4914900" y="4533900"/>
              <a:ext cx="762000" cy="76200"/>
            </a:xfrm>
            <a:prstGeom prst="line">
              <a:avLst/>
            </a:prstGeom>
            <a:noFill/>
            <a:ln w="76200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24118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35696" y="404663"/>
            <a:ext cx="53959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Optimum Contract Duration</a:t>
            </a:r>
            <a:endParaRPr lang="de-DE" sz="2800" b="1" dirty="0">
              <a:solidFill>
                <a:srgbClr val="C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1560" y="1147763"/>
            <a:ext cx="82276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  <a:buClr>
                <a:srgbClr val="007AC2"/>
              </a:buClr>
              <a:buSzPct val="120000"/>
              <a:defRPr/>
            </a:pPr>
            <a:r>
              <a:rPr lang="en-US" sz="2000" b="1" kern="0" dirty="0">
                <a:latin typeface="+mn-lt"/>
              </a:rPr>
              <a:t>Optimum contract duration = project schedule for minimum total cost</a:t>
            </a:r>
          </a:p>
        </p:txBody>
      </p:sp>
      <p:grpSp>
        <p:nvGrpSpPr>
          <p:cNvPr id="39944" name="Group 9"/>
          <p:cNvGrpSpPr>
            <a:grpSpLocks/>
          </p:cNvGrpSpPr>
          <p:nvPr/>
        </p:nvGrpSpPr>
        <p:grpSpPr bwMode="auto">
          <a:xfrm>
            <a:off x="827584" y="1916832"/>
            <a:ext cx="7620000" cy="4159250"/>
            <a:chOff x="1066800" y="1600200"/>
            <a:chExt cx="7620000" cy="4159990"/>
          </a:xfrm>
        </p:grpSpPr>
        <p:pic>
          <p:nvPicPr>
            <p:cNvPr id="2" name="Picture 2" descr="F8-7"/>
            <p:cNvPicPr>
              <a:picLocks noChangeAspect="1" noChangeArrowheads="1"/>
            </p:cNvPicPr>
            <p:nvPr/>
          </p:nvPicPr>
          <p:blipFill>
            <a:blip r:embed="rId2" cstate="print"/>
            <a:srcRect l="17540" t="10345" r="25856" b="57133"/>
            <a:stretch>
              <a:fillRect/>
            </a:stretch>
          </p:blipFill>
          <p:spPr bwMode="auto">
            <a:xfrm>
              <a:off x="1066800" y="1600200"/>
              <a:ext cx="7620000" cy="415999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9946" name="TextBox 8"/>
            <p:cNvSpPr txBox="1">
              <a:spLocks noChangeArrowheads="1"/>
            </p:cNvSpPr>
            <p:nvPr/>
          </p:nvSpPr>
          <p:spPr bwMode="auto">
            <a:xfrm>
              <a:off x="1143000" y="5377190"/>
              <a:ext cx="7467600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1600"/>
                <a:t>Determining project schedule for minimum total cost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484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2F877-69DD-4DF8-BCDB-42CD77E1602B}" type="datetime8">
              <a:rPr lang="en-US" smtClean="0"/>
              <a:pPr>
                <a:defRPr/>
              </a:pPr>
              <a:t>10/12/2012 7:46 AM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7" y="286369"/>
            <a:ext cx="8999537" cy="62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889848" y="1709976"/>
            <a:ext cx="4420907" cy="254257"/>
            <a:chOff x="889848" y="1709976"/>
            <a:chExt cx="4420907" cy="254257"/>
          </a:xfrm>
        </p:grpSpPr>
        <p:sp>
          <p:nvSpPr>
            <p:cNvPr id="11" name="TextBox 10"/>
            <p:cNvSpPr txBox="1"/>
            <p:nvPr/>
          </p:nvSpPr>
          <p:spPr>
            <a:xfrm>
              <a:off x="889848" y="173145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10**</a:t>
              </a:r>
              <a:endParaRPr lang="en-US" sz="9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8285" y="173094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30**</a:t>
              </a:r>
              <a:endParaRPr lang="en-US" sz="9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29005" y="1709976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78</a:t>
              </a:r>
              <a:endParaRPr lang="en-US" sz="9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76871" y="1719156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42</a:t>
              </a:r>
              <a:endParaRPr lang="en-US" sz="9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30452" y="1719156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18</a:t>
              </a:r>
              <a:endParaRPr lang="en-US" sz="9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64056" y="171969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12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27477" y="173094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36</a:t>
              </a:r>
              <a:endParaRPr lang="en-US" sz="9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11960" y="1733401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860032" y="173094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89847" y="1559853"/>
            <a:ext cx="4420907" cy="242319"/>
            <a:chOff x="889847" y="1559853"/>
            <a:chExt cx="4420907" cy="242319"/>
          </a:xfrm>
        </p:grpSpPr>
        <p:sp>
          <p:nvSpPr>
            <p:cNvPr id="7" name="TextBox 6"/>
            <p:cNvSpPr txBox="1"/>
            <p:nvPr/>
          </p:nvSpPr>
          <p:spPr>
            <a:xfrm>
              <a:off x="889847" y="1559853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10*</a:t>
              </a:r>
              <a:endParaRPr lang="en-US" sz="9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78285" y="1559853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20*</a:t>
              </a:r>
              <a:endParaRPr lang="en-US" sz="9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29006" y="1561897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30</a:t>
              </a:r>
              <a:endParaRPr lang="en-US" sz="9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70395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15</a:t>
              </a:r>
              <a:endParaRPr lang="en-US" sz="9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11296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9</a:t>
              </a:r>
              <a:endParaRPr lang="en-US" sz="9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55687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513132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15</a:t>
              </a:r>
              <a:endParaRPr lang="en-US" sz="9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11960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</a:t>
              </a:r>
              <a:endParaRPr lang="en-US" sz="9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60031" y="157134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5</a:t>
              </a:r>
              <a:endParaRPr lang="en-US" sz="900" dirty="0"/>
            </a:p>
          </p:txBody>
        </p:sp>
      </p:grpSp>
      <p:grpSp>
        <p:nvGrpSpPr>
          <p:cNvPr id="14339" name="Group 14338"/>
          <p:cNvGrpSpPr/>
          <p:nvPr/>
        </p:nvGrpSpPr>
        <p:grpSpPr>
          <a:xfrm>
            <a:off x="889846" y="1869804"/>
            <a:ext cx="4420907" cy="252203"/>
            <a:chOff x="889846" y="1869804"/>
            <a:chExt cx="4420907" cy="252203"/>
          </a:xfrm>
        </p:grpSpPr>
        <p:sp>
          <p:nvSpPr>
            <p:cNvPr id="13" name="TextBox 12"/>
            <p:cNvSpPr txBox="1"/>
            <p:nvPr/>
          </p:nvSpPr>
          <p:spPr>
            <a:xfrm>
              <a:off x="889846" y="1872903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20*</a:t>
              </a:r>
              <a:endParaRPr lang="en-US" sz="9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9001" y="1875699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30*</a:t>
              </a:r>
              <a:endParaRPr lang="en-US" sz="9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29004" y="1880903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54</a:t>
              </a:r>
              <a:endParaRPr lang="en-US" sz="9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70394" y="186980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42</a:t>
              </a:r>
              <a:endParaRPr lang="en-US" sz="9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31494" y="1891175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12</a:t>
              </a:r>
              <a:endParaRPr lang="en-US" sz="9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60747" y="188286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9</a:t>
              </a:r>
              <a:endParaRPr lang="en-US" sz="9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529059" y="1879689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12</a:t>
              </a:r>
              <a:endParaRPr lang="en-US" sz="9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11960" y="1875699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</a:t>
              </a:r>
              <a:endParaRPr lang="en-US" sz="9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60030" y="188322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</a:t>
              </a:r>
              <a:endParaRPr lang="en-US" sz="900" dirty="0"/>
            </a:p>
          </p:txBody>
        </p:sp>
      </p:grpSp>
      <p:grpSp>
        <p:nvGrpSpPr>
          <p:cNvPr id="14336" name="Group 14335"/>
          <p:cNvGrpSpPr/>
          <p:nvPr/>
        </p:nvGrpSpPr>
        <p:grpSpPr>
          <a:xfrm>
            <a:off x="897094" y="2027266"/>
            <a:ext cx="4408574" cy="267901"/>
            <a:chOff x="897094" y="2027266"/>
            <a:chExt cx="4408574" cy="267901"/>
          </a:xfrm>
        </p:grpSpPr>
        <p:sp>
          <p:nvSpPr>
            <p:cNvPr id="15" name="TextBox 14"/>
            <p:cNvSpPr txBox="1"/>
            <p:nvPr/>
          </p:nvSpPr>
          <p:spPr>
            <a:xfrm>
              <a:off x="897094" y="203965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20**</a:t>
              </a:r>
              <a:endParaRPr lang="en-US" sz="9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78285" y="2027266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40**</a:t>
              </a:r>
              <a:endParaRPr lang="en-US" sz="9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29006" y="203965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51</a:t>
              </a:r>
              <a:endParaRPr lang="en-US" sz="9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79729" y="2039658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33</a:t>
              </a:r>
              <a:endParaRPr lang="en-US" sz="9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55776" y="203746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21</a:t>
              </a:r>
              <a:endParaRPr lang="en-US" sz="9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76039" y="2041687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15</a:t>
              </a:r>
              <a:endParaRPr lang="en-US" sz="9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11470" y="204236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18</a:t>
              </a:r>
              <a:endParaRPr lang="en-US" sz="9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11959" y="2038201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854945" y="2064335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</a:t>
              </a:r>
              <a:endParaRPr lang="en-US" sz="900" dirty="0"/>
            </a:p>
          </p:txBody>
        </p:sp>
      </p:grpSp>
      <p:grpSp>
        <p:nvGrpSpPr>
          <p:cNvPr id="14337" name="Group 14336"/>
          <p:cNvGrpSpPr/>
          <p:nvPr/>
        </p:nvGrpSpPr>
        <p:grpSpPr>
          <a:xfrm>
            <a:off x="889848" y="2185410"/>
            <a:ext cx="4415820" cy="250286"/>
            <a:chOff x="889848" y="2185410"/>
            <a:chExt cx="4415820" cy="250286"/>
          </a:xfrm>
        </p:grpSpPr>
        <p:sp>
          <p:nvSpPr>
            <p:cNvPr id="17" name="TextBox 16"/>
            <p:cNvSpPr txBox="1"/>
            <p:nvPr/>
          </p:nvSpPr>
          <p:spPr>
            <a:xfrm>
              <a:off x="889848" y="218541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30*</a:t>
              </a:r>
              <a:endParaRPr lang="en-US" sz="9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78283" y="218541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40*</a:t>
              </a:r>
              <a:endParaRPr lang="en-US" sz="9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19672" y="218541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72</a:t>
              </a:r>
              <a:endParaRPr lang="en-US" sz="9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70395" y="2185410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30</a:t>
              </a:r>
              <a:endParaRPr lang="en-US" sz="9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43255" y="2185477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12</a:t>
              </a:r>
              <a:endParaRPr lang="en-US" sz="9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21924" y="2185477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506410" y="218554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42</a:t>
              </a:r>
              <a:endParaRPr lang="en-US" sz="9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11958" y="220486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6</a:t>
              </a:r>
              <a:endParaRPr lang="en-US" sz="9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854945" y="2204864"/>
              <a:ext cx="45072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7</a:t>
              </a:r>
              <a:endParaRPr lang="en-US" sz="900" dirty="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537506" y="1891175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3/0</a:t>
            </a:r>
            <a:endParaRPr lang="en-US" sz="900" dirty="0"/>
          </a:p>
        </p:txBody>
      </p:sp>
      <p:sp>
        <p:nvSpPr>
          <p:cNvPr id="56" name="TextBox 55"/>
          <p:cNvSpPr txBox="1"/>
          <p:nvPr/>
        </p:nvSpPr>
        <p:spPr>
          <a:xfrm>
            <a:off x="5236940" y="395599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33</a:t>
            </a:r>
            <a:endParaRPr lang="en-US" sz="900" dirty="0"/>
          </a:p>
        </p:txBody>
      </p:sp>
      <p:sp>
        <p:nvSpPr>
          <p:cNvPr id="59" name="TextBox 58"/>
          <p:cNvSpPr txBox="1"/>
          <p:nvPr/>
        </p:nvSpPr>
        <p:spPr>
          <a:xfrm>
            <a:off x="6156175" y="1593414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3/0</a:t>
            </a:r>
            <a:endParaRPr lang="en-US" sz="900" dirty="0"/>
          </a:p>
        </p:txBody>
      </p:sp>
      <p:sp>
        <p:nvSpPr>
          <p:cNvPr id="60" name="TextBox 59"/>
          <p:cNvSpPr txBox="1"/>
          <p:nvPr/>
        </p:nvSpPr>
        <p:spPr>
          <a:xfrm>
            <a:off x="6156173" y="1751972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3/3</a:t>
            </a:r>
            <a:endParaRPr lang="en-US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5868144" y="205152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6/0</a:t>
            </a:r>
            <a:endParaRPr lang="en-US" sz="900" dirty="0"/>
          </a:p>
        </p:txBody>
      </p:sp>
      <p:sp>
        <p:nvSpPr>
          <p:cNvPr id="62" name="TextBox 61"/>
          <p:cNvSpPr txBox="1"/>
          <p:nvPr/>
        </p:nvSpPr>
        <p:spPr>
          <a:xfrm>
            <a:off x="5850979" y="223143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6/0</a:t>
            </a:r>
            <a:endParaRPr lang="en-US" sz="900" dirty="0"/>
          </a:p>
        </p:txBody>
      </p:sp>
      <p:sp>
        <p:nvSpPr>
          <p:cNvPr id="63" name="TextBox 62"/>
          <p:cNvSpPr txBox="1"/>
          <p:nvPr/>
        </p:nvSpPr>
        <p:spPr>
          <a:xfrm>
            <a:off x="5544476" y="395599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30</a:t>
            </a:r>
            <a:endParaRPr lang="en-US" sz="900" dirty="0"/>
          </a:p>
        </p:txBody>
      </p:sp>
      <p:sp>
        <p:nvSpPr>
          <p:cNvPr id="64" name="TextBox 63"/>
          <p:cNvSpPr txBox="1"/>
          <p:nvPr/>
        </p:nvSpPr>
        <p:spPr>
          <a:xfrm>
            <a:off x="5868143" y="395599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5" name="TextBox 64"/>
          <p:cNvSpPr txBox="1"/>
          <p:nvPr/>
        </p:nvSpPr>
        <p:spPr>
          <a:xfrm>
            <a:off x="6185739" y="395599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21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14155" y="4181715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7" name="TextBox 66"/>
          <p:cNvSpPr txBox="1"/>
          <p:nvPr/>
        </p:nvSpPr>
        <p:spPr>
          <a:xfrm>
            <a:off x="5850979" y="4596407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60</a:t>
            </a:r>
            <a:endParaRPr lang="en-US" sz="900" dirty="0"/>
          </a:p>
        </p:txBody>
      </p:sp>
      <p:sp>
        <p:nvSpPr>
          <p:cNvPr id="68" name="TextBox 67"/>
          <p:cNvSpPr txBox="1"/>
          <p:nvPr/>
        </p:nvSpPr>
        <p:spPr>
          <a:xfrm>
            <a:off x="5930811" y="4186829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6227494" y="4195651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70" name="TextBox 69"/>
          <p:cNvSpPr txBox="1"/>
          <p:nvPr/>
        </p:nvSpPr>
        <p:spPr>
          <a:xfrm>
            <a:off x="5544476" y="459805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12</a:t>
            </a:r>
            <a:endParaRPr lang="en-US" sz="900" dirty="0"/>
          </a:p>
        </p:txBody>
      </p:sp>
      <p:sp>
        <p:nvSpPr>
          <p:cNvPr id="71" name="TextBox 70"/>
          <p:cNvSpPr txBox="1"/>
          <p:nvPr/>
        </p:nvSpPr>
        <p:spPr>
          <a:xfrm>
            <a:off x="5614154" y="4371099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72" name="TextBox 71"/>
          <p:cNvSpPr txBox="1"/>
          <p:nvPr/>
        </p:nvSpPr>
        <p:spPr>
          <a:xfrm>
            <a:off x="5874673" y="4373811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10</a:t>
            </a:r>
            <a:endParaRPr lang="en-US" sz="900" dirty="0"/>
          </a:p>
        </p:txBody>
      </p:sp>
      <p:sp>
        <p:nvSpPr>
          <p:cNvPr id="73" name="TextBox 72"/>
          <p:cNvSpPr txBox="1"/>
          <p:nvPr/>
        </p:nvSpPr>
        <p:spPr>
          <a:xfrm>
            <a:off x="6156175" y="4381584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11</a:t>
            </a:r>
            <a:endParaRPr lang="en-US" sz="900" dirty="0"/>
          </a:p>
        </p:txBody>
      </p:sp>
      <p:sp>
        <p:nvSpPr>
          <p:cNvPr id="74" name="TextBox 73"/>
          <p:cNvSpPr txBox="1"/>
          <p:nvPr/>
        </p:nvSpPr>
        <p:spPr>
          <a:xfrm>
            <a:off x="6155778" y="460464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33</a:t>
            </a:r>
            <a:endParaRPr lang="en-US" sz="900" dirty="0"/>
          </a:p>
        </p:txBody>
      </p:sp>
      <p:sp>
        <p:nvSpPr>
          <p:cNvPr id="75" name="TextBox 74"/>
          <p:cNvSpPr txBox="1"/>
          <p:nvPr/>
        </p:nvSpPr>
        <p:spPr>
          <a:xfrm>
            <a:off x="5176375" y="4822775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162</a:t>
            </a:r>
            <a:endParaRPr lang="en-US" sz="900" dirty="0"/>
          </a:p>
        </p:txBody>
      </p:sp>
      <p:sp>
        <p:nvSpPr>
          <p:cNvPr id="76" name="TextBox 75"/>
          <p:cNvSpPr txBox="1"/>
          <p:nvPr/>
        </p:nvSpPr>
        <p:spPr>
          <a:xfrm>
            <a:off x="5237715" y="5013176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99</a:t>
            </a:r>
            <a:endParaRPr lang="en-US" sz="900" dirty="0"/>
          </a:p>
        </p:txBody>
      </p:sp>
      <p:sp>
        <p:nvSpPr>
          <p:cNvPr id="77" name="TextBox 76"/>
          <p:cNvSpPr txBox="1"/>
          <p:nvPr/>
        </p:nvSpPr>
        <p:spPr>
          <a:xfrm>
            <a:off x="5539386" y="5013176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90</a:t>
            </a:r>
            <a:endParaRPr lang="en-US" sz="900" dirty="0"/>
          </a:p>
        </p:txBody>
      </p:sp>
      <p:sp>
        <p:nvSpPr>
          <p:cNvPr id="78" name="TextBox 77"/>
          <p:cNvSpPr txBox="1"/>
          <p:nvPr/>
        </p:nvSpPr>
        <p:spPr>
          <a:xfrm>
            <a:off x="5508104" y="4822775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174</a:t>
            </a:r>
            <a:endParaRPr lang="en-US" sz="900" dirty="0"/>
          </a:p>
        </p:txBody>
      </p:sp>
      <p:sp>
        <p:nvSpPr>
          <p:cNvPr id="79" name="TextBox 78"/>
          <p:cNvSpPr txBox="1"/>
          <p:nvPr/>
        </p:nvSpPr>
        <p:spPr>
          <a:xfrm>
            <a:off x="6137726" y="4821782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267</a:t>
            </a:r>
            <a:endParaRPr lang="en-US" sz="900" dirty="0"/>
          </a:p>
        </p:txBody>
      </p:sp>
      <p:sp>
        <p:nvSpPr>
          <p:cNvPr id="80" name="TextBox 79"/>
          <p:cNvSpPr txBox="1"/>
          <p:nvPr/>
        </p:nvSpPr>
        <p:spPr>
          <a:xfrm>
            <a:off x="5839277" y="4822775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234</a:t>
            </a:r>
            <a:endParaRPr lang="en-US" sz="900" dirty="0"/>
          </a:p>
        </p:txBody>
      </p:sp>
      <p:sp>
        <p:nvSpPr>
          <p:cNvPr id="81" name="TextBox 80"/>
          <p:cNvSpPr txBox="1"/>
          <p:nvPr/>
        </p:nvSpPr>
        <p:spPr>
          <a:xfrm>
            <a:off x="5187170" y="523676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261</a:t>
            </a:r>
            <a:endParaRPr lang="en-US" sz="900" dirty="0"/>
          </a:p>
        </p:txBody>
      </p:sp>
      <p:sp>
        <p:nvSpPr>
          <p:cNvPr id="82" name="TextBox 81"/>
          <p:cNvSpPr txBox="1"/>
          <p:nvPr/>
        </p:nvSpPr>
        <p:spPr>
          <a:xfrm>
            <a:off x="5857970" y="5019401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72</a:t>
            </a:r>
            <a:endParaRPr lang="en-US" sz="900" dirty="0"/>
          </a:p>
        </p:txBody>
      </p:sp>
      <p:sp>
        <p:nvSpPr>
          <p:cNvPr id="83" name="TextBox 82"/>
          <p:cNvSpPr txBox="1"/>
          <p:nvPr/>
        </p:nvSpPr>
        <p:spPr>
          <a:xfrm>
            <a:off x="6156175" y="5020368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63</a:t>
            </a:r>
            <a:endParaRPr lang="en-US" sz="900" dirty="0"/>
          </a:p>
        </p:txBody>
      </p:sp>
      <p:sp>
        <p:nvSpPr>
          <p:cNvPr id="84" name="TextBox 83"/>
          <p:cNvSpPr txBox="1"/>
          <p:nvPr/>
        </p:nvSpPr>
        <p:spPr>
          <a:xfrm>
            <a:off x="5508104" y="524018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264</a:t>
            </a:r>
            <a:endParaRPr lang="en-US" sz="900" dirty="0"/>
          </a:p>
        </p:txBody>
      </p:sp>
      <p:sp>
        <p:nvSpPr>
          <p:cNvPr id="85" name="TextBox 84"/>
          <p:cNvSpPr txBox="1"/>
          <p:nvPr/>
        </p:nvSpPr>
        <p:spPr>
          <a:xfrm>
            <a:off x="5839276" y="524018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306</a:t>
            </a:r>
            <a:endParaRPr lang="en-US" sz="900" dirty="0"/>
          </a:p>
        </p:txBody>
      </p:sp>
      <p:sp>
        <p:nvSpPr>
          <p:cNvPr id="86" name="TextBox 85"/>
          <p:cNvSpPr txBox="1"/>
          <p:nvPr/>
        </p:nvSpPr>
        <p:spPr>
          <a:xfrm>
            <a:off x="6155777" y="5240183"/>
            <a:ext cx="4507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330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4518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888" y="1772816"/>
            <a:ext cx="7980560" cy="3446760"/>
          </a:xfrm>
          <a:noFill/>
          <a:ln>
            <a:noFill/>
          </a:ln>
          <a:effectLst/>
        </p:spPr>
        <p:txBody>
          <a:bodyPr/>
          <a:lstStyle/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results of planning and scheduling stages of the critical path method provide a network plan for the activities making up the project and a set of earliest and latest start and finish  times for each activity.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particular, the earliest occurrence time for the network      terminal event is the estimated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“normal”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project duration      time, based on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“normal”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activity time estimates.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483768" y="980728"/>
            <a:ext cx="41005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CC3300"/>
              </a:buClr>
              <a:buSzPct val="120000"/>
              <a:defRPr/>
            </a:pPr>
            <a:r>
              <a:rPr lang="en-US" sz="2800" b="1" dirty="0">
                <a:solidFill>
                  <a:srgbClr val="CC3300"/>
                </a:solidFill>
              </a:rPr>
              <a:t>Time-Cost Trade-off</a:t>
            </a:r>
            <a:endParaRPr lang="de-DE" sz="2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8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773" y="1556792"/>
            <a:ext cx="7913687" cy="4104456"/>
          </a:xfrm>
          <a:noFill/>
          <a:ln>
            <a:noFill/>
          </a:ln>
          <a:effectLst/>
        </p:spPr>
        <p:txBody>
          <a:bodyPr/>
          <a:lstStyle/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meet the customer contractually required time.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recover time of delays, that occur in the early stages of  the project, to avoid paying liquated damages, or avoid        damaging the company relationship with the customer. 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complete a project earlier than schedule in order to free  resources used and move on to another project.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avoid adverse weather.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receive an early-completion bonus.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meet a client’s desire for expediting the project.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51720" y="766667"/>
            <a:ext cx="55483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CC3300"/>
              </a:buClr>
              <a:buSzPct val="120000"/>
              <a:defRPr/>
            </a:pPr>
            <a:r>
              <a:rPr lang="en-US" sz="2800" b="1" dirty="0">
                <a:solidFill>
                  <a:srgbClr val="CC3300"/>
                </a:solidFill>
              </a:rPr>
              <a:t>Why Project Time Reduction</a:t>
            </a:r>
            <a:endParaRPr lang="de-DE" sz="2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40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1556792"/>
            <a:ext cx="8204696" cy="2678112"/>
          </a:xfrm>
          <a:noFill/>
          <a:ln>
            <a:noFill/>
          </a:ln>
          <a:effectLst/>
        </p:spPr>
        <p:txBody>
          <a:bodyPr/>
          <a:lstStyle/>
          <a:p>
            <a:pPr marL="0" indent="0" algn="just">
              <a:buClr>
                <a:srgbClr val="C00000"/>
              </a:buClr>
              <a:buSzPct val="100000"/>
              <a:buNone/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Free Time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dirty="0" smtClean="0"/>
              <a:t>Reviewing the job logic (critical activities in parallel).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dirty="0" smtClean="0"/>
              <a:t>Reviewing duration of critical activities.</a:t>
            </a:r>
          </a:p>
          <a:p>
            <a:pPr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dirty="0" smtClean="0"/>
              <a:t>Use overlap.</a:t>
            </a: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1691680" y="838199"/>
            <a:ext cx="54721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CC33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How</a:t>
            </a:r>
            <a:r>
              <a:rPr lang="en-US" sz="2800" b="1" dirty="0">
                <a:solidFill>
                  <a:srgbClr val="CC3300"/>
                </a:solidFill>
              </a:rPr>
              <a:t> to Shorten Project Time</a:t>
            </a:r>
            <a:endParaRPr lang="de-DE" sz="2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9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1484784"/>
            <a:ext cx="8285088" cy="4483100"/>
          </a:xfrm>
          <a:noFill/>
          <a:ln>
            <a:noFill/>
          </a:ln>
          <a:effectLst/>
        </p:spPr>
        <p:txBody>
          <a:bodyPr/>
          <a:lstStyle/>
          <a:p>
            <a:pPr marL="0" indent="0">
              <a:buClr>
                <a:srgbClr val="C00000"/>
              </a:buClr>
              <a:buSzPct val="100000"/>
              <a:buNone/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Buy Time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Have the existing crew work </a:t>
            </a:r>
            <a:r>
              <a:rPr lang="en-US" sz="2200" b="1" dirty="0" smtClean="0">
                <a:solidFill>
                  <a:srgbClr val="C00000"/>
                </a:solidFill>
              </a:rPr>
              <a:t>overtime</a:t>
            </a:r>
            <a:r>
              <a:rPr lang="en-US" sz="2200" dirty="0" smtClean="0"/>
              <a:t>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Bring in </a:t>
            </a:r>
            <a:r>
              <a:rPr lang="en-US" sz="2200" b="1" dirty="0" smtClean="0">
                <a:solidFill>
                  <a:srgbClr val="C00000"/>
                </a:solidFill>
              </a:rPr>
              <a:t>additional workers (resources)</a:t>
            </a:r>
            <a:r>
              <a:rPr lang="en-US" sz="2200" dirty="0" smtClean="0">
                <a:solidFill>
                  <a:srgbClr val="C00000"/>
                </a:solidFill>
              </a:rPr>
              <a:t> </a:t>
            </a:r>
            <a:r>
              <a:rPr lang="en-US" sz="2200" dirty="0" smtClean="0"/>
              <a:t>up to practical limit.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Work on multiple </a:t>
            </a:r>
            <a:r>
              <a:rPr lang="en-US" sz="2200" b="1" dirty="0" smtClean="0">
                <a:solidFill>
                  <a:srgbClr val="C00000"/>
                </a:solidFill>
              </a:rPr>
              <a:t>shifts</a:t>
            </a:r>
            <a:r>
              <a:rPr lang="en-US" sz="2200" dirty="0" smtClean="0"/>
              <a:t>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Achieve more output by offering </a:t>
            </a:r>
            <a:r>
              <a:rPr lang="en-US" sz="2200" b="1" dirty="0" smtClean="0">
                <a:solidFill>
                  <a:srgbClr val="C00000"/>
                </a:solidFill>
              </a:rPr>
              <a:t>incentive payments</a:t>
            </a:r>
            <a:r>
              <a:rPr lang="en-US" sz="2200" dirty="0" smtClean="0"/>
              <a:t>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Use better/more </a:t>
            </a:r>
            <a:r>
              <a:rPr lang="en-US" sz="2200" b="1" dirty="0" smtClean="0">
                <a:solidFill>
                  <a:srgbClr val="C00000"/>
                </a:solidFill>
              </a:rPr>
              <a:t>advanced equipment(s)</a:t>
            </a:r>
            <a:r>
              <a:rPr lang="en-US" sz="2200" dirty="0" smtClean="0"/>
              <a:t>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Use more quickly installed materials.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 Use </a:t>
            </a:r>
            <a:r>
              <a:rPr lang="en-US" sz="2200" b="1" dirty="0" smtClean="0">
                <a:solidFill>
                  <a:srgbClr val="C00000"/>
                </a:solidFill>
              </a:rPr>
              <a:t>subcontractors</a:t>
            </a:r>
            <a:r>
              <a:rPr lang="en-US" sz="2200" dirty="0" smtClean="0"/>
              <a:t>.</a:t>
            </a:r>
          </a:p>
          <a:p>
            <a:pPr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200" dirty="0" smtClean="0"/>
              <a:t>Change construction method.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07704" y="764704"/>
            <a:ext cx="54721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CC3300"/>
              </a:buClr>
              <a:buSzPct val="120000"/>
              <a:defRPr/>
            </a:pPr>
            <a:r>
              <a:rPr lang="en-US" sz="2800" b="1" dirty="0">
                <a:solidFill>
                  <a:srgbClr val="CC3300"/>
                </a:solidFill>
              </a:rPr>
              <a:t>How to Shorten Project Time</a:t>
            </a:r>
            <a:endParaRPr lang="de-DE" sz="2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0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263650"/>
            <a:ext cx="8001000" cy="3232150"/>
          </a:xfrm>
          <a:noFill/>
          <a:ln>
            <a:noFill/>
          </a:ln>
          <a:effectLst/>
        </p:spPr>
        <p:txBody>
          <a:bodyPr/>
          <a:lstStyle/>
          <a:p>
            <a:pPr marL="0" lvl="1" indent="0" algn="just">
              <a:buClr>
                <a:srgbClr val="FF0000"/>
              </a:buClr>
              <a:buFontTx/>
              <a:buNone/>
              <a:defRPr/>
            </a:pPr>
            <a:r>
              <a:rPr lang="en-US" sz="2800" dirty="0" smtClean="0">
                <a:latin typeface="+mj-lt"/>
              </a:rPr>
              <a:t>The main purpose of this topic is to demonstrate a procedure to determine activity schedules to reduce the project duration time with      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a minimum increase in the project direct costs</a:t>
            </a:r>
            <a:r>
              <a:rPr lang="en-US" sz="2800" dirty="0" smtClean="0">
                <a:latin typeface="+mj-lt"/>
              </a:rPr>
              <a:t>, by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buying</a:t>
            </a: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time</a:t>
            </a: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along the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critical path</a:t>
            </a: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(s) where it can be obtained at </a:t>
            </a:r>
            <a:r>
              <a:rPr lang="en-US" sz="2800" b="1" dirty="0" smtClean="0">
                <a:solidFill>
                  <a:srgbClr val="C00000"/>
                </a:solidFill>
                <a:latin typeface="+mj-lt"/>
              </a:rPr>
              <a:t>least cost</a:t>
            </a:r>
            <a:r>
              <a:rPr lang="en-US" sz="2800" dirty="0" smtClean="0">
                <a:latin typeface="+mj-lt"/>
              </a:rPr>
              <a:t>.</a:t>
            </a:r>
            <a:endParaRPr lang="en-US" sz="2800" u="sng" dirty="0">
              <a:latin typeface="+mj-lt"/>
            </a:endParaRPr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1259632" y="516134"/>
            <a:ext cx="70723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ctr">
              <a:spcBef>
                <a:spcPct val="20000"/>
              </a:spcBef>
              <a:buClr>
                <a:srgbClr val="CC3300"/>
              </a:buClr>
              <a:buSzPct val="120000"/>
              <a:defRPr/>
            </a:pPr>
            <a:r>
              <a:rPr lang="en-US" sz="2800" b="1" dirty="0">
                <a:solidFill>
                  <a:srgbClr val="CC3300"/>
                </a:solidFill>
              </a:rPr>
              <a:t>Purpose of Time Reduction Technique</a:t>
            </a:r>
            <a:endParaRPr lang="de-DE" sz="2800" b="1" dirty="0">
              <a:solidFill>
                <a:srgbClr val="CC33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552" y="4868863"/>
            <a:ext cx="8299648" cy="71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lvl="1" algn="just">
              <a:lnSpc>
                <a:spcPct val="125000"/>
              </a:lnSpc>
              <a:spcBef>
                <a:spcPct val="25000"/>
              </a:spcBef>
              <a:buClr>
                <a:srgbClr val="FF0000"/>
              </a:buClr>
              <a:buSzPct val="120000"/>
              <a:defRPr/>
            </a:pPr>
            <a:r>
              <a:rPr lang="en-US" sz="2000" b="1" kern="0" dirty="0">
                <a:solidFill>
                  <a:srgbClr val="C00000"/>
                </a:solidFill>
                <a:latin typeface="+mj-lt"/>
              </a:rPr>
              <a:t>Assumption</a:t>
            </a:r>
            <a:r>
              <a:rPr lang="en-US" sz="2000" b="0" kern="0" dirty="0">
                <a:latin typeface="+mj-lt"/>
              </a:rPr>
              <a:t>: It is assumed in all of the procedures that are presented in this topic that unlimited resources are available.</a:t>
            </a:r>
            <a:endParaRPr lang="en-US" sz="2000" b="0" u="sng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440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3131840" y="620687"/>
            <a:ext cx="2424112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Definitions</a:t>
            </a:r>
            <a:endParaRPr lang="de-DE" sz="2800" b="1" dirty="0">
              <a:solidFill>
                <a:srgbClr val="C00000"/>
              </a:solidFill>
            </a:endParaRPr>
          </a:p>
        </p:txBody>
      </p:sp>
      <p:grpSp>
        <p:nvGrpSpPr>
          <p:cNvPr id="33799" name="Group 8"/>
          <p:cNvGrpSpPr>
            <a:grpSpLocks/>
          </p:cNvGrpSpPr>
          <p:nvPr/>
        </p:nvGrpSpPr>
        <p:grpSpPr bwMode="auto">
          <a:xfrm>
            <a:off x="755576" y="1412776"/>
            <a:ext cx="7620000" cy="4651375"/>
            <a:chOff x="990600" y="1219200"/>
            <a:chExt cx="7620000" cy="4652076"/>
          </a:xfrm>
        </p:grpSpPr>
        <p:pic>
          <p:nvPicPr>
            <p:cNvPr id="33800" name="Picture 8" descr="F8-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6" t="12207" r="5127" b="41699"/>
            <a:stretch>
              <a:fillRect/>
            </a:stretch>
          </p:blipFill>
          <p:spPr bwMode="auto">
            <a:xfrm>
              <a:off x="990600" y="1219200"/>
              <a:ext cx="7620000" cy="46520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3801" name="TextBox 7"/>
            <p:cNvSpPr txBox="1">
              <a:spLocks noChangeArrowheads="1"/>
            </p:cNvSpPr>
            <p:nvPr/>
          </p:nvSpPr>
          <p:spPr bwMode="auto">
            <a:xfrm>
              <a:off x="1676400" y="5453390"/>
              <a:ext cx="609600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1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sz="1400" b="0"/>
                <a:t>Activity time-cost trade-off input for the CPM procedure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978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136904" cy="3456384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Activity Direct Cost</a:t>
            </a:r>
            <a:r>
              <a:rPr lang="en-US" sz="2200" dirty="0" smtClean="0"/>
              <a:t>: It includes the cost of the material, equipment, and direct labor required to perform the       activity in question. If the activity is entirely performed by a subcontractor, then the activity direct cost is equal to  the price of the subcontract, plus any added fees.</a:t>
            </a:r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/>
              <a:defRPr/>
            </a:pPr>
            <a:endParaRPr lang="en-US" sz="1100" dirty="0" smtClean="0"/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Project indirect cost</a:t>
            </a:r>
            <a:r>
              <a:rPr lang="en-US" sz="2200" i="1" dirty="0" smtClean="0"/>
              <a:t>: </a:t>
            </a:r>
            <a:r>
              <a:rPr lang="en-US" sz="2200" dirty="0" smtClean="0"/>
              <a:t>It includes, supervision and other  overhead costs, interest charges on project investment, penalty costs due to poor quality or delayed projects.</a:t>
            </a:r>
            <a:endParaRPr lang="en-US" sz="2400" dirty="0" smtClean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491880" y="879208"/>
            <a:ext cx="1944216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Definitions</a:t>
            </a:r>
            <a:endParaRPr lang="de-DE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13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576" y="1628801"/>
            <a:ext cx="7772400" cy="4032448"/>
          </a:xfrm>
          <a:noFill/>
          <a:ln>
            <a:noFill/>
          </a:ln>
          <a:effectLst/>
        </p:spPr>
        <p:txBody>
          <a:bodyPr/>
          <a:lstStyle/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 startAt="3"/>
              <a:defRPr/>
            </a:pPr>
            <a:r>
              <a:rPr lang="en-US" sz="2200" b="1" dirty="0" smtClean="0">
                <a:solidFill>
                  <a:srgbClr val="C00000"/>
                </a:solidFill>
              </a:rPr>
              <a:t>Normal Activity Time: </a:t>
            </a:r>
            <a:r>
              <a:rPr lang="en-US" sz="2200" dirty="0" smtClean="0"/>
              <a:t>It is the normal time that is used in the basic critical path planning and scheduling      based on the </a:t>
            </a:r>
            <a:r>
              <a:rPr lang="en-US" sz="2200" b="1" dirty="0" smtClean="0">
                <a:solidFill>
                  <a:srgbClr val="C00000"/>
                </a:solidFill>
              </a:rPr>
              <a:t>normal</a:t>
            </a:r>
            <a:r>
              <a:rPr lang="en-US" sz="2200" dirty="0" smtClean="0"/>
              <a:t> level of resource.</a:t>
            </a:r>
          </a:p>
          <a:p>
            <a:pPr marL="457200" indent="-457200" algn="just">
              <a:buClr>
                <a:srgbClr val="C00000"/>
              </a:buClr>
              <a:buSzPct val="100000"/>
              <a:buFontTx/>
              <a:buAutoNum type="arabicPeriod" startAt="3"/>
              <a:defRPr/>
            </a:pPr>
            <a:r>
              <a:rPr lang="en-US" sz="2200" b="1" dirty="0" smtClean="0">
                <a:solidFill>
                  <a:srgbClr val="C00000"/>
                </a:solidFill>
              </a:rPr>
              <a:t>Normal Activity Cost: </a:t>
            </a:r>
            <a:r>
              <a:rPr lang="en-US" sz="2200" dirty="0" smtClean="0"/>
              <a:t>The normal activity cost is equal to the minimum of </a:t>
            </a:r>
            <a:r>
              <a:rPr lang="en-US" sz="2200" b="1" dirty="0" smtClean="0">
                <a:solidFill>
                  <a:srgbClr val="C00000"/>
                </a:solidFill>
              </a:rPr>
              <a:t>direct costs</a:t>
            </a:r>
            <a:r>
              <a:rPr lang="en-US" sz="2200" dirty="0" smtClean="0">
                <a:solidFill>
                  <a:srgbClr val="C00000"/>
                </a:solidFill>
              </a:rPr>
              <a:t> </a:t>
            </a:r>
            <a:r>
              <a:rPr lang="en-US" sz="2200" dirty="0" smtClean="0"/>
              <a:t>required to perform the activity, and the corresponding activity duration is      called the normal time. </a:t>
            </a:r>
          </a:p>
          <a:p>
            <a:pPr marL="457200" indent="-457200" algn="just">
              <a:buClr>
                <a:srgbClr val="FF0000"/>
              </a:buClr>
              <a:buSzPct val="100000"/>
              <a:buFontTx/>
              <a:buNone/>
              <a:defRPr/>
            </a:pPr>
            <a:endParaRPr lang="en-US" sz="1000" dirty="0" smtClean="0"/>
          </a:p>
          <a:p>
            <a:pPr marL="428625" algn="just"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 i="1" dirty="0" smtClean="0"/>
              <a:t>The normal time is actually the shortest time required to perform the activity under the minimum direct cost constraint.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91880" y="879208"/>
            <a:ext cx="1944216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algn="l">
              <a:spcBef>
                <a:spcPct val="20000"/>
              </a:spcBef>
              <a:buClr>
                <a:srgbClr val="FF0000"/>
              </a:buClr>
              <a:buSzPct val="120000"/>
              <a:defRPr/>
            </a:pPr>
            <a:r>
              <a:rPr lang="en-US" sz="2800" b="1" dirty="0">
                <a:solidFill>
                  <a:srgbClr val="C00000"/>
                </a:solidFill>
              </a:rPr>
              <a:t>Definitions</a:t>
            </a:r>
            <a:endParaRPr lang="de-DE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7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기본 디자인">
  <a:themeElements>
    <a:clrScheme name="1_기본 디자인 3">
      <a:dk1>
        <a:srgbClr val="000000"/>
      </a:dk1>
      <a:lt1>
        <a:srgbClr val="FFFFFF"/>
      </a:lt1>
      <a:dk2>
        <a:srgbClr val="FFFFFF"/>
      </a:dk2>
      <a:lt2>
        <a:srgbClr val="4D4D4D"/>
      </a:lt2>
      <a:accent1>
        <a:srgbClr val="7067AF"/>
      </a:accent1>
      <a:accent2>
        <a:srgbClr val="99CCFF"/>
      </a:accent2>
      <a:accent3>
        <a:srgbClr val="FFFFFF"/>
      </a:accent3>
      <a:accent4>
        <a:srgbClr val="000000"/>
      </a:accent4>
      <a:accent5>
        <a:srgbClr val="BBB8D4"/>
      </a:accent5>
      <a:accent6>
        <a:srgbClr val="8AB9E7"/>
      </a:accent6>
      <a:hlink>
        <a:srgbClr val="CCCCFF"/>
      </a:hlink>
      <a:folHlink>
        <a:srgbClr val="C68DFF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34" charset="-127"/>
            <a:ea typeface="굴림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3671</TotalTime>
  <Words>738</Words>
  <Application>Microsoft Office PowerPoint</Application>
  <PresentationFormat>On-screen Show (4:3)</PresentationFormat>
  <Paragraphs>135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2_기본 디자인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HBP, USM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STUDIO</dc:title>
  <dc:creator>Abdullah</dc:creator>
  <cp:lastModifiedBy>User</cp:lastModifiedBy>
  <cp:revision>328</cp:revision>
  <cp:lastPrinted>2012-11-10T08:35:29Z</cp:lastPrinted>
  <dcterms:created xsi:type="dcterms:W3CDTF">2004-04-28T08:22:41Z</dcterms:created>
  <dcterms:modified xsi:type="dcterms:W3CDTF">2012-12-10T04:48:09Z</dcterms:modified>
</cp:coreProperties>
</file>