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84" r:id="rId15"/>
    <p:sldId id="285" r:id="rId16"/>
    <p:sldId id="293" r:id="rId17"/>
    <p:sldId id="294" r:id="rId18"/>
    <p:sldId id="295" r:id="rId19"/>
    <p:sldId id="296" r:id="rId20"/>
    <p:sldId id="297" r:id="rId21"/>
    <p:sldId id="298" r:id="rId22"/>
    <p:sldId id="301" r:id="rId23"/>
    <p:sldId id="302" r:id="rId24"/>
    <p:sldId id="304" r:id="rId25"/>
    <p:sldId id="305" r:id="rId26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nette Stillwell" initials="NBS" lastIdx="5" clrIdx="0"/>
  <p:cmAuthor id="1" name="Gerald Titchener" initials="G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0A5"/>
    <a:srgbClr val="FFFFFF"/>
    <a:srgbClr val="96CDEE"/>
    <a:srgbClr val="0F3F5D"/>
    <a:srgbClr val="01773A"/>
    <a:srgbClr val="156B13"/>
    <a:srgbClr val="008000"/>
    <a:srgbClr val="F2000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9" autoAdjust="0"/>
    <p:restoredTop sz="76171" autoAdjust="0"/>
  </p:normalViewPr>
  <p:slideViewPr>
    <p:cSldViewPr>
      <p:cViewPr varScale="1">
        <p:scale>
          <a:sx n="95" d="100"/>
          <a:sy n="95" d="100"/>
        </p:scale>
        <p:origin x="22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8971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EE4060F-EC6E-45B5-96F1-A60F0585115B}" type="datetimeFigureOut">
              <a:rPr lang="en-US" smtClean="0"/>
              <a:pPr/>
              <a:t>9/5/23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8971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987596C-5E44-4393-BE44-DB7D499825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8971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pPr>
              <a:defRPr/>
            </a:pPr>
            <a:fld id="{46950642-C6F2-4E46-90C1-0B12B643B3D7}" type="datetimeFigureOut">
              <a:rPr lang="en-US"/>
              <a:pPr>
                <a:defRPr/>
              </a:pPr>
              <a:t>9/5/23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531813"/>
            <a:ext cx="3543300" cy="2657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7260" y="3366135"/>
            <a:ext cx="7498080" cy="31889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8971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pPr>
              <a:defRPr/>
            </a:pPr>
            <a:fld id="{CAA8545F-A231-4F50-B1F1-95F56EBB6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40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E15741-3D7D-4040-B8D6-1FB96ED7622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Principles of Information Systems, Thirteenth Edition</a:t>
            </a:r>
            <a:br>
              <a:rPr lang="en-US" altLang="en-US" sz="1100" dirty="0"/>
            </a:br>
            <a:endParaRPr lang="en-US" altLang="en-US" sz="1100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Chapter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Information Systems in Organizations</a:t>
            </a:r>
          </a:p>
          <a:p>
            <a:pPr eaLnBrk="1" hangingPunct="1"/>
            <a:endParaRPr lang="es-EC" altLang="en-US" dirty="0"/>
          </a:p>
        </p:txBody>
      </p:sp>
    </p:spTree>
    <p:extLst>
      <p:ext uri="{BB962C8B-B14F-4D97-AF65-F5344CB8AC3E}">
        <p14:creationId xmlns:p14="http://schemas.microsoft.com/office/powerpoint/2010/main" val="1057569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</a:p>
          <a:p>
            <a:endParaRPr lang="en-US" dirty="0"/>
          </a:p>
          <a:p>
            <a:r>
              <a:rPr lang="en-US" altLang="en-US" dirty="0"/>
              <a:t>Reengineering</a:t>
            </a:r>
          </a:p>
          <a:p>
            <a:pPr lvl="1"/>
            <a:r>
              <a:rPr lang="en-US" altLang="en-US" dirty="0"/>
              <a:t>Also called process redesign and business process reengineering (BPR)</a:t>
            </a:r>
          </a:p>
          <a:p>
            <a:pPr lvl="1"/>
            <a:r>
              <a:rPr lang="en-US" altLang="en-US" dirty="0"/>
              <a:t>Involves the radical redesign of business processes, organizational structures, information systems, and values of the organization to achieve a breakthrough in business results</a:t>
            </a:r>
          </a:p>
          <a:p>
            <a:r>
              <a:rPr lang="en-US" altLang="en-US" dirty="0"/>
              <a:t>Continuous improvement </a:t>
            </a:r>
          </a:p>
          <a:p>
            <a:pPr lvl="1"/>
            <a:r>
              <a:rPr lang="en-US" altLang="en-US" dirty="0"/>
              <a:t>Constantly seeking ways to improve business processes and add value to products and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91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30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89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Outsourcing, Offshoring, and Downsizing</a:t>
            </a:r>
          </a:p>
          <a:p>
            <a:endParaRPr lang="en-US" dirty="0"/>
          </a:p>
          <a:p>
            <a:r>
              <a:rPr lang="en-US" altLang="en-US" dirty="0"/>
              <a:t>Outsourcing</a:t>
            </a:r>
          </a:p>
          <a:p>
            <a:pPr lvl="1"/>
            <a:r>
              <a:rPr lang="en-US" altLang="en-US" dirty="0"/>
              <a:t>A long-term business arrangement in which a company contracts for services with an outside organization that has expertise in providing a specific function</a:t>
            </a:r>
          </a:p>
          <a:p>
            <a:r>
              <a:rPr lang="en-US" altLang="en-US" dirty="0"/>
              <a:t>Offshore outsourcing (offshoring)</a:t>
            </a:r>
          </a:p>
          <a:p>
            <a:pPr lvl="1"/>
            <a:r>
              <a:rPr lang="en-US" altLang="en-US" dirty="0"/>
              <a:t>The service is located in a country different than the firm obtaining the services</a:t>
            </a:r>
          </a:p>
          <a:p>
            <a:r>
              <a:rPr lang="en-US" altLang="en-US" dirty="0"/>
              <a:t>A number of companies are finding that outsourcing does not necessarily lead to reduced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91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Careers in Information Systems</a:t>
            </a:r>
          </a:p>
          <a:p>
            <a:endParaRPr lang="en-US" dirty="0"/>
          </a:p>
          <a:p>
            <a:r>
              <a:rPr lang="en-US" altLang="en-US" dirty="0"/>
              <a:t>Successful IS workers must:</a:t>
            </a:r>
          </a:p>
          <a:p>
            <a:pPr lvl="1"/>
            <a:r>
              <a:rPr lang="en-US" altLang="en-US" dirty="0"/>
              <a:t>Enjoy working in a fast-paced, dynamic environment</a:t>
            </a:r>
          </a:p>
          <a:p>
            <a:pPr lvl="1"/>
            <a:r>
              <a:rPr lang="en-US" altLang="en-US" dirty="0"/>
              <a:t>Meet deadlines and solving unexpected challenges</a:t>
            </a:r>
          </a:p>
          <a:p>
            <a:pPr lvl="1"/>
            <a:r>
              <a:rPr lang="en-US" altLang="en-US" dirty="0"/>
              <a:t>Possess good communication skills</a:t>
            </a:r>
          </a:p>
          <a:p>
            <a:pPr lvl="1"/>
            <a:r>
              <a:rPr lang="en-US" altLang="en-US" dirty="0"/>
              <a:t>Have solid analytical and decision-making skills </a:t>
            </a:r>
          </a:p>
          <a:p>
            <a:pPr lvl="1"/>
            <a:r>
              <a:rPr lang="en-US" altLang="en-US" dirty="0"/>
              <a:t>Develop effective team and leadership skills </a:t>
            </a:r>
          </a:p>
          <a:p>
            <a:pPr lvl="1"/>
            <a:r>
              <a:rPr lang="en-US" altLang="en-US" dirty="0"/>
              <a:t>Be adept at implementing organization change</a:t>
            </a:r>
          </a:p>
          <a:p>
            <a:pPr lvl="1"/>
            <a:r>
              <a:rPr lang="en-US" altLang="en-US" dirty="0"/>
              <a:t>Be prepared to engage in life-long learning in a rapidly changing field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86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Careers in Information Systems</a:t>
            </a:r>
          </a:p>
          <a:p>
            <a:endParaRPr lang="en-US" dirty="0"/>
          </a:p>
          <a:p>
            <a:r>
              <a:rPr lang="en-US" altLang="en-US" dirty="0"/>
              <a:t>Technical skills important for IS workers to have:</a:t>
            </a:r>
          </a:p>
          <a:p>
            <a:pPr lvl="1"/>
            <a:r>
              <a:rPr lang="en-US" altLang="en-US" dirty="0"/>
              <a:t>Capability to analyze large amounts of structured and unstructured data</a:t>
            </a:r>
          </a:p>
          <a:p>
            <a:pPr lvl="1"/>
            <a:r>
              <a:rPr lang="en-US" altLang="en-US" dirty="0"/>
              <a:t>Ability to design/build applications for mobile devices</a:t>
            </a:r>
          </a:p>
          <a:p>
            <a:pPr lvl="1"/>
            <a:r>
              <a:rPr lang="en-US" altLang="en-US" dirty="0"/>
              <a:t>Programing and application development skills</a:t>
            </a:r>
          </a:p>
          <a:p>
            <a:pPr lvl="1"/>
            <a:r>
              <a:rPr lang="en-US" altLang="en-US" dirty="0"/>
              <a:t>Technical support expertise</a:t>
            </a:r>
          </a:p>
          <a:p>
            <a:pPr lvl="1"/>
            <a:r>
              <a:rPr lang="en-US" altLang="en-US" dirty="0"/>
              <a:t>Project management skills</a:t>
            </a:r>
          </a:p>
          <a:p>
            <a:pPr lvl="1"/>
            <a:r>
              <a:rPr lang="en-US" altLang="en-US" dirty="0"/>
              <a:t>Knowledge of networking and cloud computing</a:t>
            </a:r>
          </a:p>
          <a:p>
            <a:pPr lvl="1"/>
            <a:r>
              <a:rPr lang="en-US" altLang="en-US" dirty="0"/>
              <a:t>Ability to audit systems and implement necessary security measures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10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Roles, Functions, and Careers in IS</a:t>
            </a:r>
          </a:p>
          <a:p>
            <a:endParaRPr lang="en-US" dirty="0"/>
          </a:p>
          <a:p>
            <a:r>
              <a:rPr lang="en-US" altLang="en-US" dirty="0"/>
              <a:t>In addition to technical skills, IS professionals need:</a:t>
            </a:r>
          </a:p>
          <a:p>
            <a:pPr lvl="1"/>
            <a:r>
              <a:rPr lang="en-US" altLang="en-US" dirty="0"/>
              <a:t>Skills in written and verbal communication</a:t>
            </a:r>
          </a:p>
          <a:p>
            <a:pPr lvl="1"/>
            <a:r>
              <a:rPr lang="en-US" altLang="en-US" dirty="0"/>
              <a:t>An understanding of organizations and the way they operate</a:t>
            </a:r>
          </a:p>
          <a:p>
            <a:pPr lvl="1"/>
            <a:r>
              <a:rPr lang="en-US" altLang="en-US" dirty="0"/>
              <a:t>The ability to work with people and in groups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91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Roles, Functions, and Careers in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77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Typical IS Titles and Functions</a:t>
            </a:r>
          </a:p>
          <a:p>
            <a:endParaRPr lang="en-US" dirty="0"/>
          </a:p>
          <a:p>
            <a:r>
              <a:rPr lang="en-US" altLang="en-US" dirty="0"/>
              <a:t>Chief information officer (CIO) employs the IS department’s equipment and personnel to help the organization attain its goals</a:t>
            </a:r>
          </a:p>
          <a:p>
            <a:r>
              <a:rPr lang="en-US" altLang="en-US" dirty="0"/>
              <a:t>Senior IS Managers</a:t>
            </a:r>
          </a:p>
          <a:p>
            <a:pPr lvl="1"/>
            <a:r>
              <a:rPr lang="en-US" altLang="en-US" dirty="0"/>
              <a:t>Vice president of information systems</a:t>
            </a:r>
          </a:p>
          <a:p>
            <a:pPr lvl="1"/>
            <a:r>
              <a:rPr lang="en-US" altLang="en-US" dirty="0"/>
              <a:t>Manager of information systems</a:t>
            </a:r>
          </a:p>
          <a:p>
            <a:pPr lvl="1"/>
            <a:r>
              <a:rPr lang="en-US" altLang="en-US" dirty="0"/>
              <a:t>Chief technology officer (CTO)</a:t>
            </a:r>
          </a:p>
          <a:p>
            <a:pPr lvl="1"/>
            <a:r>
              <a:rPr lang="en-US" altLang="en-US" dirty="0"/>
              <a:t>Central role of all of the above is to communicate with other areas of the organization to determine changing business needs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27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Typical IS Titles and Functions: Operations Roles</a:t>
            </a:r>
          </a:p>
          <a:p>
            <a:endParaRPr lang="en-US" dirty="0"/>
          </a:p>
          <a:p>
            <a:r>
              <a:rPr lang="en-US" altLang="en-US" dirty="0"/>
              <a:t>Data center managers are responsible for the maintenance and operation of the organization’s computing facilities</a:t>
            </a:r>
          </a:p>
          <a:p>
            <a:r>
              <a:rPr lang="en-US" altLang="en-US" dirty="0"/>
              <a:t>System operators run and maintain IS equipment</a:t>
            </a:r>
          </a:p>
          <a:p>
            <a:r>
              <a:rPr lang="en-US" altLang="en-US" dirty="0"/>
              <a:t>IS security analysts are responsible for maintaining the security and integrity of their organizations’ systems and data</a:t>
            </a:r>
          </a:p>
          <a:p>
            <a:r>
              <a:rPr lang="en-US" altLang="en-US" dirty="0"/>
              <a:t>Local area network (LAN) administrators set up and manage the network hardware, software, and security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9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Objectives</a:t>
            </a:r>
          </a:p>
          <a:p>
            <a:endParaRPr lang="en-US" altLang="en-US" dirty="0"/>
          </a:p>
          <a:p>
            <a:r>
              <a:rPr lang="en-US" altLang="en-US" dirty="0"/>
              <a:t>After completing this chapter, you will be able to:</a:t>
            </a:r>
          </a:p>
          <a:p>
            <a:r>
              <a:rPr lang="en-US" altLang="en-US" dirty="0"/>
              <a:t>Sketch a general model of an organization showing how information systems support and work within  automated portions of an organizational process</a:t>
            </a:r>
          </a:p>
          <a:p>
            <a:r>
              <a:rPr lang="en-US" altLang="en-US" dirty="0"/>
              <a:t>Define the term value chain and identify several examples within a typical manufacturing or service organization</a:t>
            </a:r>
          </a:p>
          <a:p>
            <a:r>
              <a:rPr lang="en-US" altLang="en-US" dirty="0"/>
              <a:t>Define the term innovation and identify two types</a:t>
            </a:r>
          </a:p>
          <a:p>
            <a:r>
              <a:rPr lang="en-US" altLang="en-US" dirty="0"/>
              <a:t>Define reengineering and continuous improvement and explain how they are different</a:t>
            </a:r>
          </a:p>
          <a:p>
            <a:endParaRPr lang="en-US" alt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097760-DAB3-4F3E-BDB0-ECFF7E2DBD2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3652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Typical IS Titles and Functions: Development Roles</a:t>
            </a:r>
          </a:p>
          <a:p>
            <a:endParaRPr lang="en-US" dirty="0"/>
          </a:p>
          <a:p>
            <a:r>
              <a:rPr lang="en-US" altLang="en-US" dirty="0"/>
              <a:t>Software developers write the software that customers and employees use</a:t>
            </a:r>
          </a:p>
          <a:p>
            <a:r>
              <a:rPr lang="en-US" altLang="en-US" dirty="0"/>
              <a:t>Systems analysts consult with management and users, as well as convey system requirements to software developers and network architects</a:t>
            </a:r>
          </a:p>
          <a:p>
            <a:r>
              <a:rPr lang="en-US" altLang="en-US" dirty="0"/>
              <a:t>Programmers convert a program design developed by a systems analyst or software developer into one of many computer languages</a:t>
            </a:r>
          </a:p>
          <a:p>
            <a:r>
              <a:rPr lang="en-US" altLang="en-US" dirty="0"/>
              <a:t>Web developers design and maintain Web sites, including site layout and function, to meet the client’s requirements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77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Typical IS Titles and Functions: Support</a:t>
            </a:r>
          </a:p>
          <a:p>
            <a:endParaRPr lang="en-US" dirty="0"/>
          </a:p>
          <a:p>
            <a:r>
              <a:rPr lang="en-US" altLang="en-US" dirty="0"/>
              <a:t>Database administrators (DBAs) design and set up databases to meet an organization’s needs</a:t>
            </a:r>
          </a:p>
          <a:p>
            <a:r>
              <a:rPr lang="en-US" altLang="en-US" dirty="0"/>
              <a:t>System support specialists respond to telephone calls, email, and other inquiries from computer users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81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Certification</a:t>
            </a:r>
          </a:p>
          <a:p>
            <a:endParaRPr lang="en-US" dirty="0"/>
          </a:p>
          <a:p>
            <a:r>
              <a:rPr lang="en-US" altLang="en-US" dirty="0"/>
              <a:t>Certification</a:t>
            </a:r>
          </a:p>
          <a:p>
            <a:pPr lvl="1"/>
            <a:r>
              <a:rPr lang="en-US" altLang="en-US" dirty="0"/>
              <a:t>A process for testing skills and knowledge </a:t>
            </a:r>
          </a:p>
          <a:p>
            <a:pPr lvl="1"/>
            <a:r>
              <a:rPr lang="en-US" altLang="en-US" dirty="0"/>
              <a:t>Results in a statement by the certifying authority that confirms an individual is capable of performing particular tasks</a:t>
            </a:r>
          </a:p>
          <a:p>
            <a:r>
              <a:rPr lang="en-US" altLang="en-US" dirty="0"/>
              <a:t>Frequently involves specific, vendor-provided or vendor-endorsed coursework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14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Other IS Careers</a:t>
            </a:r>
          </a:p>
          <a:p>
            <a:endParaRPr lang="en-US" dirty="0"/>
          </a:p>
          <a:p>
            <a:r>
              <a:rPr lang="en-US" altLang="en-US" dirty="0"/>
              <a:t>Consulting opportunities</a:t>
            </a:r>
          </a:p>
          <a:p>
            <a:r>
              <a:rPr lang="en-US" altLang="en-US" dirty="0"/>
              <a:t>Computer training</a:t>
            </a:r>
          </a:p>
          <a:p>
            <a:r>
              <a:rPr lang="en-US" altLang="en-US" dirty="0"/>
              <a:t>Computer and computer-equipment sales</a:t>
            </a:r>
          </a:p>
          <a:p>
            <a:r>
              <a:rPr lang="en-US" altLang="en-US" dirty="0"/>
              <a:t>Computer repair and maintenance</a:t>
            </a:r>
          </a:p>
          <a:p>
            <a:r>
              <a:rPr lang="en-US" altLang="en-US" dirty="0"/>
              <a:t>Support services</a:t>
            </a:r>
          </a:p>
          <a:p>
            <a:r>
              <a:rPr lang="en-US" altLang="en-US" dirty="0"/>
              <a:t>Employment with technology companies</a:t>
            </a:r>
          </a:p>
          <a:p>
            <a:r>
              <a:rPr lang="en-US" altLang="en-US" dirty="0"/>
              <a:t>Entrepreneurial ventures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7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Finding a Job in IS</a:t>
            </a:r>
          </a:p>
          <a:p>
            <a:endParaRPr lang="en-US" dirty="0"/>
          </a:p>
          <a:p>
            <a:r>
              <a:rPr lang="en-US" altLang="en-US" dirty="0"/>
              <a:t>Developing an online résumé can be critical to finding a good job</a:t>
            </a:r>
          </a:p>
          <a:p>
            <a:r>
              <a:rPr lang="en-US" altLang="en-US" dirty="0"/>
              <a:t>The Internet</a:t>
            </a:r>
          </a:p>
          <a:p>
            <a:pPr lvl="1"/>
            <a:r>
              <a:rPr lang="en-US" altLang="en-US" dirty="0"/>
              <a:t>Online job sites</a:t>
            </a:r>
          </a:p>
          <a:p>
            <a:pPr lvl="1"/>
            <a:r>
              <a:rPr lang="en-US" altLang="en-US" dirty="0"/>
              <a:t>Company Web sites</a:t>
            </a:r>
          </a:p>
          <a:p>
            <a:pPr lvl="1"/>
            <a:r>
              <a:rPr lang="en-US" altLang="en-US" dirty="0"/>
              <a:t>Social networking sites</a:t>
            </a:r>
          </a:p>
          <a:p>
            <a:r>
              <a:rPr lang="en-US" altLang="en-US" dirty="0"/>
              <a:t>Informal networks of colleagues or business acquaintances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13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Summary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Organizations are open systems that affect and are affected by their surrounding environment</a:t>
            </a:r>
          </a:p>
          <a:p>
            <a:pPr eaLnBrk="1" hangingPunct="1"/>
            <a:r>
              <a:rPr lang="en-US" altLang="en-US" dirty="0"/>
              <a:t>Positive change is a key ingredient for any successful organization</a:t>
            </a:r>
          </a:p>
          <a:p>
            <a:pPr eaLnBrk="1" hangingPunct="1"/>
            <a:r>
              <a:rPr lang="en-US" altLang="en-US" dirty="0"/>
              <a:t>Information systems must be implemented in such a manner that they are accepted and work well within the context of an organization and support its fundamental business goals and strategies</a:t>
            </a:r>
          </a:p>
          <a:p>
            <a:pPr eaLnBrk="1" hangingPunct="1"/>
            <a:r>
              <a:rPr lang="en-US" altLang="en-US" dirty="0"/>
              <a:t>The information system worker functions at the intersection of business and technology and designs, builds, and implements solutions that allow organizations to effectively leverage information technology systems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8D70D9-A503-45AB-8879-8FCBE2B737D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01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Organizations and Information Systems</a:t>
            </a:r>
          </a:p>
          <a:p>
            <a:endParaRPr lang="en-US" altLang="en-US" dirty="0"/>
          </a:p>
          <a:p>
            <a:r>
              <a:rPr lang="en-US" altLang="en-US" dirty="0"/>
              <a:t>Organization: a group of people that is structured and managed to meet its mission or set of group goals</a:t>
            </a:r>
          </a:p>
          <a:p>
            <a:pPr lvl="1"/>
            <a:r>
              <a:rPr lang="en-US" altLang="en-US" dirty="0"/>
              <a:t>There are relationships between members of the organization and their various activities</a:t>
            </a:r>
          </a:p>
          <a:p>
            <a:pPr lvl="1"/>
            <a:r>
              <a:rPr lang="en-US" altLang="en-US" dirty="0"/>
              <a:t>Processes are defined that assign roles, responsibilities, and authority to complete the various activities</a:t>
            </a:r>
          </a:p>
          <a:p>
            <a:r>
              <a:rPr lang="en-US" altLang="en-US" dirty="0"/>
              <a:t>Organizations are open systems</a:t>
            </a:r>
          </a:p>
          <a:p>
            <a:pPr lvl="1"/>
            <a:r>
              <a:rPr lang="en-US" altLang="en-US" dirty="0"/>
              <a:t>They affect and are affected by their surrounding environments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DFF5DE3-982B-4F40-84C2-3E9000DC0A08}" type="slidenum">
              <a:rPr lang="en-US" altLang="en-US" sz="1200" smtClean="0">
                <a:solidFill>
                  <a:schemeClr val="tx1"/>
                </a:solidFill>
              </a:rPr>
              <a:pPr/>
              <a:t>3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Organizations and Information Systems</a:t>
            </a:r>
          </a:p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1269205-7356-439E-A951-36EEFE4259C2}" type="slidenum">
              <a:rPr lang="en-US" altLang="en-US" sz="1200" smtClean="0">
                <a:solidFill>
                  <a:schemeClr val="tx1"/>
                </a:solidFill>
              </a:rPr>
              <a:pPr/>
              <a:t>4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98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Organizations and Information Systems</a:t>
            </a:r>
          </a:p>
          <a:p>
            <a:endParaRPr lang="en-US" altLang="en-US" dirty="0"/>
          </a:p>
          <a:p>
            <a:r>
              <a:rPr lang="en-US" altLang="en-US" dirty="0"/>
              <a:t>Value chain: a series (chain) of activities that an organization performs to transform inputs into outputs</a:t>
            </a:r>
          </a:p>
          <a:p>
            <a:pPr lvl="1"/>
            <a:r>
              <a:rPr lang="en-US" altLang="en-US" dirty="0"/>
              <a:t>The value of the input is increased</a:t>
            </a:r>
          </a:p>
          <a:p>
            <a:r>
              <a:rPr lang="en-US" altLang="en-US" dirty="0"/>
              <a:t>Supply chain: key value chain in a manufacturing organization</a:t>
            </a:r>
          </a:p>
          <a:p>
            <a:r>
              <a:rPr lang="en-US" altLang="en-US" dirty="0"/>
              <a:t>Supply chain management (SCM): encompasses all the activities required to get the right product into the right consumer’s hands in the right quantity at the right time and at the right cost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D851C66-8A73-4B5B-9E32-CB148E39AC78}" type="slidenum">
              <a:rPr lang="en-US" altLang="en-US" sz="1200" smtClean="0">
                <a:solidFill>
                  <a:schemeClr val="tx1"/>
                </a:solidFill>
              </a:rPr>
              <a:pPr/>
              <a:t>5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1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Organizations and Information Systems</a:t>
            </a:r>
          </a:p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CE36F32-29E4-42D5-893B-4623796E790E}" type="slidenum">
              <a:rPr lang="en-US" altLang="en-US" sz="1200" smtClean="0">
                <a:solidFill>
                  <a:schemeClr val="tx1"/>
                </a:solidFill>
              </a:rPr>
              <a:pPr/>
              <a:t>6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61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Organizations and Information Systems</a:t>
            </a:r>
          </a:p>
          <a:p>
            <a:endParaRPr lang="en-US" altLang="en-US" dirty="0"/>
          </a:p>
          <a:p>
            <a:r>
              <a:rPr lang="en-US" altLang="en-US" dirty="0"/>
              <a:t>Supply chain organizations are “linked” together through both physical flows and information flows</a:t>
            </a:r>
          </a:p>
          <a:p>
            <a:pPr lvl="1"/>
            <a:r>
              <a:rPr lang="en-US" altLang="en-US" dirty="0"/>
              <a:t>Physical: supplies and raw materials</a:t>
            </a:r>
          </a:p>
          <a:p>
            <a:pPr lvl="1"/>
            <a:r>
              <a:rPr lang="en-US" altLang="en-US" dirty="0"/>
              <a:t>Information: participants communicating their plans, coordinating their work, and managing the efficient flow of goods and material</a:t>
            </a:r>
          </a:p>
          <a:p>
            <a:r>
              <a:rPr lang="en-US" altLang="en-US" dirty="0"/>
              <a:t>The information system can play an integral role in the supply chain process:</a:t>
            </a:r>
          </a:p>
          <a:p>
            <a:pPr lvl="1"/>
            <a:r>
              <a:rPr lang="en-US" altLang="en-US" dirty="0"/>
              <a:t>Providing input</a:t>
            </a:r>
          </a:p>
          <a:p>
            <a:pPr lvl="1"/>
            <a:r>
              <a:rPr lang="en-US" altLang="en-US" dirty="0"/>
              <a:t>Aiding product transformation</a:t>
            </a:r>
          </a:p>
          <a:p>
            <a:pPr lvl="1"/>
            <a:r>
              <a:rPr lang="en-US" altLang="en-US" dirty="0"/>
              <a:t>Producing output</a:t>
            </a:r>
          </a:p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1742F59-8EF3-482C-9163-A12F3180B636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80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Virtual Teams and Collaborative Work</a:t>
            </a:r>
          </a:p>
          <a:p>
            <a:endParaRPr lang="en-US" dirty="0"/>
          </a:p>
          <a:p>
            <a:r>
              <a:rPr lang="en-US" altLang="en-US" dirty="0"/>
              <a:t>Virtual team: a group of individuals whose members are distributed geographically, but work as a coherent unit through the use of information systems technology</a:t>
            </a:r>
          </a:p>
          <a:p>
            <a:pPr lvl="1"/>
            <a:r>
              <a:rPr lang="en-US" altLang="en-US" dirty="0"/>
              <a:t>Strength: the best available people are enlisted to solve important organizational problems</a:t>
            </a:r>
          </a:p>
          <a:p>
            <a:pPr lvl="1"/>
            <a:r>
              <a:rPr lang="en-US" altLang="en-US" dirty="0"/>
              <a:t>Supported by electronic communications: email, instant messages, video conferences,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6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Innovation</a:t>
            </a:r>
          </a:p>
          <a:p>
            <a:endParaRPr lang="en-US" dirty="0"/>
          </a:p>
          <a:p>
            <a:r>
              <a:rPr lang="en-US" altLang="en-US" dirty="0"/>
              <a:t>Innovation: the application of new ideas to the products, processes, and activities of a firm, leading to increased value</a:t>
            </a:r>
          </a:p>
          <a:p>
            <a:pPr lvl="1"/>
            <a:r>
              <a:rPr lang="en-US" altLang="en-US" dirty="0"/>
              <a:t>A catalyst for the growth and success of an organization</a:t>
            </a:r>
          </a:p>
          <a:p>
            <a:r>
              <a:rPr lang="en-US" altLang="en-US" dirty="0"/>
              <a:t>Can lead to cutting-edge products</a:t>
            </a:r>
          </a:p>
          <a:p>
            <a:pPr lvl="1"/>
            <a:r>
              <a:rPr lang="en-US" altLang="en-US" dirty="0"/>
              <a:t>New revenue streams</a:t>
            </a:r>
          </a:p>
          <a:p>
            <a:pPr lvl="1"/>
            <a:r>
              <a:rPr lang="en-US" altLang="en-US" dirty="0"/>
              <a:t>Increased profits</a:t>
            </a:r>
          </a:p>
          <a:p>
            <a:r>
              <a:rPr lang="en-US" altLang="en-US" dirty="0"/>
              <a:t>Types of innovation</a:t>
            </a:r>
          </a:p>
          <a:p>
            <a:pPr lvl="1"/>
            <a:r>
              <a:rPr lang="en-US" altLang="en-US" dirty="0"/>
              <a:t>Sustaining innovation: results in enhancements to existing products, services, and ways of operating</a:t>
            </a:r>
          </a:p>
          <a:p>
            <a:pPr lvl="2"/>
            <a:r>
              <a:rPr lang="en-US" altLang="en-US" dirty="0"/>
              <a:t>Enable an organization to continually increase profits, lower costs, and gain market share</a:t>
            </a:r>
          </a:p>
          <a:p>
            <a:pPr lvl="1"/>
            <a:r>
              <a:rPr lang="en-US" altLang="en-US" dirty="0"/>
              <a:t>Disruptive innovation: one that initially provides a lower level of performance than the marketplace has grown to accept</a:t>
            </a:r>
          </a:p>
          <a:p>
            <a:pPr lvl="2"/>
            <a:r>
              <a:rPr lang="en-US" altLang="en-US" dirty="0"/>
              <a:t>Improved to provide new performance characteristics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5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tle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4" y="254000"/>
            <a:ext cx="8713465" cy="652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2712698"/>
            <a:ext cx="7747000" cy="377026"/>
          </a:xfrm>
        </p:spPr>
        <p:txBody>
          <a:bodyPr anchor="b"/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352800"/>
            <a:ext cx="7747000" cy="23596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482340" y="223520"/>
            <a:ext cx="2125980" cy="985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Rules_Single_A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627124" y="481304"/>
            <a:ext cx="10034016" cy="9911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6812283" y="4885106"/>
            <a:ext cx="2080291" cy="1926127"/>
          </a:xfrm>
          <a:custGeom>
            <a:avLst/>
            <a:gdLst>
              <a:gd name="connsiteX0" fmla="*/ 0 w 1973580"/>
              <a:gd name="connsiteY0" fmla="*/ 0 h 1389864"/>
              <a:gd name="connsiteX1" fmla="*/ 1973580 w 1973580"/>
              <a:gd name="connsiteY1" fmla="*/ 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0 h 1389864"/>
              <a:gd name="connsiteX1" fmla="*/ 1935480 w 1973580"/>
              <a:gd name="connsiteY1" fmla="*/ 6096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54731 h 1444595"/>
              <a:gd name="connsiteX1" fmla="*/ 1577340 w 1973580"/>
              <a:gd name="connsiteY1" fmla="*/ 1391 h 1444595"/>
              <a:gd name="connsiteX2" fmla="*/ 1935480 w 1973580"/>
              <a:gd name="connsiteY2" fmla="*/ 115691 h 1444595"/>
              <a:gd name="connsiteX3" fmla="*/ 1973580 w 1973580"/>
              <a:gd name="connsiteY3" fmla="*/ 1444595 h 1444595"/>
              <a:gd name="connsiteX4" fmla="*/ 0 w 1973580"/>
              <a:gd name="connsiteY4" fmla="*/ 1444595 h 1444595"/>
              <a:gd name="connsiteX5" fmla="*/ 0 w 1973580"/>
              <a:gd name="connsiteY5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0 w 2080291"/>
              <a:gd name="connsiteY6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60960 w 2080291"/>
              <a:gd name="connsiteY6" fmla="*/ 103009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99060 w 2080291"/>
              <a:gd name="connsiteY6" fmla="*/ 991992 h 1444595"/>
              <a:gd name="connsiteX7" fmla="*/ 0 w 2080291"/>
              <a:gd name="connsiteY7" fmla="*/ 54731 h 144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291" h="1444595">
                <a:moveTo>
                  <a:pt x="0" y="54731"/>
                </a:moveTo>
                <a:cubicBezTo>
                  <a:pt x="520700" y="67431"/>
                  <a:pt x="1056640" y="-11309"/>
                  <a:pt x="1577340" y="1391"/>
                </a:cubicBezTo>
                <a:lnTo>
                  <a:pt x="1935480" y="115691"/>
                </a:lnTo>
                <a:cubicBezTo>
                  <a:pt x="1932940" y="209671"/>
                  <a:pt x="2082800" y="334132"/>
                  <a:pt x="2080260" y="428112"/>
                </a:cubicBezTo>
                <a:lnTo>
                  <a:pt x="1973580" y="1444595"/>
                </a:lnTo>
                <a:lnTo>
                  <a:pt x="0" y="1444595"/>
                </a:lnTo>
                <a:cubicBezTo>
                  <a:pt x="0" y="1319127"/>
                  <a:pt x="99060" y="1117460"/>
                  <a:pt x="99060" y="991992"/>
                </a:cubicBezTo>
                <a:lnTo>
                  <a:pt x="0" y="547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udi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69" y="5389519"/>
            <a:ext cx="987056" cy="1040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8674488" y="5121741"/>
            <a:ext cx="275507" cy="710099"/>
          </a:xfrm>
          <a:prstGeom prst="rect">
            <a:avLst/>
          </a:prstGeom>
        </p:spPr>
      </p:pic>
      <p:pic>
        <p:nvPicPr>
          <p:cNvPr id="13" name="Picture 12" descr="Swirl_3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88654">
            <a:off x="7441068" y="6393019"/>
            <a:ext cx="386047" cy="285072"/>
          </a:xfrm>
          <a:prstGeom prst="rect">
            <a:avLst/>
          </a:prstGeom>
        </p:spPr>
      </p:pic>
      <p:pic>
        <p:nvPicPr>
          <p:cNvPr id="14" name="Picture 13" descr="Swirl_3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3124">
            <a:off x="7908376" y="5449329"/>
            <a:ext cx="591497" cy="2456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39373" y="5831840"/>
            <a:ext cx="672857" cy="74588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15922" y="6456817"/>
            <a:ext cx="6399830" cy="366183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6415635"/>
            <a:ext cx="1151034" cy="35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228188"/>
            <a:ext cx="6172200" cy="377026"/>
          </a:xfrm>
        </p:spPr>
        <p:txBody>
          <a:bodyPr anchor="ctr"/>
          <a:lstStyle>
            <a:lvl1pPr algn="l">
              <a:defRPr sz="2800" b="0" cap="none" baseline="0">
                <a:solidFill>
                  <a:srgbClr val="055C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0" y="2942670"/>
            <a:ext cx="6172200" cy="26545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Rules_Single_A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pic>
        <p:nvPicPr>
          <p:cNvPr id="4" name="Picture 3" descr="Audi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7" y="361953"/>
            <a:ext cx="1840495" cy="1940983"/>
          </a:xfrm>
          <a:prstGeom prst="rect">
            <a:avLst/>
          </a:prstGeom>
        </p:spPr>
      </p:pic>
      <p:pic>
        <p:nvPicPr>
          <p:cNvPr id="11" name="Picture 10" descr="Swirl_3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69126">
            <a:off x="1431691" y="1916271"/>
            <a:ext cx="908570" cy="670924"/>
          </a:xfrm>
          <a:prstGeom prst="rect">
            <a:avLst/>
          </a:prstGeom>
        </p:spPr>
      </p:pic>
      <p:pic>
        <p:nvPicPr>
          <p:cNvPr id="12" name="Picture 11" descr="Swirl_2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73741" flipH="1">
            <a:off x="218018" y="3551101"/>
            <a:ext cx="795867" cy="8332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879649" y="2604920"/>
            <a:ext cx="1101550" cy="12210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4" y="4534755"/>
            <a:ext cx="596838" cy="795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737542" y="4804753"/>
            <a:ext cx="252342" cy="650393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8720" y="6363035"/>
            <a:ext cx="1400289" cy="43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3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Rules_Single_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18" name="Picture 17" descr="Rules_Single_A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77" y="6324600"/>
            <a:ext cx="1439449" cy="44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1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Rules_Single_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88" y="6305978"/>
            <a:ext cx="1403024" cy="4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64703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538818"/>
            <a:ext cx="8415338" cy="1412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76166" y="6513743"/>
            <a:ext cx="312906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40067-BD2A-418A-98BB-08A98047DC47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25" y="480785"/>
            <a:ext cx="8415338" cy="2962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5126" y="6611007"/>
            <a:ext cx="8014247" cy="211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09216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95000"/>
        </a:lnSpc>
        <a:spcBef>
          <a:spcPts val="12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1500" indent="-114300" algn="l" defTabSz="914400" rtl="0" eaLnBrk="1" latinLnBrk="0" hangingPunct="1">
        <a:lnSpc>
          <a:spcPct val="95000"/>
        </a:lnSpc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-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295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1440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-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Principles of Information Systems, Thirteenth Edition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56658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400" i="1" dirty="0"/>
              <a:t>Chapter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400" i="1" dirty="0"/>
              <a:t>Information Systems in Organizations</a:t>
            </a:r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17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15922" y="6456817"/>
            <a:ext cx="6399830" cy="366183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25947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5010602"/>
          </a:xfrm>
        </p:spPr>
        <p:txBody>
          <a:bodyPr/>
          <a:lstStyle/>
          <a:p>
            <a:r>
              <a:rPr lang="en-US" altLang="en-US" dirty="0"/>
              <a:t>Reengineering</a:t>
            </a:r>
          </a:p>
          <a:p>
            <a:pPr lvl="1"/>
            <a:r>
              <a:rPr lang="en-US" altLang="en-US" dirty="0"/>
              <a:t>Also called process redesign and business process reengineering (BPR)</a:t>
            </a:r>
          </a:p>
          <a:p>
            <a:pPr lvl="1"/>
            <a:r>
              <a:rPr lang="en-US" altLang="en-US" dirty="0"/>
              <a:t>Involves the radical redesign of business processes, organizational structures, information systems, and values of the organization to achieve a breakthrough in business results</a:t>
            </a:r>
          </a:p>
          <a:p>
            <a:pPr lvl="1"/>
            <a:r>
              <a:rPr lang="en-GB" dirty="0"/>
              <a:t>Example: General Electric employs a strategy it calls GE Advantage, which reduces the time it takes to bring a new product to market (in some cases by more than 50 percent)</a:t>
            </a:r>
          </a:p>
          <a:p>
            <a:r>
              <a:rPr lang="en-US" altLang="en-US" dirty="0"/>
              <a:t>Continuous improvement </a:t>
            </a:r>
          </a:p>
          <a:p>
            <a:pPr lvl="1"/>
            <a:r>
              <a:rPr lang="en-US" altLang="en-US" dirty="0"/>
              <a:t>Constantly seeking ways to improve business processes and add value to products and services</a:t>
            </a:r>
          </a:p>
          <a:p>
            <a:pPr lvl="1"/>
            <a:r>
              <a:rPr lang="en-GB" dirty="0"/>
              <a:t>Example: the time to assemble Boeing’s 777 jet airliner has been reduced almost in half through the implementation of many small improvements—from 71 days in 1998 to just 37 days today</a:t>
            </a:r>
          </a:p>
          <a:p>
            <a:pPr lvl="2"/>
            <a:r>
              <a:rPr lang="en-GB" dirty="0"/>
              <a:t>Boeing has a long tradition and culture supportive of continuous improvement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E560CB-804E-4F27-A04C-E2358CD91B0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8508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</a:p>
        </p:txBody>
      </p:sp>
      <p:pic>
        <p:nvPicPr>
          <p:cNvPr id="27651" name="Content Placeholder 5" descr="Reengineering" title="Figure 2-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1113" y="2238375"/>
            <a:ext cx="6581775" cy="33051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F2590E-6374-4EAD-81D9-9E4826F6C47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4821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Reengineering and Continuous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636FB4-DB67-481D-AC4C-6792B93416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/>
          </a:p>
        </p:txBody>
      </p:sp>
      <p:pic>
        <p:nvPicPr>
          <p:cNvPr id="7" name="Content Placeholder 6" descr="Comparing business process reengineering with continuous improvement" title="Table 2-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8775" y="2149475"/>
            <a:ext cx="5886450" cy="3538538"/>
          </a:xfrm>
        </p:spPr>
      </p:pic>
    </p:spTree>
    <p:extLst>
      <p:ext uri="{BB962C8B-B14F-4D97-AF65-F5344CB8AC3E}">
        <p14:creationId xmlns:p14="http://schemas.microsoft.com/office/powerpoint/2010/main" val="352582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Outsourcing, Offshoring, and Downsizing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5720027"/>
          </a:xfrm>
        </p:spPr>
        <p:txBody>
          <a:bodyPr/>
          <a:lstStyle/>
          <a:p>
            <a:r>
              <a:rPr lang="en-US" altLang="en-US" dirty="0"/>
              <a:t>Outsourcing</a:t>
            </a:r>
          </a:p>
          <a:p>
            <a:pPr lvl="1"/>
            <a:r>
              <a:rPr lang="en-US" altLang="en-US" dirty="0"/>
              <a:t>A long-term business arrangement in which a company contracts for services with an outside organization that has expertise in providing a specific function</a:t>
            </a:r>
          </a:p>
          <a:p>
            <a:r>
              <a:rPr lang="en-US" altLang="en-US" dirty="0"/>
              <a:t>Offshore outsourcing (offshoring)</a:t>
            </a:r>
          </a:p>
          <a:p>
            <a:pPr lvl="1"/>
            <a:r>
              <a:rPr lang="en-US" altLang="en-US" dirty="0"/>
              <a:t>The service is located in a country different than the firm obtaining the services</a:t>
            </a:r>
          </a:p>
          <a:p>
            <a:pPr lvl="1"/>
            <a:r>
              <a:rPr lang="en-GB" dirty="0"/>
              <a:t>Can led to problems due to culture and language differences for some companies</a:t>
            </a:r>
            <a:endParaRPr lang="en-US" altLang="en-US" dirty="0"/>
          </a:p>
          <a:p>
            <a:pPr fontAlgn="auto">
              <a:spcAft>
                <a:spcPts val="0"/>
              </a:spcAft>
            </a:pPr>
            <a:r>
              <a:rPr lang="en-US" altLang="en-US" dirty="0"/>
              <a:t>Downsizing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/>
              <a:t>Reducing the number of employees to cut costs </a:t>
            </a:r>
          </a:p>
          <a:p>
            <a:pPr lvl="1" fontAlgn="auto">
              <a:spcAft>
                <a:spcPts val="0"/>
              </a:spcAft>
            </a:pPr>
            <a:r>
              <a:rPr lang="en-GB" dirty="0"/>
              <a:t>Pros: Reducing total payroll costs </a:t>
            </a:r>
          </a:p>
          <a:p>
            <a:pPr lvl="1" fontAlgn="auto">
              <a:spcAft>
                <a:spcPts val="0"/>
              </a:spcAft>
            </a:pPr>
            <a:r>
              <a:rPr lang="en-GB" altLang="en-US" dirty="0"/>
              <a:t>Cons: </a:t>
            </a:r>
            <a:r>
              <a:rPr lang="en-US" altLang="en-US" dirty="0"/>
              <a:t>Product quality and employee morale can suffer</a:t>
            </a:r>
          </a:p>
          <a:p>
            <a:pPr fontAlgn="auto">
              <a:spcAft>
                <a:spcPts val="0"/>
              </a:spcAft>
            </a:pPr>
            <a:endParaRPr lang="en-US" altLang="en-US" dirty="0"/>
          </a:p>
          <a:p>
            <a:pPr fontAlgn="auto">
              <a:spcAft>
                <a:spcPts val="0"/>
              </a:spcAft>
            </a:pPr>
            <a:endParaRPr lang="en-US" altLang="en-US" dirty="0"/>
          </a:p>
          <a:p>
            <a:endParaRPr lang="en-GB" dirty="0"/>
          </a:p>
          <a:p>
            <a:endParaRPr lang="en-US" altLang="en-US" i="1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E1E5B9-0C4D-458D-9813-A40F5509CFB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92616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Careers in Information Systems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919535"/>
          </a:xfrm>
        </p:spPr>
        <p:txBody>
          <a:bodyPr/>
          <a:lstStyle/>
          <a:p>
            <a:r>
              <a:rPr lang="en-US" altLang="en-US" dirty="0"/>
              <a:t>Successful IS workers must:</a:t>
            </a:r>
          </a:p>
          <a:p>
            <a:pPr lvl="1"/>
            <a:r>
              <a:rPr lang="en-US" altLang="en-US" dirty="0"/>
              <a:t>Enjoy working in a fast-paced, dynamic environment</a:t>
            </a:r>
          </a:p>
          <a:p>
            <a:pPr lvl="1"/>
            <a:r>
              <a:rPr lang="en-US" altLang="en-US" dirty="0"/>
              <a:t>Meet deadlines and solving unexpected challenges</a:t>
            </a:r>
          </a:p>
          <a:p>
            <a:pPr lvl="1"/>
            <a:r>
              <a:rPr lang="en-US" altLang="en-US" dirty="0"/>
              <a:t>Possess good communication skills</a:t>
            </a:r>
          </a:p>
          <a:p>
            <a:pPr lvl="2"/>
            <a:r>
              <a:rPr lang="en-US" altLang="en-US" dirty="0"/>
              <a:t>Skills in written and verbal communication</a:t>
            </a:r>
          </a:p>
          <a:p>
            <a:pPr lvl="1"/>
            <a:r>
              <a:rPr lang="en-US" altLang="en-US" dirty="0"/>
              <a:t>Have solid analytical and decision-making skills </a:t>
            </a:r>
          </a:p>
          <a:p>
            <a:pPr lvl="1"/>
            <a:r>
              <a:rPr lang="en-US" altLang="en-US" dirty="0"/>
              <a:t>Develop effective team and leadership skills </a:t>
            </a:r>
          </a:p>
          <a:p>
            <a:pPr lvl="2"/>
            <a:r>
              <a:rPr lang="en-US" altLang="en-US" dirty="0"/>
              <a:t>Most IS careers involve working in project teams that can consist of many of the positions and roles</a:t>
            </a:r>
          </a:p>
          <a:p>
            <a:pPr lvl="1"/>
            <a:r>
              <a:rPr lang="en-US" altLang="en-US" dirty="0"/>
              <a:t>Be adept at implementing organization change</a:t>
            </a:r>
          </a:p>
          <a:p>
            <a:pPr lvl="1"/>
            <a:r>
              <a:rPr lang="en-US" altLang="en-US" dirty="0"/>
              <a:t>Be prepared to engage in life-long learning in a rapidly changing field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5784E3-DA33-4E15-8CD8-A231FF515FB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17292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Careers in Information Systems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4373505"/>
          </a:xfrm>
        </p:spPr>
        <p:txBody>
          <a:bodyPr/>
          <a:lstStyle/>
          <a:p>
            <a:r>
              <a:rPr lang="en-US" altLang="en-US" dirty="0"/>
              <a:t>Technical skills important for IS workers to have:</a:t>
            </a:r>
          </a:p>
          <a:p>
            <a:pPr lvl="1"/>
            <a:r>
              <a:rPr lang="en-US" altLang="en-US" dirty="0"/>
              <a:t>Capability to analyze large amounts of structured and unstructured data</a:t>
            </a:r>
          </a:p>
          <a:p>
            <a:pPr lvl="1"/>
            <a:r>
              <a:rPr lang="en-US" altLang="en-US" dirty="0"/>
              <a:t>Ability to design/build applications for mobile devices</a:t>
            </a:r>
            <a:endParaRPr lang="ar-SA" altLang="en-US" dirty="0"/>
          </a:p>
          <a:p>
            <a:pPr lvl="1"/>
            <a:r>
              <a:rPr lang="en-US" altLang="en-US" dirty="0"/>
              <a:t>Web design and development skills</a:t>
            </a:r>
          </a:p>
          <a:p>
            <a:pPr lvl="1"/>
            <a:r>
              <a:rPr lang="en-US" altLang="en-US" dirty="0"/>
              <a:t>Programing and application development skills</a:t>
            </a:r>
          </a:p>
          <a:p>
            <a:pPr lvl="1"/>
            <a:r>
              <a:rPr lang="en-US" altLang="en-US" dirty="0"/>
              <a:t>Technical support expertise</a:t>
            </a:r>
          </a:p>
          <a:p>
            <a:pPr lvl="1"/>
            <a:r>
              <a:rPr lang="en-US" altLang="en-US" dirty="0"/>
              <a:t>Project management skills</a:t>
            </a:r>
          </a:p>
          <a:p>
            <a:pPr lvl="1"/>
            <a:r>
              <a:rPr lang="en-US" altLang="en-US" dirty="0"/>
              <a:t>Knowledge of networking and cloud computing</a:t>
            </a:r>
            <a:endParaRPr lang="ar-SA" altLang="en-US" dirty="0"/>
          </a:p>
          <a:p>
            <a:pPr lvl="1"/>
            <a:r>
              <a:rPr lang="en-US" altLang="en-US" dirty="0"/>
              <a:t>Knowledge of data center operations</a:t>
            </a:r>
          </a:p>
          <a:p>
            <a:pPr lvl="1"/>
            <a:r>
              <a:rPr lang="en-US" altLang="en-US" dirty="0"/>
              <a:t>Ability to audit systems and implement necessary security measures</a:t>
            </a:r>
          </a:p>
          <a:p>
            <a:pPr marL="228600" lvl="1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B34494-2555-498D-A556-7997530FA0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5466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Roles, Functions, and Careers in IS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addition to technical skills, IS professionals need:</a:t>
            </a:r>
          </a:p>
          <a:p>
            <a:pPr lvl="1"/>
            <a:r>
              <a:rPr lang="en-US" altLang="en-US" dirty="0"/>
              <a:t>Skills in written and verbal communication</a:t>
            </a:r>
          </a:p>
          <a:p>
            <a:pPr lvl="1"/>
            <a:r>
              <a:rPr lang="en-US" altLang="en-US" dirty="0"/>
              <a:t>An understanding of organizations and the way they operate</a:t>
            </a:r>
          </a:p>
          <a:p>
            <a:pPr lvl="1"/>
            <a:r>
              <a:rPr lang="en-US" altLang="en-US" dirty="0"/>
              <a:t>The ability to work with people and in groups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2BE2E5-87BD-43B0-8051-7BA58191888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33000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Roles, Functions, and Careers in IS</a:t>
            </a:r>
          </a:p>
        </p:txBody>
      </p:sp>
      <p:pic>
        <p:nvPicPr>
          <p:cNvPr id="6" name="Content Placeholder 5" descr="Three primary functions of the information systems organization" title="Figure 2-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3275" y="1676400"/>
            <a:ext cx="4997450" cy="4572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363A8-C183-4EDC-A08A-A766EE00037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6875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Typical IS Titles and Functions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760756"/>
          </a:xfrm>
        </p:spPr>
        <p:txBody>
          <a:bodyPr/>
          <a:lstStyle/>
          <a:p>
            <a:r>
              <a:rPr lang="en-US" altLang="en-US" dirty="0"/>
              <a:t>Chief information officer (CIO) employs the IS department’s equipment and personnel to help the organization attain its goals</a:t>
            </a:r>
          </a:p>
          <a:p>
            <a:r>
              <a:rPr lang="en-US" altLang="en-US" dirty="0"/>
              <a:t>Senior IS Managers</a:t>
            </a:r>
          </a:p>
          <a:p>
            <a:pPr lvl="1"/>
            <a:r>
              <a:rPr lang="en-US" altLang="en-US" dirty="0"/>
              <a:t>Manager of information systems</a:t>
            </a:r>
          </a:p>
          <a:p>
            <a:pPr lvl="1"/>
            <a:r>
              <a:rPr lang="en-US" altLang="en-US" dirty="0"/>
              <a:t>Chief technology officer (CTO)</a:t>
            </a:r>
          </a:p>
          <a:p>
            <a:pPr lvl="1"/>
            <a:r>
              <a:rPr lang="en-US" altLang="en-US" dirty="0"/>
              <a:t>Central role of all of the above is to communicate with other areas of the organization to determine changing business needs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8D9A8A-39F7-47E4-8C35-B88DDBFD572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479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Typical IS Titles and Functions: Operations Roles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center managers are responsible for the maintenance and operation of the organization’s computing facilities</a:t>
            </a:r>
          </a:p>
          <a:p>
            <a:r>
              <a:rPr lang="en-US" altLang="en-US" dirty="0"/>
              <a:t>System operators run and maintain IS equipment</a:t>
            </a:r>
          </a:p>
          <a:p>
            <a:r>
              <a:rPr lang="en-US" altLang="en-US" dirty="0"/>
              <a:t>IS security analysts are responsible for maintaining the security and integrity of their organizations’ systems and data</a:t>
            </a:r>
          </a:p>
          <a:p>
            <a:r>
              <a:rPr lang="en-US" altLang="en-US" dirty="0"/>
              <a:t>Local area network (LAN) administrators set up and manage the network hardware, software, and security processes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ED1651-FBA3-42B5-8EE3-868C4E7924D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205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41600" y="1219200"/>
            <a:ext cx="6172200" cy="377026"/>
          </a:xfrm>
        </p:spPr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0" y="2035901"/>
            <a:ext cx="6172200" cy="381796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After completing this chapter, you will be able to: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Sketch a general model of an organization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Define the term value chain and identify several examples within a typical manufacturing or service organization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Define the term innovation and identify two types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Define reengineering and continuous improvement and explain how they are different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Discuss pros and cons of outsourcing, offshoring, and downsizing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Define the types of roles, functions and careers available in the field of IS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982520-4C58-46BA-9FD0-1EAD5246BF3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3541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Typical IS Titles and Functions: Development Roles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Software developers write the software that customers and employees use</a:t>
            </a:r>
          </a:p>
          <a:p>
            <a:r>
              <a:rPr lang="en-US" altLang="en-US" dirty="0"/>
              <a:t>Systems analysts consult with management and users, as well as convey system requirements to software developers and network architects</a:t>
            </a:r>
          </a:p>
          <a:p>
            <a:r>
              <a:rPr lang="en-US" altLang="en-US" dirty="0"/>
              <a:t>Programmers convert a program design developed by a systems analyst or software developer into one of many computer languages</a:t>
            </a:r>
          </a:p>
          <a:p>
            <a:r>
              <a:rPr lang="en-US" altLang="en-US" dirty="0"/>
              <a:t>Web developers design and maintain Web sites, including site layout and function, to meet the client’s requirements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82385C-BAA7-4ABF-9782-97311B8DCA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8198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Typical IS Titles and Functions: Support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 administrators (DBAs) design and set up databases to meet an organization’s needs</a:t>
            </a:r>
          </a:p>
          <a:p>
            <a:r>
              <a:rPr lang="en-US" altLang="en-US" dirty="0"/>
              <a:t>System support specialists respond to telephone calls, email, and other inquiries from computer users 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30B1C9-BD53-4B3E-A22C-222D38AEF60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47536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Certification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Certification</a:t>
            </a:r>
          </a:p>
          <a:p>
            <a:pPr lvl="1"/>
            <a:r>
              <a:rPr lang="en-US" altLang="en-US" dirty="0"/>
              <a:t>A process for testing skills and knowledge </a:t>
            </a:r>
          </a:p>
          <a:p>
            <a:pPr lvl="1"/>
            <a:r>
              <a:rPr lang="en-US" altLang="en-US" dirty="0"/>
              <a:t>Results in a statement by the certifying authority that confirms an individual is capable of performing particular tasks</a:t>
            </a:r>
          </a:p>
          <a:p>
            <a:r>
              <a:rPr lang="en-US" altLang="en-US" dirty="0"/>
              <a:t>Frequently involves specific, vendor-provided or vendor-endorsed coursework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7AAE103-0DEB-45E4-A551-541D8857D78E}" type="slidenum">
              <a:rPr lang="en-US" altLang="en-US" sz="1400" smtClean="0">
                <a:solidFill>
                  <a:srgbClr val="222222"/>
                </a:solidFill>
                <a:latin typeface="Arial" panose="020B0604020202020204" pitchFamily="34" charset="0"/>
              </a:rPr>
              <a:pPr/>
              <a:t>22</a:t>
            </a:fld>
            <a:endParaRPr lang="en-US" alt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26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IS Careers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Consulting opportunities</a:t>
            </a:r>
          </a:p>
          <a:p>
            <a:r>
              <a:rPr lang="en-US" altLang="en-US" dirty="0"/>
              <a:t>Computer training</a:t>
            </a:r>
          </a:p>
          <a:p>
            <a:r>
              <a:rPr lang="en-US" altLang="en-US" dirty="0"/>
              <a:t>Computer and computer-equipment sales</a:t>
            </a:r>
          </a:p>
          <a:p>
            <a:r>
              <a:rPr lang="en-US" altLang="en-US" dirty="0"/>
              <a:t>Computer repair and maintenance</a:t>
            </a:r>
          </a:p>
          <a:p>
            <a:r>
              <a:rPr lang="en-US" altLang="en-US" dirty="0"/>
              <a:t>Support services</a:t>
            </a:r>
          </a:p>
          <a:p>
            <a:r>
              <a:rPr lang="en-US" altLang="en-US" dirty="0"/>
              <a:t>Employment with technology companies</a:t>
            </a:r>
          </a:p>
          <a:p>
            <a:r>
              <a:rPr lang="en-US" altLang="en-US" dirty="0"/>
              <a:t>Entrepreneurial ventures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6C63A01-8C65-4723-B7B0-600D5DC80975}" type="slidenum">
              <a:rPr lang="en-US" altLang="en-US" sz="1400" smtClean="0">
                <a:solidFill>
                  <a:srgbClr val="222222"/>
                </a:solidFill>
                <a:latin typeface="Arial" panose="020B0604020202020204" pitchFamily="34" charset="0"/>
              </a:rPr>
              <a:pPr/>
              <a:t>23</a:t>
            </a:fld>
            <a:endParaRPr lang="en-US" alt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76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Finding a Job in IS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205219"/>
          </a:xfrm>
        </p:spPr>
        <p:txBody>
          <a:bodyPr/>
          <a:lstStyle/>
          <a:p>
            <a:r>
              <a:rPr lang="en-US" altLang="en-US" dirty="0"/>
              <a:t>Developing an online résumé can be critical to finding a good job</a:t>
            </a:r>
          </a:p>
          <a:p>
            <a:r>
              <a:rPr lang="en-US" altLang="en-US" dirty="0"/>
              <a:t>The Internet</a:t>
            </a:r>
          </a:p>
          <a:p>
            <a:pPr lvl="1"/>
            <a:r>
              <a:rPr lang="en-US" altLang="en-US" dirty="0"/>
              <a:t>Online job sites</a:t>
            </a:r>
          </a:p>
          <a:p>
            <a:pPr lvl="1"/>
            <a:r>
              <a:rPr lang="en-US" altLang="en-US" dirty="0"/>
              <a:t>Company Web sites</a:t>
            </a:r>
          </a:p>
          <a:p>
            <a:pPr lvl="1"/>
            <a:r>
              <a:rPr lang="en-US" altLang="en-US" dirty="0"/>
              <a:t>Social networking sites</a:t>
            </a:r>
          </a:p>
          <a:p>
            <a:r>
              <a:rPr lang="en-GB" dirty="0"/>
              <a:t>Networks established from academia and professional environments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41606D6-183D-4F95-A4ED-D5FBC28D7973}" type="slidenum">
              <a:rPr lang="en-US" altLang="en-US" sz="1400" smtClean="0">
                <a:solidFill>
                  <a:srgbClr val="222222"/>
                </a:solidFill>
                <a:latin typeface="Arial" panose="020B0604020202020204" pitchFamily="34" charset="0"/>
              </a:rPr>
              <a:pPr/>
              <a:t>24</a:t>
            </a:fld>
            <a:endParaRPr lang="en-US" alt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0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538818"/>
            <a:ext cx="8415338" cy="3093154"/>
          </a:xfrm>
        </p:spPr>
        <p:txBody>
          <a:bodyPr/>
          <a:lstStyle/>
          <a:p>
            <a:pPr eaLnBrk="1" hangingPunct="1"/>
            <a:r>
              <a:rPr lang="en-US" altLang="en-US" dirty="0"/>
              <a:t>Organizations are open systems that affect and are affected by their surrounding environment</a:t>
            </a:r>
          </a:p>
          <a:p>
            <a:pPr eaLnBrk="1" hangingPunct="1"/>
            <a:r>
              <a:rPr lang="en-US" altLang="en-US" dirty="0"/>
              <a:t>Information systems must be implemented in such a manner that they are accepted and work well within the context of an organization and support its fundamental business goals and strategies</a:t>
            </a:r>
          </a:p>
          <a:p>
            <a:r>
              <a:rPr lang="en-US" altLang="en-US" dirty="0"/>
              <a:t>The information system worker functions at the intersection of business and technology and designs, builds, and implements solutions that allow organizations to effectively leverage information technology systems</a:t>
            </a:r>
          </a:p>
          <a:p>
            <a:endParaRPr lang="en-US" altLang="en-US" dirty="0"/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ftr" sz="quarter" idx="10"/>
          </p:nvPr>
        </p:nvSpPr>
        <p:spPr>
          <a:extLst/>
        </p:spPr>
        <p:txBody>
          <a:bodyPr vert="horz" lIns="91440" tIns="45720" rIns="91440" bIns="45720" rtlCol="0" anchor="ctr"/>
          <a:lstStyle/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554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E0490A-092C-4B47-9B42-F725B1529E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8411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Organizations and Information Systems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543050"/>
            <a:ext cx="8077200" cy="1817421"/>
          </a:xfrm>
        </p:spPr>
        <p:txBody>
          <a:bodyPr/>
          <a:lstStyle/>
          <a:p>
            <a:r>
              <a:rPr lang="en-US" altLang="en-US" dirty="0"/>
              <a:t>Organization: a group of people that is structured and managed to meet its mission or set of group goals</a:t>
            </a:r>
          </a:p>
          <a:p>
            <a:r>
              <a:rPr lang="en-US" altLang="en-US" dirty="0"/>
              <a:t>Organizations are open systems</a:t>
            </a:r>
          </a:p>
          <a:p>
            <a:pPr lvl="1"/>
            <a:r>
              <a:rPr lang="en-US" altLang="en-US" dirty="0"/>
              <a:t>They affect and are affected by their surrounding environments</a:t>
            </a:r>
          </a:p>
          <a:p>
            <a:endParaRPr lang="en-US" altLang="en-US" dirty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E48316-568E-4EF6-A9D4-F4D98E2385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372085" y="6484322"/>
            <a:ext cx="6399830" cy="366183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66558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Organizations and Information Systems</a:t>
            </a:r>
          </a:p>
        </p:txBody>
      </p:sp>
      <p:pic>
        <p:nvPicPr>
          <p:cNvPr id="2" name="Content Placeholder 1" descr="General model of an organization" title="Figure 2-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657350"/>
            <a:ext cx="6400800" cy="4343400"/>
          </a:xfrm>
        </p:spPr>
      </p:pic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02ACA-5A16-4C3F-878F-4939B7C0DE6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05385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Organizations and Information Systems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FA1729-1A2A-4904-9487-EF57D5AB4F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/>
          </a:p>
        </p:txBody>
      </p:sp>
      <p:sp>
        <p:nvSpPr>
          <p:cNvPr id="17413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954655"/>
          </a:xfrm>
        </p:spPr>
        <p:txBody>
          <a:bodyPr/>
          <a:lstStyle/>
          <a:p>
            <a:r>
              <a:rPr lang="en-GB" dirty="0"/>
              <a:t>Value chain: a series (chain) of activities that an organization performs to transform inputs into outputs </a:t>
            </a:r>
          </a:p>
          <a:p>
            <a:pPr lvl="1"/>
            <a:r>
              <a:rPr lang="en-GB" dirty="0"/>
              <a:t>The value of the input is increased </a:t>
            </a:r>
            <a:endParaRPr lang="en-US" altLang="en-US" dirty="0"/>
          </a:p>
          <a:p>
            <a:r>
              <a:rPr lang="en-US" altLang="en-US" dirty="0"/>
              <a:t>Supply chain: key value chain in a manufacturing organization</a:t>
            </a:r>
          </a:p>
          <a:p>
            <a:r>
              <a:rPr lang="en-US" altLang="en-US" dirty="0"/>
              <a:t>Supply chain management (SCM): encompasses all the activities required to get the right product into the right consumer’s hands in the right quantity at the right time and at the right cost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68885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Organizations and Information Systems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4EC61B-BFA6-4208-9FD2-83A398B3E33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</p:txBody>
      </p:sp>
      <p:pic>
        <p:nvPicPr>
          <p:cNvPr id="6" name="Content Placeholder 5" descr="Supply chain" title="Figure 2-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500" y="2514600"/>
            <a:ext cx="5133975" cy="3267075"/>
          </a:xfrm>
        </p:spPr>
      </p:pic>
      <p:pic>
        <p:nvPicPr>
          <p:cNvPr id="1946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33925"/>
            <a:ext cx="2095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5475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Organizations and Information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650E2E-1833-409B-A980-0F36FC830B8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Supply chain organizations are “linked” together through both physical flows and information flows</a:t>
            </a:r>
          </a:p>
          <a:p>
            <a:pPr lvl="1"/>
            <a:r>
              <a:rPr lang="en-US" altLang="en-US" dirty="0"/>
              <a:t>Physical: supplies and raw materials</a:t>
            </a:r>
          </a:p>
          <a:p>
            <a:pPr lvl="1"/>
            <a:r>
              <a:rPr lang="en-US" altLang="en-US" dirty="0"/>
              <a:t>Information: participants communicating their plans, coordinating their work, and managing the efficient flow of goods and material</a:t>
            </a:r>
          </a:p>
          <a:p>
            <a:r>
              <a:rPr lang="en-US" altLang="en-US" dirty="0"/>
              <a:t>The information system can play an integral role in the supply chain process:</a:t>
            </a:r>
          </a:p>
          <a:p>
            <a:pPr lvl="1"/>
            <a:r>
              <a:rPr lang="en-US" altLang="en-US" dirty="0"/>
              <a:t>Providing input</a:t>
            </a:r>
          </a:p>
          <a:p>
            <a:pPr lvl="1"/>
            <a:r>
              <a:rPr lang="en-US" altLang="en-US" dirty="0"/>
              <a:t>Aiding product transformation</a:t>
            </a:r>
          </a:p>
          <a:p>
            <a:pPr lvl="1"/>
            <a:r>
              <a:rPr lang="en-US" altLang="en-US" dirty="0"/>
              <a:t>Producing output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179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Teams and Collaborative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529923"/>
          </a:xfrm>
        </p:spPr>
        <p:txBody>
          <a:bodyPr/>
          <a:lstStyle/>
          <a:p>
            <a:r>
              <a:rPr lang="en-US" altLang="en-US" dirty="0"/>
              <a:t>Virtual team: a group of individuals whose members are distributed geographically, but work as a coherent unit through the use of information systems technology</a:t>
            </a:r>
          </a:p>
          <a:p>
            <a:pPr lvl="1"/>
            <a:r>
              <a:rPr lang="en-US" altLang="en-US" dirty="0"/>
              <a:t>Strength: the best available people are enlisted to solve important organizational problems</a:t>
            </a:r>
          </a:p>
          <a:p>
            <a:pPr lvl="1"/>
            <a:r>
              <a:rPr lang="en-US" altLang="en-US" dirty="0"/>
              <a:t>Supported by electronic communications: email, instant messages, video conferences,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96B8EA-A5CC-416D-8715-7D3EFBEC79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5765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Innovation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5373779"/>
          </a:xfrm>
        </p:spPr>
        <p:txBody>
          <a:bodyPr/>
          <a:lstStyle/>
          <a:p>
            <a:r>
              <a:rPr lang="en-US" altLang="en-US" dirty="0"/>
              <a:t>Innovation: the application of new ideas to the products, processes, and activities of a firm, leading to increased value</a:t>
            </a:r>
          </a:p>
          <a:p>
            <a:pPr lvl="1"/>
            <a:r>
              <a:rPr lang="en-US" altLang="en-US" dirty="0"/>
              <a:t>A catalyst</a:t>
            </a:r>
            <a:r>
              <a:rPr lang="ar-SA" altLang="en-US" dirty="0"/>
              <a:t> </a:t>
            </a:r>
            <a:r>
              <a:rPr lang="en-US" altLang="en-US" dirty="0"/>
              <a:t>for the growth and success of an organization</a:t>
            </a:r>
          </a:p>
          <a:p>
            <a:pPr lvl="1"/>
            <a:r>
              <a:rPr lang="en-US" altLang="en-US" dirty="0"/>
              <a:t>Can lead to cutting-edge products</a:t>
            </a:r>
          </a:p>
          <a:p>
            <a:r>
              <a:rPr lang="en-US" altLang="en-US" dirty="0"/>
              <a:t>Types of innovation</a:t>
            </a:r>
          </a:p>
          <a:p>
            <a:pPr lvl="1"/>
            <a:r>
              <a:rPr lang="en-US" altLang="en-US" dirty="0"/>
              <a:t>Sustaining innovation: results in enhancements to existing products, services, and ways of operating</a:t>
            </a:r>
          </a:p>
          <a:p>
            <a:pPr lvl="2"/>
            <a:r>
              <a:rPr lang="en-US" altLang="en-US" dirty="0"/>
              <a:t>Enable an organization to continually increase profits, lower costs, and gain market share</a:t>
            </a:r>
          </a:p>
          <a:p>
            <a:pPr lvl="2"/>
            <a:r>
              <a:rPr lang="en-GB" dirty="0"/>
              <a:t>Example: Microsoft Windows and iPhone in the last decade</a:t>
            </a:r>
            <a:endParaRPr lang="en-US" altLang="en-US" dirty="0"/>
          </a:p>
          <a:p>
            <a:pPr lvl="1"/>
            <a:r>
              <a:rPr lang="en-US" altLang="en-US" dirty="0"/>
              <a:t>Disruptive innovation:</a:t>
            </a:r>
          </a:p>
          <a:p>
            <a:pPr lvl="2"/>
            <a:r>
              <a:rPr lang="en-GB" dirty="0"/>
              <a:t>“Makes expensive or sophisticated products and services accessible and more affordable to a broader market” (</a:t>
            </a:r>
            <a:r>
              <a:rPr lang="en-GB" dirty="0" err="1"/>
              <a:t>investopedia.com</a:t>
            </a:r>
            <a:r>
              <a:rPr lang="en-GB" dirty="0"/>
              <a:t>)</a:t>
            </a:r>
            <a:r>
              <a:rPr lang="en-US" altLang="en-US" dirty="0"/>
              <a:t> </a:t>
            </a:r>
          </a:p>
          <a:p>
            <a:pPr lvl="2"/>
            <a:r>
              <a:rPr lang="en-GB" dirty="0"/>
              <a:t>Initially provides a lower level of performance than the marketplace has grown to accept</a:t>
            </a:r>
          </a:p>
          <a:p>
            <a:pPr lvl="2"/>
            <a:r>
              <a:rPr lang="en-GB" dirty="0"/>
              <a:t>Over time, however, the disruptive innovation is improved to provide new performance characteristics</a:t>
            </a:r>
          </a:p>
          <a:p>
            <a:pPr lvl="2"/>
            <a:r>
              <a:rPr lang="en-GB" dirty="0"/>
              <a:t>Example: Amazon in the mid-1990s when it’s launched as an online bookstore 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317ECD-4F52-4B33-AA6A-D2B89206703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6576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ngage">
      <a:dk1>
        <a:srgbClr val="000000"/>
      </a:dk1>
      <a:lt1>
        <a:srgbClr val="FFFFFF"/>
      </a:lt1>
      <a:dk2>
        <a:srgbClr val="000000"/>
      </a:dk2>
      <a:lt2>
        <a:srgbClr val="AAAEB4"/>
      </a:lt2>
      <a:accent1>
        <a:srgbClr val="0D3857"/>
      </a:accent1>
      <a:accent2>
        <a:srgbClr val="055C91"/>
      </a:accent2>
      <a:accent3>
        <a:srgbClr val="81C0DA"/>
      </a:accent3>
      <a:accent4>
        <a:srgbClr val="B0D3DF"/>
      </a:accent4>
      <a:accent5>
        <a:srgbClr val="E0DCCD"/>
      </a:accent5>
      <a:accent6>
        <a:srgbClr val="7C7666"/>
      </a:accent6>
      <a:hlink>
        <a:srgbClr val="055C91"/>
      </a:hlink>
      <a:folHlink>
        <a:srgbClr val="81C0D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9857</TotalTime>
  <Words>3798</Words>
  <Application>Microsoft Macintosh PowerPoint</Application>
  <PresentationFormat>On-screen Show (4:3)</PresentationFormat>
  <Paragraphs>366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Principles of Information Systems, Thirteenth Edition </vt:lpstr>
      <vt:lpstr>Objectives</vt:lpstr>
      <vt:lpstr>Organizations and Information Systems</vt:lpstr>
      <vt:lpstr>Organizations and Information Systems</vt:lpstr>
      <vt:lpstr>Organizations and Information Systems</vt:lpstr>
      <vt:lpstr>Organizations and Information Systems</vt:lpstr>
      <vt:lpstr>Organizations and Information Systems</vt:lpstr>
      <vt:lpstr>Virtual Teams and Collaborative Work</vt:lpstr>
      <vt:lpstr>Innovation</vt:lpstr>
      <vt:lpstr>Reengineering and Continuous Improvement</vt:lpstr>
      <vt:lpstr>Reengineering and Continuous Improvement</vt:lpstr>
      <vt:lpstr>Reengineering and Continuous Improvement</vt:lpstr>
      <vt:lpstr>Outsourcing, Offshoring, and Downsizing</vt:lpstr>
      <vt:lpstr>Careers in Information Systems</vt:lpstr>
      <vt:lpstr>Careers in Information Systems</vt:lpstr>
      <vt:lpstr>Roles, Functions, and Careers in IS</vt:lpstr>
      <vt:lpstr>Roles, Functions, and Careers in IS</vt:lpstr>
      <vt:lpstr>Typical IS Titles and Functions</vt:lpstr>
      <vt:lpstr>Typical IS Titles and Functions: Operations Roles</vt:lpstr>
      <vt:lpstr>Typical IS Titles and Functions: Development Roles</vt:lpstr>
      <vt:lpstr>Typical IS Titles and Functions: Support</vt:lpstr>
      <vt:lpstr>Certification</vt:lpstr>
      <vt:lpstr>Other IS Careers</vt:lpstr>
      <vt:lpstr>Finding a Job in IS</vt:lpstr>
      <vt:lpstr>Summary</vt:lpstr>
    </vt:vector>
  </TitlesOfParts>
  <Company>Course Technology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</dc:creator>
  <cp:lastModifiedBy>a a</cp:lastModifiedBy>
  <cp:revision>227</cp:revision>
  <cp:lastPrinted>2023-08-28T14:48:00Z</cp:lastPrinted>
  <dcterms:created xsi:type="dcterms:W3CDTF">2007-02-15T20:50:52Z</dcterms:created>
  <dcterms:modified xsi:type="dcterms:W3CDTF">2023-09-05T05:30:32Z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1439603344</vt:i4>
  </property>
  <property fmtid="{D5CDD505-2E9C-101B-9397-08002B2CF9AE}" pid="3" name="_NewReviewCycle">
    <vt:lpwstr/>
  </property>
  <property fmtid="{D5CDD505-2E9C-101B-9397-08002B2CF9AE}" pid="4" name="_EmailSubject">
    <vt:lpwstr>Cengage Branding/Accessibility </vt:lpwstr>
  </property>
  <property fmtid="{D5CDD505-2E9C-101B-9397-08002B2CF9AE}" pid="5" name="_AuthorEmail">
    <vt:lpwstr>maria.garguilo@cengage.com</vt:lpwstr>
  </property>
  <property fmtid="{D5CDD505-2E9C-101B-9397-08002B2CF9AE}" pid="6" name="_AuthorEmailDisplayName">
    <vt:lpwstr>Garguilo, Maria</vt:lpwstr>
  </property>
  <property fmtid="{D5CDD505-2E9C-101B-9397-08002B2CF9AE}" pid="7" name="_PreviousAdHocReviewCycleID">
    <vt:i4>1933890983</vt:i4>
  </property>
</Properties>
</file>