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387" r:id="rId2"/>
    <p:sldId id="290" r:id="rId3"/>
    <p:sldId id="312" r:id="rId4"/>
    <p:sldId id="303" r:id="rId5"/>
    <p:sldId id="291" r:id="rId6"/>
    <p:sldId id="261" r:id="rId7"/>
    <p:sldId id="265" r:id="rId8"/>
    <p:sldId id="292" r:id="rId9"/>
    <p:sldId id="267" r:id="rId10"/>
    <p:sldId id="268" r:id="rId11"/>
    <p:sldId id="294" r:id="rId12"/>
    <p:sldId id="301" r:id="rId13"/>
    <p:sldId id="293" r:id="rId14"/>
    <p:sldId id="272" r:id="rId15"/>
    <p:sldId id="295" r:id="rId16"/>
    <p:sldId id="296" r:id="rId17"/>
    <p:sldId id="297" r:id="rId18"/>
    <p:sldId id="274" r:id="rId19"/>
    <p:sldId id="264" r:id="rId20"/>
    <p:sldId id="310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CCFF"/>
    <a:srgbClr val="66FF33"/>
    <a:srgbClr val="FFFF00"/>
    <a:srgbClr val="4D4D4D"/>
    <a:srgbClr val="CC99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88" d="100"/>
          <a:sy n="88" d="100"/>
        </p:scale>
        <p:origin x="112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2852EB-2FF7-41DE-A115-DFA5999D8D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3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442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2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3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9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3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1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8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FDB12C3-5122-414B-B220-F91CC967F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CA19456-8EC8-42FF-99D4-7D47C0E74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1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5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9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0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0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9AB3-700E-4789-AC72-49BF908445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74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5186-F47B-407D-9421-5054B8BCD4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57294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644F-B022-4368-A23E-CCD0DA697F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25413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860F-FA1A-47BE-B2FA-CECEE7EFF3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8033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2836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2021-9AEB-4E7C-82EC-CB3ECDEC21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7919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C18B-FE15-4624-ABC3-4B5AC37C30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377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2D73-96CA-499E-A263-E6C3063E20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2938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61C6-CE81-4535-994A-D2716FB98E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3409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9249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902D-4E69-4584-800F-882C6A2A5F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5022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3973-A28B-4C84-BF0D-9826B80299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77714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E9EF42-F82B-4D70-94FF-9A92D9308B7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.xml"/><Relationship Id="rId7" Type="http://schemas.openxmlformats.org/officeDocument/2006/relationships/image" Target="../media/image11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1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1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11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1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3.xml"/><Relationship Id="rId7" Type="http://schemas.openxmlformats.org/officeDocument/2006/relationships/image" Target="../media/image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6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1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2.wdp"/><Relationship Id="rId3" Type="http://schemas.openxmlformats.org/officeDocument/2006/relationships/tags" Target="../tags/tag1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1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5" Type="http://schemas.openxmlformats.org/officeDocument/2006/relationships/tags" Target="../tags/tag19.xml"/><Relationship Id="rId10" Type="http://schemas.openxmlformats.org/officeDocument/2006/relationships/image" Target="../media/image16.jpeg"/><Relationship Id="rId4" Type="http://schemas.openxmlformats.org/officeDocument/2006/relationships/tags" Target="../tags/tag1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2.xml"/><Relationship Id="rId7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23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27.xml"/><Relationship Id="rId7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4196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438400" y="48768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1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705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Virus-Reproduction within a living host cell 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029200" y="2222500"/>
            <a:ext cx="3581400" cy="3746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2639" dir="84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248400" y="1143000"/>
            <a:ext cx="901700" cy="927100"/>
            <a:chOff x="1488" y="1728"/>
            <a:chExt cx="568" cy="584"/>
          </a:xfrm>
        </p:grpSpPr>
        <p:sp>
          <p:nvSpPr>
            <p:cNvPr id="10378" name="Oval 16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9" name="Oval 15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0" name="Oval 17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1" name="Oval 18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2" name="Oval 1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3" name="Oval 20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4" name="Oval 21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5" name="Oval 22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6" name="Oval 23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7" name="Oval 24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8" name="Oval 25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9" name="Oval 26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0" name="Oval 27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1" name="Oval 28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2" name="Oval 29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3" name="Oval 30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4" name="Oval 31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95" name="Group 3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96" name="Freeform 32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33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04800" y="303053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1-Inters the cell and releases its genome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248400" y="2298700"/>
            <a:ext cx="901700" cy="927100"/>
            <a:chOff x="3936" y="88"/>
            <a:chExt cx="568" cy="584"/>
          </a:xfrm>
        </p:grpSpPr>
        <p:sp>
          <p:nvSpPr>
            <p:cNvPr id="10362" name="Oval 39"/>
            <p:cNvSpPr>
              <a:spLocks noChangeArrowheads="1"/>
            </p:cNvSpPr>
            <p:nvPr/>
          </p:nvSpPr>
          <p:spPr bwMode="auto">
            <a:xfrm>
              <a:off x="4224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3" name="Oval 40"/>
            <p:cNvSpPr>
              <a:spLocks noChangeArrowheads="1"/>
            </p:cNvSpPr>
            <p:nvPr/>
          </p:nvSpPr>
          <p:spPr bwMode="auto">
            <a:xfrm>
              <a:off x="432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4" name="Oval 41"/>
            <p:cNvSpPr>
              <a:spLocks noChangeArrowheads="1"/>
            </p:cNvSpPr>
            <p:nvPr/>
          </p:nvSpPr>
          <p:spPr bwMode="auto">
            <a:xfrm>
              <a:off x="4392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5" name="Oval 42"/>
            <p:cNvSpPr>
              <a:spLocks noChangeArrowheads="1"/>
            </p:cNvSpPr>
            <p:nvPr/>
          </p:nvSpPr>
          <p:spPr bwMode="auto">
            <a:xfrm>
              <a:off x="4128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6" name="Oval 43"/>
            <p:cNvSpPr>
              <a:spLocks noChangeArrowheads="1"/>
            </p:cNvSpPr>
            <p:nvPr/>
          </p:nvSpPr>
          <p:spPr bwMode="auto">
            <a:xfrm>
              <a:off x="4408" y="30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7" name="Oval 44"/>
            <p:cNvSpPr>
              <a:spLocks noChangeArrowheads="1"/>
            </p:cNvSpPr>
            <p:nvPr/>
          </p:nvSpPr>
          <p:spPr bwMode="auto">
            <a:xfrm>
              <a:off x="4400" y="40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8" name="Oval 45"/>
            <p:cNvSpPr>
              <a:spLocks noChangeArrowheads="1"/>
            </p:cNvSpPr>
            <p:nvPr/>
          </p:nvSpPr>
          <p:spPr bwMode="auto">
            <a:xfrm>
              <a:off x="4368" y="4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9" name="Oval 46"/>
            <p:cNvSpPr>
              <a:spLocks noChangeArrowheads="1"/>
            </p:cNvSpPr>
            <p:nvPr/>
          </p:nvSpPr>
          <p:spPr bwMode="auto">
            <a:xfrm>
              <a:off x="4288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0" name="Oval 47"/>
            <p:cNvSpPr>
              <a:spLocks noChangeArrowheads="1"/>
            </p:cNvSpPr>
            <p:nvPr/>
          </p:nvSpPr>
          <p:spPr bwMode="auto">
            <a:xfrm>
              <a:off x="404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1" name="Oval 48"/>
            <p:cNvSpPr>
              <a:spLocks noChangeArrowheads="1"/>
            </p:cNvSpPr>
            <p:nvPr/>
          </p:nvSpPr>
          <p:spPr bwMode="auto">
            <a:xfrm>
              <a:off x="3984" y="47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2" name="Oval 49"/>
            <p:cNvSpPr>
              <a:spLocks noChangeArrowheads="1"/>
            </p:cNvSpPr>
            <p:nvPr/>
          </p:nvSpPr>
          <p:spPr bwMode="auto">
            <a:xfrm>
              <a:off x="3976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3" name="Oval 50"/>
            <p:cNvSpPr>
              <a:spLocks noChangeArrowheads="1"/>
            </p:cNvSpPr>
            <p:nvPr/>
          </p:nvSpPr>
          <p:spPr bwMode="auto">
            <a:xfrm>
              <a:off x="3936" y="2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4" name="Oval 51"/>
            <p:cNvSpPr>
              <a:spLocks noChangeArrowheads="1"/>
            </p:cNvSpPr>
            <p:nvPr/>
          </p:nvSpPr>
          <p:spPr bwMode="auto">
            <a:xfrm>
              <a:off x="3936" y="38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5" name="Oval 52"/>
            <p:cNvSpPr>
              <a:spLocks noChangeArrowheads="1"/>
            </p:cNvSpPr>
            <p:nvPr/>
          </p:nvSpPr>
          <p:spPr bwMode="auto">
            <a:xfrm>
              <a:off x="4040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6" name="Oval 53"/>
            <p:cNvSpPr>
              <a:spLocks noChangeArrowheads="1"/>
            </p:cNvSpPr>
            <p:nvPr/>
          </p:nvSpPr>
          <p:spPr bwMode="auto">
            <a:xfrm>
              <a:off x="4120" y="56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7" name="Oval 54"/>
            <p:cNvSpPr>
              <a:spLocks noChangeArrowheads="1"/>
            </p:cNvSpPr>
            <p:nvPr/>
          </p:nvSpPr>
          <p:spPr bwMode="auto">
            <a:xfrm>
              <a:off x="4216" y="5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77000" y="2540000"/>
            <a:ext cx="466725" cy="457200"/>
            <a:chOff x="1208" y="2450"/>
            <a:chExt cx="342" cy="391"/>
          </a:xfrm>
        </p:grpSpPr>
        <p:sp>
          <p:nvSpPr>
            <p:cNvPr id="10360" name="Freeform 56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7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562600" y="3149600"/>
            <a:ext cx="466725" cy="457200"/>
            <a:chOff x="1208" y="2450"/>
            <a:chExt cx="342" cy="391"/>
          </a:xfrm>
        </p:grpSpPr>
        <p:sp>
          <p:nvSpPr>
            <p:cNvPr id="10358" name="Freeform 59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60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81000" y="35941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2- Replicates using host nucleotides and enzymes</a:t>
            </a:r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5588000" y="3149600"/>
            <a:ext cx="431800" cy="412750"/>
          </a:xfrm>
          <a:custGeom>
            <a:avLst/>
            <a:gdLst>
              <a:gd name="T0" fmla="*/ 0 w 316"/>
              <a:gd name="T1" fmla="*/ 2147483647 h 353"/>
              <a:gd name="T2" fmla="*/ 2147483647 w 316"/>
              <a:gd name="T3" fmla="*/ 2147483647 h 353"/>
              <a:gd name="T4" fmla="*/ 2147483647 w 316"/>
              <a:gd name="T5" fmla="*/ 2147483647 h 353"/>
              <a:gd name="T6" fmla="*/ 2147483647 w 316"/>
              <a:gd name="T7" fmla="*/ 2147483647 h 353"/>
              <a:gd name="T8" fmla="*/ 2147483647 w 316"/>
              <a:gd name="T9" fmla="*/ 2147483647 h 353"/>
              <a:gd name="T10" fmla="*/ 2147483647 w 316"/>
              <a:gd name="T11" fmla="*/ 2147483647 h 353"/>
              <a:gd name="T12" fmla="*/ 2147483647 w 316"/>
              <a:gd name="T13" fmla="*/ 2147483647 h 353"/>
              <a:gd name="T14" fmla="*/ 2147483647 w 316"/>
              <a:gd name="T15" fmla="*/ 2147483647 h 353"/>
              <a:gd name="T16" fmla="*/ 2147483647 w 316"/>
              <a:gd name="T17" fmla="*/ 2147483647 h 353"/>
              <a:gd name="T18" fmla="*/ 2147483647 w 316"/>
              <a:gd name="T19" fmla="*/ 2147483647 h 353"/>
              <a:gd name="T20" fmla="*/ 2147483647 w 316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353"/>
              <a:gd name="T35" fmla="*/ 316 w 316"/>
              <a:gd name="T36" fmla="*/ 353 h 3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353">
                <a:moveTo>
                  <a:pt x="0" y="175"/>
                </a:moveTo>
                <a:cubicBezTo>
                  <a:pt x="13" y="72"/>
                  <a:pt x="4" y="76"/>
                  <a:pt x="99" y="60"/>
                </a:cubicBezTo>
                <a:cubicBezTo>
                  <a:pt x="115" y="43"/>
                  <a:pt x="132" y="27"/>
                  <a:pt x="148" y="10"/>
                </a:cubicBezTo>
                <a:cubicBezTo>
                  <a:pt x="231" y="33"/>
                  <a:pt x="145" y="0"/>
                  <a:pt x="190" y="43"/>
                </a:cubicBezTo>
                <a:cubicBezTo>
                  <a:pt x="212" y="64"/>
                  <a:pt x="250" y="56"/>
                  <a:pt x="280" y="60"/>
                </a:cubicBezTo>
                <a:cubicBezTo>
                  <a:pt x="292" y="97"/>
                  <a:pt x="284" y="130"/>
                  <a:pt x="272" y="167"/>
                </a:cubicBezTo>
                <a:cubicBezTo>
                  <a:pt x="310" y="203"/>
                  <a:pt x="316" y="197"/>
                  <a:pt x="288" y="274"/>
                </a:cubicBezTo>
                <a:cubicBezTo>
                  <a:pt x="285" y="282"/>
                  <a:pt x="272" y="279"/>
                  <a:pt x="264" y="282"/>
                </a:cubicBezTo>
                <a:cubicBezTo>
                  <a:pt x="253" y="287"/>
                  <a:pt x="242" y="293"/>
                  <a:pt x="231" y="298"/>
                </a:cubicBezTo>
                <a:cubicBezTo>
                  <a:pt x="204" y="325"/>
                  <a:pt x="220" y="334"/>
                  <a:pt x="181" y="348"/>
                </a:cubicBezTo>
                <a:cubicBezTo>
                  <a:pt x="137" y="338"/>
                  <a:pt x="140" y="353"/>
                  <a:pt x="140" y="33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1000" y="45847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3- Produce a new capsid units using host cell resources.</a:t>
            </a:r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7772400" y="42164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7467600" y="4673600"/>
            <a:ext cx="749300" cy="762000"/>
            <a:chOff x="4704" y="2640"/>
            <a:chExt cx="472" cy="480"/>
          </a:xfrm>
        </p:grpSpPr>
        <p:sp>
          <p:nvSpPr>
            <p:cNvPr id="10348" name="Oval 65"/>
            <p:cNvSpPr>
              <a:spLocks noChangeArrowheads="1"/>
            </p:cNvSpPr>
            <p:nvPr/>
          </p:nvSpPr>
          <p:spPr bwMode="auto">
            <a:xfrm>
              <a:off x="4912" y="27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9" name="Oval 66"/>
            <p:cNvSpPr>
              <a:spLocks noChangeArrowheads="1"/>
            </p:cNvSpPr>
            <p:nvPr/>
          </p:nvSpPr>
          <p:spPr bwMode="auto">
            <a:xfrm>
              <a:off x="4848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0" name="Oval 67"/>
            <p:cNvSpPr>
              <a:spLocks noChangeArrowheads="1"/>
            </p:cNvSpPr>
            <p:nvPr/>
          </p:nvSpPr>
          <p:spPr bwMode="auto">
            <a:xfrm>
              <a:off x="5080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1" name="Oval 68"/>
            <p:cNvSpPr>
              <a:spLocks noChangeArrowheads="1"/>
            </p:cNvSpPr>
            <p:nvPr/>
          </p:nvSpPr>
          <p:spPr bwMode="auto">
            <a:xfrm>
              <a:off x="4816" y="26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2" name="Oval 69"/>
            <p:cNvSpPr>
              <a:spLocks noChangeArrowheads="1"/>
            </p:cNvSpPr>
            <p:nvPr/>
          </p:nvSpPr>
          <p:spPr bwMode="auto">
            <a:xfrm>
              <a:off x="4992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3" name="Oval 70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4" name="Oval 71"/>
            <p:cNvSpPr>
              <a:spLocks noChangeArrowheads="1"/>
            </p:cNvSpPr>
            <p:nvPr/>
          </p:nvSpPr>
          <p:spPr bwMode="auto">
            <a:xfrm>
              <a:off x="4976" y="29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5" name="Oval 72"/>
            <p:cNvSpPr>
              <a:spLocks noChangeArrowheads="1"/>
            </p:cNvSpPr>
            <p:nvPr/>
          </p:nvSpPr>
          <p:spPr bwMode="auto">
            <a:xfrm>
              <a:off x="4704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6" name="Oval 73"/>
            <p:cNvSpPr>
              <a:spLocks noChangeArrowheads="1"/>
            </p:cNvSpPr>
            <p:nvPr/>
          </p:nvSpPr>
          <p:spPr bwMode="auto">
            <a:xfrm>
              <a:off x="4752" y="292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7" name="Oval 74"/>
            <p:cNvSpPr>
              <a:spLocks noChangeArrowheads="1"/>
            </p:cNvSpPr>
            <p:nvPr/>
          </p:nvSpPr>
          <p:spPr bwMode="auto">
            <a:xfrm>
              <a:off x="4752" y="3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248400" y="4838700"/>
            <a:ext cx="901700" cy="927100"/>
            <a:chOff x="1488" y="1728"/>
            <a:chExt cx="568" cy="584"/>
          </a:xfrm>
        </p:grpSpPr>
        <p:sp>
          <p:nvSpPr>
            <p:cNvPr id="10328" name="Oval 77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1" name="Oval 80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3" name="Oval 82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5" name="Oval 84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6" name="Oval 85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7" name="Oval 86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8" name="Oval 87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9" name="Oval 88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0" name="Oval 89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1" name="Oval 90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2" name="Oval 91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3" name="Oval 92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4" name="Oval 93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45" name="Group 9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46" name="Freeform 95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96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308" name="Oval 98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9" name="Oval 99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0" name="Oval 100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1" name="Oval 101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2" name="Oval 102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3" name="Oval 103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4" name="Oval 104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5" name="Oval 105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6" name="Oval 106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7" name="Oval 107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8" name="Oval 10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9" name="Oval 109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0" name="Oval 110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1" name="Oval 111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2" name="Oval 112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25" name="Group 115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26" name="Freeform 116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17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88" name="Oval 119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9" name="Oval 120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0" name="Oval 121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1" name="Oval 122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2" name="Oval 123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3" name="Oval 124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4" name="Oval 125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5" name="Oval 126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6" name="Oval 127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7" name="Oval 128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8" name="Oval 129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9" name="Oval 130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0" name="Oval 131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1" name="Oval 132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2" name="Oval 133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3" name="Oval 134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4" name="Oval 135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05" name="Group 136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06" name="Freeform 137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38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68" name="Oval 140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9" name="Oval 141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Oval 142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1" name="Oval 143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2" name="Oval 144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3" name="Oval 145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4" name="Oval 146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5" name="Oval 147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6" name="Oval 148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7" name="Oval 149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8" name="Oval 15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9" name="Oval 151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Oval 152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Oval 153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2" name="Oval 154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3" name="Oval 155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4" name="Oval 156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85" name="Group 157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286" name="Freeform 158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9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20" name="Text Box 160"/>
          <p:cNvSpPr txBox="1">
            <a:spLocks noChangeArrowheads="1"/>
          </p:cNvSpPr>
          <p:nvPr/>
        </p:nvSpPr>
        <p:spPr bwMode="auto">
          <a:xfrm>
            <a:off x="457200" y="56832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4- The new viral DNA and proteins assemble to form new viruses </a:t>
            </a:r>
          </a:p>
        </p:txBody>
      </p:sp>
      <p:grpSp>
        <p:nvGrpSpPr>
          <p:cNvPr id="16" name="Group 164"/>
          <p:cNvGrpSpPr>
            <a:grpSpLocks/>
          </p:cNvGrpSpPr>
          <p:nvPr/>
        </p:nvGrpSpPr>
        <p:grpSpPr bwMode="auto">
          <a:xfrm>
            <a:off x="7772400" y="1414463"/>
            <a:ext cx="1219200" cy="884238"/>
            <a:chOff x="4896" y="259"/>
            <a:chExt cx="768" cy="557"/>
          </a:xfrm>
        </p:grpSpPr>
        <p:sp>
          <p:nvSpPr>
            <p:cNvPr id="10266" name="Text Box 162"/>
            <p:cNvSpPr txBox="1">
              <a:spLocks noChangeArrowheads="1"/>
            </p:cNvSpPr>
            <p:nvPr/>
          </p:nvSpPr>
          <p:spPr bwMode="auto">
            <a:xfrm>
              <a:off x="4896" y="259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FF"/>
                  </a:solidFill>
                </a:rPr>
                <a:t>Living Cell</a:t>
              </a:r>
            </a:p>
          </p:txBody>
        </p:sp>
        <p:sp>
          <p:nvSpPr>
            <p:cNvPr id="10267" name="Line 163"/>
            <p:cNvSpPr>
              <a:spLocks noChangeShapeType="1"/>
            </p:cNvSpPr>
            <p:nvPr/>
          </p:nvSpPr>
          <p:spPr bwMode="auto">
            <a:xfrm flipH="1">
              <a:off x="4992" y="432"/>
              <a:ext cx="96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5" name="Text Box 165"/>
          <p:cNvSpPr txBox="1">
            <a:spLocks noChangeArrowheads="1"/>
          </p:cNvSpPr>
          <p:nvPr/>
        </p:nvSpPr>
        <p:spPr bwMode="auto">
          <a:xfrm>
            <a:off x="6553200" y="37734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Viral RNA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7315200" y="5387975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/>
              <a:t>Capsid Proteins</a:t>
            </a:r>
          </a:p>
        </p:txBody>
      </p:sp>
      <p:sp>
        <p:nvSpPr>
          <p:cNvPr id="10263" name="Rectangle 167"/>
          <p:cNvSpPr>
            <a:spLocks noChangeArrowheads="1"/>
          </p:cNvSpPr>
          <p:nvPr/>
        </p:nvSpPr>
        <p:spPr bwMode="auto">
          <a:xfrm>
            <a:off x="258450" y="1404964"/>
            <a:ext cx="4435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parasitism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altLang="en-US" sz="1800" b="1" dirty="0"/>
              <a:t>ال</a:t>
            </a:r>
            <a:r>
              <a:rPr lang="ar-EG" altLang="en-US" sz="1800" b="1" dirty="0"/>
              <a:t>تطفل </a:t>
            </a:r>
            <a:r>
              <a:rPr lang="ar-SA" altLang="en-US" sz="1800" b="1" dirty="0"/>
              <a:t>ال</a:t>
            </a:r>
            <a:r>
              <a:rPr lang="ar-EG" altLang="en-US" sz="1800" b="1" dirty="0"/>
              <a:t>إجبار</a:t>
            </a:r>
            <a:r>
              <a:rPr lang="ar-SA" altLang="en-US" sz="1800" b="1" dirty="0"/>
              <a:t>ي</a:t>
            </a:r>
            <a:endParaRPr lang="en-GB" altLang="en-US" sz="1800" b="1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0.00069 0.25648 " pathEditMode="relative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11 L -0.10885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203 L 0.10903 0.02314 " pathEditMode="relative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L -0.00052 0.1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225 0.07778 " pathEditMode="relative" ptsTypes="AA">
                                      <p:cBhvr>
                                        <p:cTn id="75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111 L 0.08282 0.28889 " pathEditMode="relative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33333E-6 L -0.11597 0.04444 " pathEditMode="relative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0.2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018 L -0.00833 0.2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019 L -0.16528 0.209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97" grpId="0"/>
      <p:bldP spid="15421" grpId="0"/>
      <p:bldP spid="15422" grpId="0" animBg="1"/>
      <p:bldP spid="15422" grpId="1" animBg="1"/>
      <p:bldP spid="15423" grpId="0"/>
      <p:bldP spid="15424" grpId="0" animBg="1"/>
      <p:bldP spid="15525" grpId="0"/>
      <p:bldP spid="155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B8167-35CA-4B94-AE13-412F9EFF979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26020"/>
            <a:ext cx="5181600" cy="504138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A viral infection begins when the genome of the virus enters the host cell.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Once inside, the viral genome commandeers its host, reprogramming the cell to copy viral nucleic acid and manufacture proteins.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The nucleic acid molecules and </a:t>
            </a:r>
            <a:r>
              <a:rPr lang="en-US" altLang="en-US" sz="2400" b="1" dirty="0" err="1">
                <a:solidFill>
                  <a:srgbClr val="000000"/>
                </a:solidFill>
              </a:rPr>
              <a:t>capsomeres</a:t>
            </a:r>
            <a:r>
              <a:rPr lang="en-US" altLang="en-US" sz="2400" b="1" dirty="0">
                <a:solidFill>
                  <a:srgbClr val="000000"/>
                </a:solidFill>
              </a:rPr>
              <a:t> then self-assemble into viral particles and exit the cell.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9262" b="3355"/>
          <a:stretch>
            <a:fillRect/>
          </a:stretch>
        </p:blipFill>
        <p:spPr bwMode="auto">
          <a:xfrm>
            <a:off x="5791200" y="228600"/>
            <a:ext cx="31194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8DA17A-DB2C-48CF-B9B9-5B5F984103E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153400" y="1292"/>
              <a:ext cx="914400" cy="1266444"/>
            </a:xfrm>
            <a:prstGeom prst="rect">
              <a:avLst/>
            </a:prstGeom>
          </p:spPr>
        </p:pic>
      </p:grp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610600" cy="6638740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mmunodeficiency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irus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virus that causes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cquired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mmuno-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yndrome) is 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retrovirus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endParaRPr lang="ar-SA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RNA virus that is                                                   duplicated in a host cell using the                                                             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transcriptase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to                                                              produce DNA from its RNA genome.                                                              The DNA is then incorporated into                                                                     the host's genome by an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integrase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enzyme.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particle includes: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glycoproteins, 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capsid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containing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RNA strands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its genome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copies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transcriptase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74663" indent="0" eaLnBrk="1" hangingPunct="1">
              <a:buClr>
                <a:srgbClr val="FF0000"/>
              </a:buClr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AIDS (HIV) virus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410200" y="1219200"/>
            <a:ext cx="2995257" cy="4114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CD4FB9-8F33-4899-AB5C-78B4B9998B6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54023"/>
            <a:ext cx="5029200" cy="592777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صواعق البكتريا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that infect bacteria, are called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a 20-sided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capsid-head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encloses their DNA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tail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piece that attaches the phage to the host and injects the phage DNA inside.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reproduce by 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Lytic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Cycle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مميتــــة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دورة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and/or 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Lysogenic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دورة غير مميتة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3" t="3448" b="5722"/>
          <a:stretch>
            <a:fillRect/>
          </a:stretch>
        </p:blipFill>
        <p:spPr bwMode="auto">
          <a:xfrm>
            <a:off x="6046535" y="762000"/>
            <a:ext cx="291014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3400" y="166688"/>
            <a:ext cx="7696200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Bacteria infecting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 (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bacteriophages)</a:t>
            </a:r>
            <a:endParaRPr lang="en-GB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34022" y="1207869"/>
            <a:ext cx="8124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 err="1">
                <a:solidFill>
                  <a:srgbClr val="3333FF"/>
                </a:solidFill>
              </a:rPr>
              <a:t>Phages</a:t>
            </a:r>
            <a:r>
              <a:rPr lang="en-GB" altLang="en-US" sz="2000" b="1" dirty="0">
                <a:solidFill>
                  <a:srgbClr val="3333FF"/>
                </a:solidFill>
              </a:rPr>
              <a:t> reproductive cycles within 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bacteria (</a:t>
            </a:r>
            <a:r>
              <a:rPr lang="en-GB" altLang="en-US" sz="2000" b="1" dirty="0" err="1" smtClean="0">
                <a:solidFill>
                  <a:srgbClr val="3333FF"/>
                </a:solidFill>
              </a:rPr>
              <a:t>eg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: </a:t>
            </a:r>
            <a:r>
              <a:rPr lang="en-GB" altLang="en-US" sz="2000" b="1" i="1" dirty="0" smtClean="0">
                <a:solidFill>
                  <a:srgbClr val="FF0000"/>
                </a:solidFill>
              </a:rPr>
              <a:t>Escherichia coli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)</a:t>
            </a:r>
            <a:endParaRPr lang="en-GB" altLang="en-US" sz="2000" b="1" dirty="0">
              <a:solidFill>
                <a:srgbClr val="3333FF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Bacteriophages 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E. coli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0" y="1905000"/>
            <a:ext cx="3276600" cy="1828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135003" dir="247115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2006600"/>
            <a:ext cx="2552700" cy="1600200"/>
            <a:chOff x="2112" y="2032"/>
            <a:chExt cx="1608" cy="1008"/>
          </a:xfrm>
        </p:grpSpPr>
        <p:sp>
          <p:nvSpPr>
            <p:cNvPr id="14346" name="AutoShape 6"/>
            <p:cNvSpPr>
              <a:spLocks noChangeArrowheads="1"/>
            </p:cNvSpPr>
            <p:nvPr/>
          </p:nvSpPr>
          <p:spPr bwMode="auto">
            <a:xfrm>
              <a:off x="2112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7"/>
            <p:cNvSpPr>
              <a:spLocks noChangeArrowheads="1"/>
            </p:cNvSpPr>
            <p:nvPr/>
          </p:nvSpPr>
          <p:spPr bwMode="auto">
            <a:xfrm>
              <a:off x="2880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8"/>
            <p:cNvSpPr>
              <a:spLocks noChangeArrowheads="1"/>
            </p:cNvSpPr>
            <p:nvPr/>
          </p:nvSpPr>
          <p:spPr bwMode="auto">
            <a:xfrm>
              <a:off x="3096" y="2368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AutoShape 9"/>
            <p:cNvSpPr>
              <a:spLocks noChangeArrowheads="1"/>
            </p:cNvSpPr>
            <p:nvPr/>
          </p:nvSpPr>
          <p:spPr bwMode="auto">
            <a:xfrm>
              <a:off x="2448" y="239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AutoShape 10"/>
            <p:cNvSpPr>
              <a:spLocks noChangeArrowheads="1"/>
            </p:cNvSpPr>
            <p:nvPr/>
          </p:nvSpPr>
          <p:spPr bwMode="auto">
            <a:xfrm>
              <a:off x="2112" y="275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2832" y="2704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990600" y="2438400"/>
            <a:ext cx="990600" cy="457200"/>
          </a:xfrm>
          <a:prstGeom prst="hexagon">
            <a:avLst>
              <a:gd name="adj" fmla="val 541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6993903" algn="ctr" rotWithShape="0">
              <a:srgbClr val="292929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Virus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4122738"/>
            <a:ext cx="9144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339933"/>
              </a:buClr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lytic cycle </a:t>
            </a:r>
            <a:r>
              <a:rPr lang="en-GB" altLang="en-US" sz="2400" b="1" dirty="0"/>
              <a:t>(</a:t>
            </a:r>
            <a:r>
              <a:rPr lang="ar-EG" altLang="en-US" sz="2400" b="1" dirty="0"/>
              <a:t>التحـللية</a:t>
            </a:r>
            <a:r>
              <a:rPr lang="en-GB" altLang="en-US" sz="2400" dirty="0"/>
              <a:t> </a:t>
            </a:r>
            <a:r>
              <a:rPr lang="ar-EG" altLang="en-US" sz="2400" b="1" dirty="0"/>
              <a:t>الدورة</a:t>
            </a:r>
            <a:r>
              <a:rPr lang="en-GB" altLang="en-US" sz="2400" b="1" dirty="0"/>
              <a:t>)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buClr>
                <a:srgbClr val="339933"/>
              </a:buCl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The phage reproductive cycle results in 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death of the host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In the last stage, the bacterium </a:t>
            </a:r>
            <a:r>
              <a:rPr lang="en-US" altLang="en-US" sz="2000" b="1" u="sng" dirty="0">
                <a:solidFill>
                  <a:srgbClr val="FF0000"/>
                </a:solidFill>
              </a:rPr>
              <a:t>lyses</a:t>
            </a:r>
            <a:r>
              <a:rPr lang="en-US" altLang="en-US" sz="2000" b="1" dirty="0">
                <a:solidFill>
                  <a:srgbClr val="000000"/>
                </a:solidFill>
              </a:rPr>
              <a:t> (breaks open) and releases the phages produced within the cell to infect others.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800" b="1" dirty="0">
                <a:solidFill>
                  <a:srgbClr val="0000FF"/>
                </a:solidFill>
              </a:rPr>
              <a:t>Virulent phages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ar-EG" altLang="en-US" sz="1800" b="1" dirty="0">
                <a:solidFill>
                  <a:srgbClr val="000000"/>
                </a:solidFill>
              </a:rPr>
              <a:t>فيروسات قاتلة</a:t>
            </a:r>
            <a:r>
              <a:rPr lang="en-US" altLang="en-US" sz="2400" b="1" dirty="0">
                <a:solidFill>
                  <a:srgbClr val="000000"/>
                </a:solidFill>
              </a:rPr>
              <a:t> reproduce only by a lytic cycle.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584 0.0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25 -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 animBg="1"/>
      <p:bldP spid="24588" grpId="0" animBg="1"/>
      <p:bldP spid="24588" grpId="1" animBg="1"/>
      <p:bldP spid="24588" grpId="2" animBg="1"/>
      <p:bldP spid="245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D4F227-69CD-4C8D-ABCE-07D3C49B0E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83" b="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286000"/>
            <a:ext cx="1219200" cy="1981200"/>
            <a:chOff x="4608" y="1152"/>
            <a:chExt cx="816" cy="1368"/>
          </a:xfrm>
        </p:grpSpPr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Oval 10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4" name="Oval 11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5394" name="Line 13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4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15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5392" name="Line 16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7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18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5390" name="Line 19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0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1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9" name="Oval 24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0" name="Oval 25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81" name="Group 26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5386" name="Line 2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2" name="Group 29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3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3" name="Rectangle 32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114800" y="2590800"/>
            <a:ext cx="2025650" cy="1128713"/>
            <a:chOff x="2592" y="1632"/>
            <a:chExt cx="1276" cy="711"/>
          </a:xfrm>
        </p:grpSpPr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2736" y="1632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Phage T4</a:t>
              </a: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2592" y="1872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virulent viruses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5368" name="Text Box 3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88" y="2016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2800" b="1"/>
                <a:t>فيروس مميت</a:t>
              </a:r>
              <a:endParaRPr lang="en-GB" altLang="en-US" sz="2800" b="1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6A6148-4921-47D7-9552-11417CDAC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26270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ar-SA" altLang="en-US" sz="2400" b="1" dirty="0">
                <a:solidFill>
                  <a:srgbClr val="000000"/>
                </a:solidFill>
              </a:rPr>
              <a:t>  </a:t>
            </a:r>
            <a:r>
              <a:rPr lang="en-US" altLang="en-US" sz="2800" b="1" dirty="0">
                <a:solidFill>
                  <a:srgbClr val="000000"/>
                </a:solidFill>
              </a:rPr>
              <a:t>The phage genome replicates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                 destroying the host cell</a:t>
            </a:r>
            <a:r>
              <a:rPr lang="en-US" altLang="en-US" sz="28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Temperate phages, like </a:t>
            </a:r>
            <a:r>
              <a:rPr lang="en-US" altLang="en-US" sz="2400" b="1" u="sng" dirty="0">
                <a:solidFill>
                  <a:srgbClr val="FF0000"/>
                </a:solidFill>
              </a:rPr>
              <a:t>phage lambda</a:t>
            </a:r>
            <a:r>
              <a:rPr lang="en-US" altLang="en-US" sz="2400" b="1" dirty="0">
                <a:solidFill>
                  <a:srgbClr val="FF0000"/>
                </a:solidFill>
              </a:rPr>
              <a:t> (</a:t>
            </a:r>
            <a:r>
              <a:rPr lang="he-IL" altLang="en-US" dirty="0"/>
              <a:t>ג</a:t>
            </a:r>
            <a:r>
              <a:rPr lang="en-US" altLang="en-US" sz="2400" b="1" dirty="0">
                <a:solidFill>
                  <a:srgbClr val="FF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,                    may use both </a:t>
            </a:r>
            <a:r>
              <a:rPr lang="en-US" altLang="en-US" sz="2400" b="1" dirty="0">
                <a:solidFill>
                  <a:srgbClr val="0000FF"/>
                </a:solidFill>
              </a:rPr>
              <a:t>lytic </a:t>
            </a:r>
            <a:r>
              <a:rPr lang="en-US" altLang="en-US" sz="2400" b="1" dirty="0"/>
              <a:t>and</a:t>
            </a:r>
            <a:r>
              <a:rPr lang="en-US" altLang="en-US" sz="2400" b="1" dirty="0">
                <a:solidFill>
                  <a:srgbClr val="0000FF"/>
                </a:solidFill>
              </a:rPr>
              <a:t> lysogenic </a:t>
            </a:r>
            <a:r>
              <a:rPr lang="en-US" altLang="en-US" sz="2400" b="1" dirty="0"/>
              <a:t>cycles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Within the host, the virus’ circular                              DNA engages in either the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or </a:t>
            </a:r>
            <a:r>
              <a:rPr lang="en-US" altLang="en-US" sz="2400" b="1" dirty="0">
                <a:solidFill>
                  <a:srgbClr val="0000FF"/>
                </a:solidFill>
              </a:rPr>
              <a:t>lysogenic</a:t>
            </a:r>
            <a:r>
              <a:rPr lang="en-US" altLang="en-US" sz="2400" b="1" dirty="0">
                <a:solidFill>
                  <a:srgbClr val="000000"/>
                </a:solidFill>
              </a:rPr>
              <a:t> cycle.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During a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cycle, the viral gen</a:t>
            </a:r>
            <a:r>
              <a:rPr lang="en-US" altLang="en-US" sz="2400" b="1" dirty="0"/>
              <a:t>ome</a:t>
            </a:r>
            <a:r>
              <a:rPr lang="en-US" altLang="en-US" sz="2400" b="1" dirty="0">
                <a:solidFill>
                  <a:srgbClr val="000000"/>
                </a:solidFill>
              </a:rPr>
              <a:t> immediately turn</a:t>
            </a:r>
            <a:r>
              <a:rPr lang="en-US" altLang="en-US" sz="2400" b="1" dirty="0"/>
              <a:t>s</a:t>
            </a:r>
            <a:r>
              <a:rPr lang="en-US" altLang="en-US" sz="2400" b="1" dirty="0">
                <a:solidFill>
                  <a:srgbClr val="000000"/>
                </a:solidFill>
              </a:rPr>
              <a:t> the host cell into </a:t>
            </a:r>
            <a:r>
              <a:rPr lang="en-US" altLang="en-US" sz="2400" b="1" u="sng" dirty="0">
                <a:solidFill>
                  <a:srgbClr val="000000"/>
                </a:solidFill>
              </a:rPr>
              <a:t>a virus-producing factory</a:t>
            </a:r>
            <a:r>
              <a:rPr lang="en-US" altLang="en-US" sz="2400" b="1" dirty="0">
                <a:solidFill>
                  <a:srgbClr val="000000"/>
                </a:solidFill>
              </a:rPr>
              <a:t>, and the cell soon lyses and releases its viral products.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1800" y="1752600"/>
            <a:ext cx="2286000" cy="2590800"/>
            <a:chOff x="6781800" y="1752600"/>
            <a:chExt cx="2286000" cy="2590800"/>
          </a:xfrm>
        </p:grpSpPr>
        <p:sp>
          <p:nvSpPr>
            <p:cNvPr id="80917" name="AutoShape 21"/>
            <p:cNvSpPr>
              <a:spLocks noChangeArrowheads="1"/>
            </p:cNvSpPr>
            <p:nvPr/>
          </p:nvSpPr>
          <p:spPr bwMode="auto">
            <a:xfrm>
              <a:off x="6781800" y="1752600"/>
              <a:ext cx="2286000" cy="25908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858000" y="2003425"/>
              <a:ext cx="2182813" cy="2035175"/>
              <a:chOff x="2640" y="2256"/>
              <a:chExt cx="1375" cy="1282"/>
            </a:xfrm>
          </p:grpSpPr>
          <p:sp>
            <p:nvSpPr>
              <p:cNvPr id="16397" name="AutoShape 5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144" cy="480"/>
              </a:xfrm>
              <a:prstGeom prst="can">
                <a:avLst>
                  <a:gd name="adj" fmla="val 8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3187806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8" name="AutoShape 6"/>
              <p:cNvSpPr>
                <a:spLocks noChangeArrowheads="1"/>
              </p:cNvSpPr>
              <p:nvPr/>
            </p:nvSpPr>
            <p:spPr bwMode="auto">
              <a:xfrm rot="-5650226">
                <a:off x="2520" y="2376"/>
                <a:ext cx="624" cy="384"/>
              </a:xfrm>
              <a:prstGeom prst="hexagon">
                <a:avLst>
                  <a:gd name="adj" fmla="val 40625"/>
                  <a:gd name="vf" fmla="val 11547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A220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9" name="Oval 7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0" name="Oval 8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1" name="Oval 9"/>
              <p:cNvSpPr>
                <a:spLocks noChangeArrowheads="1"/>
              </p:cNvSpPr>
              <p:nvPr/>
            </p:nvSpPr>
            <p:spPr bwMode="auto">
              <a:xfrm>
                <a:off x="2784" y="29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2" name="Oval 10"/>
              <p:cNvSpPr>
                <a:spLocks noChangeArrowheads="1"/>
              </p:cNvSpPr>
              <p:nvPr/>
            </p:nvSpPr>
            <p:spPr bwMode="auto">
              <a:xfrm>
                <a:off x="2784" y="3064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3" name="Oval 11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auto">
              <a:xfrm>
                <a:off x="2792" y="31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5" name="Rectangle 13"/>
              <p:cNvSpPr>
                <a:spLocks noChangeArrowheads="1"/>
              </p:cNvSpPr>
              <p:nvPr/>
            </p:nvSpPr>
            <p:spPr bwMode="auto">
              <a:xfrm>
                <a:off x="2752" y="3264"/>
                <a:ext cx="240" cy="96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50000">
                    <a:srgbClr val="00FF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871" y="3127"/>
                <a:ext cx="1144" cy="411"/>
              </a:xfrm>
              <a:custGeom>
                <a:avLst/>
                <a:gdLst>
                  <a:gd name="T0" fmla="*/ 0 w 1144"/>
                  <a:gd name="T1" fmla="*/ 238 h 411"/>
                  <a:gd name="T2" fmla="*/ 41 w 1144"/>
                  <a:gd name="T3" fmla="*/ 362 h 411"/>
                  <a:gd name="T4" fmla="*/ 82 w 1144"/>
                  <a:gd name="T5" fmla="*/ 370 h 411"/>
                  <a:gd name="T6" fmla="*/ 156 w 1144"/>
                  <a:gd name="T7" fmla="*/ 395 h 411"/>
                  <a:gd name="T8" fmla="*/ 198 w 1144"/>
                  <a:gd name="T9" fmla="*/ 411 h 411"/>
                  <a:gd name="T10" fmla="*/ 379 w 1144"/>
                  <a:gd name="T11" fmla="*/ 378 h 411"/>
                  <a:gd name="T12" fmla="*/ 453 w 1144"/>
                  <a:gd name="T13" fmla="*/ 321 h 411"/>
                  <a:gd name="T14" fmla="*/ 486 w 1144"/>
                  <a:gd name="T15" fmla="*/ 247 h 411"/>
                  <a:gd name="T16" fmla="*/ 461 w 1144"/>
                  <a:gd name="T17" fmla="*/ 99 h 411"/>
                  <a:gd name="T18" fmla="*/ 510 w 1144"/>
                  <a:gd name="T19" fmla="*/ 0 h 411"/>
                  <a:gd name="T20" fmla="*/ 617 w 1144"/>
                  <a:gd name="T21" fmla="*/ 25 h 411"/>
                  <a:gd name="T22" fmla="*/ 683 w 1144"/>
                  <a:gd name="T23" fmla="*/ 107 h 411"/>
                  <a:gd name="T24" fmla="*/ 757 w 1144"/>
                  <a:gd name="T25" fmla="*/ 173 h 411"/>
                  <a:gd name="T26" fmla="*/ 806 w 1144"/>
                  <a:gd name="T27" fmla="*/ 255 h 411"/>
                  <a:gd name="T28" fmla="*/ 864 w 1144"/>
                  <a:gd name="T29" fmla="*/ 304 h 411"/>
                  <a:gd name="T30" fmla="*/ 913 w 1144"/>
                  <a:gd name="T31" fmla="*/ 321 h 411"/>
                  <a:gd name="T32" fmla="*/ 1144 w 1144"/>
                  <a:gd name="T33" fmla="*/ 304 h 4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4"/>
                  <a:gd name="T52" fmla="*/ 0 h 411"/>
                  <a:gd name="T53" fmla="*/ 1144 w 1144"/>
                  <a:gd name="T54" fmla="*/ 411 h 4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4" h="411">
                    <a:moveTo>
                      <a:pt x="0" y="238"/>
                    </a:moveTo>
                    <a:cubicBezTo>
                      <a:pt x="9" y="275"/>
                      <a:pt x="23" y="338"/>
                      <a:pt x="41" y="362"/>
                    </a:cubicBezTo>
                    <a:cubicBezTo>
                      <a:pt x="49" y="373"/>
                      <a:pt x="69" y="366"/>
                      <a:pt x="82" y="370"/>
                    </a:cubicBezTo>
                    <a:cubicBezTo>
                      <a:pt x="107" y="377"/>
                      <a:pt x="131" y="386"/>
                      <a:pt x="156" y="395"/>
                    </a:cubicBezTo>
                    <a:cubicBezTo>
                      <a:pt x="170" y="400"/>
                      <a:pt x="198" y="411"/>
                      <a:pt x="198" y="411"/>
                    </a:cubicBezTo>
                    <a:cubicBezTo>
                      <a:pt x="262" y="405"/>
                      <a:pt x="318" y="395"/>
                      <a:pt x="379" y="378"/>
                    </a:cubicBezTo>
                    <a:cubicBezTo>
                      <a:pt x="405" y="359"/>
                      <a:pt x="426" y="338"/>
                      <a:pt x="453" y="321"/>
                    </a:cubicBezTo>
                    <a:cubicBezTo>
                      <a:pt x="462" y="294"/>
                      <a:pt x="476" y="273"/>
                      <a:pt x="486" y="247"/>
                    </a:cubicBezTo>
                    <a:cubicBezTo>
                      <a:pt x="480" y="195"/>
                      <a:pt x="477" y="148"/>
                      <a:pt x="461" y="99"/>
                    </a:cubicBezTo>
                    <a:cubicBezTo>
                      <a:pt x="469" y="39"/>
                      <a:pt x="453" y="14"/>
                      <a:pt x="510" y="0"/>
                    </a:cubicBezTo>
                    <a:cubicBezTo>
                      <a:pt x="546" y="9"/>
                      <a:pt x="582" y="15"/>
                      <a:pt x="617" y="25"/>
                    </a:cubicBezTo>
                    <a:cubicBezTo>
                      <a:pt x="643" y="50"/>
                      <a:pt x="657" y="82"/>
                      <a:pt x="683" y="107"/>
                    </a:cubicBezTo>
                    <a:cubicBezTo>
                      <a:pt x="707" y="130"/>
                      <a:pt x="736" y="146"/>
                      <a:pt x="757" y="173"/>
                    </a:cubicBezTo>
                    <a:cubicBezTo>
                      <a:pt x="778" y="199"/>
                      <a:pt x="788" y="228"/>
                      <a:pt x="806" y="255"/>
                    </a:cubicBezTo>
                    <a:cubicBezTo>
                      <a:pt x="818" y="272"/>
                      <a:pt x="845" y="296"/>
                      <a:pt x="864" y="304"/>
                    </a:cubicBezTo>
                    <a:cubicBezTo>
                      <a:pt x="880" y="311"/>
                      <a:pt x="913" y="321"/>
                      <a:pt x="913" y="321"/>
                    </a:cubicBezTo>
                    <a:cubicBezTo>
                      <a:pt x="984" y="318"/>
                      <a:pt x="1070" y="304"/>
                      <a:pt x="1144" y="304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00" y="2178050"/>
              <a:ext cx="1371600" cy="1130300"/>
              <a:chOff x="4752" y="1372"/>
              <a:chExt cx="864" cy="712"/>
            </a:xfrm>
          </p:grpSpPr>
          <p:sp>
            <p:nvSpPr>
              <p:cNvPr id="80912" name="Text Box 16"/>
              <p:cNvSpPr txBox="1">
                <a:spLocks noChangeArrowheads="1"/>
              </p:cNvSpPr>
              <p:nvPr/>
            </p:nvSpPr>
            <p:spPr bwMode="auto">
              <a:xfrm>
                <a:off x="4752" y="1372"/>
                <a:ext cx="8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Temperate</a:t>
                </a:r>
              </a:p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virus</a:t>
                </a:r>
              </a:p>
            </p:txBody>
          </p:sp>
          <p:sp>
            <p:nvSpPr>
              <p:cNvPr id="16396" name="Text Box 18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en-US" sz="1800" b="1"/>
                  <a:t>فـيــروس غير مميت</a:t>
                </a:r>
                <a:endParaRPr lang="en-GB" altLang="en-US" sz="1800" b="1"/>
              </a:p>
            </p:txBody>
          </p:sp>
        </p:grpSp>
      </p:grp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600200" y="152400"/>
            <a:ext cx="612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التحـللية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676400" y="1249363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</a:t>
            </a:r>
            <a:r>
              <a:rPr lang="en-US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he-IL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304BA-2DB4-4174-8CC3-FB916EED57C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0" y="1317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51275" y="152400"/>
            <a:ext cx="518584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 التحللية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52EC63-A17B-4F6B-8D56-1CB45351258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257800" y="40401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Only 1 tail fibre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6019800" y="1863725"/>
            <a:ext cx="2438400" cy="2035175"/>
            <a:chOff x="2640" y="2256"/>
            <a:chExt cx="1375" cy="1282"/>
          </a:xfrm>
        </p:grpSpPr>
        <p:sp>
          <p:nvSpPr>
            <p:cNvPr id="18476" name="AutoShape 9"/>
            <p:cNvSpPr>
              <a:spLocks noChangeArrowheads="1"/>
            </p:cNvSpPr>
            <p:nvPr/>
          </p:nvSpPr>
          <p:spPr bwMode="auto">
            <a:xfrm>
              <a:off x="2784" y="2784"/>
              <a:ext cx="144" cy="480"/>
            </a:xfrm>
            <a:prstGeom prst="can">
              <a:avLst>
                <a:gd name="adj" fmla="val 8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7" name="AutoShape 10"/>
            <p:cNvSpPr>
              <a:spLocks noChangeArrowheads="1"/>
            </p:cNvSpPr>
            <p:nvPr/>
          </p:nvSpPr>
          <p:spPr bwMode="auto">
            <a:xfrm rot="-5650226">
              <a:off x="2520" y="2376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2784" y="288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2784" y="292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2784" y="29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auto">
            <a:xfrm>
              <a:off x="2784" y="306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auto">
            <a:xfrm>
              <a:off x="2784" y="312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Oval 16"/>
            <p:cNvSpPr>
              <a:spLocks noChangeArrowheads="1"/>
            </p:cNvSpPr>
            <p:nvPr/>
          </p:nvSpPr>
          <p:spPr bwMode="auto">
            <a:xfrm>
              <a:off x="2792" y="31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Rectangle 17"/>
            <p:cNvSpPr>
              <a:spLocks noChangeArrowheads="1"/>
            </p:cNvSpPr>
            <p:nvPr/>
          </p:nvSpPr>
          <p:spPr bwMode="auto">
            <a:xfrm>
              <a:off x="2752" y="3264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5" name="Freeform 18"/>
            <p:cNvSpPr>
              <a:spLocks/>
            </p:cNvSpPr>
            <p:nvPr/>
          </p:nvSpPr>
          <p:spPr bwMode="auto">
            <a:xfrm>
              <a:off x="2871" y="3127"/>
              <a:ext cx="1144" cy="411"/>
            </a:xfrm>
            <a:custGeom>
              <a:avLst/>
              <a:gdLst>
                <a:gd name="T0" fmla="*/ 0 w 1144"/>
                <a:gd name="T1" fmla="*/ 238 h 411"/>
                <a:gd name="T2" fmla="*/ 41 w 1144"/>
                <a:gd name="T3" fmla="*/ 362 h 411"/>
                <a:gd name="T4" fmla="*/ 82 w 1144"/>
                <a:gd name="T5" fmla="*/ 370 h 411"/>
                <a:gd name="T6" fmla="*/ 156 w 1144"/>
                <a:gd name="T7" fmla="*/ 395 h 411"/>
                <a:gd name="T8" fmla="*/ 198 w 1144"/>
                <a:gd name="T9" fmla="*/ 411 h 411"/>
                <a:gd name="T10" fmla="*/ 379 w 1144"/>
                <a:gd name="T11" fmla="*/ 378 h 411"/>
                <a:gd name="T12" fmla="*/ 453 w 1144"/>
                <a:gd name="T13" fmla="*/ 321 h 411"/>
                <a:gd name="T14" fmla="*/ 486 w 1144"/>
                <a:gd name="T15" fmla="*/ 247 h 411"/>
                <a:gd name="T16" fmla="*/ 461 w 1144"/>
                <a:gd name="T17" fmla="*/ 99 h 411"/>
                <a:gd name="T18" fmla="*/ 510 w 1144"/>
                <a:gd name="T19" fmla="*/ 0 h 411"/>
                <a:gd name="T20" fmla="*/ 617 w 1144"/>
                <a:gd name="T21" fmla="*/ 25 h 411"/>
                <a:gd name="T22" fmla="*/ 683 w 1144"/>
                <a:gd name="T23" fmla="*/ 107 h 411"/>
                <a:gd name="T24" fmla="*/ 757 w 1144"/>
                <a:gd name="T25" fmla="*/ 173 h 411"/>
                <a:gd name="T26" fmla="*/ 806 w 1144"/>
                <a:gd name="T27" fmla="*/ 255 h 411"/>
                <a:gd name="T28" fmla="*/ 864 w 1144"/>
                <a:gd name="T29" fmla="*/ 304 h 411"/>
                <a:gd name="T30" fmla="*/ 913 w 1144"/>
                <a:gd name="T31" fmla="*/ 321 h 411"/>
                <a:gd name="T32" fmla="*/ 1144 w 1144"/>
                <a:gd name="T33" fmla="*/ 304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411"/>
                <a:gd name="T53" fmla="*/ 1144 w 1144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411">
                  <a:moveTo>
                    <a:pt x="0" y="238"/>
                  </a:moveTo>
                  <a:cubicBezTo>
                    <a:pt x="9" y="275"/>
                    <a:pt x="23" y="338"/>
                    <a:pt x="41" y="362"/>
                  </a:cubicBezTo>
                  <a:cubicBezTo>
                    <a:pt x="49" y="373"/>
                    <a:pt x="69" y="366"/>
                    <a:pt x="82" y="370"/>
                  </a:cubicBezTo>
                  <a:cubicBezTo>
                    <a:pt x="107" y="377"/>
                    <a:pt x="131" y="386"/>
                    <a:pt x="156" y="395"/>
                  </a:cubicBezTo>
                  <a:cubicBezTo>
                    <a:pt x="170" y="400"/>
                    <a:pt x="198" y="411"/>
                    <a:pt x="198" y="411"/>
                  </a:cubicBezTo>
                  <a:cubicBezTo>
                    <a:pt x="262" y="405"/>
                    <a:pt x="318" y="395"/>
                    <a:pt x="379" y="378"/>
                  </a:cubicBezTo>
                  <a:cubicBezTo>
                    <a:pt x="405" y="359"/>
                    <a:pt x="426" y="338"/>
                    <a:pt x="453" y="321"/>
                  </a:cubicBezTo>
                  <a:cubicBezTo>
                    <a:pt x="462" y="294"/>
                    <a:pt x="476" y="273"/>
                    <a:pt x="486" y="247"/>
                  </a:cubicBezTo>
                  <a:cubicBezTo>
                    <a:pt x="480" y="195"/>
                    <a:pt x="477" y="148"/>
                    <a:pt x="461" y="99"/>
                  </a:cubicBezTo>
                  <a:cubicBezTo>
                    <a:pt x="469" y="39"/>
                    <a:pt x="453" y="14"/>
                    <a:pt x="510" y="0"/>
                  </a:cubicBezTo>
                  <a:cubicBezTo>
                    <a:pt x="546" y="9"/>
                    <a:pt x="582" y="15"/>
                    <a:pt x="617" y="25"/>
                  </a:cubicBezTo>
                  <a:cubicBezTo>
                    <a:pt x="643" y="50"/>
                    <a:pt x="657" y="82"/>
                    <a:pt x="683" y="107"/>
                  </a:cubicBezTo>
                  <a:cubicBezTo>
                    <a:pt x="707" y="130"/>
                    <a:pt x="736" y="146"/>
                    <a:pt x="757" y="173"/>
                  </a:cubicBezTo>
                  <a:cubicBezTo>
                    <a:pt x="778" y="199"/>
                    <a:pt x="788" y="228"/>
                    <a:pt x="806" y="255"/>
                  </a:cubicBezTo>
                  <a:cubicBezTo>
                    <a:pt x="818" y="272"/>
                    <a:pt x="845" y="296"/>
                    <a:pt x="864" y="304"/>
                  </a:cubicBezTo>
                  <a:cubicBezTo>
                    <a:pt x="880" y="311"/>
                    <a:pt x="913" y="321"/>
                    <a:pt x="913" y="321"/>
                  </a:cubicBezTo>
                  <a:cubicBezTo>
                    <a:pt x="984" y="318"/>
                    <a:pt x="1070" y="304"/>
                    <a:pt x="1144" y="304"/>
                  </a:cubicBezTo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5029200" y="44973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FF"/>
                </a:solidFill>
              </a:rPr>
              <a:t>Temperate virus</a:t>
            </a: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5105400" y="122078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he-IL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>
            <a:off x="1600200" y="1892300"/>
            <a:ext cx="1524000" cy="2184400"/>
            <a:chOff x="4608" y="1152"/>
            <a:chExt cx="816" cy="1368"/>
          </a:xfrm>
        </p:grpSpPr>
        <p:sp>
          <p:nvSpPr>
            <p:cNvPr id="18449" name="AutoShape 24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AutoShape 25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Oval 26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Oval 27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Oval 28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Oval 29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55" name="Group 30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8474" name="Line 31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32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33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8472" name="Line 34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35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36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8470" name="Line 3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3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39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8468" name="Line 4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4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42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Oval 43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61" name="Group 44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8466" name="Line 45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46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2" name="Group 47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8464" name="Line 48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49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1" name="Rectangle 52"/>
          <p:cNvSpPr>
            <a:spLocks noChangeArrowheads="1"/>
          </p:cNvSpPr>
          <p:nvPr/>
        </p:nvSpPr>
        <p:spPr bwMode="auto">
          <a:xfrm>
            <a:off x="1447800" y="1296987"/>
            <a:ext cx="176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T4</a:t>
            </a:r>
          </a:p>
        </p:txBody>
      </p:sp>
      <p:sp>
        <p:nvSpPr>
          <p:cNvPr id="18442" name="Rectangle 53"/>
          <p:cNvSpPr>
            <a:spLocks noChangeArrowheads="1"/>
          </p:cNvSpPr>
          <p:nvPr/>
        </p:nvSpPr>
        <p:spPr bwMode="auto">
          <a:xfrm>
            <a:off x="1250950" y="44973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(</a:t>
            </a:r>
            <a:r>
              <a:rPr lang="en-GB" altLang="en-US" sz="1800" b="1" dirty="0">
                <a:solidFill>
                  <a:srgbClr val="0000FF"/>
                </a:solidFill>
              </a:rPr>
              <a:t>virulent virus</a:t>
            </a:r>
            <a:r>
              <a:rPr lang="en-GB" altLang="en-US" sz="1800" b="1" dirty="0"/>
              <a:t>)</a:t>
            </a:r>
          </a:p>
        </p:txBody>
      </p:sp>
      <p:sp>
        <p:nvSpPr>
          <p:cNvPr id="18444" name="Text Box 55"/>
          <p:cNvSpPr txBox="1">
            <a:spLocks noChangeArrowheads="1"/>
          </p:cNvSpPr>
          <p:nvPr/>
        </p:nvSpPr>
        <p:spPr bwMode="auto">
          <a:xfrm>
            <a:off x="1219200" y="41021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Many tail fibres</a:t>
            </a:r>
          </a:p>
        </p:txBody>
      </p:sp>
      <p:sp>
        <p:nvSpPr>
          <p:cNvPr id="18448" name="Text Box 59"/>
          <p:cNvSpPr txBox="1">
            <a:spLocks noChangeArrowheads="1"/>
          </p:cNvSpPr>
          <p:nvPr/>
        </p:nvSpPr>
        <p:spPr bwMode="auto">
          <a:xfrm>
            <a:off x="6324600" y="5805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&amp;</a:t>
            </a:r>
            <a:endParaRPr lang="en-GB" altLang="en-US" sz="2800"/>
          </a:p>
        </p:txBody>
      </p:sp>
      <p:grpSp>
        <p:nvGrpSpPr>
          <p:cNvPr id="54" name="Group 5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0" y="228600"/>
            <a:ext cx="36639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4800600"/>
            <a:ext cx="64500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62484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6165850"/>
            <a:ext cx="16033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206851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DNA enclosed in a protein coat (</a:t>
            </a:r>
            <a:r>
              <a:rPr lang="en-GB" altLang="en-US" sz="1600" dirty="0"/>
              <a:t>sometimes, membranous envelope also</a:t>
            </a:r>
            <a:r>
              <a:rPr lang="en-GB" altLang="en-US" sz="1800" b="1" dirty="0"/>
              <a:t>)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373312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Can be crystallised </a:t>
            </a:r>
            <a:r>
              <a:rPr lang="ar-EG" altLang="en-US" sz="1600" b="1" dirty="0"/>
              <a:t>يتبلور</a:t>
            </a:r>
            <a:endParaRPr lang="en-GB" altLang="en-US" sz="16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" y="333216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Reproduce only within a living host cell </a:t>
            </a:r>
            <a:r>
              <a:rPr lang="en-US" altLang="en-US" sz="1800" b="1" dirty="0">
                <a:solidFill>
                  <a:srgbClr val="000000"/>
                </a:solidFill>
              </a:rPr>
              <a:t>(</a:t>
            </a:r>
            <a:r>
              <a:rPr lang="en-US" altLang="en-US" sz="1600" dirty="0">
                <a:solidFill>
                  <a:srgbClr val="0000FF"/>
                </a:solidFill>
              </a:rPr>
              <a:t>obligate parasitism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ar-EG" altLang="en-US" sz="1600" b="1" dirty="0"/>
              <a:t>تطفل إجبار</a:t>
            </a:r>
            <a:r>
              <a:rPr lang="ar-SA" altLang="en-US" sz="1600" b="1" dirty="0"/>
              <a:t>ي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2400" y="2646362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They lack  </a:t>
            </a:r>
            <a:r>
              <a:rPr lang="ar-EG" altLang="en-US" sz="1600" b="1" dirty="0"/>
              <a:t>يفتقد</a:t>
            </a:r>
            <a:r>
              <a:rPr lang="en-GB" altLang="en-US" sz="1800" b="1" dirty="0"/>
              <a:t> enzymes for metabolism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2400" y="2951162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Have </a:t>
            </a:r>
            <a:r>
              <a:rPr lang="en-GB" altLang="en-US" sz="1800" b="1" dirty="0">
                <a:solidFill>
                  <a:srgbClr val="0000FF"/>
                </a:solidFill>
              </a:rPr>
              <a:t>no ribosomes</a:t>
            </a:r>
            <a:r>
              <a:rPr lang="en-GB" altLang="en-US" sz="1800" b="1" dirty="0"/>
              <a:t> for making their own proteins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" y="3744912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- Each type of a virus infects a limited range of host cells</a:t>
            </a:r>
            <a:r>
              <a:rPr lang="ar-SA" altLang="en-US" sz="1800" b="1"/>
              <a:t> </a:t>
            </a:r>
            <a:r>
              <a:rPr lang="en-GB" altLang="en-US" sz="1800" b="1"/>
              <a:t>(</a:t>
            </a:r>
            <a:r>
              <a:rPr lang="en-GB" altLang="en-US" sz="1800" b="1">
                <a:solidFill>
                  <a:srgbClr val="FF3300"/>
                </a:solidFill>
              </a:rPr>
              <a:t>host range </a:t>
            </a:r>
            <a:r>
              <a:rPr lang="ar-EG" altLang="en-US" sz="1800" b="1"/>
              <a:t>مدى الإصابة</a:t>
            </a:r>
            <a:r>
              <a:rPr lang="en-GB" altLang="en-US" sz="1800" b="1"/>
              <a:t>)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1143000"/>
            <a:ext cx="853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Most viruses of eukaryotes attack specific tissues. </a:t>
            </a:r>
            <a:r>
              <a:rPr lang="en-US" altLang="en-US" sz="1800" b="1" dirty="0" err="1">
                <a:solidFill>
                  <a:srgbClr val="000000"/>
                </a:solidFill>
              </a:rPr>
              <a:t>eg</a:t>
            </a:r>
            <a:r>
              <a:rPr lang="en-US" altLang="en-US" sz="1800" b="1" dirty="0">
                <a:solidFill>
                  <a:srgbClr val="000000"/>
                </a:solidFill>
              </a:rPr>
              <a:t>. </a:t>
            </a:r>
            <a:r>
              <a:rPr lang="en-US" altLang="en-US" sz="1800" b="1" dirty="0">
                <a:solidFill>
                  <a:srgbClr val="0000FF"/>
                </a:solidFill>
              </a:rPr>
              <a:t>Human cold</a:t>
            </a:r>
            <a:r>
              <a:rPr lang="en-US" altLang="en-US" sz="1800" b="1" dirty="0">
                <a:solidFill>
                  <a:srgbClr val="000000"/>
                </a:solidFill>
              </a:rPr>
              <a:t> viruses infect only the cells lining the upper respiratory tract, and </a:t>
            </a:r>
            <a:r>
              <a:rPr lang="en-US" altLang="en-US" sz="1800" b="1" dirty="0">
                <a:solidFill>
                  <a:srgbClr val="0000FF"/>
                </a:solidFill>
              </a:rPr>
              <a:t>AIDS</a:t>
            </a:r>
            <a:r>
              <a:rPr lang="en-US" altLang="en-US" sz="1800" b="1" dirty="0">
                <a:solidFill>
                  <a:srgbClr val="000000"/>
                </a:solidFill>
              </a:rPr>
              <a:t> virus binds only to certain white blood cells </a:t>
            </a:r>
            <a:r>
              <a:rPr lang="en-US" altLang="en-US" sz="1800" b="1" dirty="0"/>
              <a:t>(</a:t>
            </a:r>
            <a:r>
              <a:rPr lang="en-US" altLang="en-US" sz="1800" b="1" dirty="0">
                <a:solidFill>
                  <a:srgbClr val="FF0000"/>
                </a:solidFill>
              </a:rPr>
              <a:t>Immune system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2895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Viruses are host specific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2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00FF"/>
                </a:solidFill>
              </a:rPr>
              <a:t>a protein on the surface of the virus has a shape that matches a molecule in the plasma membrane of its host, allowing the </a:t>
            </a:r>
            <a:r>
              <a:rPr lang="en-US" altLang="en-US" sz="1400" b="1" dirty="0" smtClean="0">
                <a:solidFill>
                  <a:srgbClr val="0000FF"/>
                </a:solidFill>
              </a:rPr>
              <a:t>virus to </a:t>
            </a:r>
            <a:r>
              <a:rPr lang="en-US" altLang="en-US" sz="1400" b="1" dirty="0">
                <a:solidFill>
                  <a:srgbClr val="0000FF"/>
                </a:solidFill>
              </a:rPr>
              <a:t>recognize the host cell.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06198" y="228600"/>
            <a:ext cx="63662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 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Characters of viruses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2AE32-8422-448C-B4FC-8B35A454E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14812"/>
            <a:ext cx="2054013" cy="2344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40B2C-907B-4B7B-BD6B-DE775DD0D5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996">
            <a:off x="5010349" y="4209647"/>
            <a:ext cx="2054013" cy="2344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9AF359-EAA7-449A-BAB1-71F7086BA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00" y="4251987"/>
            <a:ext cx="2054013" cy="2344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2294334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5186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0321" y="45720"/>
            <a:ext cx="4030414" cy="67409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11044" y="6083046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F569D93-95D1-4A62-B0E5-582A4A0C0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56DF227-3E26-45E0-967A-38506C0E2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334000"/>
          </a:xfrm>
          <a:solidFill>
            <a:schemeClr val="accent5"/>
          </a:solidFill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why viruses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not considered as living organisms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the basic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viruses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virus consists of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nucleic acid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surrounded by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 coat.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Viral Genomes.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Capsids and Envelopes.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Viruses replicate only in host cells.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Replicative Cycles of Phages.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Lytic Cycle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Lysogenic Cycle.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between 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lysogenic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cycles of virus replication.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00" name="Line 6">
            <a:extLst>
              <a:ext uri="{FF2B5EF4-FFF2-40B4-BE49-F238E27FC236}">
                <a16:creationId xmlns:a16="http://schemas.microsoft.com/office/drawing/2014/main" id="{4B477F00-E92C-449A-B75E-DF6264D9F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8465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5_Vir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7620000" y="5468937"/>
            <a:ext cx="1447800" cy="1312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05800" cy="5181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At the boundary of life, between the macromolecules (which are not alive) and the prokaryotic cells (which are alive), lie the viruses and </a:t>
            </a:r>
            <a:r>
              <a:rPr lang="en-US" altLang="en-US" sz="1800" b="1" dirty="0">
                <a:solidFill>
                  <a:srgbClr val="0000FF"/>
                </a:solidFill>
              </a:rPr>
              <a:t>bacteriophages</a:t>
            </a:r>
            <a:r>
              <a:rPr lang="en-US" altLang="en-US" sz="1800" b="1" dirty="0"/>
              <a:t> (phages).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These creatures are </a:t>
            </a:r>
            <a:r>
              <a:rPr lang="en-US" altLang="en-US" sz="1800" b="1" dirty="0">
                <a:solidFill>
                  <a:srgbClr val="0000FF"/>
                </a:solidFill>
              </a:rPr>
              <a:t>parasites</a:t>
            </a:r>
            <a:r>
              <a:rPr lang="en-US" altLang="en-US" sz="1800" b="1" dirty="0"/>
              <a:t> responsible for causing many diseases in living things (HIV in humans, as an example).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are found everywhere.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consist of a core of nucleic acid, either </a:t>
            </a:r>
            <a:r>
              <a:rPr lang="en-US" altLang="en-US" sz="1800" b="1" dirty="0">
                <a:solidFill>
                  <a:srgbClr val="0000FF"/>
                </a:solidFill>
              </a:rPr>
              <a:t>DNA</a:t>
            </a:r>
            <a:r>
              <a:rPr lang="en-US" altLang="en-US" sz="1800" b="1" dirty="0"/>
              <a:t> or </a:t>
            </a:r>
            <a:r>
              <a:rPr lang="en-US" altLang="en-US" sz="1800" b="1" dirty="0">
                <a:solidFill>
                  <a:srgbClr val="0000FF"/>
                </a:solidFill>
              </a:rPr>
              <a:t>RNA</a:t>
            </a:r>
            <a:r>
              <a:rPr lang="en-US" altLang="en-US" sz="1800" b="1" dirty="0"/>
              <a:t>, and a </a:t>
            </a:r>
            <a:r>
              <a:rPr lang="en-US" altLang="en-US" sz="1800" b="1" dirty="0">
                <a:solidFill>
                  <a:srgbClr val="0000FF"/>
                </a:solidFill>
              </a:rPr>
              <a:t>protective coat of protein</a:t>
            </a:r>
            <a:r>
              <a:rPr lang="en-US" altLang="en-US" sz="18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do not show any of the expected signs of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Viruses: </a:t>
            </a:r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respond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/>
              <a:t>to stimuli, </a:t>
            </a:r>
            <a:endParaRPr lang="en-US" altLang="en-US" sz="1400" b="1" dirty="0" smtClean="0"/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</a:t>
            </a:r>
            <a:r>
              <a:rPr lang="en-US" altLang="en-US" sz="1400" b="1" dirty="0" smtClean="0"/>
              <a:t>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grow, </a:t>
            </a:r>
            <a:endParaRPr lang="en-US" altLang="en-US" sz="1400" b="1" dirty="0" smtClean="0"/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do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/>
              <a:t>any of the things we normally associate with life.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</a:t>
            </a:r>
            <a:r>
              <a:rPr lang="en-US" altLang="en-US" sz="1800" b="1" u="sng" dirty="0">
                <a:solidFill>
                  <a:srgbClr val="FF0000"/>
                </a:solidFill>
              </a:rPr>
              <a:t>are not considered "living" organisms</a:t>
            </a:r>
            <a:r>
              <a:rPr lang="en-US" altLang="en-US" sz="1800" b="1" dirty="0"/>
              <a:t>. However, they do show one of the most important signs of </a:t>
            </a:r>
            <a:r>
              <a:rPr lang="en-US" altLang="en-US" sz="1800" b="1" dirty="0" smtClean="0"/>
              <a:t>life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(the </a:t>
            </a:r>
            <a:r>
              <a:rPr lang="en-US" altLang="en-US" sz="1800" b="1" dirty="0">
                <a:solidFill>
                  <a:srgbClr val="0000FF"/>
                </a:solidFill>
              </a:rPr>
              <a:t>ability to reproduce in a host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cell)</a:t>
            </a:r>
            <a:r>
              <a:rPr lang="en-US" altLang="en-US" sz="1800" b="1" dirty="0" smtClean="0"/>
              <a:t>.  </a:t>
            </a:r>
            <a:endParaRPr lang="en-US" alt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4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15890" y="1474961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683952" y="1600200"/>
            <a:ext cx="43838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344488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Viruses </a:t>
            </a:r>
            <a:r>
              <a:rPr lang="en-US" altLang="en-US" sz="2800" b="1" dirty="0">
                <a:solidFill>
                  <a:srgbClr val="000000"/>
                </a:solidFill>
              </a:rPr>
              <a:t>are much smaller than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bacteria.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796288" y="4967581"/>
            <a:ext cx="40446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2701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A </a:t>
            </a:r>
            <a:r>
              <a:rPr lang="en-US" altLang="en-US" sz="2800" b="1" dirty="0"/>
              <a:t>virus is a genome</a:t>
            </a:r>
            <a:r>
              <a:rPr lang="en-US" altLang="en-US" sz="2800" b="1" dirty="0">
                <a:solidFill>
                  <a:srgbClr val="FF00FF"/>
                </a:solidFill>
              </a:rPr>
              <a:t/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ar-EG" altLang="en-US" sz="1600" b="1" dirty="0" smtClean="0"/>
              <a:t>حامض </a:t>
            </a:r>
            <a:r>
              <a:rPr lang="ar-EG" altLang="en-US" sz="1600" b="1" dirty="0"/>
              <a:t>نوو</a:t>
            </a:r>
            <a:r>
              <a:rPr lang="ar-SA" altLang="en-US" sz="1600" b="1" dirty="0"/>
              <a:t>ي</a:t>
            </a:r>
            <a:r>
              <a:rPr lang="en-US" altLang="en-US" sz="2800" b="1" dirty="0"/>
              <a:t> enclosed in a </a:t>
            </a:r>
            <a:r>
              <a:rPr lang="en-US" altLang="en-US" sz="2800" b="1" dirty="0">
                <a:solidFill>
                  <a:srgbClr val="FF00FF"/>
                </a:solidFill>
              </a:rPr>
              <a:t/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en-US" altLang="en-US" sz="2800" b="1" dirty="0" smtClean="0"/>
              <a:t>protective </a:t>
            </a:r>
            <a:r>
              <a:rPr lang="en-US" altLang="en-US" sz="2800" b="1" dirty="0"/>
              <a:t>coat </a:t>
            </a:r>
            <a:r>
              <a:rPr lang="ar-EG" altLang="en-US" sz="1600" b="1" dirty="0"/>
              <a:t>غطاء واق</a:t>
            </a:r>
            <a:r>
              <a:rPr lang="ar-SA" altLang="en-US" sz="1600" b="1" dirty="0"/>
              <a:t>ي</a:t>
            </a:r>
            <a:endParaRPr lang="en-GB" altLang="en-US" sz="2800" b="1" dirty="0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796288" y="4112750"/>
            <a:ext cx="4235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8416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Viruses </a:t>
            </a:r>
            <a:r>
              <a:rPr lang="en-US" altLang="en-US" sz="2800" b="1" dirty="0">
                <a:solidFill>
                  <a:srgbClr val="000000"/>
                </a:solidFill>
              </a:rPr>
              <a:t>are not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cells.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760897" y="2856475"/>
            <a:ext cx="42126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8416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 </a:t>
            </a:r>
            <a:r>
              <a:rPr lang="en-US" altLang="en-US" sz="2800" b="1" dirty="0">
                <a:solidFill>
                  <a:srgbClr val="000000"/>
                </a:solidFill>
              </a:rPr>
              <a:t>is about </a:t>
            </a:r>
            <a:r>
              <a:rPr lang="en-US" altLang="en-US" sz="2800" b="1" dirty="0">
                <a:solidFill>
                  <a:srgbClr val="0000FF"/>
                </a:solidFill>
              </a:rPr>
              <a:t>20nm</a:t>
            </a:r>
            <a:r>
              <a:rPr lang="en-US" altLang="en-US" sz="2800" b="1" dirty="0">
                <a:solidFill>
                  <a:srgbClr val="000000"/>
                </a:solidFill>
              </a:rPr>
              <a:t> in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diameter.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2C88B6-D85F-4CD2-B262-EA21D69BAB0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181" name="AutoShape 13" descr="Zig zag"/>
          <p:cNvSpPr>
            <a:spLocks noChangeArrowheads="1"/>
          </p:cNvSpPr>
          <p:nvPr/>
        </p:nvSpPr>
        <p:spPr bwMode="auto">
          <a:xfrm>
            <a:off x="685800" y="4692650"/>
            <a:ext cx="2362200" cy="838200"/>
          </a:xfrm>
          <a:prstGeom prst="cloudCallout">
            <a:avLst>
              <a:gd name="adj1" fmla="val 53694"/>
              <a:gd name="adj2" fmla="val -5301"/>
            </a:avLst>
          </a:prstGeom>
          <a:pattFill prst="zigZ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3657600"/>
            <a:ext cx="2133600" cy="1371600"/>
            <a:chOff x="288" y="1200"/>
            <a:chExt cx="1344" cy="1104"/>
          </a:xfrm>
        </p:grpSpPr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88" y="1200"/>
              <a:ext cx="1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Genome (</a:t>
              </a:r>
              <a:r>
                <a:rPr lang="en-GB" altLang="en-US" sz="1000" b="1">
                  <a:solidFill>
                    <a:srgbClr val="FF3300"/>
                  </a:solidFill>
                </a:rPr>
                <a:t>DNA/RNA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960" y="1680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" y="5759450"/>
            <a:ext cx="3200400" cy="869950"/>
            <a:chOff x="864" y="3360"/>
            <a:chExt cx="2016" cy="548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864" y="3696"/>
              <a:ext cx="2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00FF"/>
                  </a:solidFill>
                </a:rPr>
                <a:t>Protein coat (</a:t>
              </a:r>
              <a:r>
                <a:rPr lang="en-GB" altLang="en-US" sz="1600" b="1">
                  <a:solidFill>
                    <a:srgbClr val="FF0000"/>
                  </a:solidFill>
                </a:rPr>
                <a:t>capsid</a:t>
              </a:r>
              <a:r>
                <a:rPr lang="en-GB" altLang="en-US" sz="1600" b="1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6161" name="Line 2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776" y="3360"/>
              <a:ext cx="144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106680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 is a genome enclosed in a protective coat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57200" y="4495800"/>
            <a:ext cx="3048000" cy="1295400"/>
          </a:xfrm>
          <a:prstGeom prst="roundRect">
            <a:avLst>
              <a:gd name="adj" fmla="val 16667"/>
            </a:avLst>
          </a:prstGeom>
          <a:noFill/>
          <a:ln w="1333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6" b="3702"/>
          <a:stretch>
            <a:fillRect/>
          </a:stretch>
        </p:blipFill>
        <p:spPr bwMode="auto">
          <a:xfrm>
            <a:off x="5013325" y="1203325"/>
            <a:ext cx="3978275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304800" y="1233488"/>
            <a:ext cx="4343400" cy="2195512"/>
            <a:chOff x="192" y="672"/>
            <a:chExt cx="2736" cy="1383"/>
          </a:xfrm>
        </p:grpSpPr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>
              <a:off x="192" y="672"/>
              <a:ext cx="2736" cy="1149"/>
              <a:chOff x="192" y="672"/>
              <a:chExt cx="2736" cy="1149"/>
            </a:xfrm>
          </p:grpSpPr>
          <p:pic>
            <p:nvPicPr>
              <p:cNvPr id="6158" name="Picture 15" descr="virusshapes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86" b="17876"/>
              <a:stretch>
                <a:fillRect/>
              </a:stretch>
            </p:blipFill>
            <p:spPr bwMode="auto">
              <a:xfrm>
                <a:off x="1632" y="672"/>
                <a:ext cx="1296" cy="11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9" name="Picture 16" descr="58579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1344" cy="1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57" name="Rectangle 18"/>
            <p:cNvSpPr>
              <a:spLocks noChangeArrowheads="1"/>
            </p:cNvSpPr>
            <p:nvPr/>
          </p:nvSpPr>
          <p:spPr bwMode="auto">
            <a:xfrm>
              <a:off x="864" y="1824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bacteriophages</a:t>
              </a:r>
              <a:endParaRPr lang="en-GB" altLang="en-US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867400" cy="563563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Viral Capsid </a:t>
            </a:r>
            <a:r>
              <a:rPr lang="en-GB" alt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Envelope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534400" cy="12954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GB" altLang="en-US" sz="2400" b="1" dirty="0">
                <a:solidFill>
                  <a:srgbClr val="0000FF"/>
                </a:solidFill>
              </a:rPr>
              <a:t>A protein shell that encloses the viral genome.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400" b="1" dirty="0">
                <a:solidFill>
                  <a:srgbClr val="0000FF"/>
                </a:solidFill>
              </a:rPr>
              <a:t>It is </a:t>
            </a:r>
            <a:r>
              <a:rPr lang="en-GB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rode-shaped</a:t>
            </a:r>
            <a:r>
              <a:rPr lang="en-GB" altLang="en-US" sz="2400" b="1" dirty="0">
                <a:solidFill>
                  <a:srgbClr val="0000FF"/>
                </a:solidFill>
              </a:rPr>
              <a:t>, </a:t>
            </a:r>
            <a:r>
              <a:rPr lang="en-GB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helical</a:t>
            </a:r>
            <a:r>
              <a:rPr lang="en-GB" altLang="en-US" sz="2400" b="1" dirty="0">
                <a:solidFill>
                  <a:srgbClr val="0000FF"/>
                </a:solidFill>
              </a:rPr>
              <a:t>, </a:t>
            </a:r>
            <a:r>
              <a:rPr lang="en-GB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polyhedral</a:t>
            </a:r>
            <a:r>
              <a:rPr lang="en-GB" altLang="en-US" sz="2400" b="1" dirty="0">
                <a:solidFill>
                  <a:srgbClr val="0000FF"/>
                </a:solidFill>
              </a:rPr>
              <a:t> or </a:t>
            </a:r>
            <a:r>
              <a:rPr lang="en-GB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complex</a:t>
            </a:r>
            <a:r>
              <a:rPr lang="en-GB" altLang="en-US" sz="24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Capsomeres</a:t>
            </a:r>
            <a:r>
              <a:rPr lang="en-GB" altLang="en-US" sz="2400" b="1" dirty="0">
                <a:solidFill>
                  <a:srgbClr val="0000FF"/>
                </a:solidFill>
              </a:rPr>
              <a:t>: Are the protein units that form capsid. 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345" y="1407631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Capsid</a:t>
            </a:r>
            <a:endParaRPr lang="en-GB" alt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Taif Normal" pitchFamily="2" charset="-78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048000" y="3457575"/>
            <a:ext cx="2349500" cy="1905000"/>
            <a:chOff x="1920" y="1920"/>
            <a:chExt cx="1480" cy="1200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0" name="Oval 9"/>
            <p:cNvSpPr>
              <a:spLocks noChangeArrowheads="1"/>
            </p:cNvSpPr>
            <p:nvPr/>
          </p:nvSpPr>
          <p:spPr bwMode="auto">
            <a:xfrm>
              <a:off x="283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1" name="Oval 10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2" name="Oval 11"/>
            <p:cNvSpPr>
              <a:spLocks noChangeArrowheads="1"/>
            </p:cNvSpPr>
            <p:nvPr/>
          </p:nvSpPr>
          <p:spPr bwMode="auto">
            <a:xfrm>
              <a:off x="283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283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26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Oval 14"/>
            <p:cNvSpPr>
              <a:spLocks noChangeArrowheads="1"/>
            </p:cNvSpPr>
            <p:nvPr/>
          </p:nvSpPr>
          <p:spPr bwMode="auto">
            <a:xfrm>
              <a:off x="26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6" name="Oval 15"/>
            <p:cNvSpPr>
              <a:spLocks noChangeArrowheads="1"/>
            </p:cNvSpPr>
            <p:nvPr/>
          </p:nvSpPr>
          <p:spPr bwMode="auto">
            <a:xfrm>
              <a:off x="26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26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26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9" name="Oval 18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0" name="Oval 19"/>
            <p:cNvSpPr>
              <a:spLocks noChangeArrowheads="1"/>
            </p:cNvSpPr>
            <p:nvPr/>
          </p:nvSpPr>
          <p:spPr bwMode="auto">
            <a:xfrm>
              <a:off x="2496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1" name="Oval 20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2" name="Oval 21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3" name="Oval 22"/>
            <p:cNvSpPr>
              <a:spLocks noChangeArrowheads="1"/>
            </p:cNvSpPr>
            <p:nvPr/>
          </p:nvSpPr>
          <p:spPr bwMode="auto">
            <a:xfrm>
              <a:off x="2496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Oval 23"/>
            <p:cNvSpPr>
              <a:spLocks noChangeArrowheads="1"/>
            </p:cNvSpPr>
            <p:nvPr/>
          </p:nvSpPr>
          <p:spPr bwMode="auto">
            <a:xfrm>
              <a:off x="235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5" name="Oval 24"/>
            <p:cNvSpPr>
              <a:spLocks noChangeArrowheads="1"/>
            </p:cNvSpPr>
            <p:nvPr/>
          </p:nvSpPr>
          <p:spPr bwMode="auto">
            <a:xfrm>
              <a:off x="235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6" name="Oval 25"/>
            <p:cNvSpPr>
              <a:spLocks noChangeArrowheads="1"/>
            </p:cNvSpPr>
            <p:nvPr/>
          </p:nvSpPr>
          <p:spPr bwMode="auto">
            <a:xfrm>
              <a:off x="235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Oval 26"/>
            <p:cNvSpPr>
              <a:spLocks noChangeArrowheads="1"/>
            </p:cNvSpPr>
            <p:nvPr/>
          </p:nvSpPr>
          <p:spPr bwMode="auto">
            <a:xfrm>
              <a:off x="235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8" name="Oval 27"/>
            <p:cNvSpPr>
              <a:spLocks noChangeArrowheads="1"/>
            </p:cNvSpPr>
            <p:nvPr/>
          </p:nvSpPr>
          <p:spPr bwMode="auto">
            <a:xfrm>
              <a:off x="235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9" name="Oval 28"/>
            <p:cNvSpPr>
              <a:spLocks noChangeArrowheads="1"/>
            </p:cNvSpPr>
            <p:nvPr/>
          </p:nvSpPr>
          <p:spPr bwMode="auto">
            <a:xfrm>
              <a:off x="218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0" name="Oval 29"/>
            <p:cNvSpPr>
              <a:spLocks noChangeArrowheads="1"/>
            </p:cNvSpPr>
            <p:nvPr/>
          </p:nvSpPr>
          <p:spPr bwMode="auto">
            <a:xfrm>
              <a:off x="218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1" name="Oval 30"/>
            <p:cNvSpPr>
              <a:spLocks noChangeArrowheads="1"/>
            </p:cNvSpPr>
            <p:nvPr/>
          </p:nvSpPr>
          <p:spPr bwMode="auto">
            <a:xfrm>
              <a:off x="218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2" name="Oval 31"/>
            <p:cNvSpPr>
              <a:spLocks noChangeArrowheads="1"/>
            </p:cNvSpPr>
            <p:nvPr/>
          </p:nvSpPr>
          <p:spPr bwMode="auto">
            <a:xfrm>
              <a:off x="218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3" name="Oval 32"/>
            <p:cNvSpPr>
              <a:spLocks noChangeArrowheads="1"/>
            </p:cNvSpPr>
            <p:nvPr/>
          </p:nvSpPr>
          <p:spPr bwMode="auto">
            <a:xfrm>
              <a:off x="218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Oval 33"/>
            <p:cNvSpPr>
              <a:spLocks noChangeArrowheads="1"/>
            </p:cNvSpPr>
            <p:nvPr/>
          </p:nvSpPr>
          <p:spPr bwMode="auto">
            <a:xfrm>
              <a:off x="20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5" name="Oval 34"/>
            <p:cNvSpPr>
              <a:spLocks noChangeArrowheads="1"/>
            </p:cNvSpPr>
            <p:nvPr/>
          </p:nvSpPr>
          <p:spPr bwMode="auto">
            <a:xfrm>
              <a:off x="20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6" name="Oval 35"/>
            <p:cNvSpPr>
              <a:spLocks noChangeArrowheads="1"/>
            </p:cNvSpPr>
            <p:nvPr/>
          </p:nvSpPr>
          <p:spPr bwMode="auto">
            <a:xfrm>
              <a:off x="20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7" name="Oval 36"/>
            <p:cNvSpPr>
              <a:spLocks noChangeArrowheads="1"/>
            </p:cNvSpPr>
            <p:nvPr/>
          </p:nvSpPr>
          <p:spPr bwMode="auto">
            <a:xfrm>
              <a:off x="20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8" name="Oval 37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0" name="Oval 39"/>
            <p:cNvSpPr>
              <a:spLocks noChangeArrowheads="1"/>
            </p:cNvSpPr>
            <p:nvPr/>
          </p:nvSpPr>
          <p:spPr bwMode="auto">
            <a:xfrm>
              <a:off x="1920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1920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2" name="Oval 41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3" name="Oval 42"/>
            <p:cNvSpPr>
              <a:spLocks noChangeArrowheads="1"/>
            </p:cNvSpPr>
            <p:nvPr/>
          </p:nvSpPr>
          <p:spPr bwMode="auto">
            <a:xfrm>
              <a:off x="1920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4" name="Oval 43"/>
            <p:cNvSpPr>
              <a:spLocks noChangeArrowheads="1"/>
            </p:cNvSpPr>
            <p:nvPr/>
          </p:nvSpPr>
          <p:spPr bwMode="auto">
            <a:xfrm rot="3677643">
              <a:off x="2048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5" name="Oval 44"/>
            <p:cNvSpPr>
              <a:spLocks noChangeArrowheads="1"/>
            </p:cNvSpPr>
            <p:nvPr/>
          </p:nvSpPr>
          <p:spPr bwMode="auto">
            <a:xfrm rot="3677643">
              <a:off x="2152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6" name="Oval 45"/>
            <p:cNvSpPr>
              <a:spLocks noChangeArrowheads="1"/>
            </p:cNvSpPr>
            <p:nvPr/>
          </p:nvSpPr>
          <p:spPr bwMode="auto">
            <a:xfrm rot="3677643">
              <a:off x="2272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7" name="Oval 46"/>
            <p:cNvSpPr>
              <a:spLocks noChangeArrowheads="1"/>
            </p:cNvSpPr>
            <p:nvPr/>
          </p:nvSpPr>
          <p:spPr bwMode="auto">
            <a:xfrm rot="3677643">
              <a:off x="2544" y="19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8" name="Oval 47"/>
            <p:cNvSpPr>
              <a:spLocks noChangeArrowheads="1"/>
            </p:cNvSpPr>
            <p:nvPr/>
          </p:nvSpPr>
          <p:spPr bwMode="auto">
            <a:xfrm rot="3677643">
              <a:off x="3208" y="19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9" name="Oval 48"/>
            <p:cNvSpPr>
              <a:spLocks noChangeArrowheads="1"/>
            </p:cNvSpPr>
            <p:nvPr/>
          </p:nvSpPr>
          <p:spPr bwMode="auto">
            <a:xfrm rot="3677643">
              <a:off x="2240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0" name="Oval 49"/>
            <p:cNvSpPr>
              <a:spLocks noChangeArrowheads="1"/>
            </p:cNvSpPr>
            <p:nvPr/>
          </p:nvSpPr>
          <p:spPr bwMode="auto">
            <a:xfrm rot="3677643">
              <a:off x="2328" y="20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1" name="Oval 50"/>
            <p:cNvSpPr>
              <a:spLocks noChangeArrowheads="1"/>
            </p:cNvSpPr>
            <p:nvPr/>
          </p:nvSpPr>
          <p:spPr bwMode="auto">
            <a:xfrm rot="3677643">
              <a:off x="2448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2" name="Oval 51"/>
            <p:cNvSpPr>
              <a:spLocks noChangeArrowheads="1"/>
            </p:cNvSpPr>
            <p:nvPr/>
          </p:nvSpPr>
          <p:spPr bwMode="auto">
            <a:xfrm rot="3677643">
              <a:off x="2440" y="21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3" name="Oval 52"/>
            <p:cNvSpPr>
              <a:spLocks noChangeArrowheads="1"/>
            </p:cNvSpPr>
            <p:nvPr/>
          </p:nvSpPr>
          <p:spPr bwMode="auto">
            <a:xfrm rot="3677643">
              <a:off x="2536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4" name="Oval 53"/>
            <p:cNvSpPr>
              <a:spLocks noChangeArrowheads="1"/>
            </p:cNvSpPr>
            <p:nvPr/>
          </p:nvSpPr>
          <p:spPr bwMode="auto">
            <a:xfrm rot="3677643">
              <a:off x="2688" y="19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5" name="Oval 54"/>
            <p:cNvSpPr>
              <a:spLocks noChangeArrowheads="1"/>
            </p:cNvSpPr>
            <p:nvPr/>
          </p:nvSpPr>
          <p:spPr bwMode="auto">
            <a:xfrm rot="3677643">
              <a:off x="2640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6" name="Oval 55"/>
            <p:cNvSpPr>
              <a:spLocks noChangeArrowheads="1"/>
            </p:cNvSpPr>
            <p:nvPr/>
          </p:nvSpPr>
          <p:spPr bwMode="auto">
            <a:xfrm rot="3677643">
              <a:off x="2752" y="20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7" name="Oval 56"/>
            <p:cNvSpPr>
              <a:spLocks noChangeArrowheads="1"/>
            </p:cNvSpPr>
            <p:nvPr/>
          </p:nvSpPr>
          <p:spPr bwMode="auto">
            <a:xfrm rot="3677643">
              <a:off x="2880" y="1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8" name="Oval 57"/>
            <p:cNvSpPr>
              <a:spLocks noChangeArrowheads="1"/>
            </p:cNvSpPr>
            <p:nvPr/>
          </p:nvSpPr>
          <p:spPr bwMode="auto">
            <a:xfrm rot="3677643">
              <a:off x="2824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9" name="Oval 58"/>
            <p:cNvSpPr>
              <a:spLocks noChangeArrowheads="1"/>
            </p:cNvSpPr>
            <p:nvPr/>
          </p:nvSpPr>
          <p:spPr bwMode="auto">
            <a:xfrm rot="3677643">
              <a:off x="2960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0" name="Oval 59"/>
            <p:cNvSpPr>
              <a:spLocks noChangeArrowheads="1"/>
            </p:cNvSpPr>
            <p:nvPr/>
          </p:nvSpPr>
          <p:spPr bwMode="auto">
            <a:xfrm rot="3677643">
              <a:off x="308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1" name="Oval 60"/>
            <p:cNvSpPr>
              <a:spLocks noChangeArrowheads="1"/>
            </p:cNvSpPr>
            <p:nvPr/>
          </p:nvSpPr>
          <p:spPr bwMode="auto">
            <a:xfrm>
              <a:off x="316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2" name="Oval 61"/>
            <p:cNvSpPr>
              <a:spLocks noChangeArrowheads="1"/>
            </p:cNvSpPr>
            <p:nvPr/>
          </p:nvSpPr>
          <p:spPr bwMode="auto">
            <a:xfrm>
              <a:off x="3168" y="21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3" name="Oval 62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4" name="Oval 6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5" name="Oval 64"/>
            <p:cNvSpPr>
              <a:spLocks noChangeArrowheads="1"/>
            </p:cNvSpPr>
            <p:nvPr/>
          </p:nvSpPr>
          <p:spPr bwMode="auto">
            <a:xfrm>
              <a:off x="3168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6" name="Oval 65"/>
            <p:cNvSpPr>
              <a:spLocks noChangeArrowheads="1"/>
            </p:cNvSpPr>
            <p:nvPr/>
          </p:nvSpPr>
          <p:spPr bwMode="auto">
            <a:xfrm>
              <a:off x="3072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7" name="Oval 66"/>
            <p:cNvSpPr>
              <a:spLocks noChangeArrowheads="1"/>
            </p:cNvSpPr>
            <p:nvPr/>
          </p:nvSpPr>
          <p:spPr bwMode="auto">
            <a:xfrm>
              <a:off x="3072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8" name="Oval 67"/>
            <p:cNvSpPr>
              <a:spLocks noChangeArrowheads="1"/>
            </p:cNvSpPr>
            <p:nvPr/>
          </p:nvSpPr>
          <p:spPr bwMode="auto">
            <a:xfrm>
              <a:off x="3072" y="24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9" name="Oval 68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0" name="Oval 69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1" name="Oval 70"/>
            <p:cNvSpPr>
              <a:spLocks noChangeArrowheads="1"/>
            </p:cNvSpPr>
            <p:nvPr/>
          </p:nvSpPr>
          <p:spPr bwMode="auto">
            <a:xfrm>
              <a:off x="2976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2" name="Oval 71"/>
            <p:cNvSpPr>
              <a:spLocks noChangeArrowheads="1"/>
            </p:cNvSpPr>
            <p:nvPr/>
          </p:nvSpPr>
          <p:spPr bwMode="auto">
            <a:xfrm>
              <a:off x="2976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3" name="Oval 72"/>
            <p:cNvSpPr>
              <a:spLocks noChangeArrowheads="1"/>
            </p:cNvSpPr>
            <p:nvPr/>
          </p:nvSpPr>
          <p:spPr bwMode="auto">
            <a:xfrm>
              <a:off x="2976" y="25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4" name="Oval 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5" name="Oval 74"/>
            <p:cNvSpPr>
              <a:spLocks noChangeArrowheads="1"/>
            </p:cNvSpPr>
            <p:nvPr/>
          </p:nvSpPr>
          <p:spPr bwMode="auto">
            <a:xfrm>
              <a:off x="2976" y="28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48000" y="3457575"/>
            <a:ext cx="2324100" cy="1905000"/>
          </a:xfrm>
          <a:prstGeom prst="cube">
            <a:avLst>
              <a:gd name="adj" fmla="val 31847"/>
            </a:avLst>
          </a:prstGeom>
          <a:solidFill>
            <a:srgbClr val="66FF33">
              <a:alpha val="4196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81000" y="3609975"/>
            <a:ext cx="3048000" cy="1371600"/>
            <a:chOff x="240" y="2352"/>
            <a:chExt cx="1920" cy="864"/>
          </a:xfrm>
        </p:grpSpPr>
        <p:sp>
          <p:nvSpPr>
            <p:cNvPr id="7186" name="Line 76"/>
            <p:cNvSpPr>
              <a:spLocks noChangeShapeType="1"/>
            </p:cNvSpPr>
            <p:nvPr/>
          </p:nvSpPr>
          <p:spPr bwMode="auto">
            <a:xfrm>
              <a:off x="1200" y="2472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77"/>
            <p:cNvSpPr>
              <a:spLocks noChangeShapeType="1"/>
            </p:cNvSpPr>
            <p:nvPr/>
          </p:nvSpPr>
          <p:spPr bwMode="auto">
            <a:xfrm>
              <a:off x="1248" y="2496"/>
              <a:ext cx="91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78"/>
            <p:cNvSpPr txBox="1">
              <a:spLocks noChangeArrowheads="1"/>
            </p:cNvSpPr>
            <p:nvPr/>
          </p:nvSpPr>
          <p:spPr bwMode="auto">
            <a:xfrm>
              <a:off x="240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Capsomeres (</a:t>
              </a:r>
              <a:r>
                <a:rPr lang="en-GB" altLang="en-US" sz="1600" b="1">
                  <a:solidFill>
                    <a:srgbClr val="0000FF"/>
                  </a:solidFill>
                </a:rPr>
                <a:t>proteins</a:t>
              </a:r>
              <a:r>
                <a:rPr lang="en-GB" altLang="en-US" sz="1800" b="1">
                  <a:solidFill>
                    <a:srgbClr val="CC00CC"/>
                  </a:solidFill>
                </a:rPr>
                <a:t>)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5181600" y="3686175"/>
            <a:ext cx="2057400" cy="1219200"/>
            <a:chOff x="3264" y="2400"/>
            <a:chExt cx="1296" cy="768"/>
          </a:xfrm>
        </p:grpSpPr>
        <p:sp>
          <p:nvSpPr>
            <p:cNvPr id="7184" name="AutoShape 80"/>
            <p:cNvSpPr>
              <a:spLocks/>
            </p:cNvSpPr>
            <p:nvPr/>
          </p:nvSpPr>
          <p:spPr bwMode="auto">
            <a:xfrm>
              <a:off x="3264" y="2400"/>
              <a:ext cx="576" cy="768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Text Box 81"/>
            <p:cNvSpPr txBox="1">
              <a:spLocks noChangeArrowheads="1"/>
            </p:cNvSpPr>
            <p:nvPr/>
          </p:nvSpPr>
          <p:spPr bwMode="auto">
            <a:xfrm>
              <a:off x="3840" y="2640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Capsid</a:t>
              </a:r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288430" y="5915822"/>
            <a:ext cx="8458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Sometimes further </a:t>
            </a:r>
            <a:r>
              <a:rPr lang="en-GB" altLang="en-US" sz="2400" b="1" u="sng" dirty="0">
                <a:solidFill>
                  <a:srgbClr val="FF0000"/>
                </a:solidFill>
              </a:rPr>
              <a:t>wrapped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ar-EG" altLang="en-US" sz="2800" dirty="0"/>
              <a:t>يُغَلَّف</a:t>
            </a:r>
            <a:r>
              <a:rPr lang="en-GB" altLang="en-US" sz="2800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in a membranous envelope</a:t>
            </a:r>
            <a:r>
              <a:rPr lang="en-GB" altLang="en-US" sz="2400" b="1" dirty="0">
                <a:solidFill>
                  <a:srgbClr val="FF3300"/>
                </a:solidFill>
              </a:rPr>
              <a:t> (</a:t>
            </a:r>
            <a:r>
              <a:rPr lang="en-GB" altLang="en-US" sz="1600" b="1" dirty="0">
                <a:solidFill>
                  <a:srgbClr val="0000FF"/>
                </a:solidFill>
              </a:rPr>
              <a:t>Viral envelope</a:t>
            </a:r>
            <a:r>
              <a:rPr lang="ar-EG" altLang="en-US" sz="1600" b="1" dirty="0">
                <a:solidFill>
                  <a:srgbClr val="0000FF"/>
                </a:solidFill>
              </a:rPr>
              <a:t> </a:t>
            </a:r>
            <a:r>
              <a:rPr lang="ar-SA" altLang="en-US" sz="1600" b="1" dirty="0"/>
              <a:t>الغطاء </a:t>
            </a:r>
            <a:r>
              <a:rPr lang="ar-EG" altLang="en-US" sz="1600" b="1" dirty="0"/>
              <a:t>الفيروس</a:t>
            </a:r>
            <a:r>
              <a:rPr lang="ar-SA" altLang="en-US" sz="1600" b="1" dirty="0"/>
              <a:t>ي</a:t>
            </a:r>
            <a:r>
              <a:rPr lang="ar-EG" altLang="en-US" sz="1600" b="1" dirty="0"/>
              <a:t> </a:t>
            </a:r>
            <a:r>
              <a:rPr lang="en-GB" altLang="en-US" sz="2400" b="1" dirty="0">
                <a:solidFill>
                  <a:srgbClr val="FF3300"/>
                </a:solidFill>
              </a:rPr>
              <a:t>), </a:t>
            </a:r>
            <a:r>
              <a:rPr lang="en-GB" altLang="en-US" sz="2400" b="1" dirty="0" err="1">
                <a:solidFill>
                  <a:srgbClr val="FF0000"/>
                </a:solidFill>
              </a:rPr>
              <a:t>eg</a:t>
            </a:r>
            <a:r>
              <a:rPr lang="en-GB" altLang="en-US" sz="2400" b="1" dirty="0">
                <a:solidFill>
                  <a:srgbClr val="FF0000"/>
                </a:solidFill>
              </a:rPr>
              <a:t>. Influenza virus.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953000" y="4800603"/>
            <a:ext cx="3581400" cy="776288"/>
            <a:chOff x="3120" y="2976"/>
            <a:chExt cx="2256" cy="489"/>
          </a:xfrm>
        </p:grpSpPr>
        <p:sp>
          <p:nvSpPr>
            <p:cNvPr id="7182" name="Text Box 84"/>
            <p:cNvSpPr txBox="1">
              <a:spLocks noChangeArrowheads="1"/>
            </p:cNvSpPr>
            <p:nvPr/>
          </p:nvSpPr>
          <p:spPr bwMode="auto">
            <a:xfrm>
              <a:off x="3744" y="3147"/>
              <a:ext cx="16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Membranous envelop (</a:t>
              </a:r>
              <a:r>
                <a:rPr lang="en-GB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viral envelope</a:t>
              </a: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7183" name="Line 8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120" y="2976"/>
              <a:ext cx="67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0" y="145835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5" grpId="0" animBg="1"/>
      <p:bldP spid="12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21DF2A-4E0E-4325-8F5A-94CB107C861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041525"/>
            <a:ext cx="5257800" cy="29114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dirty="0">
                <a:solidFill>
                  <a:srgbClr val="000000"/>
                </a:solidFill>
              </a:rPr>
              <a:t>Some viruses have </a:t>
            </a:r>
            <a:r>
              <a:rPr lang="en-US" altLang="en-US" sz="2500" b="1" dirty="0">
                <a:solidFill>
                  <a:srgbClr val="FF0000"/>
                </a:solidFill>
              </a:rPr>
              <a:t>viral envelopes</a:t>
            </a:r>
            <a:r>
              <a:rPr lang="en-US" altLang="en-US" sz="2500" b="1" dirty="0">
                <a:solidFill>
                  <a:srgbClr val="000000"/>
                </a:solidFill>
              </a:rPr>
              <a:t>, membranes cloaking their capsids.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5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dirty="0">
                <a:solidFill>
                  <a:srgbClr val="000000"/>
                </a:solidFill>
              </a:rPr>
              <a:t>These envelopes are </a:t>
            </a:r>
            <a:r>
              <a:rPr lang="en-US" altLang="en-US" sz="2500" b="1" dirty="0">
                <a:solidFill>
                  <a:srgbClr val="FF0000"/>
                </a:solidFill>
              </a:rPr>
              <a:t>derived from the membrane of the host cell</a:t>
            </a:r>
            <a:r>
              <a:rPr lang="en-US" altLang="en-US" sz="25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Envelop</a:t>
            </a: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GB" alt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800" dirty="0">
                <a:ln w="11430"/>
              </a:rPr>
              <a:t>الغطاء الفيروس</a:t>
            </a:r>
            <a:r>
              <a:rPr lang="ar-SA" altLang="en-US" sz="1800" dirty="0">
                <a:ln w="11430"/>
              </a:rPr>
              <a:t>ي</a:t>
            </a:r>
            <a:endParaRPr lang="en-GB" altLang="en-US" sz="1800" dirty="0">
              <a:ln w="1143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76200"/>
            <a:ext cx="97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r="23500" b="4175"/>
          <a:stretch>
            <a:fillRect/>
          </a:stretch>
        </p:blipFill>
        <p:spPr bwMode="auto">
          <a:xfrm>
            <a:off x="5257800" y="228600"/>
            <a:ext cx="3551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5181600" cy="7325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Viral Genome:</a:t>
            </a:r>
            <a:r>
              <a:rPr lang="en-GB" altLang="en-US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(Hereditary material </a:t>
            </a:r>
            <a:r>
              <a:rPr lang="ar-EG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المادة الوراثية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" y="1400175"/>
            <a:ext cx="4648200" cy="522922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1475" indent="-252413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genomes may consist of: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DNA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DNA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RNA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RNA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depending on the specific type of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viral genome is usually organized as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linear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molecule of nucleic acid.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smallest viruses have only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the largest have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hundred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371600"/>
            <a:ext cx="3716338" cy="5181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3027cb8-cc96-4b1e-bc40-dde87366654a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837748-d:\ashraf\d\faculty file\e-larning\1433-1434\المحتوى الرقمي\109-lectures\lms-2\lecture-3 viruses\lecture 3 virus.pptx"/>
  <p:tag name="ARTICULATE_PRESENTER_VERSION" val="7"/>
  <p:tag name="ARTICULATE_USED_PAGE_ORIENTATION" val="1"/>
  <p:tag name="ARTICULATE_USED_PAGE_SIZE" val="1"/>
  <p:tag name="ARTICULATE_SLIDE_COUNT" val="20"/>
  <p:tag name="INKNOELEADERBOARD" val="5791694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74b23b15434e50bc2df799a0f2b4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950b54a06c496cb12067eefab0c5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25.2"/>
  <p:tag name="ANNOTATION_TYPE_1" val="0"/>
  <p:tag name="ANNOTATION_START_1" val="8.9"/>
  <p:tag name="ANNOTATION_END_1" val="13.8"/>
  <p:tag name="ANNOTATION_TOP_1" val="149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40.2"/>
  <p:tag name="ANNOTATION_TOP_2" val="230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42.0"/>
  <p:tag name="ANNOTATION_TOP_3" val="327"/>
  <p:tag name="ANNOTATION_LEFT_3" val="2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7.1"/>
  <p:tag name="ANNOTATION_TOP_4" val="417"/>
  <p:tag name="ANNOTATION_LEFT_4" val="2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1"/>
  <p:tag name="ANNOTATION_END_5" val="48.0"/>
  <p:tag name="ANNOTATION_TOP_5" val="633"/>
  <p:tag name="ANNOTATION_LEFT_5" val="438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8.6"/>
  <p:tag name="ANNOTATION_TOP_6" val="643"/>
  <p:tag name="ANNOTATION_LEFT_6" val="408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6"/>
  <p:tag name="ANNOTATION_END_7" val="49.2"/>
  <p:tag name="ANNOTATION_TOP_7" val="630"/>
  <p:tag name="ANNOTATION_LEFT_7" val="25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END_8" val="49.8"/>
  <p:tag name="ANNOTATION_TOP_8" val="601"/>
  <p:tag name="ANNOTATION_LEFT_8" val="13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7.7"/>
  <p:tag name="ANNOTATION_TOP_9" val="594"/>
  <p:tag name="ANNOTATION_LEFT_9" val="75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7.7"/>
  <p:tag name="ANNOTATION_END_10" val="59.1"/>
  <p:tag name="ANNOTATION_TOP_10" val="324"/>
  <p:tag name="ANNOTATION_LEFT_10" val="338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1"/>
  <p:tag name="ANNOTATION_END_11" val="60.5"/>
  <p:tag name="ANNOTATION_TOP_11" val="390"/>
  <p:tag name="ANNOTATION_LEFT_11" val="479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5"/>
  <p:tag name="ANNOTATION_END_12" val="64.3"/>
  <p:tag name="ANNOTATION_TOP_12" val="561"/>
  <p:tag name="ANNOTATION_LEFT_12" val="33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3"/>
  <p:tag name="ANNOTATION_END_13" val="66.7"/>
  <p:tag name="ANNOTATION_TOP_13" val="334"/>
  <p:tag name="ANNOTATION_LEFT_13" val="32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6.7"/>
  <p:tag name="ANNOTATION_END_14" val="68.0"/>
  <p:tag name="ANNOTATION_TOP_14" val="394"/>
  <p:tag name="ANNOTATION_LEFT_14" val="467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8.0"/>
  <p:tag name="ANNOTATION_END_15" val="74.7"/>
  <p:tag name="ANNOTATION_TOP_15" val="592"/>
  <p:tag name="ANNOTATION_LEFT_15" val="388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4.7"/>
  <p:tag name="ANNOTATION_END_16" val="87.0"/>
  <p:tag name="ANNOTATION_TOP_16" val="311"/>
  <p:tag name="ANNOTATION_LEFT_16" val="51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7.0"/>
  <p:tag name="ANNOTATION_END_17" val="91.2"/>
  <p:tag name="ANNOTATION_TOP_17" val="442"/>
  <p:tag name="ANNOTATION_LEFT_17" val="5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2"/>
  <p:tag name="ANNOTATION_END_18" val="93.2"/>
  <p:tag name="ANNOTATION_TOP_18" val="484"/>
  <p:tag name="ANNOTATION_LEFT_18" val="6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2"/>
  <p:tag name="ANNOTATION_TOP_19" val="531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13ff4628343ad849c1794b0c079f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f7c7037ad245eb9253b57a1ae646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3.7/22.9/31.7"/>
  <p:tag name="ELAPSEDTIME" val="119.5"/>
  <p:tag name="ANNOTATION_TYPE_1" val="0"/>
  <p:tag name="ANNOTATION_START_1" val="39.4"/>
  <p:tag name="ANNOTATION_END_1" val="42.1"/>
  <p:tag name="ANNOTATION_TOP_1" val="493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1"/>
  <p:tag name="ANNOTATION_END_2" val="45.8"/>
  <p:tag name="ANNOTATION_TOP_2" val="517"/>
  <p:tag name="ANNOTATION_LEFT_2" val="5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8"/>
  <p:tag name="ANNOTATION_END_3" val="50.1"/>
  <p:tag name="ANNOTATION_TOP_3" val="536"/>
  <p:tag name="ANNOTATION_LEFT_3" val="74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1"/>
  <p:tag name="ANNOTATION_END_4" val="53.6"/>
  <p:tag name="ANNOTATION_TOP_4" val="256"/>
  <p:tag name="ANNOTATION_LEFT_4" val="5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61.0"/>
  <p:tag name="ANNOTATION_TOP_5" val="252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0"/>
  <p:tag name="ANNOTATION_END_6" val="63.1"/>
  <p:tag name="ANNOTATION_TOP_6" val="159"/>
  <p:tag name="ANNOTATION_LEFT_6" val="5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1"/>
  <p:tag name="ANNOTATION_END_7" val="68.5"/>
  <p:tag name="ANNOTATION_TOP_7" val="249"/>
  <p:tag name="ANNOTATION_LEFT_7" val="8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5"/>
  <p:tag name="ANNOTATION_END_8" val="72.9"/>
  <p:tag name="ANNOTATION_TOP_8" val="251"/>
  <p:tag name="ANNOTATION_LEFT_8" val="5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2.9"/>
  <p:tag name="ANNOTATION_END_9" val="83.3"/>
  <p:tag name="ANNOTATION_TOP_9" val="252"/>
  <p:tag name="ANNOTATION_LEFT_9" val="7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END_10" val="84.1"/>
  <p:tag name="ANNOTATION_TOP_10" val="205"/>
  <p:tag name="ANNOTATION_LEFT_10" val="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1"/>
  <p:tag name="ANNOTATION_END_11" val="84.8"/>
  <p:tag name="ANNOTATION_TOP_11" val="205"/>
  <p:tag name="ANNOTATION_LEFT_11" val="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8"/>
  <p:tag name="ANNOTATION_END_12" val="85.3"/>
  <p:tag name="ANNOTATION_TOP_12" val="205"/>
  <p:tag name="ANNOTATION_LEFT_12" val="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3"/>
  <p:tag name="ANNOTATION_END_13" val="88.7"/>
  <p:tag name="ANNOTATION_TOP_13" val="204"/>
  <p:tag name="ANNOTATION_LEFT_13" val="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7"/>
  <p:tag name="ANNOTATION_TOP_14" val="213"/>
  <p:tag name="ANNOTATION_LEFT_14" val="3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df593af31344c1abebfdbc21e45d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48d4f476db4e209e1f22499c8ce8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47e301d19b4357aef9aa1fdea0cc6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5c19f02f34383abc94c233b46ee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7.8/36.0/51.1/91.1/98.3/106.3/128.9"/>
  <p:tag name="ELAPSEDTIME" val="238.4"/>
  <p:tag name="ANNOTATION_TYPE_1" val="0"/>
  <p:tag name="ANNOTATION_START_1" val="11.4"/>
  <p:tag name="ANNOTATION_END_1" val="13.7"/>
  <p:tag name="ANNOTATION_TOP_1" val="61"/>
  <p:tag name="ANNOTATION_LEFT_1" val="5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7"/>
  <p:tag name="ANNOTATION_END_2" val="15.4"/>
  <p:tag name="ANNOTATION_TOP_2" val="60"/>
  <p:tag name="ANNOTATION_LEFT_2" val="31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20.5"/>
  <p:tag name="ANNOTATION_TOP_3" val="69"/>
  <p:tag name="ANNOTATION_LEFT_3" val="5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5"/>
  <p:tag name="ANNOTATION_END_4" val="30.7"/>
  <p:tag name="ANNOTATION_TOP_4" val="175"/>
  <p:tag name="ANNOTATION_LEFT_4" val="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7"/>
  <p:tag name="ANNOTATION_END_5" val="42.2"/>
  <p:tag name="ANNOTATION_TOP_5" val="241"/>
  <p:tag name="ANNOTATION_LEFT_5" val="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2"/>
  <p:tag name="ANNOTATION_END_6" val="45.0"/>
  <p:tag name="ANNOTATION_TOP_6" val="293"/>
  <p:tag name="ANNOTATION_LEFT_6" val="34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0"/>
  <p:tag name="ANNOTATION_END_7" val="47.4"/>
  <p:tag name="ANNOTATION_TOP_7" val="293"/>
  <p:tag name="ANNOTATION_LEFT_7" val="4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3.3"/>
  <p:tag name="ANNOTATION_TOP_8" val="286"/>
  <p:tag name="ANNOTATION_LEFT_8" val="6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3.3"/>
  <p:tag name="ANNOTATION_END_9" val="61.0"/>
  <p:tag name="ANNOTATION_TOP_9" val="332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1.0"/>
  <p:tag name="ANNOTATION_END_10" val="67.6"/>
  <p:tag name="ANNOTATION_TOP_10" val="175"/>
  <p:tag name="ANNOTATION_LEFT_10" val="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7.6"/>
  <p:tag name="ANNOTATION_END_11" val="152.6"/>
  <p:tag name="ANNOTATION_TOP_11" val="332"/>
  <p:tag name="ANNOTATION_LEFT_11" val="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2.6"/>
  <p:tag name="ANNOTATION_TOP_12" val="674"/>
  <p:tag name="ANNOTATION_LEFT_12" val="64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864b3384e4378a54d8d4185d6a9d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1312040a64025b4488c402b4827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c1e8778054ca3acee3a0f34e3f6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27.3"/>
  <p:tag name="ANNOTATION_TYPE_1" val="0"/>
  <p:tag name="ANNOTATION_START_1" val="9.4"/>
  <p:tag name="ANNOTATION_END_1" val="39.0"/>
  <p:tag name="ANNOTATION_TOP_1" val="240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0"/>
  <p:tag name="ANNOTATION_END_2" val="82.4"/>
  <p:tag name="ANNOTATION_TOP_2" val="422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2.4"/>
  <p:tag name="ANNOTATION_END_3" val="83.3"/>
  <p:tag name="ANNOTATION_TOP_3" val="180"/>
  <p:tag name="ANNOTATION_LEFT_3" val="6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3.3"/>
  <p:tag name="ANNOTATION_END_4" val="84.2"/>
  <p:tag name="ANNOTATION_TOP_4" val="179"/>
  <p:tag name="ANNOTATION_LEFT_4" val="6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2"/>
  <p:tag name="ANNOTATION_END_5" val="84.9"/>
  <p:tag name="ANNOTATION_TOP_5" val="178"/>
  <p:tag name="ANNOTATION_LEFT_5" val="6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4.9"/>
  <p:tag name="ANNOTATION_END_6" val="86.5"/>
  <p:tag name="ANNOTATION_TOP_6" val="177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5"/>
  <p:tag name="ANNOTATION_END_7" val="87.0"/>
  <p:tag name="ANNOTATION_TOP_7" val="151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0"/>
  <p:tag name="ANNOTATION_END_8" val="87.5"/>
  <p:tag name="ANNOTATION_TOP_8" val="131"/>
  <p:tag name="ANNOTATION_LEFT_8" val="71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5"/>
  <p:tag name="ANNOTATION_END_9" val="88.1"/>
  <p:tag name="ANNOTATION_TOP_9" val="122"/>
  <p:tag name="ANNOTATION_LEFT_9" val="7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1"/>
  <p:tag name="ANNOTATION_END_10" val="88.6"/>
  <p:tag name="ANNOTATION_TOP_10" val="154"/>
  <p:tag name="ANNOTATION_LEFT_10" val="8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6"/>
  <p:tag name="ANNOTATION_END_11" val="89.2"/>
  <p:tag name="ANNOTATION_TOP_11" val="221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2"/>
  <p:tag name="ANNOTATION_END_12" val="89.7"/>
  <p:tag name="ANNOTATION_TOP_12" val="256"/>
  <p:tag name="ANNOTATION_LEFT_12" val="76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7"/>
  <p:tag name="ANNOTATION_END_13" val="91.3"/>
  <p:tag name="ANNOTATION_TOP_13" val="265"/>
  <p:tag name="ANNOTATION_LEFT_13" val="6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1.3"/>
  <p:tag name="ANNOTATION_END_14" val="91.9"/>
  <p:tag name="ANNOTATION_TOP_14" val="191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9"/>
  <p:tag name="ANNOTATION_END_15" val="92.4"/>
  <p:tag name="ANNOTATION_TOP_15" val="168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4"/>
  <p:tag name="ANNOTATION_END_16" val="100.0"/>
  <p:tag name="ANNOTATION_TOP_16" val="155"/>
  <p:tag name="ANNOTATION_LEFT_16" val="7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6"/>
  <p:tag name="ANNOTATION_TOP_17" val="14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6"/>
  <p:tag name="ANNOTATION_END_18" val="102.3"/>
  <p:tag name="ANNOTATION_TOP_18" val="209"/>
  <p:tag name="ANNOTATION_LEFT_18" val="73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2.3"/>
  <p:tag name="ANNOTATION_END_19" val="104.5"/>
  <p:tag name="ANNOTATION_TOP_19" val="206"/>
  <p:tag name="ANNOTATION_LEFT_19" val="79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5"/>
  <p:tag name="ANNOTATION_END_20" val="109.8"/>
  <p:tag name="ANNOTATION_TOP_20" val="234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8"/>
  <p:tag name="ANNOTATION_END_21" val="110.6"/>
  <p:tag name="ANNOTATION_TOP_21" val="193"/>
  <p:tag name="ANNOTATION_LEFT_21" val="6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6"/>
  <p:tag name="ANNOTATION_END_22" val="115.6"/>
  <p:tag name="ANNOTATION_TOP_22" val="186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6"/>
  <p:tag name="ANNOTATION_END_23" val="120.9"/>
  <p:tag name="ANNOTATION_TOP_23" val="446"/>
  <p:tag name="ANNOTATION_LEFT_23" val="64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9"/>
  <p:tag name="ANNOTATION_END_24" val="121.5"/>
  <p:tag name="ANNOTATION_TOP_24" val="430"/>
  <p:tag name="ANNOTATION_LEFT_24" val="6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5"/>
  <p:tag name="ANNOTATION_END_25" val="122.0"/>
  <p:tag name="ANNOTATION_TOP_25" val="412"/>
  <p:tag name="ANNOTATION_LEFT_25" val="73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22.5"/>
  <p:tag name="ANNOTATION_TOP_26" val="442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5"/>
  <p:tag name="ANNOTATION_END_27" val="123.1"/>
  <p:tag name="ANNOTATION_TOP_27" val="501"/>
  <p:tag name="ANNOTATION_LEFT_27" val="7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3.1"/>
  <p:tag name="ANNOTATION_END_28" val="123.6"/>
  <p:tag name="ANNOTATION_TOP_28" val="571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3.6"/>
  <p:tag name="ANNOTATION_END_29" val="124.0"/>
  <p:tag name="ANNOTATION_TOP_29" val="586"/>
  <p:tag name="ANNOTATION_LEFT_29" val="68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4.0"/>
  <p:tag name="ANNOTATION_END_30" val="124.4"/>
  <p:tag name="ANNOTATION_TOP_30" val="552"/>
  <p:tag name="ANNOTATION_LEFT_30" val="64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4.4"/>
  <p:tag name="ANNOTATION_TOP_31" val="512"/>
  <p:tag name="ANNOTATION_LEFT_31" val="6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0.7"/>
  <p:tag name="ELAPSEDTIME" val="216.5"/>
  <p:tag name="ANNOTATION_TYPE_1" val="0"/>
  <p:tag name="ANNOTATION_START_1" val="43.4"/>
  <p:tag name="ANNOTATION_END_1" val="50.5"/>
  <p:tag name="ANNOTATION_TOP_1" val="164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5"/>
  <p:tag name="ANNOTATION_END_2" val="56.0"/>
  <p:tag name="ANNOTATION_TOP_2" val="213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END_3" val="60.4"/>
  <p:tag name="ANNOTATION_TOP_3" val="209"/>
  <p:tag name="ANNOTATION_LEFT_3" val="3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4"/>
  <p:tag name="ANNOTATION_END_4" val="64.0"/>
  <p:tag name="ANNOTATION_TOP_4" val="249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0"/>
  <p:tag name="ANNOTATION_END_5" val="71.1"/>
  <p:tag name="ANNOTATION_TOP_5" val="252"/>
  <p:tag name="ANNOTATION_LEFT_5" val="3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1"/>
  <p:tag name="ANNOTATION_END_6" val="73.7"/>
  <p:tag name="ANNOTATION_TOP_6" val="292"/>
  <p:tag name="ANNOTATION_LEFT_6" val="9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76.7"/>
  <p:tag name="ANNOTATION_TOP_7" val="289"/>
  <p:tag name="ANNOTATION_LEFT_7" val="3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7"/>
  <p:tag name="ANNOTATION_END_8" val="79.6"/>
  <p:tag name="ANNOTATION_TOP_8" val="332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6"/>
  <p:tag name="ANNOTATION_END_9" val="85.2"/>
  <p:tag name="ANNOTATION_TOP_9" val="330"/>
  <p:tag name="ANNOTATION_LEFT_9" val="3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1"/>
  <p:tag name="ANNOTATION_END_10" val="114.6"/>
  <p:tag name="ANNOTATION_TOP_10" val="38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6"/>
  <p:tag name="ANNOTATION_END_11" val="181.3"/>
  <p:tag name="ANNOTATION_TOP_11" val="475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1.3"/>
  <p:tag name="ANNOTATION_END_12" val="182.7"/>
  <p:tag name="ANNOTATION_TOP_12" val="362"/>
  <p:tag name="ANNOTATION_LEFT_12" val="5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7"/>
  <p:tag name="ANNOTATION_END_13" val="184.3"/>
  <p:tag name="ANNOTATION_TOP_13" val="359"/>
  <p:tag name="ANNOTATION_LEFT_13" val="68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7.7"/>
  <p:tag name="ANNOTATION_TOP_14" val="426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7.7"/>
  <p:tag name="ANNOTATION_END_15" val="198.0"/>
  <p:tag name="ANNOTATION_TOP_15" val="273"/>
  <p:tag name="ANNOTATION_LEFT_15" val="6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8.0"/>
  <p:tag name="ANNOTATION_END_16" val="199.2"/>
  <p:tag name="ANNOTATION_TOP_16" val="353"/>
  <p:tag name="ANNOTATION_LEFT_16" val="6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2"/>
  <p:tag name="ANNOTATION_END_17" val="199.8"/>
  <p:tag name="ANNOTATION_TOP_17" val="361"/>
  <p:tag name="ANNOTATION_LEFT_17" val="6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8"/>
  <p:tag name="ANNOTATION_END_18" val="201.2"/>
  <p:tag name="ANNOTATION_TOP_18" val="415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1.2"/>
  <p:tag name="ANNOTATION_END_19" val="205.6"/>
  <p:tag name="ANNOTATION_TOP_19" val="294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ad7da7fe454681bab7441c18f913d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efed88f1684e1c88b8586d6116556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70.7/76.2/92.7/93.7/100.5/115.8/116.7/125.6/126.4/143.5/170.7/172.4/188.1"/>
  <p:tag name="ELAPSEDTIME" val="244.1"/>
  <p:tag name="ANNOTATION_TYPE_1" val="2"/>
  <p:tag name="ANNOTATION_START_1" val="27.3"/>
  <p:tag name="ANNOTATION_END_1" val="27.3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7.3"/>
  <p:tag name="ANNOTATION_END_2" val="67.3"/>
  <p:tag name="ANNOTATION_TOP_2" val="170"/>
  <p:tag name="ANNOTATION_LEFT_2" val="11"/>
  <p:tag name="ANNOTATION_WIDTH_2" val="318"/>
  <p:tag name="ANNOTATION_HEIGHT_2" val="6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3"/>
  <p:tag name="ANNOTATION_END_3" val="68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68.6"/>
  <p:tag name="ANNOTATION_END_4" val="80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0.5"/>
  <p:tag name="ANNOTATION_END_5" val="81.6"/>
  <p:tag name="ANNOTATION_TOP_5" val="154"/>
  <p:tag name="ANNOTATION_LEFT_5" val="6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6"/>
  <p:tag name="ANNOTATION_END_6" val="83.9"/>
  <p:tag name="ANNOTATION_TOP_6" val="165"/>
  <p:tag name="ANNOTATION_LEFT_6" val="6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6.4"/>
  <p:tag name="ANNOTATION_END_7" val="113.3"/>
  <p:tag name="ANNOTATION_TOP_7" val="413"/>
  <p:tag name="ANNOTATION_LEFT_7" val="5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7.3"/>
  <p:tag name="ANNOTATION_END_8" val="157.8"/>
  <p:tag name="ANNOTATION_TOP_8" val="582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7.8"/>
  <p:tag name="ANNOTATION_END_9" val="158.5"/>
  <p:tag name="ANNOTATION_TOP_9" val="605"/>
  <p:tag name="ANNOTATION_LEFT_9" val="8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8.5"/>
  <p:tag name="ANNOTATION_END_10" val="159.0"/>
  <p:tag name="ANNOTATION_TOP_10" val="620"/>
  <p:tag name="ANNOTATION_LEFT_10" val="8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0"/>
  <p:tag name="ANNOTATION_END_11" val="159.6"/>
  <p:tag name="ANNOTATION_TOP_11" val="599"/>
  <p:tag name="ANNOTATION_LEFT_11" val="83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6"/>
  <p:tag name="ANNOTATION_END_12" val="160.3"/>
  <p:tag name="ANNOTATION_TOP_12" val="569"/>
  <p:tag name="ANNOTATION_LEFT_12" val="8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0.3"/>
  <p:tag name="ANNOTATION_END_13" val="179.0"/>
  <p:tag name="ANNOTATION_TOP_13" val="580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d6f2c869340bc88bead3b997f86a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db31f60d7c4b05818b913a873a10a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9.8"/>
  <p:tag name="ANNOTATION_COUNT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253.1"/>
  <p:tag name="ANNOTATION_TYPE_1" val="0"/>
  <p:tag name="ANNOTATION_START_1" val="15.8"/>
  <p:tag name="ANNOTATION_END_1" val="18.4"/>
  <p:tag name="ANNOTATION_TOP_1" val="5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4"/>
  <p:tag name="ANNOTATION_END_2" val="19.5"/>
  <p:tag name="ANNOTATION_TOP_2" val="48"/>
  <p:tag name="ANNOTATION_LEFT_2" val="4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25.6"/>
  <p:tag name="ANNOTATION_TOP_3" val="53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6"/>
  <p:tag name="ANNOTATION_END_4" val="26.8"/>
  <p:tag name="ANNOTATION_TOP_4" val="53"/>
  <p:tag name="ANNOTATION_LEFT_4" val="5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0.9"/>
  <p:tag name="ANNOTATION_TOP_5" val="53"/>
  <p:tag name="ANNOTATION_LEFT_5" val="8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9"/>
  <p:tag name="ANNOTATION_END_6" val="32.3"/>
  <p:tag name="ANNOTATION_TOP_6" val="92"/>
  <p:tag name="ANNOTATION_LEFT_6" val="1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2.9"/>
  <p:tag name="ANNOTATION_TOP_7" val="85"/>
  <p:tag name="ANNOTATION_LEFT_7" val="2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9"/>
  <p:tag name="ANNOTATION_END_8" val="34.2"/>
  <p:tag name="ANNOTATION_TOP_8" val="87"/>
  <p:tag name="ANNOTATION_LEFT_8" val="3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36.4"/>
  <p:tag name="ANNOTATION_TOP_9" val="87"/>
  <p:tag name="ANNOTATION_LEFT_9" val="5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4"/>
  <p:tag name="ANNOTATION_END_10" val="37.4"/>
  <p:tag name="ANNOTATION_TOP_10" val="90"/>
  <p:tag name="ANNOTATION_LEFT_10" val="1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4"/>
  <p:tag name="ANNOTATION_END_11" val="38.3"/>
  <p:tag name="ANNOTATION_TOP_11" val="89"/>
  <p:tag name="ANNOTATION_LEFT_11" val="1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3"/>
  <p:tag name="ANNOTATION_END_12" val="39.0"/>
  <p:tag name="ANNOTATION_TOP_12" val="85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0"/>
  <p:tag name="ANNOTATION_END_13" val="39.6"/>
  <p:tag name="ANNOTATION_TOP_13" val="86"/>
  <p:tag name="ANNOTATION_LEFT_13" val="3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6"/>
  <p:tag name="ANNOTATION_END_14" val="41.7"/>
  <p:tag name="ANNOTATION_TOP_14" val="86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1.7"/>
  <p:tag name="ANNOTATION_END_15" val="50.3"/>
  <p:tag name="ANNOTATION_TOP_15" val="55"/>
  <p:tag name="ANNOTATION_LEFT_15" val="8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3"/>
  <p:tag name="ANNOTATION_END_16" val="59.4"/>
  <p:tag name="ANNOTATION_TOP_16" val="87"/>
  <p:tag name="ANNOTATION_LEFT_16" val="6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4"/>
  <p:tag name="ANNOTATION_END_17" val="80.5"/>
  <p:tag name="ANNOTATION_TOP_17" val="218"/>
  <p:tag name="ANNOTATION_LEFT_17" val="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0.5"/>
  <p:tag name="ANNOTATION_END_18" val="86.9"/>
  <p:tag name="ANNOTATION_TOP_18" val="281"/>
  <p:tag name="ANNOTATION_LEFT_18" val="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9"/>
  <p:tag name="ANNOTATION_END_19" val="89.9"/>
  <p:tag name="ANNOTATION_TOP_19" val="447"/>
  <p:tag name="ANNOTATION_LEFT_19" val="6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9"/>
  <p:tag name="ANNOTATION_END_20" val="92.8"/>
  <p:tag name="ANNOTATION_TOP_20" val="370"/>
  <p:tag name="ANNOTATION_LEFT_20" val="69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8"/>
  <p:tag name="ANNOTATION_END_21" val="105.9"/>
  <p:tag name="ANNOTATION_TOP_21" val="417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9"/>
  <p:tag name="ANNOTATION_END_22" val="108.3"/>
  <p:tag name="ANNOTATION_TOP_22" val="310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3"/>
  <p:tag name="ANNOTATION_END_23" val="117.4"/>
  <p:tag name="ANNOTATION_TOP_23" val="306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4"/>
  <p:tag name="ANNOTATION_END_24" val="135.3"/>
  <p:tag name="ANNOTATION_TOP_24" val="336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3"/>
  <p:tag name="ANNOTATION_END_25" val="154.1"/>
  <p:tag name="ANNOTATION_TOP_25" val="363"/>
  <p:tag name="ANNOTATION_LEFT_25" val="3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1"/>
  <p:tag name="ANNOTATION_END_26" val="157.0"/>
  <p:tag name="ANNOTATION_TOP_26" val="281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7.0"/>
  <p:tag name="ANNOTATION_END_27" val="160.0"/>
  <p:tag name="ANNOTATION_TOP_27" val="364"/>
  <p:tag name="ANNOTATION_LEFT_27" val="3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0.0"/>
  <p:tag name="ANNOTATION_END_28" val="174.8"/>
  <p:tag name="ANNOTATION_TOP_28" val="394"/>
  <p:tag name="ANNOTATION_LEFT_28" val="1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8"/>
  <p:tag name="ANNOTATION_END_29" val="177.4"/>
  <p:tag name="ANNOTATION_TOP_29" val="462"/>
  <p:tag name="ANNOTATION_LEFT_29" val="7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4"/>
  <p:tag name="ANNOTATION_END_30" val="178.0"/>
  <p:tag name="ANNOTATION_TOP_30" val="34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0"/>
  <p:tag name="ANNOTATION_END_31" val="178.6"/>
  <p:tag name="ANNOTATION_TOP_31" val="306"/>
  <p:tag name="ANNOTATION_LEFT_31" val="61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6"/>
  <p:tag name="ANNOTATION_END_32" val="179.2"/>
  <p:tag name="ANNOTATION_TOP_32" val="295"/>
  <p:tag name="ANNOTATION_LEFT_32" val="65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9.2"/>
  <p:tag name="ANNOTATION_END_33" val="179.8"/>
  <p:tag name="ANNOTATION_TOP_33" val="290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79.8"/>
  <p:tag name="ANNOTATION_END_34" val="180.4"/>
  <p:tag name="ANNOTATION_TOP_34" val="286"/>
  <p:tag name="ANNOTATION_LEFT_34" val="72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0.4"/>
  <p:tag name="ANNOTATION_END_35" val="181.8"/>
  <p:tag name="ANNOTATION_TOP_35" val="290"/>
  <p:tag name="ANNOTATION_LEFT_35" val="7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1.8"/>
  <p:tag name="ANNOTATION_END_36" val="182.6"/>
  <p:tag name="ANNOTATION_TOP_36" val="271"/>
  <p:tag name="ANNOTATION_LEFT_36" val="6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2.6"/>
  <p:tag name="ANNOTATION_END_37" val="183.1"/>
  <p:tag name="ANNOTATION_TOP_37" val="266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3.1"/>
  <p:tag name="ANNOTATION_END_38" val="183.7"/>
  <p:tag name="ANNOTATION_TOP_38" val="268"/>
  <p:tag name="ANNOTATION_LEFT_38" val="7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16711680"/>
  <p:tag name="ANNOTATION_FILL_COLOR_38" val="25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3.7"/>
  <p:tag name="ANNOTATION_END_39" val="184.2"/>
  <p:tag name="ANNOTATION_TOP_39" val="287"/>
  <p:tag name="ANNOTATION_LEFT_39" val="80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16711680"/>
  <p:tag name="ANNOTATION_FILL_COLOR_39" val="25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4.2"/>
  <p:tag name="ANNOTATION_END_40" val="185.1"/>
  <p:tag name="ANNOTATION_TOP_40" val="328"/>
  <p:tag name="ANNOTATION_LEFT_40" val="82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16711680"/>
  <p:tag name="ANNOTATION_FILL_COLOR_40" val="25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5.1"/>
  <p:tag name="ANNOTATION_END_41" val="187.3"/>
  <p:tag name="ANNOTATION_TOP_41" val="387"/>
  <p:tag name="ANNOTATION_LEFT_41" val="85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16711680"/>
  <p:tag name="ANNOTATION_FILL_COLOR_41" val="25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7.3"/>
  <p:tag name="ANNOTATION_END_42" val="196.8"/>
  <p:tag name="ANNOTATION_TOP_42" val="499"/>
  <p:tag name="ANNOTATION_LEFT_42" val="3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16711680"/>
  <p:tag name="ANNOTATION_FILL_COLOR_42" val="25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6.8"/>
  <p:tag name="ANNOTATION_END_43" val="198.8"/>
  <p:tag name="ANNOTATION_TOP_43" val="414"/>
  <p:tag name="ANNOTATION_LEFT_43" val="65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16711680"/>
  <p:tag name="ANNOTATION_FILL_COLOR_43" val="25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8.8"/>
  <p:tag name="ANNOTATION_END_44" val="199.7"/>
  <p:tag name="ANNOTATION_TOP_44" val="385"/>
  <p:tag name="ANNOTATION_LEFT_44" val="6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16711680"/>
  <p:tag name="ANNOTATION_FILL_COLOR_44" val="25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9.7"/>
  <p:tag name="ANNOTATION_END_45" val="205.5"/>
  <p:tag name="ANNOTATION_TOP_45" val="442"/>
  <p:tag name="ANNOTATION_LEFT_45" val="6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16711680"/>
  <p:tag name="ANNOTATION_FILL_COLOR_45" val="25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5.5"/>
  <p:tag name="ANNOTATION_END_46" val="211.7"/>
  <p:tag name="ANNOTATION_TOP_46" val="563"/>
  <p:tag name="ANNOTATION_LEFT_46" val="7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16711680"/>
  <p:tag name="ANNOTATION_FILL_COLOR_46" val="25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11.7"/>
  <p:tag name="ANNOTATION_END_47" val="214.8"/>
  <p:tag name="ANNOTATION_TOP_47" val="418"/>
  <p:tag name="ANNOTATION_LEFT_47" val="69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16711680"/>
  <p:tag name="ANNOTATION_FILL_COLOR_47" val="25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14.8"/>
  <p:tag name="ANNOTATION_END_48" val="248.2"/>
  <p:tag name="ANNOTATION_TOP_48" val="382"/>
  <p:tag name="ANNOTATION_LEFT_48" val="70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16711680"/>
  <p:tag name="ANNOTATION_FILL_COLOR_48" val="25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ff84351914a3792f4341709dee2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20d4dcd2044a92acd4e717fdddc7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TIMELINE" val="52.5/99.5/151.4"/>
  <p:tag name="ELAPSEDTIME" val="212.1"/>
  <p:tag name="ANNOTATION_TYPE_1" val="0"/>
  <p:tag name="ANNOTATION_START_1" val="28.4"/>
  <p:tag name="ANNOTATION_END_1" val="30.1"/>
  <p:tag name="ANNOTATION_TOP_1" val="59"/>
  <p:tag name="ANNOTATION_LEFT_1" val="7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1"/>
  <p:tag name="ANNOTATION_END_2" val="31.7"/>
  <p:tag name="ANNOTATION_TOP_2" val="150"/>
  <p:tag name="ANNOTATION_LEFT_2" val="7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41.9"/>
  <p:tag name="ANNOTATION_TOP_3" val="233"/>
  <p:tag name="ANNOTATION_LEFT_3" val="70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9"/>
  <p:tag name="ANNOTATION_END_4" val="60.8"/>
  <p:tag name="ANNOTATION_TOP_4" val="434"/>
  <p:tag name="ANNOTATION_LEFT_4" val="6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8"/>
  <p:tag name="ANNOTATION_END_5" val="65.1"/>
  <p:tag name="ANNOTATION_TOP_5" val="188"/>
  <p:tag name="ANNOTATION_LEFT_5" val="2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7.7"/>
  <p:tag name="ANNOTATION_END_6" val="67.7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7.7"/>
  <p:tag name="ANNOTATION_END_7" val="82.3"/>
  <p:tag name="ANNOTATION_TOP_7" val="158"/>
  <p:tag name="ANNOTATION_LEFT_7" val="224"/>
  <p:tag name="ANNOTATION_WIDTH_7" val="251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2.3"/>
  <p:tag name="ANNOTATION_END_8" val="87.5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87.5"/>
  <p:tag name="ANNOTATION_END_9" val="89.6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89.6"/>
  <p:tag name="ANNOTATION_END_10" val="89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89.6"/>
  <p:tag name="ANNOTATION_END_11" val="95.9"/>
  <p:tag name="ANNOTATION_TOP_11" val="200"/>
  <p:tag name="ANNOTATION_LEFT_11" val="50"/>
  <p:tag name="ANNOTATION_WIDTH_11" val="141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95.9"/>
  <p:tag name="ANNOTATION_END_12" val="97.7"/>
  <p:tag name="ANNOTATION_TOP_12" val="28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5"/>
  <p:tag name="ANNOTATION_END_13" val="115.6"/>
  <p:tag name="ANNOTATION_TOP_13" val="48"/>
  <p:tag name="ANNOTATION_LEFT_13" val="74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5.6"/>
  <p:tag name="ANNOTATION_END_14" val="116.2"/>
  <p:tag name="ANNOTATION_TOP_14" val="34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2"/>
  <p:tag name="ANNOTATION_END_15" val="116.7"/>
  <p:tag name="ANNOTATION_TOP_15" val="33"/>
  <p:tag name="ANNOTATION_LEFT_15" val="7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7.2"/>
  <p:tag name="ANNOTATION_TOP_16" val="30"/>
  <p:tag name="ANNOTATION_LEFT_16" val="8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7.2"/>
  <p:tag name="ANNOTATION_END_17" val="117.9"/>
  <p:tag name="ANNOTATION_TOP_17" val="54"/>
  <p:tag name="ANNOTATION_LEFT_17" val="8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7.9"/>
  <p:tag name="ANNOTATION_END_18" val="122.0"/>
  <p:tag name="ANNOTATION_TOP_18" val="101"/>
  <p:tag name="ANNOTATION_LEFT_18" val="76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2.0"/>
  <p:tag name="ANNOTATION_END_19" val="125.4"/>
  <p:tag name="ANNOTATION_TOP_19" val="347"/>
  <p:tag name="ANNOTATION_LEFT_19" val="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4"/>
  <p:tag name="ANNOTATION_END_20" val="127.5"/>
  <p:tag name="ANNOTATION_TOP_20" val="74"/>
  <p:tag name="ANNOTATION_LEFT_20" val="80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5"/>
  <p:tag name="ANNOTATION_END_21" val="138.3"/>
  <p:tag name="ANNOTATION_TOP_21" val="156"/>
  <p:tag name="ANNOTATION_LEFT_21" val="77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8.3"/>
  <p:tag name="ANNOTATION_END_22" val="138.7"/>
  <p:tag name="ANNOTATION_TOP_22" val="245"/>
  <p:tag name="ANNOTATION_LEFT_22" val="69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7"/>
  <p:tag name="ANNOTATION_END_23" val="139.3"/>
  <p:tag name="ANNOTATION_TOP_23" val="269"/>
  <p:tag name="ANNOTATION_LEFT_23" val="74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9.3"/>
  <p:tag name="ANNOTATION_END_24" val="139.7"/>
  <p:tag name="ANNOTATION_TOP_24" val="266"/>
  <p:tag name="ANNOTATION_LEFT_24" val="7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7"/>
  <p:tag name="ANNOTATION_END_25" val="154.7"/>
  <p:tag name="ANNOTATION_TOP_25" val="237"/>
  <p:tag name="ANNOTATION_LEFT_25" val="85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7"/>
  <p:tag name="ANNOTATION_END_26" val="163.4"/>
  <p:tag name="ANNOTATION_TOP_26" val="544"/>
  <p:tag name="ANNOTATION_LEFT_26" val="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2"/>
  <p:tag name="ANNOTATION_START_27" val="166.5"/>
  <p:tag name="ANNOTATION_END_27" val="166.5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66.5"/>
  <p:tag name="ANNOTATION_END_28" val="187.8"/>
  <p:tag name="ANNOTATION_TOP_28" val="518"/>
  <p:tag name="ANNOTATION_LEFT_28" val="36"/>
  <p:tag name="ANNOTATION_WIDTH_28" val="484"/>
  <p:tag name="ANNOTATION_HEIGHT_28" val="146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187.8"/>
  <p:tag name="ANNOTATION_END_29" val="189.3"/>
  <p:tag name="ANNOTATION_TOP_29" val="539"/>
  <p:tag name="ANNOTATION_LEFT_29" val="40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3"/>
  <p:tag name="ANNOTATION_END_30" val="192.1"/>
  <p:tag name="ANNOTATION_TOP_30" val="617"/>
  <p:tag name="ANNOTATION_LEFT_30" val="6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1"/>
  <p:tag name="ANNOTATION_END_31" val="195.7"/>
  <p:tag name="ANNOTATION_TOP_31" val="547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7"/>
  <p:tag name="ANNOTATION_TOP_32" val="626"/>
  <p:tag name="ANNOTATION_LEFT_32" val="7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6.0/20.5/24.4/29.0/36.4"/>
  <p:tag name="ELAPSEDTIME" val="124.5"/>
  <p:tag name="ANNOTATION_TYPE_1" val="0"/>
  <p:tag name="ANNOTATION_START_1" val="51.3"/>
  <p:tag name="ANNOTATION_END_1" val="58.0"/>
  <p:tag name="ANNOTATION_TOP_1" val="461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8.0"/>
  <p:tag name="ANNOTATION_END_2" val="72.1"/>
  <p:tag name="ANNOTATION_TOP_2" val="521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1"/>
  <p:tag name="ANNOTATION_END_3" val="101.4"/>
  <p:tag name="ANNOTATION_TOP_3" val="569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1.4"/>
  <p:tag name="ANNOTATION_TOP_4" val="645"/>
  <p:tag name="ANNOTATION_LEFT_4" val="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73292cfb014fda9ed2f543691c501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854944d0c94a5b8930be9efe7cf0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TIMELINE" val="28.1"/>
  <p:tag name="ELAPSEDTIME" val="160.7"/>
  <p:tag name="ANNOTATION_TYPE_1" val="0"/>
  <p:tag name="ANNOTATION_START_1" val="10.7"/>
  <p:tag name="ANNOTATION_END_1" val="41.5"/>
  <p:tag name="ANNOTATION_TOP_1" val="297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5"/>
  <p:tag name="ANNOTATION_END_2" val="43.2"/>
  <p:tag name="ANNOTATION_TOP_2" val="15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5.1"/>
  <p:tag name="ANNOTATION_TOP_3" val="125"/>
  <p:tag name="ANNOTATION_LEFT_3" val="23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1"/>
  <p:tag name="ANNOTATION_END_4" val="46.7"/>
  <p:tag name="ANNOTATION_TOP_4" val="179"/>
  <p:tag name="ANNOTATION_LEFT_4" val="18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8.3"/>
  <p:tag name="ANNOTATION_TOP_5" val="152"/>
  <p:tag name="ANNOTATION_LEFT_5" val="2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3"/>
  <p:tag name="ANNOTATION_END_6" val="53.0"/>
  <p:tag name="ANNOTATION_TOP_6" val="163"/>
  <p:tag name="ANNOTATION_LEFT_6" val="1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3.0"/>
  <p:tag name="ANNOTATION_END_7" val="54.3"/>
  <p:tag name="ANNOTATION_TOP_7" val="158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3"/>
  <p:tag name="ANNOTATION_END_8" val="61.0"/>
  <p:tag name="ANNOTATION_TOP_8" val="158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1"/>
  <p:tag name="ANNOTATION_TOP_9" val="314"/>
  <p:tag name="ANNOTATION_LEFT_9" val="7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1"/>
  <p:tag name="ANNOTATION_END_10" val="73.9"/>
  <p:tag name="ANNOTATION_TOP_10" val="272"/>
  <p:tag name="ANNOTATION_LEFT_10" val="7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9"/>
  <p:tag name="ANNOTATION_END_11" val="96.1"/>
  <p:tag name="ANNOTATION_TOP_11" val="319"/>
  <p:tag name="ANNOTATION_LEFT_11" val="7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6.1"/>
  <p:tag name="ANNOTATION_END_12" val="97.0"/>
  <p:tag name="ANNOTATION_TOP_12" val="442"/>
  <p:tag name="ANNOTATION_LEFT_12" val="5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7.0"/>
  <p:tag name="ANNOTATION_END_13" val="97.5"/>
  <p:tag name="ANNOTATION_TOP_13" val="461"/>
  <p:tag name="ANNOTATION_LEFT_13" val="57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5"/>
  <p:tag name="ANNOTATION_END_14" val="98.3"/>
  <p:tag name="ANNOTATION_TOP_14" val="476"/>
  <p:tag name="ANNOTATION_LEFT_14" val="53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3"/>
  <p:tag name="ANNOTATION_END_15" val="98.9"/>
  <p:tag name="ANNOTATION_TOP_15" val="463"/>
  <p:tag name="ANNOTATION_LEFT_15" val="4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99.4"/>
  <p:tag name="ANNOTATION_TOP_16" val="446"/>
  <p:tag name="ANNOTATION_LEFT_16" val="4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4"/>
  <p:tag name="ANNOTATION_END_17" val="99.9"/>
  <p:tag name="ANNOTATION_TOP_17" val="441"/>
  <p:tag name="ANNOTATION_LEFT_17" val="5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9"/>
  <p:tag name="ANNOTATION_END_18" val="101.7"/>
  <p:tag name="ANNOTATION_TOP_18" val="440"/>
  <p:tag name="ANNOTATION_LEFT_18" val="54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7"/>
  <p:tag name="ANNOTATION_END_19" val="102.5"/>
  <p:tag name="ANNOTATION_TOP_19" val="449"/>
  <p:tag name="ANNOTATION_LEFT_19" val="5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5"/>
  <p:tag name="ANNOTATION_END_20" val="103.6"/>
  <p:tag name="ANNOTATION_TOP_20" val="473"/>
  <p:tag name="ANNOTATION_LEFT_20" val="5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3.6"/>
  <p:tag name="ANNOTATION_END_21" val="112.4"/>
  <p:tag name="ANNOTATION_TOP_21" val="457"/>
  <p:tag name="ANNOTATION_LEFT_21" val="49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13.0"/>
  <p:tag name="ANNOTATION_TOP_22" val="407"/>
  <p:tag name="ANNOTATION_LEFT_22" val="17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3.0"/>
  <p:tag name="ANNOTATION_END_23" val="113.7"/>
  <p:tag name="ANNOTATION_TOP_23" val="374"/>
  <p:tag name="ANNOTATION_LEFT_23" val="1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7"/>
  <p:tag name="ANNOTATION_END_24" val="114.5"/>
  <p:tag name="ANNOTATION_TOP_24" val="386"/>
  <p:tag name="ANNOTATION_LEFT_24" val="5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4.5"/>
  <p:tag name="ANNOTATION_END_25" val="115.2"/>
  <p:tag name="ANNOTATION_TOP_25" val="311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5.2"/>
  <p:tag name="ANNOTATION_END_26" val="116.3"/>
  <p:tag name="ANNOTATION_TOP_26" val="311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3"/>
  <p:tag name="ANNOTATION_END_27" val="116.7"/>
  <p:tag name="ANNOTATION_TOP_27" val="401"/>
  <p:tag name="ANNOTATION_LEFT_27" val="2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6.7"/>
  <p:tag name="ANNOTATION_END_28" val="117.1"/>
  <p:tag name="ANNOTATION_TOP_28" val="391"/>
  <p:tag name="ANNOTATION_LEFT_28" val="1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7.1"/>
  <p:tag name="ANNOTATION_END_29" val="119.2"/>
  <p:tag name="ANNOTATION_TOP_29" val="383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9.2"/>
  <p:tag name="ANNOTATION_END_30" val="122.0"/>
  <p:tag name="ANNOTATION_TOP_30" val="444"/>
  <p:tag name="ANNOTATION_LEFT_30" val="8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2.0"/>
  <p:tag name="ANNOTATION_END_31" val="123.7"/>
  <p:tag name="ANNOTATION_TOP_31" val="386"/>
  <p:tag name="ANNOTATION_LEFT_31" val="5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7"/>
  <p:tag name="ANNOTATION_END_32" val="130.7"/>
  <p:tag name="ANNOTATION_TOP_32" val="339"/>
  <p:tag name="ANNOTATION_LEFT_32" val="21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7"/>
  <p:tag name="ANNOTATION_END_33" val="134.7"/>
  <p:tag name="ANNOTATION_TOP_33" val="29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4.7"/>
  <p:tag name="ANNOTATION_END_34" val="135.5"/>
  <p:tag name="ANNOTATION_TOP_34" val="248"/>
  <p:tag name="ANNOTATION_LEFT_34" val="1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5.5"/>
  <p:tag name="ANNOTATION_END_35" val="153.9"/>
  <p:tag name="ANNOTATION_TOP_35" val="183"/>
  <p:tag name="ANNOTATION_LEFT_35" val="1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3.9"/>
  <p:tag name="ANNOTATION_END_36" val="155.7"/>
  <p:tag name="ANNOTATION_TOP_36" val="281"/>
  <p:tag name="ANNOTATION_LEFT_36" val="33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5.7"/>
  <p:tag name="ANNOTATION_TOP_37" val="298"/>
  <p:tag name="ANNOTATION_LEFT_37" val="4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3 Viruses\s27.wav"/>
  <p:tag name="ELAPSEDTIME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60856e22894ac8849035bbf2ed9ec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37.9/60.6/164.2/189.2"/>
  <p:tag name="ELAPSEDTIME" val="216.5"/>
  <p:tag name="ANNOTATION_TYPE_1" val="0"/>
  <p:tag name="ANNOTATION_START_1" val="12.1"/>
  <p:tag name="ANNOTATION_END_1" val="20.8"/>
  <p:tag name="ANNOTATION_TOP_1" val="166"/>
  <p:tag name="ANNOTATION_LEFT_1" val="2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8"/>
  <p:tag name="ANNOTATION_END_2" val="25.3"/>
  <p:tag name="ANNOTATION_TOP_2" val="266"/>
  <p:tag name="ANNOTATION_LEFT_2" val="7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26.5"/>
  <p:tag name="ANNOTATION_TOP_3" val="349"/>
  <p:tag name="ANNOTATION_LEFT_3" val="7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42.3"/>
  <p:tag name="ANNOTATION_TOP_4" val="427"/>
  <p:tag name="ANNOTATION_LEFT_4" val="7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3"/>
  <p:tag name="ANNOTATION_END_5" val="68.9"/>
  <p:tag name="ANNOTATION_TOP_5" val="251"/>
  <p:tag name="ANNOTATION_LEFT_5" val="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9"/>
  <p:tag name="ANNOTATION_END_6" val="68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81.5"/>
  <p:tag name="ANNOTATION_TOP_7" val="329"/>
  <p:tag name="ANNOTATION_LEFT_7" val="40"/>
  <p:tag name="ANNOTATION_WIDTH_7" val="180"/>
  <p:tag name="ANNOTATION_HEIGHT_7" val="5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1.5"/>
  <p:tag name="ANNOTATION_END_8" val="87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7.2"/>
  <p:tag name="ANNOTATION_END_9" val="92.2"/>
  <p:tag name="ANNOTATION_TOP_9" val="358"/>
  <p:tag name="ANNOTATION_LEFT_9" val="4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2"/>
  <p:tag name="ANNOTATION_END_10" val="93.5"/>
  <p:tag name="ANNOTATION_TOP_10" val="398"/>
  <p:tag name="ANNOTATION_LEFT_10" val="2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97.9"/>
  <p:tag name="ANNOTATION_TOP_11" val="392"/>
  <p:tag name="ANNOTATION_LEFT_11" val="4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9"/>
  <p:tag name="ANNOTATION_END_12" val="167.3"/>
  <p:tag name="ANNOTATION_TOP_12" val="381"/>
  <p:tag name="ANNOTATION_LEFT_12" val="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7.3"/>
  <p:tag name="ANNOTATION_TOP_13" val="472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fd10fc4e844d7bba36f5f98162c9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b11dbe9f2a45508dd90c28125b4fd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176.5"/>
  <p:tag name="ANNOTATION_TYPE_1" val="0"/>
  <p:tag name="ANNOTATION_START_1" val="5.3"/>
  <p:tag name="ANNOTATION_END_1" val="8.2"/>
  <p:tag name="ANNOTATION_TOP_1" val="44"/>
  <p:tag name="ANNOTATION_LEFT_1" val="1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8"/>
  <p:tag name="ANNOTATION_TOP_2" val="160"/>
  <p:tag name="ANNOTATION_LEFT_2" val="2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5.6"/>
  <p:tag name="ANNOTATION_TOP_3" val="169"/>
  <p:tag name="ANNOTATION_LEFT_3" val="2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6"/>
  <p:tag name="ANNOTATION_END_4" val="19.5"/>
  <p:tag name="ANNOTATION_TOP_4" val="364"/>
  <p:tag name="ANNOTATION_LEFT_4" val="41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3.9"/>
  <p:tag name="ANNOTATION_TOP_5" val="565"/>
  <p:tag name="ANNOTATION_LEFT_5" val="59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9"/>
  <p:tag name="ANNOTATION_END_6" val="26.4"/>
  <p:tag name="ANNOTATION_TOP_6" val="573"/>
  <p:tag name="ANNOTATION_LEFT_6" val="5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4"/>
  <p:tag name="ANNOTATION_END_7" val="35.2"/>
  <p:tag name="ANNOTATION_TOP_7" val="572"/>
  <p:tag name="ANNOTATION_LEFT_7" val="6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2"/>
  <p:tag name="ANNOTATION_END_8" val="42.5"/>
  <p:tag name="ANNOTATION_TOP_8" val="407"/>
  <p:tag name="ANNOTATION_LEFT_8" val="7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5"/>
  <p:tag name="ANNOTATION_END_9" val="45.2"/>
  <p:tag name="ANNOTATION_TOP_9" val="197"/>
  <p:tag name="ANNOTATION_LEFT_9" val="6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2"/>
  <p:tag name="ANNOTATION_END_10" val="49.0"/>
  <p:tag name="ANNOTATION_TOP_10" val="362"/>
  <p:tag name="ANNOTATION_LEFT_10" val="4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0"/>
  <p:tag name="ANNOTATION_END_11" val="49.5"/>
  <p:tag name="ANNOTATION_TOP_11" val="566"/>
  <p:tag name="ANNOTATION_LEFT_11" val="6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5"/>
  <p:tag name="ANNOTATION_END_12" val="50.3"/>
  <p:tag name="ANNOTATION_TOP_12" val="400"/>
  <p:tag name="ANNOTATION_LEFT_12" val="7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3"/>
  <p:tag name="ANNOTATION_END_13" val="59.3"/>
  <p:tag name="ANNOTATION_TOP_13" val="203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7.8"/>
  <p:tag name="ANNOTATION_END_14" val="81.2"/>
  <p:tag name="ANNOTATION_TOP_14" val="378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81.2"/>
  <p:tag name="ANNOTATION_END_15" val="8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81.2"/>
  <p:tag name="ANNOTATION_END_16" val="90.1"/>
  <p:tag name="ANNOTATION_TOP_16" val="340"/>
  <p:tag name="ANNOTATION_LEFT_16" val="543"/>
  <p:tag name="ANNOTATION_WIDTH_16" val="177"/>
  <p:tag name="ANNOTATION_HEIGHT_16" val="106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0.1"/>
  <p:tag name="ANNOTATION_END_17" val="102.1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02.1"/>
  <p:tag name="ANNOTATION_END_18" val="105.4"/>
  <p:tag name="ANNOTATION_TOP_18" val="385"/>
  <p:tag name="ANNOTATION_LEFT_18" val="4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4"/>
  <p:tag name="ANNOTATION_END_19" val="107.7"/>
  <p:tag name="ANNOTATION_TOP_19" val="547"/>
  <p:tag name="ANNOTATION_LEFT_19" val="3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7"/>
  <p:tag name="ANNOTATION_END_20" val="117.0"/>
  <p:tag name="ANNOTATION_TOP_20" val="569"/>
  <p:tag name="ANNOTATION_LEFT_20" val="2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0"/>
  <p:tag name="ANNOTATION_END_21" val="120.3"/>
  <p:tag name="ANNOTATION_TOP_21" val="374"/>
  <p:tag name="ANNOTATION_LEFT_21" val="3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3"/>
  <p:tag name="ANNOTATION_END_22" val="127.8"/>
  <p:tag name="ANNOTATION_TOP_22" val="555"/>
  <p:tag name="ANNOTATION_LEFT_22" val="2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8"/>
  <p:tag name="ANNOTATION_END_23" val="129.1"/>
  <p:tag name="ANNOTATION_TOP_23" val="386"/>
  <p:tag name="ANNOTATION_LEFT_23" val="1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9.1"/>
  <p:tag name="ANNOTATION_END_24" val="129.8"/>
  <p:tag name="ANNOTATION_TOP_24" val="366"/>
  <p:tag name="ANNOTATION_LEFT_24" val="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9.8"/>
  <p:tag name="ANNOTATION_END_25" val="130.3"/>
  <p:tag name="ANNOTATION_TOP_25" val="294"/>
  <p:tag name="ANNOTATION_LEFT_25" val="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3"/>
  <p:tag name="ANNOTATION_END_26" val="131.1"/>
  <p:tag name="ANNOTATION_TOP_26" val="283"/>
  <p:tag name="ANNOTATION_LEFT_26" val="18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1.1"/>
  <p:tag name="ANNOTATION_END_27" val="132.6"/>
  <p:tag name="ANNOTATION_TOP_27" val="386"/>
  <p:tag name="ANNOTATION_LEFT_27" val="18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2.6"/>
  <p:tag name="ANNOTATION_END_28" val="133.7"/>
  <p:tag name="ANNOTATION_TOP_28" val="313"/>
  <p:tag name="ANNOTATION_LEFT_28" val="1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3.7"/>
  <p:tag name="ANNOTATION_END_29" val="140.3"/>
  <p:tag name="ANNOTATION_TOP_29" val="412"/>
  <p:tag name="ANNOTATION_LEFT_29" val="8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2"/>
  <p:tag name="ANNOTATION_START_30" val="140.3"/>
  <p:tag name="ANNOTATION_END_30" val="140.3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40.3"/>
  <p:tag name="ANNOTATION_END_31" val="144.0"/>
  <p:tag name="ANNOTATION_TOP_31" val="335"/>
  <p:tag name="ANNOTATION_LEFT_31" val="192"/>
  <p:tag name="ANNOTATION_WIDTH_31" val="191"/>
  <p:tag name="ANNOTATION_HEIGHT_31" val="97"/>
  <p:tag name="ANNOTATION_ANIMATION_31" val="4"/>
  <p:tag name="ANNOTATION_ROTATION_31" val="0"/>
  <p:tag name="ANNOTATION_SUB_TYPE_31" val="11"/>
  <p:tag name="ANNOTATION_LOOP_COUNT_31" val="1"/>
  <p:tag name="ANNOTATION_BOX_RADIUS_31" val="5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44.0"/>
  <p:tag name="ANNOTATION_END_32" val="146.2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5296274"/>
  <p:tag name="ANNOTATION_FILL_ALPHA_32" val="50"/>
  <p:tag name="ANNOTATION_BORDER_WIDTH_32" val="2"/>
  <p:tag name="ANNOTATION_SLIDE_WIDTH_32" val="960"/>
  <p:tag name="ANNOTATION_SLIDE_HEIGHT_32" val="720"/>
  <p:tag name="ANNOTATION_TYPE_33" val="0"/>
  <p:tag name="ANNOTATION_START_33" val="153.3"/>
  <p:tag name="ANNOTATION_END_33" val="160.9"/>
  <p:tag name="ANNOTATION_TOP_33" val="386"/>
  <p:tag name="ANNOTATION_LEFT_33" val="55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9"/>
  <p:tag name="ANNOTATION_TOP_34" val="393"/>
  <p:tag name="ANNOTATION_LEFT_34" val="2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55.3"/>
  <p:tag name="ANNOTATION_TYPE_1" val="0"/>
  <p:tag name="ANNOTATION_START_1" val="13.7"/>
  <p:tag name="ANNOTATION_END_1" val="15.2"/>
  <p:tag name="ANNOTATION_TOP_1" val="259"/>
  <p:tag name="ANNOTATION_LEFT_1" val="19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7.4"/>
  <p:tag name="ANNOTATION_TOP_2" val="263"/>
  <p:tag name="ANNOTATION_LEFT_2" val="6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8"/>
  <p:tag name="ANNOTATION_TOP_3" val="352"/>
  <p:tag name="ANNOTATION_LEFT_3" val="1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8"/>
  <p:tag name="ANNOTATION_END_4" val="23.6"/>
  <p:tag name="ANNOTATION_TOP_4" val="462"/>
  <p:tag name="ANNOTATION_LEFT_4" val="1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6"/>
  <p:tag name="ANNOTATION_END_5" val="26.8"/>
  <p:tag name="ANNOTATION_TOP_5" val="454"/>
  <p:tag name="ANNOTATION_LEFT_5" val="5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30.1"/>
  <p:tag name="ANNOTATION_TOP_6" val="492"/>
  <p:tag name="ANNOTATION_LEFT_6" val="1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5.1"/>
  <p:tag name="ANNOTATION_TOP_7" val="496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44.7"/>
  <p:tag name="ANNOTATION_TOP_8" val="572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7"/>
  <p:tag name="ANNOTATION_END_9" val="48.6"/>
  <p:tag name="ANNOTATION_TOP_9" val="565"/>
  <p:tag name="ANNOTATION_LEFT_9" val="5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6"/>
  <p:tag name="ANNOTATION_TOP_10" val="674"/>
  <p:tag name="ANNOTATION_LEFT_10" val="6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05ddf99d694076a0c1b4338b8418b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80a3426917493a8bd49b67e0dea66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280.4"/>
  <p:tag name="ANNOTATION_TYPE_1" val="0"/>
  <p:tag name="ANNOTATION_START_1" val="8.1"/>
  <p:tag name="ANNOTATION_END_1" val="21.4"/>
  <p:tag name="ANNOTATION_TOP_1" val="14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5.3"/>
  <p:tag name="ANNOTATION_TOP_2" val="141"/>
  <p:tag name="ANNOTATION_LEFT_2" val="6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37.1"/>
  <p:tag name="ANNOTATION_TOP_3" val="175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1"/>
  <p:tag name="ANNOTATION_END_4" val="40.8"/>
  <p:tag name="ANNOTATION_TOP_4" val="171"/>
  <p:tag name="ANNOTATION_LEFT_4" val="6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8"/>
  <p:tag name="ANNOTATION_END_5" val="43.3"/>
  <p:tag name="ANNOTATION_TOP_5" val="199"/>
  <p:tag name="ANNOTATION_LEFT_5" val="3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3"/>
  <p:tag name="ANNOTATION_END_6" val="66.0"/>
  <p:tag name="ANNOTATION_TOP_6" val="198"/>
  <p:tag name="ANNOTATION_LEFT_6" val="4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0"/>
  <p:tag name="ANNOTATION_END_7" val="70.9"/>
  <p:tag name="ANNOTATION_TOP_7" val="241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9"/>
  <p:tag name="ANNOTATION_END_8" val="79.0"/>
  <p:tag name="ANNOTATION_TOP_8" val="274"/>
  <p:tag name="ANNOTATION_LEFT_8" val="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94.6"/>
  <p:tag name="ANNOTATION_TOP_9" val="300"/>
  <p:tag name="ANNOTATION_LEFT_9" val="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118.2"/>
  <p:tag name="ANNOTATION_TOP_10" val="329"/>
  <p:tag name="ANNOTATION_LEFT_10" val="3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8.2"/>
  <p:tag name="ANNOTATION_END_11" val="124.5"/>
  <p:tag name="ANNOTATION_TOP_11" val="367"/>
  <p:tag name="ANNOTATION_LEFT_11" val="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5"/>
  <p:tag name="ANNOTATION_END_12" val="173.7"/>
  <p:tag name="ANNOTATION_TOP_12" val="419"/>
  <p:tag name="ANNOTATION_LEFT_12" val="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3.7"/>
  <p:tag name="ANNOTATION_END_13" val="183.5"/>
  <p:tag name="ANNOTATION_TOP_13" val="478"/>
  <p:tag name="ANNOTATION_LEFT_13" val="2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3.5"/>
  <p:tag name="ANNOTATION_TOP_14" val="573"/>
  <p:tag name="ANNOTATION_LEFT_14" val="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21fcd2f72f4553a6a6285493111c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784b0956e042d7b4c633a6b31b1e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1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158.8"/>
  <p:tag name="ANNOTATION_TYPE_1" val="0"/>
  <p:tag name="ANNOTATION_START_1" val="3.6"/>
  <p:tag name="ANNOTATION_END_1" val="10.8"/>
  <p:tag name="ANNOTATION_TOP_1" val="56"/>
  <p:tag name="ANNOTATION_LEFT_1" val="33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8"/>
  <p:tag name="ANNOTATION_END_2" val="12.6"/>
  <p:tag name="ANNOTATION_TOP_2" val="156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6"/>
  <p:tag name="ANNOTATION_END_3" val="15.7"/>
  <p:tag name="ANNOTATION_TOP_3" val="153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7"/>
  <p:tag name="ANNOTATION_END_4" val="16.8"/>
  <p:tag name="ANNOTATION_TOP_4" val="170"/>
  <p:tag name="ANNOTATION_LEFT_4" val="47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8"/>
  <p:tag name="ANNOTATION_END_5" val="17.6"/>
  <p:tag name="ANNOTATION_TOP_5" val="166"/>
  <p:tag name="ANNOTATION_LEFT_5" val="58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6"/>
  <p:tag name="ANNOTATION_END_6" val="18.8"/>
  <p:tag name="ANNOTATION_TOP_6" val="168"/>
  <p:tag name="ANNOTATION_LEFT_6" val="71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8"/>
  <p:tag name="ANNOTATION_END_7" val="25.2"/>
  <p:tag name="ANNOTATION_TOP_7" val="179"/>
  <p:tag name="ANNOTATION_LEFT_7" val="7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2"/>
  <p:tag name="ANNOTATION_END_8" val="27.7"/>
  <p:tag name="ANNOTATION_TOP_8" val="239"/>
  <p:tag name="ANNOTATION_LEFT_8" val="8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7.7"/>
  <p:tag name="ANNOTATION_END_9" val="28.9"/>
  <p:tag name="ANNOTATION_TOP_9" val="248"/>
  <p:tag name="ANNOTATION_LEFT_9" val="39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8.9"/>
  <p:tag name="ANNOTATION_END_10" val="39.4"/>
  <p:tag name="ANNOTATION_TOP_10" val="260"/>
  <p:tag name="ANNOTATION_LEFT_10" val="62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4"/>
  <p:tag name="ANNOTATION_END_11" val="42.8"/>
  <p:tag name="ANNOTATION_TOP_11" val="288"/>
  <p:tag name="ANNOTATION_LEFT_11" val="11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8"/>
  <p:tag name="ANNOTATION_END_12" val="48.4"/>
  <p:tag name="ANNOTATION_TOP_12" val="282"/>
  <p:tag name="ANNOTATION_LEFT_12" val="43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4"/>
  <p:tag name="ANNOTATION_END_13" val="62.6"/>
  <p:tag name="ANNOTATION_TOP_13" val="322"/>
  <p:tag name="ANNOTATION_LEFT_13" val="11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6"/>
  <p:tag name="ANNOTATION_END_14" val="70.2"/>
  <p:tag name="ANNOTATION_TOP_14" val="362"/>
  <p:tag name="ANNOTATION_LEFT_14" val="13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0.2"/>
  <p:tag name="ANNOTATION_END_15" val="76.1"/>
  <p:tag name="ANNOTATION_TOP_15" val="410"/>
  <p:tag name="ANNOTATION_LEFT_15" val="1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1"/>
  <p:tag name="ANNOTATION_END_16" val="80.2"/>
  <p:tag name="ANNOTATION_TOP_16" val="410"/>
  <p:tag name="ANNOTATION_LEFT_16" val="36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2"/>
  <p:tag name="ANNOTATION_END_17" val="97.3"/>
  <p:tag name="ANNOTATION_TOP_17" val="450"/>
  <p:tag name="ANNOTATION_LEFT_17" val="7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97.3"/>
  <p:tag name="ANNOTATION_END_18" val="97.3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97.3"/>
  <p:tag name="ANNOTATION_END_19" val="101.8"/>
  <p:tag name="ANNOTATION_TOP_19" val="429"/>
  <p:tag name="ANNOTATION_LEFT_19" val="452"/>
  <p:tag name="ANNOTATION_WIDTH_19" val="161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01.8"/>
  <p:tag name="ANNOTATION_END_20" val="118.1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18.1"/>
  <p:tag name="ANNOTATION_END_21" val="123.5"/>
  <p:tag name="ANNOTATION_TOP_21" val="531"/>
  <p:tag name="ANNOTATION_LEFT_21" val="11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3.5"/>
  <p:tag name="ANNOTATION_END_22" val="135.0"/>
  <p:tag name="ANNOTATION_TOP_22" val="577"/>
  <p:tag name="ANNOTATION_LEFT_22" val="11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5.0"/>
  <p:tag name="ANNOTATION_END_23" val="138.4"/>
  <p:tag name="ANNOTATION_TOP_23" val="621"/>
  <p:tag name="ANNOTATION_LEFT_23" val="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8.4"/>
  <p:tag name="ANNOTATION_END_24" val="139.8"/>
  <p:tag name="ANNOTATION_TOP_24" val="616"/>
  <p:tag name="ANNOTATION_LEFT_24" val="29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8"/>
  <p:tag name="ANNOTATION_TOP_25" val="617"/>
  <p:tag name="ANNOTATION_LEFT_25" val="423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397401c2914fc98606f92acfa47c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0b127fd663406f9a0274ddcfc7567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269.4"/>
  <p:tag name="ANNOTATION_TYPE_1" val="0"/>
  <p:tag name="ANNOTATION_START_1" val="19.2"/>
  <p:tag name="ANNOTATION_END_1" val="53.3"/>
  <p:tag name="ANNOTATION_TOP_1" val="174"/>
  <p:tag name="ANNOTATION_LEFT_1" val="6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3"/>
  <p:tag name="ANNOTATION_END_2" val="61.6"/>
  <p:tag name="ANNOTATION_TOP_2" val="27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6"/>
  <p:tag name="ANNOTATION_END_3" val="71.2"/>
  <p:tag name="ANNOTATION_TOP_3" val="294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2"/>
  <p:tag name="ANNOTATION_END_4" val="76.2"/>
  <p:tag name="ANNOTATION_TOP_4" val="336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2"/>
  <p:tag name="ANNOTATION_END_5" val="100.6"/>
  <p:tag name="ANNOTATION_TOP_5" val="387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100.6"/>
  <p:tag name="ANNOTATION_END_6" val="100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0.6"/>
  <p:tag name="ANNOTATION_END_7" val="110.7"/>
  <p:tag name="ANNOTATION_TOP_7" val="396"/>
  <p:tag name="ANNOTATION_LEFT_7" val="81"/>
  <p:tag name="ANNOTATION_WIDTH_7" val="294"/>
  <p:tag name="ANNOTATION_HEIGHT_7" val="40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10.7"/>
  <p:tag name="ANNOTATION_END_8" val="110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10.7"/>
  <p:tag name="ANNOTATION_END_9" val="127.8"/>
  <p:tag name="ANNOTATION_TOP_9" val="356"/>
  <p:tag name="ANNOTATION_LEFT_9" val="611"/>
  <p:tag name="ANNOTATION_WIDTH_9" val="168"/>
  <p:tag name="ANNOTATION_HEIGHT_9" val="55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7.8"/>
  <p:tag name="ANNOTATION_END_10" val="131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1.7"/>
  <p:tag name="ANNOTATION_END_11" val="149.8"/>
  <p:tag name="ANNOTATION_TOP_11" val="453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8"/>
  <p:tag name="ANNOTATION_END_12" val="162.2"/>
  <p:tag name="ANNOTATION_TOP_12" val="498"/>
  <p:tag name="ANNOTATION_LEFT_12" val="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2.2"/>
  <p:tag name="ANNOTATION_END_13" val="165.4"/>
  <p:tag name="ANNOTATION_TOP_13" val="498"/>
  <p:tag name="ANNOTATION_LEFT_13" val="4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5.4"/>
  <p:tag name="ANNOTATION_END_14" val="175.0"/>
  <p:tag name="ANNOTATION_TOP_14" val="497"/>
  <p:tag name="ANNOTATION_LEFT_14" val="6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0"/>
  <p:tag name="ANNOTATION_END_15" val="180.2"/>
  <p:tag name="ANNOTATION_TOP_15" val="567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2"/>
  <p:tag name="ANNOTATION_END_16" val="181.1"/>
  <p:tag name="ANNOTATION_TOP_16" val="569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1.1"/>
  <p:tag name="ANNOTATION_END_17" val="199.9"/>
  <p:tag name="ANNOTATION_TOP_17" val="568"/>
  <p:tag name="ANNOTATION_LEFT_17" val="4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9"/>
  <p:tag name="ANNOTATION_END_18" val="245.4"/>
  <p:tag name="ANNOTATION_TOP_18" val="598"/>
  <p:tag name="ANNOTATION_LEFT_18" val="5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4458</TotalTime>
  <Words>1160</Words>
  <Application>Microsoft Office PowerPoint</Application>
  <PresentationFormat>On-screen Show (4:3)</PresentationFormat>
  <Paragraphs>170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AF_Taif Normal</vt:lpstr>
      <vt:lpstr>Arial</vt:lpstr>
      <vt:lpstr>Arial Black</vt:lpstr>
      <vt:lpstr>Impact</vt:lpstr>
      <vt:lpstr>Wingdings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Viral Capsid and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706</cp:revision>
  <dcterms:created xsi:type="dcterms:W3CDTF">2005-10-01T18:57:57Z</dcterms:created>
  <dcterms:modified xsi:type="dcterms:W3CDTF">2022-06-28T05:11:15Z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3 Virus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58D40FD6-8FEC-41A5-B636-70EEA94D8C7B</vt:lpwstr>
  </property>
  <property fmtid="{D5CDD505-2E9C-101B-9397-08002B2CF9AE}" pid="6" name="ArticulateProjectFull">
    <vt:lpwstr>D:\Ashraf\D\Faculty file\e-Larning\1433-1434\المحتوى الرقمي\109-Lectures\LMS-2\Lecture-3 Viruses\Lecture 3 Virus.ppta</vt:lpwstr>
  </property>
</Properties>
</file>