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68"/>
  </p:notesMasterIdLst>
  <p:handoutMasterIdLst>
    <p:handoutMasterId r:id="rId69"/>
  </p:handout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321" r:id="rId9"/>
    <p:sldId id="267" r:id="rId10"/>
    <p:sldId id="268" r:id="rId11"/>
    <p:sldId id="269" r:id="rId12"/>
    <p:sldId id="271" r:id="rId13"/>
    <p:sldId id="332" r:id="rId14"/>
    <p:sldId id="272" r:id="rId15"/>
    <p:sldId id="274" r:id="rId16"/>
    <p:sldId id="322" r:id="rId17"/>
    <p:sldId id="33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2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324" r:id="rId35"/>
    <p:sldId id="326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8" r:id="rId50"/>
    <p:sldId id="310" r:id="rId51"/>
    <p:sldId id="311" r:id="rId52"/>
    <p:sldId id="325" r:id="rId53"/>
    <p:sldId id="327" r:id="rId54"/>
    <p:sldId id="329" r:id="rId55"/>
    <p:sldId id="328" r:id="rId56"/>
    <p:sldId id="330" r:id="rId57"/>
    <p:sldId id="33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</p:sldIdLst>
  <p:sldSz cx="9144000" cy="6858000" type="screen4x3"/>
  <p:notesSz cx="9372600" cy="7086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ette Stillwell" initials="NBS" lastIdx="5" clrIdx="0"/>
  <p:cmAuthor id="1" name="Gerald Titchener" initials="G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A5"/>
    <a:srgbClr val="FFFFFF"/>
    <a:srgbClr val="96CDEE"/>
    <a:srgbClr val="0F3F5D"/>
    <a:srgbClr val="01773A"/>
    <a:srgbClr val="156B13"/>
    <a:srgbClr val="008000"/>
    <a:srgbClr val="F20000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 autoAdjust="0"/>
    <p:restoredTop sz="93939" autoAdjust="0"/>
  </p:normalViewPr>
  <p:slideViewPr>
    <p:cSldViewPr>
      <p:cViewPr varScale="1">
        <p:scale>
          <a:sx n="118" d="100"/>
          <a:sy n="118" d="100"/>
        </p:scale>
        <p:origin x="162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4EE4060F-EC6E-45B5-96F1-A60F0585115B}" type="datetimeFigureOut">
              <a:rPr lang="en-US" smtClean="0"/>
              <a:pPr/>
              <a:t>9/4/23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A987596C-5E44-4393-BE44-DB7D499825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46950642-C6F2-4E46-90C1-0B12B643B3D7}" type="datetimeFigureOut">
              <a:rPr lang="en-US"/>
              <a:pPr>
                <a:defRPr/>
              </a:pPr>
              <a:t>9/4/23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CAA8545F-A231-4F50-B1F1-95F56EBB6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4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oka8hqsOz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apparchitecture.techtarget.com/definition/user-interface-UI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earchwindevelopment.techtarget.com/definition/GUI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629496-EE73-4408-87C9-827A5D2CF32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Principles of Information Systems, Thirteenth Edition</a:t>
            </a:r>
            <a:br>
              <a:rPr lang="en-US" altLang="en-US" sz="1100" dirty="0"/>
            </a:br>
            <a:endParaRPr lang="en-US" altLang="en-US" sz="1100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Chapter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 Software and Mobile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77844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Functions performed by the OS</a:t>
            </a:r>
          </a:p>
          <a:p>
            <a:pPr lvl="1"/>
            <a:r>
              <a:rPr lang="en-US" altLang="en-US" dirty="0"/>
              <a:t>Control common computer hardware functions</a:t>
            </a:r>
          </a:p>
          <a:p>
            <a:pPr lvl="1"/>
            <a:r>
              <a:rPr lang="en-US" altLang="en-US" dirty="0"/>
              <a:t>Provide a user interface and input/output management</a:t>
            </a:r>
          </a:p>
          <a:p>
            <a:pPr lvl="1"/>
            <a:r>
              <a:rPr lang="en-US" altLang="en-US" dirty="0"/>
              <a:t>Provide a degree of hardware independence</a:t>
            </a:r>
          </a:p>
          <a:p>
            <a:pPr lvl="1"/>
            <a:r>
              <a:rPr lang="en-US" altLang="en-US" dirty="0"/>
              <a:t>Manage system memory</a:t>
            </a:r>
          </a:p>
          <a:p>
            <a:pPr lvl="1"/>
            <a:r>
              <a:rPr lang="en-US" altLang="en-US" dirty="0"/>
              <a:t>Manage processing tasks</a:t>
            </a:r>
          </a:p>
          <a:p>
            <a:pPr lvl="1"/>
            <a:r>
              <a:rPr lang="en-US" altLang="en-US" dirty="0"/>
              <a:t>Provide networking capability</a:t>
            </a:r>
          </a:p>
          <a:p>
            <a:pPr lvl="1"/>
            <a:r>
              <a:rPr lang="en-US" altLang="en-US" dirty="0"/>
              <a:t>Control access to system resources</a:t>
            </a:r>
          </a:p>
          <a:p>
            <a:pPr lvl="1"/>
            <a:r>
              <a:rPr lang="en-US" altLang="en-US" dirty="0"/>
              <a:t>Manage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Menu bar, start menu, pointer, drop-down menu </a:t>
            </a:r>
          </a:p>
          <a:p>
            <a:endParaRPr lang="en-US" dirty="0"/>
          </a:p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Common Hardware Functions</a:t>
            </a:r>
          </a:p>
          <a:p>
            <a:pPr lvl="1"/>
            <a:r>
              <a:rPr lang="en-US" altLang="en-US" dirty="0"/>
              <a:t>Get input from keyboard or another input device</a:t>
            </a:r>
          </a:p>
          <a:p>
            <a:pPr lvl="1"/>
            <a:r>
              <a:rPr lang="en-US" altLang="en-US" dirty="0"/>
              <a:t>Retrieve data from disks</a:t>
            </a:r>
          </a:p>
          <a:p>
            <a:pPr lvl="1"/>
            <a:r>
              <a:rPr lang="en-US" altLang="en-US" dirty="0"/>
              <a:t>Store data on disks</a:t>
            </a:r>
          </a:p>
          <a:p>
            <a:pPr lvl="1"/>
            <a:r>
              <a:rPr lang="en-US" altLang="en-US" dirty="0"/>
              <a:t>Display information on a monitor or printer</a:t>
            </a:r>
          </a:p>
          <a:p>
            <a:r>
              <a:rPr lang="en-US" altLang="en-US" dirty="0"/>
              <a:t>User Interface and Input/Output Management</a:t>
            </a:r>
          </a:p>
          <a:p>
            <a:pPr lvl="1"/>
            <a:r>
              <a:rPr lang="en-US" altLang="en-US" dirty="0"/>
              <a:t>A user interface allows individuals to access and </a:t>
            </a:r>
            <a:r>
              <a:rPr lang="en-US" dirty="0"/>
              <a:t>interact with the computer system</a:t>
            </a:r>
          </a:p>
          <a:p>
            <a:pPr lvl="1"/>
            <a:r>
              <a:rPr lang="en-US" altLang="en-US" dirty="0"/>
              <a:t>A command-based user interface requires text commands</a:t>
            </a:r>
          </a:p>
          <a:p>
            <a:pPr lvl="1"/>
            <a:r>
              <a:rPr lang="en-US" altLang="en-US" dirty="0"/>
              <a:t>A graphical user interface (GUI) </a:t>
            </a:r>
          </a:p>
          <a:p>
            <a:pPr lvl="2"/>
            <a:r>
              <a:rPr lang="en-US" altLang="en-US" dirty="0"/>
              <a:t>The user interacts with icons and menus to send commands to the computer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5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=wLPHac99K5M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08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www.ucsf.edu</a:t>
            </a:r>
            <a:r>
              <a:rPr lang="en-US" dirty="0"/>
              <a:t>/news/2023/08/425986/how-artificial-intelligence-gave-paralyzed-woman-her-voice-back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hlinkClick r:id="rId3"/>
              </a:rPr>
              <a:t>https://www.youtube.com/watch?v=9oka8hqsOzg</a:t>
            </a:r>
            <a:r>
              <a:rPr lang="en-US" alt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Other user interfaces:</a:t>
            </a:r>
          </a:p>
          <a:p>
            <a:pPr lvl="1"/>
            <a:r>
              <a:rPr lang="en-US" altLang="en-US" dirty="0"/>
              <a:t>A natural user interface (NUI) or multitouch interface</a:t>
            </a:r>
          </a:p>
          <a:p>
            <a:pPr lvl="1"/>
            <a:r>
              <a:rPr lang="en-US" altLang="en-US" dirty="0"/>
              <a:t>Speech recognition</a:t>
            </a:r>
          </a:p>
          <a:p>
            <a:pPr lvl="1"/>
            <a:r>
              <a:rPr lang="en-US" altLang="en-US" dirty="0"/>
              <a:t>Sight interfaces</a:t>
            </a:r>
          </a:p>
          <a:p>
            <a:pPr lvl="1"/>
            <a:r>
              <a:rPr lang="en-US" altLang="en-US" dirty="0"/>
              <a:t>Brain interfaces</a:t>
            </a:r>
          </a:p>
          <a:p>
            <a:r>
              <a:rPr lang="en-US" altLang="en-US" dirty="0"/>
              <a:t>Hardware Independence </a:t>
            </a:r>
          </a:p>
          <a:p>
            <a:pPr lvl="1"/>
            <a:r>
              <a:rPr lang="en-US" altLang="en-US" dirty="0"/>
              <a:t>Application program interface (API): a</a:t>
            </a:r>
            <a:r>
              <a:rPr lang="en-US" dirty="0"/>
              <a:t> set of programming instructions and standards for one software program to access and use the services of another software program</a:t>
            </a:r>
          </a:p>
          <a:p>
            <a:pPr lvl="1"/>
            <a:r>
              <a:rPr lang="en-US" altLang="en-US" dirty="0"/>
              <a:t>Hardware independence allows software development </a:t>
            </a:r>
            <a:r>
              <a:rPr lang="en-US" dirty="0"/>
              <a:t>without concern for the specific underlying hardware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65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Memory Management</a:t>
            </a:r>
          </a:p>
          <a:p>
            <a:pPr lvl="1"/>
            <a:r>
              <a:rPr lang="en-US" altLang="en-US" dirty="0"/>
              <a:t>Allows the computer to execute program instructions effectively and to speed processing</a:t>
            </a:r>
          </a:p>
          <a:p>
            <a:pPr lvl="1"/>
            <a:r>
              <a:rPr lang="en-US" dirty="0"/>
              <a:t>Virtual memory: hard disk space is allocated to supplement the immediate, functional memory capacity of RAM</a:t>
            </a:r>
          </a:p>
          <a:p>
            <a:pPr lvl="2"/>
            <a:r>
              <a:rPr lang="en-US" altLang="en-US" dirty="0"/>
              <a:t>Paging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97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Memory Management</a:t>
            </a:r>
          </a:p>
          <a:p>
            <a:pPr lvl="1"/>
            <a:r>
              <a:rPr lang="en-US" altLang="en-US" dirty="0"/>
              <a:t>Allows the computer to execute program instructions effectively and to speed processing</a:t>
            </a:r>
          </a:p>
          <a:p>
            <a:pPr lvl="1"/>
            <a:r>
              <a:rPr lang="en-US" dirty="0"/>
              <a:t>Virtual memory: hard disk space is allocated to supplement the immediate, functional memory capacity of RAM</a:t>
            </a:r>
          </a:p>
          <a:p>
            <a:pPr lvl="2"/>
            <a:r>
              <a:rPr lang="en-US" altLang="en-US" dirty="0"/>
              <a:t>Paging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35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Memory Management</a:t>
            </a:r>
          </a:p>
          <a:p>
            <a:pPr lvl="1"/>
            <a:r>
              <a:rPr lang="en-US" altLang="en-US" dirty="0"/>
              <a:t>Allows the computer to execute program instructions effectively and to speed processing</a:t>
            </a:r>
          </a:p>
          <a:p>
            <a:pPr lvl="1"/>
            <a:r>
              <a:rPr lang="en-US" dirty="0"/>
              <a:t>Virtual memory: hard disk space is allocated to supplement the immediate, functional memory capacity of RAM</a:t>
            </a:r>
          </a:p>
          <a:p>
            <a:pPr lvl="2"/>
            <a:r>
              <a:rPr lang="en-US" altLang="en-US" dirty="0"/>
              <a:t>Paging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60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Networking Capability</a:t>
            </a:r>
          </a:p>
          <a:p>
            <a:pPr lvl="1"/>
            <a:r>
              <a:rPr lang="en-US" altLang="en-US" dirty="0"/>
              <a:t>Allows computers in a network to send and receive data and share computing resources</a:t>
            </a:r>
          </a:p>
          <a:p>
            <a:r>
              <a:rPr lang="en-US" dirty="0"/>
              <a:t>Access to System Resources and Security</a:t>
            </a:r>
          </a:p>
          <a:p>
            <a:pPr lvl="1"/>
            <a:r>
              <a:rPr lang="en-US" altLang="en-US" dirty="0"/>
              <a:t>Provides protection against unauthorized access to the users’ data and programs</a:t>
            </a:r>
          </a:p>
          <a:p>
            <a:pPr lvl="1"/>
            <a:r>
              <a:rPr lang="en-US" altLang="en-US" dirty="0"/>
              <a:t>Establishes a logon procedure</a:t>
            </a:r>
          </a:p>
          <a:p>
            <a:pPr lvl="2"/>
            <a:r>
              <a:rPr lang="en-US" altLang="en-US" dirty="0"/>
              <a:t>May control access to specific system resources</a:t>
            </a:r>
          </a:p>
          <a:p>
            <a:pPr lvl="1"/>
            <a:r>
              <a:rPr lang="en-US" altLang="en-US" dirty="0"/>
              <a:t>Tracks who is using the system, length of use, and attempted security breaches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15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File Management</a:t>
            </a:r>
          </a:p>
          <a:p>
            <a:pPr lvl="1"/>
            <a:r>
              <a:rPr lang="en-US" altLang="en-US" dirty="0"/>
              <a:t>Ensures that files in secondary storage are available when needed</a:t>
            </a:r>
          </a:p>
          <a:p>
            <a:pPr lvl="1"/>
            <a:r>
              <a:rPr lang="en-US" altLang="en-US" dirty="0"/>
              <a:t>Protects files from access by unauthorized users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5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Objectives</a:t>
            </a:r>
          </a:p>
          <a:p>
            <a:endParaRPr lang="en-US" altLang="en-US" dirty="0"/>
          </a:p>
          <a:p>
            <a:r>
              <a:rPr lang="en-US" altLang="en-US" dirty="0"/>
              <a:t>After completing this chapter, you will be able to:</a:t>
            </a:r>
          </a:p>
          <a:p>
            <a:r>
              <a:rPr lang="en-US" dirty="0"/>
              <a:t>Identify and briefly describe the functions of two basic kinds of software</a:t>
            </a:r>
          </a:p>
          <a:p>
            <a:r>
              <a:rPr lang="en-US" dirty="0"/>
              <a:t>Define the term “sphere of influence,” and describe how it can be used to classify software</a:t>
            </a:r>
          </a:p>
          <a:p>
            <a:r>
              <a:rPr lang="en-US" dirty="0"/>
              <a:t>Define the basic functions performed by the operating system</a:t>
            </a:r>
          </a:p>
          <a:p>
            <a:r>
              <a:rPr lang="en-US" dirty="0"/>
              <a:t>Identify current operating systems that are used for personal, workgroup, and enterprise computing</a:t>
            </a:r>
          </a:p>
          <a:p>
            <a:r>
              <a:rPr lang="en-US" dirty="0"/>
              <a:t>Discuss the role of the OS in embedded systems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3584AF-D1F5-4C3B-B4F0-4E210444379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9307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04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  <a:p>
            <a:endParaRPr lang="en-US" dirty="0"/>
          </a:p>
          <a:p>
            <a:r>
              <a:rPr lang="en-US" dirty="0"/>
              <a:t>Microsoft PC OS</a:t>
            </a:r>
          </a:p>
          <a:p>
            <a:pPr lvl="1"/>
            <a:r>
              <a:rPr lang="en-US" dirty="0"/>
              <a:t>As of Windows 10, Microsoft is moving away from releasing major new versions, but will provide ongoing, incremental upgrades and improvements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  <a:p>
            <a:endParaRPr lang="en-US" dirty="0"/>
          </a:p>
          <a:p>
            <a:r>
              <a:rPr lang="en-US" dirty="0"/>
              <a:t>Apple Computer OS</a:t>
            </a:r>
          </a:p>
          <a:p>
            <a:pPr lvl="1"/>
            <a:r>
              <a:rPr lang="en-US" dirty="0"/>
              <a:t>Mac OS X has been upgraded multiple times</a:t>
            </a:r>
          </a:p>
          <a:p>
            <a:pPr lvl="1"/>
            <a:r>
              <a:rPr lang="en-US" dirty="0"/>
              <a:t>First eight versions were named after big cats</a:t>
            </a:r>
          </a:p>
          <a:p>
            <a:pPr lvl="1"/>
            <a:r>
              <a:rPr lang="en-US" dirty="0"/>
              <a:t>Latest versions are named after places in California</a:t>
            </a:r>
          </a:p>
          <a:p>
            <a:pPr lvl="1"/>
            <a:r>
              <a:rPr lang="en-US" dirty="0"/>
              <a:t>Mac OS X 10.11 El Capitan is the latest version</a:t>
            </a:r>
          </a:p>
          <a:p>
            <a:pPr lvl="1"/>
            <a:r>
              <a:rPr lang="en-US" dirty="0"/>
              <a:t>Mac users can set up their computers to run both Windows and Mac OS 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9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81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  <a:p>
            <a:endParaRPr lang="en-US" dirty="0"/>
          </a:p>
          <a:p>
            <a:r>
              <a:rPr lang="en-US" dirty="0"/>
              <a:t>Linux</a:t>
            </a:r>
          </a:p>
          <a:p>
            <a:pPr lvl="1"/>
            <a:r>
              <a:rPr lang="en-US" altLang="en-US" dirty="0"/>
              <a:t>Open-source operating system</a:t>
            </a:r>
          </a:p>
          <a:p>
            <a:pPr lvl="1"/>
            <a:r>
              <a:rPr lang="en-US" altLang="en-US" dirty="0"/>
              <a:t>Three of the most widely used distributions come from software companies:</a:t>
            </a:r>
          </a:p>
          <a:p>
            <a:pPr lvl="2"/>
            <a:r>
              <a:rPr lang="en-US" altLang="en-US" dirty="0"/>
              <a:t>Red Hat</a:t>
            </a:r>
          </a:p>
          <a:p>
            <a:pPr lvl="2"/>
            <a:r>
              <a:rPr lang="en-US" altLang="en-US" dirty="0"/>
              <a:t>SUSE</a:t>
            </a:r>
          </a:p>
          <a:p>
            <a:pPr lvl="2"/>
            <a:r>
              <a:rPr lang="en-US" altLang="en-US" dirty="0"/>
              <a:t>Canonical</a:t>
            </a:r>
          </a:p>
          <a:p>
            <a:pPr lvl="1"/>
            <a:r>
              <a:rPr lang="en-US" dirty="0"/>
              <a:t>openSUSE is the distribution sponsored by SUSE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63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  <a:p>
            <a:endParaRPr lang="en-US" dirty="0"/>
          </a:p>
          <a:p>
            <a:r>
              <a:rPr lang="en-US" dirty="0"/>
              <a:t>Linux</a:t>
            </a:r>
          </a:p>
          <a:p>
            <a:pPr lvl="1"/>
            <a:r>
              <a:rPr lang="en-US" altLang="en-US" dirty="0"/>
              <a:t>Open-source operating system</a:t>
            </a:r>
          </a:p>
          <a:p>
            <a:pPr lvl="1"/>
            <a:r>
              <a:rPr lang="en-US" altLang="en-US" dirty="0"/>
              <a:t>Three of the most widely used distributions come from software companies:</a:t>
            </a:r>
          </a:p>
          <a:p>
            <a:pPr lvl="2"/>
            <a:r>
              <a:rPr lang="en-US" altLang="en-US" dirty="0"/>
              <a:t>Red Hat</a:t>
            </a:r>
          </a:p>
          <a:p>
            <a:pPr lvl="2"/>
            <a:r>
              <a:rPr lang="en-US" altLang="en-US" dirty="0"/>
              <a:t>SUSE</a:t>
            </a:r>
          </a:p>
          <a:p>
            <a:pPr lvl="2"/>
            <a:r>
              <a:rPr lang="en-US" altLang="en-US" dirty="0"/>
              <a:t>Canonical</a:t>
            </a:r>
          </a:p>
          <a:p>
            <a:pPr lvl="1"/>
            <a:r>
              <a:rPr lang="en-US" dirty="0"/>
              <a:t>openSUSE is the distribution sponsored by SUSE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84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  <a:p>
            <a:endParaRPr lang="en-US" dirty="0"/>
          </a:p>
          <a:p>
            <a:r>
              <a:rPr lang="en-US" dirty="0"/>
              <a:t>Google: Android and Chrome</a:t>
            </a:r>
          </a:p>
          <a:p>
            <a:pPr lvl="1"/>
            <a:r>
              <a:rPr lang="en-US" altLang="en-US" dirty="0"/>
              <a:t>Chrome OS</a:t>
            </a:r>
          </a:p>
          <a:p>
            <a:pPr lvl="2"/>
            <a:r>
              <a:rPr lang="en-US" altLang="en-US" dirty="0"/>
              <a:t>Linux-based operating system designed for netbooks and nettops</a:t>
            </a:r>
          </a:p>
          <a:p>
            <a:pPr lvl="2"/>
            <a:r>
              <a:rPr lang="en-US" altLang="en-US" dirty="0"/>
              <a:t>Designed to run on inexpensive low-power computers</a:t>
            </a:r>
          </a:p>
          <a:p>
            <a:pPr lvl="1"/>
            <a:r>
              <a:rPr lang="en-US" altLang="en-US" dirty="0"/>
              <a:t>Chromium OS: an open-source version of Chrome OS</a:t>
            </a:r>
          </a:p>
          <a:p>
            <a:pPr lvl="1"/>
            <a:r>
              <a:rPr lang="en-US" altLang="en-US" dirty="0"/>
              <a:t>Android: an operating system for mobile devices</a:t>
            </a:r>
          </a:p>
          <a:p>
            <a:pPr lvl="2"/>
            <a:r>
              <a:rPr lang="en-US" altLang="en-US" dirty="0"/>
              <a:t>80 percent of mobile phones worldwide use Android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32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Workgroup Operating Systems</a:t>
            </a:r>
          </a:p>
          <a:p>
            <a:endParaRPr lang="en-US" dirty="0"/>
          </a:p>
          <a:p>
            <a:r>
              <a:rPr lang="en-US" altLang="en-US" dirty="0"/>
              <a:t>Windows Server provides:</a:t>
            </a:r>
          </a:p>
          <a:p>
            <a:pPr lvl="1"/>
            <a:r>
              <a:rPr lang="en-US" dirty="0"/>
              <a:t>A powerful Web server management system</a:t>
            </a:r>
          </a:p>
          <a:p>
            <a:pPr lvl="1"/>
            <a:r>
              <a:rPr lang="en-US" dirty="0"/>
              <a:t>Virtualization tools that allow various operating systems to run on a single server</a:t>
            </a:r>
          </a:p>
          <a:p>
            <a:pPr lvl="1"/>
            <a:r>
              <a:rPr lang="en-US" dirty="0"/>
              <a:t>Advanced security features</a:t>
            </a:r>
          </a:p>
          <a:p>
            <a:pPr lvl="1"/>
            <a:r>
              <a:rPr lang="en-US" dirty="0"/>
              <a:t>Robust administrative support</a:t>
            </a:r>
          </a:p>
          <a:p>
            <a:r>
              <a:rPr lang="en-US" dirty="0"/>
              <a:t>UNIX</a:t>
            </a:r>
          </a:p>
          <a:p>
            <a:pPr lvl="1"/>
            <a:r>
              <a:rPr lang="en-US" altLang="en-US" dirty="0"/>
              <a:t>Can be used on many computer system types and platforms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6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Workgroup Operating Systems</a:t>
            </a:r>
          </a:p>
          <a:p>
            <a:endParaRPr lang="en-US" dirty="0"/>
          </a:p>
          <a:p>
            <a:r>
              <a:rPr lang="en-US" altLang="en-US" dirty="0"/>
              <a:t>Red Hat Enterprise Linux Server can manage a cluster of several servers</a:t>
            </a:r>
          </a:p>
          <a:p>
            <a:r>
              <a:rPr lang="en-US" altLang="en-US" dirty="0"/>
              <a:t>Mac OS X Server</a:t>
            </a:r>
          </a:p>
          <a:p>
            <a:pPr lvl="1"/>
            <a:r>
              <a:rPr lang="en-US" dirty="0"/>
              <a:t>First modern server OS from Apple</a:t>
            </a:r>
          </a:p>
          <a:p>
            <a:pPr lvl="1"/>
            <a:r>
              <a:rPr lang="en-US" dirty="0"/>
              <a:t>Based on the UNIX OS</a:t>
            </a:r>
          </a:p>
          <a:p>
            <a:pPr lvl="1"/>
            <a:r>
              <a:rPr lang="en-US" dirty="0"/>
              <a:t>Makes it easy to collaborate, develop software, host Web sites and wikis, configure Mac and iOS devices, and remotely access a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30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Enterprise Operating Systems</a:t>
            </a:r>
          </a:p>
          <a:p>
            <a:endParaRPr lang="en-US" dirty="0"/>
          </a:p>
          <a:p>
            <a:r>
              <a:rPr lang="en-US" altLang="en-US" dirty="0"/>
              <a:t>Examples of mainframe OSs</a:t>
            </a:r>
          </a:p>
          <a:p>
            <a:pPr lvl="1"/>
            <a:r>
              <a:rPr lang="en-US" altLang="en-US" dirty="0"/>
              <a:t>z/OS: IBM’s first 64-bit enterprise OS</a:t>
            </a:r>
          </a:p>
          <a:p>
            <a:pPr lvl="1"/>
            <a:r>
              <a:rPr lang="en-US" altLang="en-US" dirty="0"/>
              <a:t>HP-UX from Hewlett-Packard</a:t>
            </a:r>
          </a:p>
          <a:p>
            <a:pPr lvl="1"/>
            <a:r>
              <a:rPr lang="en-US" altLang="en-US" dirty="0"/>
              <a:t>Linux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 of Software</a:t>
            </a:r>
          </a:p>
          <a:p>
            <a:endParaRPr lang="en-US" dirty="0"/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Consists of computer programs that control the workings of computer hardware</a:t>
            </a:r>
          </a:p>
          <a:p>
            <a:r>
              <a:rPr lang="en-US" dirty="0"/>
              <a:t>Software can be divided into two types:</a:t>
            </a:r>
          </a:p>
          <a:p>
            <a:pPr lvl="1"/>
            <a:r>
              <a:rPr lang="en-US" dirty="0"/>
              <a:t>System software – includes operating system (OS), utilities, and middleware that coordinate the activities and functions of the hardware and other programs</a:t>
            </a:r>
          </a:p>
          <a:p>
            <a:pPr lvl="1"/>
            <a:r>
              <a:rPr lang="en-US" dirty="0"/>
              <a:t>Application software – programs that help users solve particular computing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5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Mobile Operating Systems</a:t>
            </a:r>
          </a:p>
          <a:p>
            <a:endParaRPr lang="en-US" dirty="0"/>
          </a:p>
          <a:p>
            <a:r>
              <a:rPr lang="en-US" dirty="0"/>
              <a:t>Smartphones employ full-fledged computer OSs</a:t>
            </a:r>
          </a:p>
          <a:p>
            <a:pPr lvl="1"/>
            <a:r>
              <a:rPr lang="en-US" dirty="0"/>
              <a:t>Google Android</a:t>
            </a:r>
          </a:p>
          <a:p>
            <a:pPr lvl="1"/>
            <a:r>
              <a:rPr lang="en-US" dirty="0"/>
              <a:t>Apple iOS</a:t>
            </a:r>
          </a:p>
          <a:p>
            <a:pPr lvl="1"/>
            <a:r>
              <a:rPr lang="en-US" dirty="0"/>
              <a:t>Microsoft Windows Phone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35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but they can range from having no user interface (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-- for example, on devices in which the system is designed to perform a single task -- to complex graphical user interfaces (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GUIs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such as in mobile devices. User interfaces can include buttons, LEDs, touchscreen sensing and more. Some systems use remote user interfaces as well.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 is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part of a complete device often including electrical or electronic hardware and mechanical parts.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90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Utility program: a program that helps to perform maintenance or correct problems with a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24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  <a:p>
            <a:endParaRPr lang="en-US" dirty="0"/>
          </a:p>
          <a:p>
            <a:r>
              <a:rPr lang="en-US" altLang="en-US" dirty="0"/>
              <a:t>Hardware utilities</a:t>
            </a:r>
          </a:p>
          <a:p>
            <a:r>
              <a:rPr lang="en-US" altLang="en-US" dirty="0"/>
              <a:t>Security utilities</a:t>
            </a:r>
          </a:p>
          <a:p>
            <a:r>
              <a:rPr lang="en-US" altLang="en-US" dirty="0"/>
              <a:t>File-compression utilities</a:t>
            </a:r>
          </a:p>
          <a:p>
            <a:r>
              <a:rPr lang="en-US" altLang="en-US" dirty="0"/>
              <a:t>Spam-filtering utilities</a:t>
            </a:r>
          </a:p>
          <a:p>
            <a:r>
              <a:rPr lang="en-US" altLang="en-US" dirty="0"/>
              <a:t>Network and Internet utilities</a:t>
            </a:r>
          </a:p>
          <a:p>
            <a:r>
              <a:rPr lang="en-US" altLang="en-US" dirty="0"/>
              <a:t>Server and mainframe utilities</a:t>
            </a:r>
          </a:p>
          <a:p>
            <a:r>
              <a:rPr lang="en-US" altLang="en-US" dirty="0"/>
              <a:t>Other utilities: mobile device management (MDM), defraggers, system cleaners,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28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  <a:p>
            <a:endParaRPr lang="en-US" dirty="0"/>
          </a:p>
          <a:p>
            <a:r>
              <a:rPr lang="en-US" altLang="en-US" dirty="0"/>
              <a:t>Hardware utilities</a:t>
            </a:r>
          </a:p>
          <a:p>
            <a:r>
              <a:rPr lang="en-US" altLang="en-US" dirty="0"/>
              <a:t>Security utilities</a:t>
            </a:r>
          </a:p>
          <a:p>
            <a:r>
              <a:rPr lang="en-US" altLang="en-US" dirty="0"/>
              <a:t>File-compression utilities</a:t>
            </a:r>
          </a:p>
          <a:p>
            <a:r>
              <a:rPr lang="en-US" altLang="en-US" dirty="0"/>
              <a:t>Spam-filtering utilities</a:t>
            </a:r>
          </a:p>
          <a:p>
            <a:r>
              <a:rPr lang="en-US" altLang="en-US" dirty="0"/>
              <a:t>Network and Internet utilities</a:t>
            </a:r>
          </a:p>
          <a:p>
            <a:r>
              <a:rPr lang="en-US" altLang="en-US" dirty="0"/>
              <a:t>Server and mainframe utilities</a:t>
            </a:r>
          </a:p>
          <a:p>
            <a:r>
              <a:rPr lang="en-US" altLang="en-US" dirty="0"/>
              <a:t>Other utilities: mobile device management (MDM), defraggers, system cleaners,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52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  <a:p>
            <a:endParaRPr lang="en-US" dirty="0"/>
          </a:p>
          <a:p>
            <a:r>
              <a:rPr lang="en-US" altLang="en-US" dirty="0"/>
              <a:t>Middleware</a:t>
            </a:r>
          </a:p>
          <a:p>
            <a:pPr lvl="1"/>
            <a:r>
              <a:rPr lang="en-US" altLang="en-US" dirty="0"/>
              <a:t>Software that allows different systems to communicate and exchange data</a:t>
            </a:r>
          </a:p>
          <a:p>
            <a:r>
              <a:rPr lang="en-US" altLang="en-US" dirty="0"/>
              <a:t>Can also be used as an interface between the Internet and private corporate systems</a:t>
            </a:r>
          </a:p>
          <a:p>
            <a:r>
              <a:rPr lang="en-US" altLang="en-US" dirty="0"/>
              <a:t>Enterprise application integration (EAI): tying together of disparate applications</a:t>
            </a:r>
          </a:p>
          <a:p>
            <a:r>
              <a:rPr lang="en-US" altLang="en-US" dirty="0"/>
              <a:t>Service-oriented architecture (SOA): </a:t>
            </a:r>
            <a:r>
              <a:rPr lang="en-US" dirty="0"/>
              <a:t>a software design approach using modules to provide specific functions as services to other applications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89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  <a:p>
            <a:endParaRPr lang="en-US" dirty="0"/>
          </a:p>
          <a:p>
            <a:r>
              <a:rPr lang="en-US" altLang="en-US" dirty="0"/>
              <a:t>Application programs’ primary function</a:t>
            </a:r>
          </a:p>
          <a:p>
            <a:pPr lvl="1"/>
            <a:r>
              <a:rPr lang="en-US" dirty="0"/>
              <a:t>To apply the power of the computer to enable people, workgroups, and the entire enterprise to solve problems and perform specific tasks</a:t>
            </a:r>
          </a:p>
          <a:p>
            <a:r>
              <a:rPr lang="en-US" altLang="en-US" dirty="0"/>
              <a:t>Many software options are available</a:t>
            </a:r>
          </a:p>
          <a:p>
            <a:pPr lvl="1"/>
            <a:r>
              <a:rPr lang="en-US" dirty="0"/>
              <a:t>Software can be selected that best meets the needs of the individual, workgroup, or enterprise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26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Application Software</a:t>
            </a:r>
          </a:p>
          <a:p>
            <a:endParaRPr lang="en-US" dirty="0"/>
          </a:p>
          <a:p>
            <a:r>
              <a:rPr lang="en-US" altLang="en-US" dirty="0"/>
              <a:t>Proprietary software: a one-of-a-kind program for a specific application</a:t>
            </a:r>
          </a:p>
          <a:p>
            <a:pPr lvl="1"/>
            <a:r>
              <a:rPr lang="en-US" dirty="0"/>
              <a:t>Owned by the company, organization, or person that uses it</a:t>
            </a:r>
          </a:p>
          <a:p>
            <a:r>
              <a:rPr lang="en-US" altLang="en-US" dirty="0"/>
              <a:t>Off-the-shelf software: s</a:t>
            </a:r>
            <a:r>
              <a:rPr lang="en-US" dirty="0"/>
              <a:t>oftware mass-produced by software vendors</a:t>
            </a:r>
          </a:p>
          <a:p>
            <a:pPr lvl="1"/>
            <a:r>
              <a:rPr lang="en-US" dirty="0"/>
              <a:t>Addresses needs that are common across businesses, organizations, or individuals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48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Application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08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Application Software</a:t>
            </a:r>
          </a:p>
          <a:p>
            <a:endParaRPr lang="en-US" dirty="0"/>
          </a:p>
          <a:p>
            <a:r>
              <a:rPr lang="en-US" altLang="en-US" dirty="0"/>
              <a:t>Cloud service providers</a:t>
            </a:r>
          </a:p>
          <a:p>
            <a:pPr lvl="1"/>
            <a:r>
              <a:rPr lang="en-US" altLang="en-US" dirty="0"/>
              <a:t>Companies that provide software, data storage, and other services via the Internet</a:t>
            </a:r>
          </a:p>
          <a:p>
            <a:r>
              <a:rPr lang="en-US" altLang="en-US" dirty="0"/>
              <a:t>Software as a service (SaaS)</a:t>
            </a:r>
          </a:p>
          <a:p>
            <a:pPr lvl="1"/>
            <a:r>
              <a:rPr lang="en-US" altLang="en-US" dirty="0"/>
              <a:t>Businesses subscribe to Web-delivered business application software</a:t>
            </a:r>
          </a:p>
          <a:p>
            <a:pPr lvl="1"/>
            <a:r>
              <a:rPr lang="en-US" dirty="0"/>
              <a:t>Vendors include Oracle, SAP, NetSuite, Salesforce, and Google</a:t>
            </a:r>
          </a:p>
          <a:p>
            <a:r>
              <a:rPr lang="en-US" dirty="0"/>
              <a:t>Amazon is considered one of the leading public cloud service providers because of Amazon Web Services (AWS) platform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0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Sphere of Influence</a:t>
            </a:r>
          </a:p>
          <a:p>
            <a:endParaRPr lang="en-US" dirty="0"/>
          </a:p>
          <a:p>
            <a:r>
              <a:rPr lang="en-US" altLang="en-US" dirty="0"/>
              <a:t>Sphere of influence: the scope of problems and opportunities addressed by a particular organization</a:t>
            </a:r>
          </a:p>
          <a:p>
            <a:r>
              <a:rPr lang="en-US" altLang="en-US" dirty="0"/>
              <a:t>Personal sphere of influence</a:t>
            </a:r>
          </a:p>
          <a:p>
            <a:pPr lvl="1"/>
            <a:r>
              <a:rPr lang="en-US" altLang="en-US" dirty="0"/>
              <a:t>Serves the needs of an individual user</a:t>
            </a:r>
          </a:p>
          <a:p>
            <a:r>
              <a:rPr lang="en-US" altLang="en-US" dirty="0"/>
              <a:t>Personal productivity software</a:t>
            </a:r>
          </a:p>
          <a:p>
            <a:pPr lvl="1"/>
            <a:r>
              <a:rPr lang="en-US" dirty="0"/>
              <a:t>Enables users to improve their personal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38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  <a:p>
            <a:endParaRPr lang="en-US" dirty="0"/>
          </a:p>
          <a:p>
            <a:r>
              <a:rPr lang="en-US" dirty="0"/>
              <a:t>Word Processing</a:t>
            </a:r>
          </a:p>
          <a:p>
            <a:pPr lvl="1"/>
            <a:r>
              <a:rPr lang="en-US" dirty="0"/>
              <a:t>Create, edit, and print text documents</a:t>
            </a:r>
          </a:p>
          <a:p>
            <a:r>
              <a:rPr lang="en-US" dirty="0"/>
              <a:t>Spreadsheet Analysis</a:t>
            </a:r>
          </a:p>
          <a:p>
            <a:pPr lvl="1"/>
            <a:r>
              <a:rPr lang="en-US" dirty="0"/>
              <a:t>Perform statistical, financial, logical, database, graphics, and date and time calculations using a wide range of built-in functions</a:t>
            </a:r>
          </a:p>
          <a:p>
            <a:r>
              <a:rPr lang="en-US" dirty="0"/>
              <a:t>Database Applications</a:t>
            </a:r>
          </a:p>
          <a:p>
            <a:pPr lvl="1"/>
            <a:r>
              <a:rPr lang="en-US" dirty="0"/>
              <a:t>Store, manipulate, and retrieve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51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  <a:p>
            <a:endParaRPr lang="en-US" dirty="0"/>
          </a:p>
          <a:p>
            <a:r>
              <a:rPr lang="en-US" dirty="0"/>
              <a:t>Presentation Graphics Program</a:t>
            </a:r>
          </a:p>
          <a:p>
            <a:pPr lvl="1"/>
            <a:r>
              <a:rPr lang="en-US" dirty="0"/>
              <a:t>Develop graphs, illustrations, drawings, and presentations</a:t>
            </a:r>
          </a:p>
          <a:p>
            <a:r>
              <a:rPr lang="en-US" dirty="0"/>
              <a:t>Personal Information Managers</a:t>
            </a:r>
          </a:p>
          <a:p>
            <a:pPr lvl="1"/>
            <a:r>
              <a:rPr lang="en-US" dirty="0"/>
              <a:t>Helps people, groups, and organizations store useful information, such as a list of tasks to complete or a set of names and addresses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50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  <a:p>
            <a:endParaRPr lang="en-US" dirty="0"/>
          </a:p>
          <a:p>
            <a:r>
              <a:rPr lang="en-US" dirty="0"/>
              <a:t>Software Suites and Integrated Software Packages</a:t>
            </a:r>
          </a:p>
          <a:p>
            <a:pPr lvl="1"/>
            <a:r>
              <a:rPr lang="en-US" altLang="en-US" dirty="0"/>
              <a:t>A collection of single programs packaged together in a bundle</a:t>
            </a:r>
          </a:p>
          <a:p>
            <a:pPr lvl="1"/>
            <a:r>
              <a:rPr lang="en-US" altLang="en-US" dirty="0"/>
              <a:t>Suites can include: word processor, spreadsheet, database management, graphics, communications tools, and organizers</a:t>
            </a:r>
          </a:p>
          <a:p>
            <a:pPr lvl="1"/>
            <a:r>
              <a:rPr lang="en-US" altLang="en-US" dirty="0"/>
              <a:t>Programs are designed to work similarly</a:t>
            </a:r>
          </a:p>
          <a:p>
            <a:pPr lvl="1"/>
            <a:r>
              <a:rPr lang="en-US" altLang="en-US" dirty="0"/>
              <a:t>Bundled suite is cost effective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138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  <a:p>
            <a:endParaRPr lang="en-US" dirty="0"/>
          </a:p>
          <a:p>
            <a:r>
              <a:rPr lang="en-US" dirty="0"/>
              <a:t>Other Personal Application Software</a:t>
            </a:r>
          </a:p>
          <a:p>
            <a:pPr lvl="1"/>
            <a:r>
              <a:rPr lang="en-US" dirty="0"/>
              <a:t>TurboTax: tax-preparation program</a:t>
            </a:r>
          </a:p>
          <a:p>
            <a:pPr lvl="1"/>
            <a:r>
              <a:rPr lang="en-US" dirty="0"/>
              <a:t>Software for creating Web pages and sites, composing music, and editing photos and videos</a:t>
            </a:r>
          </a:p>
          <a:p>
            <a:pPr lvl="1"/>
            <a:r>
              <a:rPr lang="en-US" dirty="0"/>
              <a:t>Educational and reference</a:t>
            </a:r>
          </a:p>
          <a:p>
            <a:pPr lvl="1"/>
            <a:r>
              <a:rPr lang="en-US" dirty="0"/>
              <a:t>Entertainment, games, and leisure </a:t>
            </a:r>
          </a:p>
          <a:p>
            <a:pPr lvl="1"/>
            <a:r>
              <a:rPr lang="en-US" dirty="0"/>
              <a:t>Computer-assisted design (CAD)</a:t>
            </a:r>
          </a:p>
          <a:p>
            <a:pPr lvl="1"/>
            <a:r>
              <a:rPr lang="en-US" dirty="0"/>
              <a:t>Statistical software: SPSS and SAS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370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  <a:p>
            <a:endParaRPr lang="en-US" dirty="0"/>
          </a:p>
          <a:p>
            <a:r>
              <a:rPr lang="en-US" dirty="0"/>
              <a:t>Mobile Application Software</a:t>
            </a:r>
          </a:p>
          <a:p>
            <a:pPr lvl="1"/>
            <a:r>
              <a:rPr lang="en-US" altLang="en-US" dirty="0"/>
              <a:t>Number of apps has exploded</a:t>
            </a:r>
          </a:p>
          <a:p>
            <a:pPr lvl="1"/>
            <a:r>
              <a:rPr lang="en-US" dirty="0"/>
              <a:t>Hundreds of thousands of applications have been developed by third parties</a:t>
            </a:r>
            <a:endParaRPr lang="en-US" altLang="en-US" dirty="0"/>
          </a:p>
          <a:p>
            <a:pPr lvl="1"/>
            <a:r>
              <a:rPr lang="en-US" dirty="0"/>
              <a:t>Thousands of applications are available for iPhones from the Apple App Store</a:t>
            </a:r>
            <a:endParaRPr lang="en-US" altLang="en-US" dirty="0"/>
          </a:p>
          <a:p>
            <a:pPr lvl="1"/>
            <a:r>
              <a:rPr lang="en-US" altLang="en-US" dirty="0"/>
              <a:t>Over one million apps are available in the Android market on Google’s Play Store</a:t>
            </a:r>
          </a:p>
          <a:p>
            <a:pPr lvl="1"/>
            <a:r>
              <a:rPr lang="en-US" altLang="en-US" dirty="0"/>
              <a:t>Microsoft and other software companies are investing in mobile app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28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743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Workgroup Application Software</a:t>
            </a:r>
          </a:p>
          <a:p>
            <a:endParaRPr lang="en-US" dirty="0"/>
          </a:p>
          <a:p>
            <a:r>
              <a:rPr lang="en-US" altLang="en-US" dirty="0"/>
              <a:t>Workgroup application software</a:t>
            </a:r>
          </a:p>
          <a:p>
            <a:pPr lvl="1"/>
            <a:r>
              <a:rPr lang="en-US" altLang="en-US" dirty="0"/>
              <a:t>Designed to support teamwork with people in the same location or dispersed around the world</a:t>
            </a:r>
          </a:p>
          <a:p>
            <a:r>
              <a:rPr lang="en-US" altLang="en-US" dirty="0"/>
              <a:t>Groupware helps groups of people work together more effectively</a:t>
            </a:r>
          </a:p>
          <a:p>
            <a:pPr lvl="1"/>
            <a:r>
              <a:rPr lang="en-US" altLang="en-US" dirty="0"/>
              <a:t>Also called collaborative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079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Enterprise Application Software</a:t>
            </a:r>
          </a:p>
          <a:p>
            <a:endParaRPr lang="en-US" dirty="0"/>
          </a:p>
          <a:p>
            <a:r>
              <a:rPr lang="en-US" altLang="en-US" dirty="0"/>
              <a:t>Enterprise application software</a:t>
            </a:r>
          </a:p>
          <a:p>
            <a:pPr lvl="1"/>
            <a:r>
              <a:rPr lang="en-US" altLang="en-US" dirty="0"/>
              <a:t>Software that benefits an entire organization</a:t>
            </a:r>
          </a:p>
          <a:p>
            <a:pPr lvl="1"/>
            <a:r>
              <a:rPr lang="en-US" altLang="en-US" dirty="0"/>
              <a:t>Helps managers and workers stay connected</a:t>
            </a:r>
          </a:p>
          <a:p>
            <a:pPr lvl="1"/>
            <a:r>
              <a:rPr lang="en-US" altLang="en-US" dirty="0"/>
              <a:t>Cost, installation and ability to integrate with other software are major considerations in selecting this software</a:t>
            </a:r>
          </a:p>
          <a:p>
            <a:pPr lvl="1"/>
            <a:r>
              <a:rPr lang="en-US" altLang="en-US" dirty="0"/>
              <a:t>Usability on smartphones and mobile devices is also an important factor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782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  <a:p>
            <a:endParaRPr lang="en-US" dirty="0"/>
          </a:p>
          <a:p>
            <a:r>
              <a:rPr lang="en-US" altLang="en-US" dirty="0"/>
              <a:t>Programming languages</a:t>
            </a:r>
          </a:p>
          <a:p>
            <a:pPr lvl="1"/>
            <a:r>
              <a:rPr lang="en-US" altLang="en-US" dirty="0"/>
              <a:t>Sets of keywords, commands, symbols, and a system of rules for constructing statements</a:t>
            </a:r>
          </a:p>
          <a:p>
            <a:pPr lvl="1"/>
            <a:r>
              <a:rPr lang="en-US" altLang="en-US" dirty="0"/>
              <a:t>Allows humans to communicate instructions to a computer</a:t>
            </a:r>
          </a:p>
          <a:p>
            <a:r>
              <a:rPr lang="en-US" altLang="en-US" dirty="0"/>
              <a:t>Syntax: a set of rules associated with a programming language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27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9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Sphere of Influence</a:t>
            </a:r>
          </a:p>
          <a:p>
            <a:endParaRPr lang="en-US" dirty="0"/>
          </a:p>
          <a:p>
            <a:r>
              <a:rPr lang="en-US" altLang="en-US" dirty="0"/>
              <a:t>Workgroup: two or more people working together to achieve a common goal</a:t>
            </a:r>
          </a:p>
          <a:p>
            <a:r>
              <a:rPr lang="en-US" altLang="en-US" dirty="0"/>
              <a:t>Workgroup sphere of influence</a:t>
            </a:r>
          </a:p>
          <a:p>
            <a:pPr lvl="1"/>
            <a:r>
              <a:rPr lang="en-US" dirty="0"/>
              <a:t>Helps workgroup members attain their common goals</a:t>
            </a:r>
          </a:p>
          <a:p>
            <a:r>
              <a:rPr lang="en-US" altLang="en-US" dirty="0"/>
              <a:t>Enterprise sphere of influence </a:t>
            </a:r>
          </a:p>
          <a:p>
            <a:pPr lvl="1"/>
            <a:r>
              <a:rPr lang="en-US" dirty="0"/>
              <a:t>Serves the needs of the firm in its interaction with its environment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163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259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  <a:p>
            <a:endParaRPr lang="en-US" dirty="0"/>
          </a:p>
          <a:p>
            <a:r>
              <a:rPr lang="en-US" altLang="en-US" dirty="0"/>
              <a:t>Programming languages</a:t>
            </a:r>
          </a:p>
          <a:p>
            <a:pPr lvl="1"/>
            <a:r>
              <a:rPr lang="en-US" altLang="en-US" dirty="0"/>
              <a:t>Sets of keywords, commands, symbols, and a system of rules for constructing statements</a:t>
            </a:r>
          </a:p>
          <a:p>
            <a:pPr lvl="1"/>
            <a:r>
              <a:rPr lang="en-US" altLang="en-US" dirty="0"/>
              <a:t>Allows humans to communicate instructions to a computer</a:t>
            </a:r>
          </a:p>
          <a:p>
            <a:r>
              <a:rPr lang="en-US" altLang="en-US" dirty="0"/>
              <a:t>Syntax: a set of rules associated with a programming language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477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  <a:p>
            <a:endParaRPr lang="en-US" dirty="0"/>
          </a:p>
          <a:p>
            <a:r>
              <a:rPr lang="en-US" altLang="en-US" dirty="0"/>
              <a:t>Programming languages</a:t>
            </a:r>
          </a:p>
          <a:p>
            <a:pPr lvl="1"/>
            <a:r>
              <a:rPr lang="en-US" altLang="en-US" dirty="0"/>
              <a:t>Sets of keywords, commands, symbols, and a system of rules for constructing statements</a:t>
            </a:r>
          </a:p>
          <a:p>
            <a:pPr lvl="1"/>
            <a:r>
              <a:rPr lang="en-US" altLang="en-US" dirty="0"/>
              <a:t>Allows humans to communicate instructions to a computer</a:t>
            </a:r>
          </a:p>
          <a:p>
            <a:r>
              <a:rPr lang="en-US" altLang="en-US" dirty="0"/>
              <a:t>Syntax: a set of rules associated with a programming language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991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Issues and Trends</a:t>
            </a:r>
          </a:p>
          <a:p>
            <a:endParaRPr lang="en-US" dirty="0"/>
          </a:p>
          <a:p>
            <a:r>
              <a:rPr lang="en-US" dirty="0"/>
              <a:t>Software issues:</a:t>
            </a:r>
          </a:p>
          <a:p>
            <a:pPr lvl="1"/>
            <a:r>
              <a:rPr lang="en-US" dirty="0"/>
              <a:t>Software bugs</a:t>
            </a:r>
          </a:p>
          <a:p>
            <a:pPr lvl="1"/>
            <a:r>
              <a:rPr lang="en-US" dirty="0"/>
              <a:t>Copyrights and licensing</a:t>
            </a:r>
          </a:p>
          <a:p>
            <a:pPr lvl="1"/>
            <a:r>
              <a:rPr lang="en-US" dirty="0"/>
              <a:t>Freeware and open-source software</a:t>
            </a:r>
          </a:p>
          <a:p>
            <a:pPr lvl="1"/>
            <a:r>
              <a:rPr lang="en-US" dirty="0"/>
              <a:t>Upgrades</a:t>
            </a:r>
          </a:p>
          <a:p>
            <a:pPr lvl="1"/>
            <a:r>
              <a:rPr lang="en-US" dirty="0"/>
              <a:t>Global software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01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Bugs</a:t>
            </a:r>
          </a:p>
          <a:p>
            <a:endParaRPr lang="en-US" dirty="0"/>
          </a:p>
          <a:p>
            <a:r>
              <a:rPr lang="en-US" altLang="en-US" dirty="0"/>
              <a:t>Software bug: a defect in a program that keeps it from performing as it should</a:t>
            </a:r>
          </a:p>
          <a:p>
            <a:r>
              <a:rPr lang="en-US" altLang="en-US" dirty="0"/>
              <a:t>Tips for reducing the impact of software bugs</a:t>
            </a:r>
          </a:p>
          <a:p>
            <a:pPr lvl="1"/>
            <a:r>
              <a:rPr lang="en-US" altLang="en-US" dirty="0"/>
              <a:t>Register all software </a:t>
            </a:r>
          </a:p>
          <a:p>
            <a:pPr lvl="1"/>
            <a:r>
              <a:rPr lang="en-US" altLang="en-US" dirty="0"/>
              <a:t>Check read-me files for solutions to known problems</a:t>
            </a:r>
          </a:p>
          <a:p>
            <a:pPr lvl="1"/>
            <a:r>
              <a:rPr lang="en-US" altLang="en-US" dirty="0"/>
              <a:t>Access the support area of the manufacturer’s Web site for patches</a:t>
            </a:r>
          </a:p>
          <a:p>
            <a:pPr lvl="1"/>
            <a:r>
              <a:rPr lang="en-US" altLang="en-US" dirty="0"/>
              <a:t>Install the latest software updates</a:t>
            </a:r>
          </a:p>
          <a:p>
            <a:pPr lvl="1"/>
            <a:r>
              <a:rPr lang="en-US" dirty="0"/>
              <a:t>Make sure you can recreate the bug and then call the manufacturer’s tech support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003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Copyrights and Licenses</a:t>
            </a:r>
          </a:p>
          <a:p>
            <a:endParaRPr lang="en-US" dirty="0"/>
          </a:p>
          <a:p>
            <a:r>
              <a:rPr lang="en-US" altLang="en-US" dirty="0"/>
              <a:t>Most software products are protected by law using copyright or licensing provisions:</a:t>
            </a:r>
          </a:p>
          <a:p>
            <a:pPr lvl="1"/>
            <a:r>
              <a:rPr lang="en-US" altLang="en-US" dirty="0"/>
              <a:t>In some cases, you are given unlimited use of software on one or two computers</a:t>
            </a:r>
          </a:p>
          <a:p>
            <a:pPr lvl="1"/>
            <a:r>
              <a:rPr lang="en-US" altLang="en-US" dirty="0"/>
              <a:t>In other cases, you pay for your usage; if you use the software more, you pay more</a:t>
            </a:r>
          </a:p>
          <a:p>
            <a:r>
              <a:rPr lang="en-US" altLang="en-US" dirty="0"/>
              <a:t>Some software now requires that you register or activate it before it can be fully used</a:t>
            </a:r>
          </a:p>
          <a:p>
            <a:r>
              <a:rPr lang="en-US" dirty="0"/>
              <a:t>Single-user license</a:t>
            </a:r>
          </a:p>
          <a:p>
            <a:pPr lvl="1"/>
            <a:r>
              <a:rPr lang="en-US" dirty="0"/>
              <a:t>Permits you to install the software on one or more computers, used by one person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102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Freeware and Open-Source Software</a:t>
            </a:r>
          </a:p>
          <a:p>
            <a:endParaRPr lang="en-US" dirty="0"/>
          </a:p>
          <a:p>
            <a:r>
              <a:rPr lang="en-US" altLang="en-US" dirty="0"/>
              <a:t>Freeware: software that is made available to the public for free</a:t>
            </a:r>
          </a:p>
          <a:p>
            <a:r>
              <a:rPr lang="en-US" altLang="en-US" dirty="0"/>
              <a:t>Open-source software: distributed, typically for free, with the source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612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Freeware and Open-Source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432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Freeware and Open-Source Software</a:t>
            </a:r>
          </a:p>
          <a:p>
            <a:endParaRPr lang="en-US" dirty="0"/>
          </a:p>
          <a:p>
            <a:r>
              <a:rPr lang="en-US" dirty="0"/>
              <a:t>GNU General Public License (GPL)</a:t>
            </a:r>
            <a:r>
              <a:rPr lang="en-US" altLang="en-US" dirty="0"/>
              <a:t> grants you the right to:</a:t>
            </a:r>
          </a:p>
          <a:p>
            <a:pPr lvl="1"/>
            <a:r>
              <a:rPr lang="en-US" altLang="en-US" dirty="0"/>
              <a:t>Run the program for any purpose</a:t>
            </a:r>
          </a:p>
          <a:p>
            <a:pPr lvl="1"/>
            <a:r>
              <a:rPr lang="en-US" altLang="en-US" dirty="0"/>
              <a:t>Study how the program works and adapt it to your needs</a:t>
            </a:r>
          </a:p>
          <a:p>
            <a:pPr lvl="1"/>
            <a:r>
              <a:rPr lang="en-US" altLang="en-US" dirty="0"/>
              <a:t>Redistribute copies so you can help others</a:t>
            </a:r>
          </a:p>
          <a:p>
            <a:pPr lvl="1"/>
            <a:r>
              <a:rPr lang="en-US" altLang="en-US" dirty="0"/>
              <a:t>Improve the program and release improvements to the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174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Upgrades</a:t>
            </a:r>
          </a:p>
          <a:p>
            <a:endParaRPr lang="en-US" dirty="0"/>
          </a:p>
          <a:p>
            <a:r>
              <a:rPr lang="en-US" altLang="en-US" dirty="0"/>
              <a:t>Software companies revise their programs and sell new versions periodically</a:t>
            </a:r>
          </a:p>
          <a:p>
            <a:r>
              <a:rPr lang="en-US" dirty="0"/>
              <a:t>Software upgrades vary widely in the benefits that they provide</a:t>
            </a:r>
          </a:p>
          <a:p>
            <a:r>
              <a:rPr lang="en-US" dirty="0"/>
              <a:t>Developing an upgrading strategy is important for many businesses</a:t>
            </a:r>
          </a:p>
          <a:p>
            <a:pPr lvl="1"/>
            <a:r>
              <a:rPr lang="en-US" dirty="0"/>
              <a:t>Helps to ensure that updated software is more stable with fewer errors and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8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Systems Software</a:t>
            </a:r>
          </a:p>
          <a:p>
            <a:endParaRPr lang="en-US" dirty="0"/>
          </a:p>
          <a:p>
            <a:r>
              <a:rPr lang="en-US" altLang="en-US" dirty="0"/>
              <a:t>Controls the operations of computer hardware</a:t>
            </a:r>
          </a:p>
          <a:p>
            <a:r>
              <a:rPr lang="en-US" altLang="en-US" dirty="0"/>
              <a:t>Supports the application programs’ problem-solving capabilities</a:t>
            </a:r>
          </a:p>
          <a:p>
            <a:r>
              <a:rPr lang="en-US" altLang="en-US" dirty="0"/>
              <a:t>Types of systems software</a:t>
            </a:r>
          </a:p>
          <a:p>
            <a:pPr lvl="1"/>
            <a:r>
              <a:rPr lang="en-US" altLang="en-US" dirty="0"/>
              <a:t>Operating systems</a:t>
            </a:r>
          </a:p>
          <a:p>
            <a:pPr lvl="1"/>
            <a:r>
              <a:rPr lang="en-US" altLang="en-US" dirty="0"/>
              <a:t>Utility programs</a:t>
            </a:r>
          </a:p>
          <a:p>
            <a:pPr lvl="1"/>
            <a:r>
              <a:rPr lang="en-US" altLang="en-US" dirty="0"/>
              <a:t>Middleware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001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Software Support</a:t>
            </a:r>
          </a:p>
          <a:p>
            <a:endParaRPr lang="en-US" dirty="0"/>
          </a:p>
          <a:p>
            <a:r>
              <a:rPr lang="en-US" altLang="en-US" dirty="0"/>
              <a:t>Supporting local operations is one of the biggest challenges IS teams face when putting together standardized, company-wide systems</a:t>
            </a:r>
          </a:p>
          <a:p>
            <a:r>
              <a:rPr lang="en-US" altLang="en-US" dirty="0"/>
              <a:t>Outsourcing global support to one or more third-party distributors is gaining acceptance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294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Summary</a:t>
            </a:r>
          </a:p>
          <a:p>
            <a:endParaRPr lang="en-US" altLang="en-US" dirty="0"/>
          </a:p>
          <a:p>
            <a:pPr eaLnBrk="1" hangingPunct="1"/>
            <a:r>
              <a:rPr lang="en-US" dirty="0"/>
              <a:t>Software is valuable in helping individuals, workgroups, and entire enterprises achieve their goals</a:t>
            </a:r>
          </a:p>
          <a:p>
            <a:pPr eaLnBrk="1" hangingPunct="1"/>
            <a:r>
              <a:rPr lang="en-US" dirty="0"/>
              <a:t>The OS is called the “soul of the computer” because it controls how you enter data into your computer, perform meaningful work, and display results</a:t>
            </a:r>
          </a:p>
          <a:p>
            <a:pPr eaLnBrk="1" hangingPunct="1"/>
            <a:r>
              <a:rPr lang="en-US" dirty="0"/>
              <a:t>Organizations typically use off-the-shelf software to meet common business needs and proprietary software to meet unique business needs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software industry continues to undergo constant change; computer users need to be aware of recent trends and issues in the software industry to be effective in their business and personal life</a:t>
            </a:r>
          </a:p>
          <a:p>
            <a:pPr eaLnBrk="1" hangingPunct="1"/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A91B38-ED2A-4845-9D18-096E9CB771E0}" type="slidenum">
              <a:rPr lang="en-US" altLang="en-US" smtClean="0"/>
              <a:pPr>
                <a:spcBef>
                  <a:spcPct val="0"/>
                </a:spcBef>
              </a:pPr>
              <a:t>66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07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A set of programs that controls computer hardware and acts as an interface with application programs</a:t>
            </a:r>
          </a:p>
          <a:p>
            <a:r>
              <a:rPr lang="en-US" dirty="0"/>
              <a:t>Combinations of OSs, computers, and users:</a:t>
            </a:r>
          </a:p>
          <a:p>
            <a:pPr lvl="1"/>
            <a:r>
              <a:rPr lang="en-US" altLang="en-US" dirty="0"/>
              <a:t>Single computer with a single user</a:t>
            </a:r>
          </a:p>
          <a:p>
            <a:pPr lvl="1"/>
            <a:r>
              <a:rPr lang="en-US" altLang="en-US" dirty="0"/>
              <a:t>Single computer with multiple simultaneous users</a:t>
            </a:r>
          </a:p>
          <a:p>
            <a:pPr lvl="1"/>
            <a:r>
              <a:rPr lang="en-US" altLang="en-US" dirty="0"/>
              <a:t>Multiple computers with multiple users</a:t>
            </a:r>
          </a:p>
          <a:p>
            <a:pPr lvl="1"/>
            <a:r>
              <a:rPr lang="en-US" altLang="en-US" dirty="0"/>
              <a:t>Special-purpose computers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4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altLang="en-US" dirty="0"/>
              <a:t>A set of programs that controls computer hardware and acts as an interface with application programs</a:t>
            </a:r>
          </a:p>
          <a:p>
            <a:r>
              <a:rPr lang="en-US" dirty="0"/>
              <a:t>Combinations of OSs, computers, and users:</a:t>
            </a:r>
          </a:p>
          <a:p>
            <a:pPr lvl="1"/>
            <a:r>
              <a:rPr lang="en-US" altLang="en-US" dirty="0"/>
              <a:t>Single computer with a single user</a:t>
            </a:r>
          </a:p>
          <a:p>
            <a:pPr lvl="1"/>
            <a:r>
              <a:rPr lang="en-US" altLang="en-US" dirty="0"/>
              <a:t>Single computer with multiple simultaneous users</a:t>
            </a:r>
          </a:p>
          <a:p>
            <a:pPr lvl="1"/>
            <a:r>
              <a:rPr lang="en-US" altLang="en-US" dirty="0"/>
              <a:t>Multiple computers with multiple users</a:t>
            </a:r>
          </a:p>
          <a:p>
            <a:pPr lvl="1"/>
            <a:r>
              <a:rPr lang="en-US" altLang="en-US" dirty="0"/>
              <a:t>Special-purpose computers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7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endParaRPr lang="en-US" dirty="0"/>
          </a:p>
          <a:p>
            <a:r>
              <a:rPr lang="en-US" dirty="0"/>
              <a:t>Kernel</a:t>
            </a:r>
          </a:p>
          <a:p>
            <a:pPr lvl="1"/>
            <a:r>
              <a:rPr lang="en-US" altLang="en-US" dirty="0"/>
              <a:t>The heart of the operating system </a:t>
            </a:r>
          </a:p>
          <a:p>
            <a:pPr lvl="1"/>
            <a:r>
              <a:rPr lang="en-US" altLang="en-US" dirty="0"/>
              <a:t>Controls the most critical processes of the OS</a:t>
            </a:r>
          </a:p>
          <a:p>
            <a:pPr lvl="1"/>
            <a:r>
              <a:rPr lang="en-US" altLang="en-US" dirty="0"/>
              <a:t>Ties all of the OS components together and regulates other programs</a:t>
            </a:r>
          </a:p>
          <a:p>
            <a:r>
              <a:rPr lang="en-US" altLang="en-US" dirty="0"/>
              <a:t>Rescue disk</a:t>
            </a:r>
          </a:p>
          <a:p>
            <a:pPr lvl="1"/>
            <a:r>
              <a:rPr lang="en-US" altLang="en-US" dirty="0"/>
              <a:t>A storage device that contains some or all of the OS and can be used to start the computer if having trouble with the primary hard disk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12698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4"/>
            <a:ext cx="10034016" cy="9911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3" y="4885106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9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8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8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6" y="5449329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3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6456817"/>
            <a:ext cx="6399830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415635"/>
            <a:ext cx="1151034" cy="3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28188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361953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20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3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8720" y="6363035"/>
            <a:ext cx="1400289" cy="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488" y="6305978"/>
            <a:ext cx="1403024" cy="4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4703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6166" y="6513743"/>
            <a:ext cx="312906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092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7Kix9bjP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/status/169470093511591953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FragmentationDefragmentation.gif#/media/File:Defragmenting_disk.gi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/>
              <a:t>Principles of Information Systems, Thirteenth Edition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400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3400" i="1" dirty="0"/>
              <a:t>Chapter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i="1" dirty="0"/>
              <a:t> Software and Mobile Applications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96268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Functions performed by the OS</a:t>
            </a:r>
          </a:p>
          <a:p>
            <a:pPr lvl="1"/>
            <a:r>
              <a:rPr lang="en-US" altLang="en-US" dirty="0"/>
              <a:t>Control common computer hardware functions</a:t>
            </a:r>
          </a:p>
          <a:p>
            <a:pPr lvl="1"/>
            <a:r>
              <a:rPr lang="en-US" altLang="en-US" dirty="0"/>
              <a:t>Provide a user interface and input/output management</a:t>
            </a:r>
          </a:p>
          <a:p>
            <a:pPr lvl="1"/>
            <a:r>
              <a:rPr lang="en-US" altLang="en-US" dirty="0"/>
              <a:t>Provide a degree of hardware independence</a:t>
            </a:r>
          </a:p>
          <a:p>
            <a:pPr lvl="1"/>
            <a:r>
              <a:rPr lang="en-US" altLang="en-US" dirty="0"/>
              <a:t>Manage system memory</a:t>
            </a:r>
          </a:p>
          <a:p>
            <a:pPr lvl="1"/>
            <a:r>
              <a:rPr lang="en-US" altLang="en-US" dirty="0"/>
              <a:t>Manage processing tasks</a:t>
            </a:r>
          </a:p>
          <a:p>
            <a:pPr lvl="1"/>
            <a:r>
              <a:rPr lang="en-US" altLang="en-US" dirty="0"/>
              <a:t>Provide networking capability</a:t>
            </a:r>
          </a:p>
          <a:p>
            <a:pPr lvl="1"/>
            <a:r>
              <a:rPr lang="en-US" altLang="en-US" dirty="0"/>
              <a:t>Control access to system resources</a:t>
            </a:r>
          </a:p>
          <a:p>
            <a:pPr lvl="1"/>
            <a:r>
              <a:rPr lang="en-US" altLang="en-US" dirty="0"/>
              <a:t>Manage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295022"/>
          </a:xfrm>
        </p:spPr>
        <p:txBody>
          <a:bodyPr/>
          <a:lstStyle/>
          <a:p>
            <a:r>
              <a:rPr lang="en-US" altLang="en-US" dirty="0"/>
              <a:t>Common Hardware Functions</a:t>
            </a:r>
          </a:p>
          <a:p>
            <a:pPr lvl="1"/>
            <a:r>
              <a:rPr lang="en-US" altLang="en-US" dirty="0"/>
              <a:t>Get input from keyboard or another input device</a:t>
            </a:r>
          </a:p>
          <a:p>
            <a:pPr lvl="1"/>
            <a:r>
              <a:rPr lang="en-US" altLang="en-US" dirty="0"/>
              <a:t>Retrieve data from disks</a:t>
            </a:r>
          </a:p>
          <a:p>
            <a:pPr lvl="1"/>
            <a:r>
              <a:rPr lang="en-US" altLang="en-US" dirty="0"/>
              <a:t>Store data on disks</a:t>
            </a:r>
          </a:p>
          <a:p>
            <a:pPr lvl="1"/>
            <a:r>
              <a:rPr lang="en-US" altLang="en-US" dirty="0"/>
              <a:t>Display information on a monitor or printer</a:t>
            </a:r>
          </a:p>
          <a:p>
            <a:r>
              <a:rPr lang="en-US" altLang="en-US" dirty="0"/>
              <a:t>User Interface and Input/Output Management</a:t>
            </a:r>
          </a:p>
          <a:p>
            <a:pPr lvl="1"/>
            <a:r>
              <a:rPr lang="en-US" altLang="en-US" dirty="0"/>
              <a:t>A user interface allows individuals to access and </a:t>
            </a:r>
            <a:r>
              <a:rPr lang="en-US" dirty="0"/>
              <a:t>interact with the computer system</a:t>
            </a:r>
          </a:p>
          <a:p>
            <a:pPr lvl="1"/>
            <a:r>
              <a:rPr lang="en-US" altLang="en-US" dirty="0"/>
              <a:t>A command-based user interface requires text commands</a:t>
            </a:r>
          </a:p>
          <a:p>
            <a:pPr lvl="1"/>
            <a:r>
              <a:rPr lang="en-US" altLang="en-US" dirty="0"/>
              <a:t>A graphical user interface (GUI) </a:t>
            </a:r>
          </a:p>
          <a:p>
            <a:pPr lvl="2"/>
            <a:r>
              <a:rPr lang="en-US" altLang="en-US" dirty="0"/>
              <a:t>The user interacts with icons and menus to send commands to the computer system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1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pic>
        <p:nvPicPr>
          <p:cNvPr id="24582" name="Picture 5" descr="Command-based and graphical user interfaces" title="Figure 4-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138363"/>
            <a:ext cx="75819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7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1B604A-3827-3C47-B569-B97E5C1C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156249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https://www.youtube.com/watch?v=lZ7Kix9bjPI</a:t>
            </a:r>
            <a:r>
              <a:rPr lang="en-GB" dirty="0"/>
              <a:t> </a:t>
            </a:r>
          </a:p>
          <a:p>
            <a:r>
              <a:rPr lang="en-GB" dirty="0"/>
              <a:t>There is a saying, “graphical user interfaces make easy tasks easier, while command line interfaces make difficult tasks possible.” </a:t>
            </a:r>
          </a:p>
          <a:p>
            <a:r>
              <a:rPr lang="en-GB" dirty="0"/>
              <a:t>Some other advantages:</a:t>
            </a:r>
          </a:p>
          <a:p>
            <a:pPr lvl="1"/>
            <a:r>
              <a:rPr lang="en-GB" dirty="0"/>
              <a:t>No GUI overhead</a:t>
            </a:r>
          </a:p>
          <a:p>
            <a:pPr lvl="1"/>
            <a:r>
              <a:rPr lang="en-GB" dirty="0"/>
              <a:t>You can script tasks and series of procedures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5BB06A-22F3-B949-BEB7-29F39E0B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GB" dirty="0"/>
              <a:t>Why Should You Learn the Command-based Interface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02D628-D2C5-B14A-B176-DDE1ABFD9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4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528932"/>
          </a:xfrm>
        </p:spPr>
        <p:txBody>
          <a:bodyPr/>
          <a:lstStyle/>
          <a:p>
            <a:r>
              <a:rPr lang="en-US" altLang="en-US" dirty="0"/>
              <a:t>Other user interfaces:</a:t>
            </a:r>
          </a:p>
          <a:p>
            <a:pPr lvl="1"/>
            <a:r>
              <a:rPr lang="en-US" altLang="en-US" dirty="0"/>
              <a:t>Voice User Interface</a:t>
            </a:r>
          </a:p>
          <a:p>
            <a:pPr lvl="2"/>
            <a:r>
              <a:rPr lang="en-US" altLang="en-US" dirty="0"/>
              <a:t>To interact with computers and devices using spoken language</a:t>
            </a:r>
          </a:p>
          <a:p>
            <a:pPr lvl="2"/>
            <a:r>
              <a:rPr lang="en-US" altLang="en-US" dirty="0"/>
              <a:t>Virtual assistants like Siri, Amazon's Alexa, and Google Assistant are prominent examples</a:t>
            </a:r>
          </a:p>
          <a:p>
            <a:pPr lvl="1"/>
            <a:r>
              <a:rPr lang="en-US" altLang="en-US" dirty="0"/>
              <a:t>Natural User Interface (NUI) </a:t>
            </a:r>
          </a:p>
          <a:p>
            <a:pPr lvl="2"/>
            <a:r>
              <a:rPr lang="en-US" altLang="en-US" dirty="0"/>
              <a:t>Seamlessly integrates gestures (as seen in Xbox Kinect), voice commands (like Siri), and touch to create an intuitive and </a:t>
            </a:r>
            <a:r>
              <a:rPr lang="en-US" altLang="en-US" i="1" u="sng" dirty="0"/>
              <a:t>natural</a:t>
            </a:r>
            <a:r>
              <a:rPr lang="en-US" altLang="en-US" dirty="0"/>
              <a:t> way of interacting with computers</a:t>
            </a:r>
          </a:p>
          <a:p>
            <a:pPr lvl="1"/>
            <a:r>
              <a:rPr lang="en-US" altLang="en-US" dirty="0"/>
              <a:t>Brain-Computer Interfaces (BCI)</a:t>
            </a:r>
          </a:p>
          <a:p>
            <a:pPr lvl="2"/>
            <a:r>
              <a:rPr lang="en-US" altLang="en-US" dirty="0"/>
              <a:t>For people with disabilities: </a:t>
            </a:r>
            <a:r>
              <a:rPr lang="en-US" altLang="en-US" dirty="0">
                <a:hlinkClick r:id="rId3"/>
              </a:rPr>
              <a:t>https://twitter.com/i/status/1694700935115919536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Hardware Independence </a:t>
            </a:r>
          </a:p>
          <a:p>
            <a:pPr lvl="1"/>
            <a:r>
              <a:rPr lang="en-US" altLang="en-US" dirty="0"/>
              <a:t>Application program interface (API): a</a:t>
            </a:r>
            <a:r>
              <a:rPr lang="en-US" dirty="0"/>
              <a:t> set of programming instructions and standards for one software program to access and use the services of another software program</a:t>
            </a:r>
          </a:p>
          <a:p>
            <a:pPr lvl="2"/>
            <a:r>
              <a:rPr lang="en-GB" dirty="0"/>
              <a:t>An API provides a software-to-software interface, not a user interface. </a:t>
            </a:r>
          </a:p>
          <a:p>
            <a:pPr lvl="2"/>
            <a:r>
              <a:rPr lang="en-GB" dirty="0"/>
              <a:t>The API also provides software developers tools that allow them to build application software without needing to understand the inner workings of the OS and hardware.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5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533001"/>
          </a:xfrm>
        </p:spPr>
        <p:txBody>
          <a:bodyPr/>
          <a:lstStyle/>
          <a:p>
            <a:r>
              <a:rPr lang="en-US" altLang="en-US" dirty="0"/>
              <a:t>Memory Management</a:t>
            </a:r>
          </a:p>
          <a:p>
            <a:pPr lvl="1"/>
            <a:r>
              <a:rPr lang="en-US" altLang="en-US" dirty="0"/>
              <a:t>Allows the computer to execute program instructions effectively and to speed processing</a:t>
            </a:r>
          </a:p>
          <a:p>
            <a:pPr lvl="1"/>
            <a:r>
              <a:rPr lang="en-US" dirty="0"/>
              <a:t>Virtual memory: hard disk space is allocated to supplement the immediate, functional memory capacity of RAM</a:t>
            </a:r>
          </a:p>
          <a:p>
            <a:pPr lvl="2"/>
            <a:r>
              <a:rPr lang="en-GB" dirty="0"/>
              <a:t>Virtual memory works by swapping programs or parts of programs between memory and one or more disk devices—a concept called </a:t>
            </a:r>
            <a:r>
              <a:rPr lang="en-GB" b="1" dirty="0"/>
              <a:t>paging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Paging reduces CPU idle time and increases the number of jobs that can run in a given time span.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755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373505"/>
          </a:xfrm>
        </p:spPr>
        <p:txBody>
          <a:bodyPr/>
          <a:lstStyle/>
          <a:p>
            <a:r>
              <a:rPr lang="en-US" altLang="en-US" dirty="0"/>
              <a:t>Processing Tasks: </a:t>
            </a:r>
            <a:r>
              <a:rPr lang="en-US" dirty="0"/>
              <a:t>Five basic task management techniques</a:t>
            </a:r>
            <a:endParaRPr lang="en-US" altLang="en-US" dirty="0"/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Multiuser: allows two or more users to run programs at the same time on one computer</a:t>
            </a:r>
          </a:p>
          <a:p>
            <a:pPr marL="742950" lvl="2" indent="-342900"/>
            <a:r>
              <a:rPr lang="en-US" dirty="0"/>
              <a:t>Consider operating systems designed for server environments, like Microsoft's Windows Server,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Multiprocessing: supports running a program on more than one CPU (or core)</a:t>
            </a:r>
          </a:p>
          <a:p>
            <a:pPr marL="571500" lvl="1" indent="-342900">
              <a:buFont typeface="+mj-lt"/>
              <a:buAutoNum type="arabicPeriod" startAt="3"/>
            </a:pPr>
            <a:r>
              <a:rPr lang="en-US" dirty="0"/>
              <a:t>Multitasking: allows more than one program to run concurrently</a:t>
            </a:r>
          </a:p>
          <a:p>
            <a:pPr marL="571500" lvl="1" indent="-342900">
              <a:buFont typeface="+mj-lt"/>
              <a:buAutoNum type="arabicPeriod" startAt="3"/>
            </a:pPr>
            <a:r>
              <a:rPr lang="en-US" dirty="0"/>
              <a:t>Multithreading: allows different threads of a single program to run concurrently</a:t>
            </a:r>
          </a:p>
          <a:p>
            <a:pPr marL="742950" lvl="2" indent="-342900"/>
            <a:r>
              <a:rPr lang="en-GB" dirty="0"/>
              <a:t>A thread is a set of instructions within an application that is independent of other threads.</a:t>
            </a:r>
          </a:p>
          <a:p>
            <a:pPr marL="742950" lvl="2" indent="-342900"/>
            <a:r>
              <a:rPr lang="en-GB" dirty="0"/>
              <a:t>For example, in a spreadsheet program, the thread to open the workbook is separate from the thread to sum a column of figures.</a:t>
            </a:r>
            <a:endParaRPr lang="en-US" dirty="0"/>
          </a:p>
          <a:p>
            <a:pPr marL="571500" lvl="1" indent="-342900">
              <a:buFont typeface="+mj-lt"/>
              <a:buAutoNum type="arabicPeriod" startAt="3"/>
            </a:pPr>
            <a:r>
              <a:rPr lang="en-US" dirty="0"/>
              <a:t>Real time: responds to input instantly</a:t>
            </a:r>
          </a:p>
          <a:p>
            <a:pPr marL="742950" lvl="2" indent="-342900"/>
            <a:r>
              <a:rPr lang="en-GB" dirty="0"/>
              <a:t>Real-time operating systems are used to control the operation of jet engines, the deployment of air bags, and the operation of antilock braking systems—among other uses. </a:t>
            </a:r>
          </a:p>
          <a:p>
            <a:pPr marL="742950" lvl="2" indent="-342900">
              <a:buFont typeface="+mj-lt"/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0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072601"/>
          </a:xfrm>
        </p:spPr>
        <p:txBody>
          <a:bodyPr/>
          <a:lstStyle/>
          <a:p>
            <a:pPr lvl="1"/>
            <a:r>
              <a:rPr lang="en-GB" dirty="0"/>
              <a:t>Not all operating systems employ all these approaches to task management. For example, the general-purpose operating systems (e.g., Windows, Mac OS, and Linux) cannot support real-time processing. </a:t>
            </a:r>
          </a:p>
          <a:p>
            <a:pPr marL="742950" lvl="2" indent="-342900">
              <a:buFont typeface="+mj-lt"/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5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Networking Capability</a:t>
            </a:r>
          </a:p>
          <a:p>
            <a:pPr lvl="1"/>
            <a:r>
              <a:rPr lang="en-US" altLang="en-US" dirty="0"/>
              <a:t>Allows computers in a network to send and receive data and share computing resources</a:t>
            </a:r>
          </a:p>
          <a:p>
            <a:r>
              <a:rPr lang="en-US" dirty="0"/>
              <a:t>Access to System Resources and Security</a:t>
            </a:r>
          </a:p>
          <a:p>
            <a:pPr lvl="1"/>
            <a:r>
              <a:rPr lang="en-US" altLang="en-US" dirty="0"/>
              <a:t>Provides protection against unauthorized access to the users’ data and programs</a:t>
            </a:r>
          </a:p>
          <a:p>
            <a:pPr lvl="1"/>
            <a:r>
              <a:rPr lang="en-US" altLang="en-US" dirty="0"/>
              <a:t>Establishes a logon procedure</a:t>
            </a:r>
          </a:p>
          <a:p>
            <a:pPr lvl="2"/>
            <a:r>
              <a:rPr lang="en-US" altLang="en-US" dirty="0"/>
              <a:t>May control access to specific system resources</a:t>
            </a:r>
          </a:p>
          <a:p>
            <a:pPr lvl="1"/>
            <a:r>
              <a:rPr lang="en-US" altLang="en-US" dirty="0"/>
              <a:t>Tracks who is using the system, length of use, and attempted security breaches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068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File Management</a:t>
            </a:r>
          </a:p>
          <a:p>
            <a:pPr lvl="1"/>
            <a:r>
              <a:rPr lang="en-US" altLang="en-US" dirty="0"/>
              <a:t>Ensures that files in secondary storage are available when needed</a:t>
            </a:r>
          </a:p>
          <a:p>
            <a:pPr lvl="1"/>
            <a:r>
              <a:rPr lang="en-US" altLang="en-US" dirty="0"/>
              <a:t>Protects files from access by unauthorized users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797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1600" y="1600200"/>
            <a:ext cx="6172200" cy="377026"/>
          </a:xfrm>
        </p:spPr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1600" y="2231091"/>
            <a:ext cx="6172200" cy="381796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After completing this chapter, you will be able to: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Define the term “sphere of influence,” and describe how it can be used to classify software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Define the basic functions performed by the operating system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Identify current operating systems that are used for personal, workgroup, and enterprise computing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Discuss how application software can support personal, workgroup, and enterprise business objectives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Identify programming languages in use today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Identify key software issues and trends that have an impact </a:t>
            </a:r>
            <a:r>
              <a:rPr lang="en-US" dirty="0" err="1"/>
              <a:t>onseveral</a:t>
            </a:r>
            <a:r>
              <a:rPr lang="en-US" dirty="0"/>
              <a:t> organizations and individuals</a:t>
            </a:r>
          </a:p>
        </p:txBody>
      </p:sp>
      <p:sp>
        <p:nvSpPr>
          <p:cNvPr id="7173" name="Footer Placeholder 21"/>
          <p:cNvSpPr>
            <a:spLocks noGrp="1"/>
          </p:cNvSpPr>
          <p:nvPr>
            <p:ph type="ftr" sz="quarter" idx="10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222222"/>
                </a:solidFill>
                <a:latin typeface="Arial" charset="0"/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177413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Operating Systems</a:t>
            </a:r>
          </a:p>
        </p:txBody>
      </p:sp>
      <p:pic>
        <p:nvPicPr>
          <p:cNvPr id="31747" name="Content Placeholder 5" descr="Operating systems by sphere of influence" title="Table 4-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5088" y="2362200"/>
            <a:ext cx="6473825" cy="28051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31962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PC OS</a:t>
            </a:r>
          </a:p>
          <a:p>
            <a:pPr lvl="1"/>
            <a:r>
              <a:rPr lang="en-US" dirty="0"/>
              <a:t>As of Windows 10, Microsoft is moving away from releasing major new versions, but will provide ongoing, incremental upgrades and improvements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6" name="Picture 5" descr="Microsoft Windows 10" title="Figure 4-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51769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7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652760"/>
          </a:xfrm>
        </p:spPr>
        <p:txBody>
          <a:bodyPr/>
          <a:lstStyle/>
          <a:p>
            <a:r>
              <a:rPr lang="en-US" dirty="0"/>
              <a:t>Apple Computer OS</a:t>
            </a:r>
          </a:p>
          <a:p>
            <a:pPr lvl="1"/>
            <a:r>
              <a:rPr lang="en-US" dirty="0"/>
              <a:t>Mac OS X has been upgraded multiple times</a:t>
            </a:r>
          </a:p>
          <a:p>
            <a:pPr lvl="1"/>
            <a:r>
              <a:rPr lang="en-US" dirty="0"/>
              <a:t>First eight versions were named after big cats</a:t>
            </a:r>
          </a:p>
          <a:p>
            <a:pPr lvl="1"/>
            <a:r>
              <a:rPr lang="en-US" dirty="0"/>
              <a:t>Latest versions are named after places in California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576533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</p:txBody>
      </p:sp>
      <p:pic>
        <p:nvPicPr>
          <p:cNvPr id="34819" name="Content Placeholder 5" descr="Summary of recent Mac operating systems" title="Table 4-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828800"/>
            <a:ext cx="6135688" cy="3819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27731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5845" name="Content Placeholder 2"/>
          <p:cNvSpPr>
            <a:spLocks noGrp="1"/>
          </p:cNvSpPr>
          <p:nvPr>
            <p:ph idx="1"/>
          </p:nvPr>
        </p:nvSpPr>
        <p:spPr>
          <a:xfrm>
            <a:off x="361339" y="1143000"/>
            <a:ext cx="8415338" cy="4913653"/>
          </a:xfrm>
        </p:spPr>
        <p:txBody>
          <a:bodyPr/>
          <a:lstStyle/>
          <a:p>
            <a:r>
              <a:rPr lang="en-US" dirty="0"/>
              <a:t>Linux</a:t>
            </a:r>
          </a:p>
          <a:p>
            <a:pPr lvl="1"/>
            <a:r>
              <a:rPr lang="en-US" altLang="en-US" dirty="0"/>
              <a:t>Open-source operating system, de</a:t>
            </a:r>
            <a:r>
              <a:rPr lang="en-GB" dirty="0" err="1"/>
              <a:t>veloped</a:t>
            </a:r>
            <a:r>
              <a:rPr lang="en-GB" dirty="0"/>
              <a:t> in 1991 by Linus Torvalds as a student in Finland </a:t>
            </a:r>
          </a:p>
          <a:p>
            <a:pPr lvl="1"/>
            <a:r>
              <a:rPr lang="en-GB" dirty="0"/>
              <a:t>Linux is just a kernel</a:t>
            </a:r>
          </a:p>
          <a:p>
            <a:pPr lvl="1"/>
            <a:r>
              <a:rPr lang="en-GB" dirty="0"/>
              <a:t>Enhanced over time through collaborative efforts from the community</a:t>
            </a:r>
          </a:p>
          <a:p>
            <a:pPr lvl="1"/>
            <a:r>
              <a:rPr lang="en-GB" dirty="0"/>
              <a:t>Individuals and organizations can use the open-source Linux code to create their own distribution (flavour) of Linux</a:t>
            </a:r>
          </a:p>
          <a:p>
            <a:pPr lvl="1"/>
            <a:r>
              <a:rPr lang="en-GB" dirty="0"/>
              <a:t>A distribution is a complete operating system that consists of: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GB" dirty="0"/>
              <a:t>The Linux kernel (the core of the operating system)—which controls the hardware, manages files, separates processes, and performs other basic functions—along with other software 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GB" dirty="0"/>
              <a:t>Other software such as the terminal interface and available commands, the graphical user interface (GUI), and other useful utility programs. </a:t>
            </a:r>
          </a:p>
          <a:p>
            <a:pPr marL="228600" lvl="1" indent="0">
              <a:buNone/>
            </a:pPr>
            <a:endParaRPr lang="en-GB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575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6" name="Content Placeholder 5" descr="openSUSE operating system" title="Figure 4-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0" y="3306000"/>
            <a:ext cx="7524750" cy="2943225"/>
          </a:xfrm>
          <a:prstGeom prst="rect">
            <a:avLst/>
          </a:prstGeom>
        </p:spPr>
      </p:pic>
      <p:sp>
        <p:nvSpPr>
          <p:cNvPr id="35845" name="Content Placeholder 2"/>
          <p:cNvSpPr>
            <a:spLocks noGrp="1"/>
          </p:cNvSpPr>
          <p:nvPr>
            <p:ph idx="1"/>
          </p:nvPr>
        </p:nvSpPr>
        <p:spPr>
          <a:xfrm>
            <a:off x="361339" y="1143000"/>
            <a:ext cx="8415338" cy="1849737"/>
          </a:xfrm>
        </p:spPr>
        <p:txBody>
          <a:bodyPr/>
          <a:lstStyle/>
          <a:p>
            <a:pPr marL="22860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Two of the most widely used distributions come from software companies:</a:t>
            </a:r>
          </a:p>
          <a:p>
            <a:pPr lvl="2"/>
            <a:r>
              <a:rPr lang="en-US" altLang="en-US" dirty="0"/>
              <a:t>Red Hat</a:t>
            </a:r>
          </a:p>
          <a:p>
            <a:pPr lvl="2"/>
            <a:r>
              <a:rPr lang="en-US" altLang="en-US" dirty="0"/>
              <a:t>SUSE</a:t>
            </a:r>
          </a:p>
          <a:p>
            <a:pPr lvl="1"/>
            <a:r>
              <a:rPr lang="en-US" dirty="0"/>
              <a:t>openSUSE is the distribution sponsored by SUSE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7348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Computing 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789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608406"/>
          </a:xfrm>
        </p:spPr>
        <p:txBody>
          <a:bodyPr/>
          <a:lstStyle/>
          <a:p>
            <a:r>
              <a:rPr lang="en-US" dirty="0"/>
              <a:t>Google: Android and Chrome</a:t>
            </a:r>
          </a:p>
          <a:p>
            <a:pPr lvl="1"/>
            <a:r>
              <a:rPr lang="en-US" altLang="en-US" dirty="0"/>
              <a:t>Chrome OS</a:t>
            </a:r>
          </a:p>
          <a:p>
            <a:pPr lvl="2"/>
            <a:r>
              <a:rPr lang="en-US" altLang="en-US" dirty="0"/>
              <a:t>Linux-based operating system designed for netbooks and nettops</a:t>
            </a:r>
          </a:p>
          <a:p>
            <a:pPr lvl="2"/>
            <a:r>
              <a:rPr lang="en-US" altLang="en-US" dirty="0"/>
              <a:t>Designed to run on inexpensive low-power computers</a:t>
            </a:r>
          </a:p>
          <a:p>
            <a:pPr lvl="1"/>
            <a:r>
              <a:rPr lang="en-US" altLang="en-US" dirty="0"/>
              <a:t>Chromium OS: an open-source version of Chrome OS</a:t>
            </a:r>
          </a:p>
          <a:p>
            <a:pPr lvl="1"/>
            <a:r>
              <a:rPr lang="en-US" altLang="en-US" dirty="0"/>
              <a:t>Android: an operating system for mobile devices</a:t>
            </a:r>
          </a:p>
          <a:p>
            <a:pPr lvl="2"/>
            <a:r>
              <a:rPr lang="en-US" altLang="en-US" dirty="0"/>
              <a:t>The majorly of mobile phones worldwide use Android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Operating Systems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488647"/>
          </a:xfrm>
        </p:spPr>
        <p:txBody>
          <a:bodyPr/>
          <a:lstStyle/>
          <a:p>
            <a:r>
              <a:rPr lang="en-US" altLang="en-US" dirty="0"/>
              <a:t>Windows Server provides:</a:t>
            </a:r>
          </a:p>
          <a:p>
            <a:pPr lvl="1"/>
            <a:r>
              <a:rPr lang="en-US" dirty="0"/>
              <a:t>A powerful Web server management system</a:t>
            </a:r>
          </a:p>
          <a:p>
            <a:pPr lvl="1"/>
            <a:r>
              <a:rPr lang="en-US" dirty="0"/>
              <a:t>Virtualization tools that allow various operating systems to run on a single server</a:t>
            </a:r>
          </a:p>
          <a:p>
            <a:pPr lvl="1"/>
            <a:r>
              <a:rPr lang="en-US" dirty="0"/>
              <a:t>Advanced security features</a:t>
            </a:r>
          </a:p>
          <a:p>
            <a:pPr lvl="1"/>
            <a:r>
              <a:rPr lang="en-US" dirty="0"/>
              <a:t>Robust administrative support</a:t>
            </a:r>
          </a:p>
          <a:p>
            <a:r>
              <a:rPr lang="en-US" dirty="0"/>
              <a:t>UNIX</a:t>
            </a:r>
          </a:p>
          <a:p>
            <a:pPr lvl="1"/>
            <a:r>
              <a:rPr lang="en-GB" dirty="0"/>
              <a:t>There are many variants of UNIX, including HP-UX from Hewlett-Packard, AIX from IBM, and Solaris from Oracle </a:t>
            </a:r>
          </a:p>
          <a:p>
            <a:pPr lvl="1"/>
            <a:r>
              <a:rPr lang="en-GB" dirty="0"/>
              <a:t>Therefore, it’s a family of UNIX-based operating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59522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Operating Systems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Red Hat Enterprise Linux Server can manage a cluster of several servers</a:t>
            </a:r>
          </a:p>
          <a:p>
            <a:r>
              <a:rPr lang="en-US" altLang="en-US" dirty="0"/>
              <a:t>Mac OS X Server</a:t>
            </a:r>
          </a:p>
          <a:p>
            <a:pPr lvl="1"/>
            <a:r>
              <a:rPr lang="en-US" dirty="0"/>
              <a:t>First modern server OS from Apple</a:t>
            </a:r>
          </a:p>
          <a:p>
            <a:pPr lvl="1"/>
            <a:r>
              <a:rPr lang="en-US" dirty="0"/>
              <a:t>Based on the UNIX OS</a:t>
            </a:r>
          </a:p>
          <a:p>
            <a:pPr lvl="1"/>
            <a:r>
              <a:rPr lang="en-US" dirty="0"/>
              <a:t>Makes it easy to collaborate, develop software, host Web sites and wikis, configure Mac and iOS devices, and remotely access a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636457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Operating Systems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Examples of mainframe OSs</a:t>
            </a:r>
          </a:p>
          <a:p>
            <a:pPr lvl="1"/>
            <a:r>
              <a:rPr lang="en-US" altLang="en-US" dirty="0"/>
              <a:t>z/OS: IBM’s first 64-bit enterprise OS</a:t>
            </a:r>
          </a:p>
          <a:p>
            <a:pPr lvl="1"/>
            <a:r>
              <a:rPr lang="en-US" altLang="en-US" dirty="0"/>
              <a:t>HP-UX from Hewlett-Packard</a:t>
            </a:r>
          </a:p>
          <a:p>
            <a:pPr lvl="1"/>
            <a:r>
              <a:rPr lang="en-US" altLang="en-US" dirty="0"/>
              <a:t>Linux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06060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Software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Consists of computer programs that control the workings of computer hardware</a:t>
            </a:r>
          </a:p>
          <a:p>
            <a:r>
              <a:rPr lang="en-US" dirty="0"/>
              <a:t>Software can be divided into two types:</a:t>
            </a:r>
          </a:p>
          <a:p>
            <a:pPr lvl="1"/>
            <a:r>
              <a:rPr lang="en-US" dirty="0"/>
              <a:t>System software – includes operating system (OS), utilities, and middleware that coordinate the activities and functions of the hardware and other programs</a:t>
            </a:r>
          </a:p>
          <a:p>
            <a:pPr lvl="1"/>
            <a:r>
              <a:rPr lang="en-US" dirty="0"/>
              <a:t>Application software – programs that help users solve particular computing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1526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Operating Systems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Smartphones employ full-fledged computer OSs</a:t>
            </a:r>
          </a:p>
          <a:p>
            <a:pPr lvl="1"/>
            <a:r>
              <a:rPr lang="en-US" dirty="0"/>
              <a:t>Google Android</a:t>
            </a:r>
          </a:p>
          <a:p>
            <a:pPr lvl="1"/>
            <a:r>
              <a:rPr lang="en-US" dirty="0"/>
              <a:t>Apple iOS</a:t>
            </a:r>
          </a:p>
          <a:p>
            <a:pPr lvl="1"/>
            <a:r>
              <a:rPr lang="en-US" dirty="0"/>
              <a:t>Microsoft Windows Phone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1990" name="Picture 5" descr="Comparison of smartphone operating systems" title="Table 4-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9" y="3267849"/>
            <a:ext cx="74866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001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Operating Systems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996479"/>
          </a:xfrm>
        </p:spPr>
        <p:txBody>
          <a:bodyPr/>
          <a:lstStyle/>
          <a:p>
            <a:r>
              <a:rPr lang="en-US" dirty="0"/>
              <a:t>Embedded system: a computer system (including a processor) implanted in and dedicated to the control of another device</a:t>
            </a:r>
            <a:endParaRPr lang="en-US" altLang="en-US" dirty="0"/>
          </a:p>
          <a:p>
            <a:r>
              <a:rPr lang="en-US" altLang="en-US" dirty="0"/>
              <a:t>Popular OSs for embedded systems</a:t>
            </a:r>
          </a:p>
          <a:p>
            <a:pPr lvl="1"/>
            <a:r>
              <a:rPr lang="en-US" altLang="en-US" dirty="0"/>
              <a:t>Windows Embedded</a:t>
            </a:r>
          </a:p>
          <a:p>
            <a:pPr lvl="1"/>
            <a:r>
              <a:rPr lang="en-GB" dirty="0"/>
              <a:t>Because embedded systems are usually designed for a specific purpose in a specific device, they are usually proprietary or custom-created and owned by the manufacturer.  Examples: </a:t>
            </a:r>
            <a:r>
              <a:rPr lang="en-US" altLang="en-US" dirty="0"/>
              <a:t>OSs in e-book readers, ATMs, networking devices, GPS devices, and media players</a:t>
            </a:r>
          </a:p>
          <a:p>
            <a:r>
              <a:rPr lang="en-GB" dirty="0"/>
              <a:t>The typical car contains many embedded systems, including:</a:t>
            </a:r>
          </a:p>
          <a:p>
            <a:pPr lvl="1"/>
            <a:r>
              <a:rPr lang="en-GB" dirty="0"/>
              <a:t>Those that control antilock brakes, air bag deployment, fuel injection, active suspension devices, transmission control, and cruise control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565941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Utility program: a program that helps to perform maintenance or correct problems with a 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4038" name="Picture 5" descr="Sysinternals Suite" title="Figure 4-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590800"/>
            <a:ext cx="71088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68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815164"/>
          </a:xfrm>
        </p:spPr>
        <p:txBody>
          <a:bodyPr/>
          <a:lstStyle/>
          <a:p>
            <a:r>
              <a:rPr lang="en-US" altLang="en-US" dirty="0"/>
              <a:t>Hardware utilities</a:t>
            </a:r>
          </a:p>
          <a:p>
            <a:pPr lvl="1"/>
            <a:r>
              <a:rPr lang="en-GB" dirty="0"/>
              <a:t>Such as disk utilities, which can </a:t>
            </a:r>
          </a:p>
          <a:p>
            <a:pPr lvl="2"/>
            <a:r>
              <a:rPr lang="en-GB" dirty="0"/>
              <a:t>check the hard disk’s boot sector, file allocation tables, and directories and </a:t>
            </a:r>
            <a:r>
              <a:rPr lang="en-GB" dirty="0" err="1"/>
              <a:t>analyze</a:t>
            </a:r>
            <a:r>
              <a:rPr lang="en-GB" dirty="0"/>
              <a:t> them to ensure that the hard disk is not damaged</a:t>
            </a:r>
          </a:p>
          <a:p>
            <a:pPr lvl="2"/>
            <a:r>
              <a:rPr lang="en-GB" dirty="0"/>
              <a:t>optimize the placement of files on a crowded disk</a:t>
            </a:r>
            <a:endParaRPr lang="en-US" altLang="en-US" dirty="0"/>
          </a:p>
          <a:p>
            <a:r>
              <a:rPr lang="en-US" altLang="en-US" dirty="0"/>
              <a:t>Security utilities</a:t>
            </a:r>
          </a:p>
          <a:p>
            <a:pPr lvl="1"/>
            <a:r>
              <a:rPr lang="en-GB" dirty="0"/>
              <a:t>Antivirus and anti-malware utilities </a:t>
            </a:r>
          </a:p>
          <a:p>
            <a:pPr lvl="1"/>
            <a:r>
              <a:rPr lang="en-GB" dirty="0"/>
              <a:t>Fire-wall software: filters incoming and outgoing packets, making sure that neither hackers nor their tools are attacking the system</a:t>
            </a:r>
            <a:endParaRPr lang="en-US" altLang="en-US" dirty="0"/>
          </a:p>
          <a:p>
            <a:r>
              <a:rPr lang="en-US" altLang="en-US" dirty="0"/>
              <a:t>File-compression utilities</a:t>
            </a:r>
          </a:p>
          <a:p>
            <a:pPr lvl="1"/>
            <a:r>
              <a:rPr lang="en-GB" dirty="0"/>
              <a:t>File-compression programs can reduce the amount of disk space required to store a file or reduce the time it takes to transfer a file over the Internet</a:t>
            </a:r>
          </a:p>
          <a:p>
            <a:pPr lvl="1"/>
            <a:r>
              <a:rPr lang="en-GB" dirty="0"/>
              <a:t>A Zip file has a .zip extension, and its contents can be unzipped to the original size </a:t>
            </a:r>
          </a:p>
          <a:p>
            <a:pPr lvl="1"/>
            <a:r>
              <a:rPr lang="en-GB" dirty="0"/>
              <a:t>MP3 is a popular file-compression format used to store, transfer, and play music and audio files, such as podcasts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59097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704091"/>
          </a:xfrm>
        </p:spPr>
        <p:txBody>
          <a:bodyPr/>
          <a:lstStyle/>
          <a:p>
            <a:r>
              <a:rPr lang="en-US" altLang="en-US" dirty="0"/>
              <a:t>Network and Internet utilities</a:t>
            </a:r>
          </a:p>
          <a:p>
            <a:pPr lvl="1"/>
            <a:r>
              <a:rPr lang="en-GB" dirty="0"/>
              <a:t>Network utility software can help you to keep track of network components, traffic flows, and network performance.</a:t>
            </a:r>
            <a:endParaRPr lang="en-US" altLang="en-US" dirty="0"/>
          </a:p>
          <a:p>
            <a:r>
              <a:rPr lang="en-US" altLang="en-US" dirty="0"/>
              <a:t>Server and mainframe utilities</a:t>
            </a:r>
          </a:p>
          <a:p>
            <a:pPr lvl="1"/>
            <a:r>
              <a:rPr lang="en-GB" dirty="0"/>
              <a:t>Software that allows the creation of virtual servers, which separate a physical computing device into one or more “virtual” servers, </a:t>
            </a:r>
            <a:endParaRPr lang="en-US" altLang="en-US" dirty="0"/>
          </a:p>
          <a:p>
            <a:pPr lvl="1"/>
            <a:r>
              <a:rPr lang="en-GB" dirty="0"/>
              <a:t>Companies using virtual servers can save millions of dollars in capital and operating expenses (including energy costs) per year by dramatically reducing the number of actual physical servers in use. </a:t>
            </a:r>
            <a:endParaRPr lang="en-US" altLang="en-US" dirty="0"/>
          </a:p>
          <a:p>
            <a:r>
              <a:rPr lang="en-US" altLang="en-US" dirty="0"/>
              <a:t>Other utilities: defraggers, system cleaners, uninstallers, etc.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048899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54C530-8767-9C45-92C2-4242CE19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965427"/>
          </a:xfrm>
        </p:spPr>
        <p:txBody>
          <a:bodyPr/>
          <a:lstStyle/>
          <a:p>
            <a:r>
              <a:rPr lang="en-GB" dirty="0"/>
              <a:t>Based on class discussion, you must be able to address the following questions:</a:t>
            </a:r>
          </a:p>
          <a:p>
            <a:pPr lvl="1"/>
            <a:r>
              <a:rPr lang="en-GB" dirty="0"/>
              <a:t>What causes file fragmentation?</a:t>
            </a:r>
          </a:p>
          <a:p>
            <a:pPr lvl="1"/>
            <a:r>
              <a:rPr lang="en-GB" dirty="0"/>
              <a:t>Why is it necessary to occasionally defragment files?</a:t>
            </a:r>
          </a:p>
          <a:p>
            <a:pPr lvl="1"/>
            <a:r>
              <a:rPr lang="en-GB" dirty="0"/>
              <a:t>Does file fragmentation matter when using an SSD as a permanent storage device? Why?</a:t>
            </a:r>
          </a:p>
          <a:p>
            <a:r>
              <a:rPr lang="en-GB" dirty="0"/>
              <a:t>Visualization of the process of fragmentation and defragmentation</a:t>
            </a:r>
          </a:p>
          <a:p>
            <a:pPr lvl="1"/>
            <a:r>
              <a:rPr lang="en-GB" dirty="0">
                <a:hlinkClick r:id="rId2"/>
              </a:rPr>
              <a:t>https://commons.wikimedia.org/wiki/File:FragmentationDefragmentation.gif#/media/File:Defragmenting_disk.gif</a:t>
            </a:r>
            <a:endParaRPr lang="en-GB" dirty="0"/>
          </a:p>
          <a:p>
            <a:pPr marL="228600" lvl="1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B870D-E0A9-0A40-9848-BB1DB4B9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Defragmentation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26807-4314-6448-ACB4-859225643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14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897990"/>
          </a:xfrm>
        </p:spPr>
        <p:txBody>
          <a:bodyPr/>
          <a:lstStyle/>
          <a:p>
            <a:r>
              <a:rPr lang="en-US" altLang="en-US" dirty="0"/>
              <a:t>Middleware is software that allows different systems to communicate and exchange data</a:t>
            </a:r>
          </a:p>
          <a:p>
            <a:r>
              <a:rPr lang="en-US" altLang="en-US" dirty="0"/>
              <a:t>A key example: </a:t>
            </a:r>
          </a:p>
          <a:p>
            <a:pPr lvl="1"/>
            <a:r>
              <a:rPr lang="en-US" altLang="en-US" dirty="0"/>
              <a:t>Enterprise application integration (EAI): tying together of disparate applications</a:t>
            </a:r>
          </a:p>
          <a:p>
            <a:pPr lvl="1"/>
            <a:r>
              <a:rPr lang="en-GB" dirty="0"/>
              <a:t>It is implemented to address situations in which a company acquires different types of information systems—often through mergers, acquisitions, or expansion </a:t>
            </a:r>
            <a:endParaRPr lang="en-US" altLang="en-US" dirty="0"/>
          </a:p>
          <a:p>
            <a:r>
              <a:rPr lang="en-US" altLang="en-US" dirty="0"/>
              <a:t>Can also be used as an interface between the Internet and private corporate systems</a:t>
            </a:r>
          </a:p>
          <a:p>
            <a:r>
              <a:rPr lang="en-US" altLang="en-US" dirty="0"/>
              <a:t>Service-oriented architecture (SOA): </a:t>
            </a:r>
            <a:r>
              <a:rPr lang="en-US" dirty="0"/>
              <a:t>a software design approach using modules to provide specific functions as services to other applications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862294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Application programs’ primary function</a:t>
            </a:r>
          </a:p>
          <a:p>
            <a:pPr lvl="1"/>
            <a:r>
              <a:rPr lang="en-US" dirty="0"/>
              <a:t>To apply the power of the computer to enable people, workgroups, and the entire enterprise to solve problems and perform specific tasks</a:t>
            </a:r>
          </a:p>
          <a:p>
            <a:r>
              <a:rPr lang="en-US" altLang="en-US" dirty="0"/>
              <a:t>Many software options are available</a:t>
            </a:r>
          </a:p>
          <a:p>
            <a:pPr lvl="1"/>
            <a:r>
              <a:rPr lang="en-US" dirty="0"/>
              <a:t>Software can be selected that best meets the needs of the individual, workgroup, or enterprise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12757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Application Software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Proprietary software: a one-of-a-kind program for a specific application</a:t>
            </a:r>
          </a:p>
          <a:p>
            <a:pPr lvl="1"/>
            <a:r>
              <a:rPr lang="en-US" dirty="0"/>
              <a:t>Owned by the company, organization, or person that uses it</a:t>
            </a:r>
          </a:p>
          <a:p>
            <a:r>
              <a:rPr lang="en-US" altLang="en-US" dirty="0"/>
              <a:t>Off-the-shelf software: s</a:t>
            </a:r>
            <a:r>
              <a:rPr lang="en-US" dirty="0"/>
              <a:t>oftware mass-produced by software vendors</a:t>
            </a:r>
          </a:p>
          <a:p>
            <a:pPr lvl="1"/>
            <a:r>
              <a:rPr lang="en-US" dirty="0"/>
              <a:t>Addresses needs that are common across businesses, organizations, or individuals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612204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Application Software</a:t>
            </a:r>
          </a:p>
        </p:txBody>
      </p:sp>
      <p:pic>
        <p:nvPicPr>
          <p:cNvPr id="6" name="Content Placeholder 5" descr="Comparison of proprietary and off-the-shelf software" title="Table 4-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1388" y="1524000"/>
            <a:ext cx="7261225" cy="4572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91135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Sphere of Influence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Sphere of influence: the scope of problems and opportunities addressed by a particular organization</a:t>
            </a:r>
          </a:p>
          <a:p>
            <a:r>
              <a:rPr lang="en-US" altLang="en-US" dirty="0"/>
              <a:t>Personal sphere of influence</a:t>
            </a:r>
          </a:p>
          <a:p>
            <a:pPr lvl="1"/>
            <a:r>
              <a:rPr lang="en-US" altLang="en-US" dirty="0"/>
              <a:t>Serves the needs of an individual user</a:t>
            </a:r>
          </a:p>
          <a:p>
            <a:r>
              <a:rPr lang="en-US" altLang="en-US" dirty="0"/>
              <a:t>Personal productivity software</a:t>
            </a:r>
          </a:p>
          <a:p>
            <a:pPr lvl="1"/>
            <a:r>
              <a:rPr lang="en-US" dirty="0"/>
              <a:t>Enables users to improve their personal effectiveness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059231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Application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01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Cloud service providers</a:t>
            </a:r>
          </a:p>
          <a:p>
            <a:pPr lvl="1"/>
            <a:r>
              <a:rPr lang="en-US" altLang="en-US" dirty="0"/>
              <a:t>Companies that provide software, data storage, and other services via the Internet</a:t>
            </a:r>
          </a:p>
          <a:p>
            <a:r>
              <a:rPr lang="en-US" altLang="en-US" dirty="0"/>
              <a:t>Software as a service (SaaS)</a:t>
            </a:r>
          </a:p>
          <a:p>
            <a:pPr lvl="1"/>
            <a:r>
              <a:rPr lang="en-US" altLang="en-US" dirty="0"/>
              <a:t>Businesses subscribe to Web-delivered business application software</a:t>
            </a:r>
          </a:p>
          <a:p>
            <a:pPr lvl="1"/>
            <a:r>
              <a:rPr lang="en-US" dirty="0"/>
              <a:t>Vendors include Oracle, SAP, NetSuite, Salesforce, and Google</a:t>
            </a:r>
          </a:p>
          <a:p>
            <a:r>
              <a:rPr lang="en-US" dirty="0"/>
              <a:t>Amazon is considered one of the leading public cloud service providers because of Amazon Web Services (AWS) platform</a:t>
            </a:r>
          </a:p>
        </p:txBody>
      </p:sp>
    </p:spTree>
    <p:extLst>
      <p:ext uri="{BB962C8B-B14F-4D97-AF65-F5344CB8AC3E}">
        <p14:creationId xmlns:p14="http://schemas.microsoft.com/office/powerpoint/2010/main" val="3794132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8163" y="1638300"/>
            <a:ext cx="8077200" cy="4572000"/>
          </a:xfrm>
        </p:spPr>
        <p:txBody>
          <a:bodyPr/>
          <a:lstStyle/>
          <a:p>
            <a:r>
              <a:rPr lang="en-US" dirty="0"/>
              <a:t>Word Processing</a:t>
            </a:r>
          </a:p>
          <a:p>
            <a:pPr lvl="1"/>
            <a:r>
              <a:rPr lang="en-US" dirty="0"/>
              <a:t>Create, edit, and print text documents</a:t>
            </a:r>
          </a:p>
          <a:p>
            <a:r>
              <a:rPr lang="en-US" dirty="0"/>
              <a:t>Spreadsheet Analysis</a:t>
            </a:r>
          </a:p>
          <a:p>
            <a:pPr lvl="1"/>
            <a:r>
              <a:rPr lang="en-US" dirty="0"/>
              <a:t>Perform statistical, financial, logical, database, graphics, and date and time calculations using a wide range of built-in functions</a:t>
            </a:r>
          </a:p>
          <a:p>
            <a:r>
              <a:rPr lang="en-US" dirty="0"/>
              <a:t>Database Applications</a:t>
            </a:r>
          </a:p>
          <a:p>
            <a:pPr lvl="1"/>
            <a:r>
              <a:rPr lang="en-US" dirty="0"/>
              <a:t>Store, manipulate, and retrieve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751048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8163" y="1638300"/>
            <a:ext cx="8077200" cy="4572000"/>
          </a:xfrm>
        </p:spPr>
        <p:txBody>
          <a:bodyPr/>
          <a:lstStyle/>
          <a:p>
            <a:r>
              <a:rPr lang="en-US" dirty="0"/>
              <a:t>Presentation Graphics Program</a:t>
            </a:r>
          </a:p>
          <a:p>
            <a:pPr lvl="1"/>
            <a:r>
              <a:rPr lang="en-US" dirty="0"/>
              <a:t>Develop graphs, illustrations, drawings, and presentations</a:t>
            </a:r>
          </a:p>
          <a:p>
            <a:r>
              <a:rPr lang="en-US" dirty="0"/>
              <a:t>Personal Information Managers</a:t>
            </a:r>
          </a:p>
          <a:p>
            <a:pPr lvl="1"/>
            <a:r>
              <a:rPr lang="en-US" dirty="0"/>
              <a:t>Helps people, groups, and organizations store useful information, such as a list of tasks to complete or a set of names and addresses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907687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38163" y="1638300"/>
            <a:ext cx="8077200" cy="4572000"/>
          </a:xfrm>
        </p:spPr>
        <p:txBody>
          <a:bodyPr/>
          <a:lstStyle/>
          <a:p>
            <a:r>
              <a:rPr lang="en-US" dirty="0"/>
              <a:t>Software Suites and Integrated Software Packages</a:t>
            </a:r>
          </a:p>
          <a:p>
            <a:pPr lvl="1"/>
            <a:r>
              <a:rPr lang="en-US" altLang="en-US" dirty="0"/>
              <a:t>A collection of single programs packaged together in a bundle</a:t>
            </a:r>
          </a:p>
          <a:p>
            <a:pPr lvl="1"/>
            <a:r>
              <a:rPr lang="en-US" altLang="en-US" dirty="0"/>
              <a:t>Suites can include: word processor, spreadsheet, database management, graphics, communications tools, and organizers</a:t>
            </a:r>
          </a:p>
          <a:p>
            <a:pPr lvl="1"/>
            <a:r>
              <a:rPr lang="en-US" altLang="en-US" dirty="0"/>
              <a:t>Programs are designed to work similarly</a:t>
            </a:r>
          </a:p>
          <a:p>
            <a:pPr lvl="1"/>
            <a:r>
              <a:rPr lang="en-US" altLang="en-US" dirty="0"/>
              <a:t>Bundled suite is cost effective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6" name="Content Placeholder 5" descr="Major components of leading software suites" title="Table 4-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3912577"/>
            <a:ext cx="74580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13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53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Personal Application Software</a:t>
            </a:r>
          </a:p>
          <a:p>
            <a:pPr lvl="1"/>
            <a:r>
              <a:rPr lang="en-US" dirty="0"/>
              <a:t>TurboTax: tax-preparation program</a:t>
            </a:r>
          </a:p>
          <a:p>
            <a:pPr lvl="1"/>
            <a:r>
              <a:rPr lang="en-US" dirty="0"/>
              <a:t>Software for creating Web pages and sites, composing music, and editing photos and videos</a:t>
            </a:r>
          </a:p>
          <a:p>
            <a:pPr lvl="1"/>
            <a:r>
              <a:rPr lang="en-US" dirty="0"/>
              <a:t>Educational and reference</a:t>
            </a:r>
          </a:p>
          <a:p>
            <a:pPr lvl="1"/>
            <a:r>
              <a:rPr lang="en-US" dirty="0"/>
              <a:t>Entertainment, games, and leisure </a:t>
            </a:r>
          </a:p>
          <a:p>
            <a:pPr lvl="1"/>
            <a:r>
              <a:rPr lang="en-US" dirty="0"/>
              <a:t>Computer-assisted design (CAD)</a:t>
            </a:r>
          </a:p>
          <a:p>
            <a:pPr lvl="1"/>
            <a:r>
              <a:rPr lang="en-US" dirty="0"/>
              <a:t>Statistical software: SPSS and SAS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06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6325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670236"/>
          </a:xfrm>
        </p:spPr>
        <p:txBody>
          <a:bodyPr/>
          <a:lstStyle/>
          <a:p>
            <a:r>
              <a:rPr lang="en-US" dirty="0"/>
              <a:t>Mobile Application Software</a:t>
            </a:r>
          </a:p>
          <a:p>
            <a:pPr lvl="1"/>
            <a:r>
              <a:rPr lang="en-US" altLang="en-US" dirty="0"/>
              <a:t>Number of apps has exploded</a:t>
            </a:r>
          </a:p>
          <a:p>
            <a:pPr lvl="1"/>
            <a:r>
              <a:rPr lang="en-US" altLang="en-US" dirty="0"/>
              <a:t>According to </a:t>
            </a:r>
            <a:r>
              <a:rPr lang="en-US" altLang="en-US" dirty="0" err="1"/>
              <a:t>statista.com</a:t>
            </a:r>
            <a:r>
              <a:rPr lang="en-US" altLang="en-US" dirty="0"/>
              <a:t>:</a:t>
            </a:r>
          </a:p>
          <a:p>
            <a:pPr lvl="2"/>
            <a:r>
              <a:rPr lang="en-US" altLang="en-US" dirty="0"/>
              <a:t>Google Play has 3.5 million apps</a:t>
            </a:r>
          </a:p>
          <a:p>
            <a:pPr lvl="2"/>
            <a:r>
              <a:rPr lang="en-US" dirty="0"/>
              <a:t>Apple App Store has 1.6 million apps</a:t>
            </a:r>
          </a:p>
          <a:p>
            <a:pPr lvl="1"/>
            <a:r>
              <a:rPr lang="en-US" dirty="0"/>
              <a:t>Other app stores </a:t>
            </a:r>
          </a:p>
          <a:p>
            <a:pPr lvl="2"/>
            <a:r>
              <a:rPr lang="en-US" dirty="0"/>
              <a:t>F-Droid</a:t>
            </a:r>
          </a:p>
          <a:p>
            <a:pPr lvl="3"/>
            <a:r>
              <a:rPr lang="en-US" dirty="0"/>
              <a:t>Free and open-source android apps</a:t>
            </a:r>
          </a:p>
          <a:p>
            <a:pPr lvl="3"/>
            <a:r>
              <a:rPr lang="en-US" dirty="0"/>
              <a:t>Has around 4,000 apps</a:t>
            </a:r>
          </a:p>
          <a:p>
            <a:pPr lvl="2"/>
            <a:r>
              <a:rPr lang="en-US" dirty="0"/>
              <a:t>Huawei </a:t>
            </a:r>
            <a:r>
              <a:rPr lang="en-US" dirty="0" err="1"/>
              <a:t>AppGallery</a:t>
            </a:r>
            <a:endParaRPr lang="en-US" dirty="0"/>
          </a:p>
          <a:p>
            <a:pPr lvl="2"/>
            <a:r>
              <a:rPr lang="en-US" dirty="0"/>
              <a:t>Amazon Appstore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07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Application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73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Categories of mobile applications" title="Table 4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8" y="1509713"/>
            <a:ext cx="74009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06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Application Software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Workgroup application software</a:t>
            </a:r>
          </a:p>
          <a:p>
            <a:pPr lvl="1"/>
            <a:r>
              <a:rPr lang="en-US" altLang="en-US" dirty="0"/>
              <a:t>Designed to support teamwork with people in the same location or dispersed around the world</a:t>
            </a:r>
          </a:p>
          <a:p>
            <a:r>
              <a:rPr lang="en-US" altLang="en-US" dirty="0"/>
              <a:t>Groupware helps groups of people work together more effectively</a:t>
            </a:r>
          </a:p>
          <a:p>
            <a:pPr lvl="1"/>
            <a:r>
              <a:rPr lang="en-US" altLang="en-US" dirty="0"/>
              <a:t>Also called collaborative software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22950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Application Software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73062" y="1283020"/>
            <a:ext cx="8415338" cy="1412951"/>
          </a:xfrm>
        </p:spPr>
        <p:txBody>
          <a:bodyPr/>
          <a:lstStyle/>
          <a:p>
            <a:r>
              <a:rPr lang="en-US" altLang="en-US" dirty="0"/>
              <a:t>Enterprise application software</a:t>
            </a:r>
          </a:p>
          <a:p>
            <a:pPr lvl="1"/>
            <a:r>
              <a:rPr lang="en-US" altLang="en-US" dirty="0"/>
              <a:t>Software that benefits an entire organization</a:t>
            </a:r>
          </a:p>
          <a:p>
            <a:pPr lvl="1"/>
            <a:r>
              <a:rPr lang="en-US" altLang="en-US" dirty="0"/>
              <a:t>Helps managers and workers stay connected</a:t>
            </a:r>
          </a:p>
          <a:p>
            <a:pPr lvl="1"/>
            <a:r>
              <a:rPr lang="en-US" altLang="en-US" dirty="0"/>
              <a:t>Cost, installation and ability to integrate with other software are major considerations in selecting this software</a:t>
            </a:r>
          </a:p>
          <a:p>
            <a:pPr lvl="1"/>
            <a:r>
              <a:rPr lang="en-US" altLang="en-US" dirty="0"/>
              <a:t>Usability on smartphones and mobile devices is also an important factor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6" name="Content Placeholder 5" descr="Spending by type of software" title="Figure 4-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3423702"/>
            <a:ext cx="71247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4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420663"/>
          </a:xfrm>
        </p:spPr>
        <p:txBody>
          <a:bodyPr/>
          <a:lstStyle/>
          <a:p>
            <a:r>
              <a:rPr lang="en-US" altLang="en-US" dirty="0"/>
              <a:t>Programming languages</a:t>
            </a:r>
          </a:p>
          <a:p>
            <a:pPr lvl="1"/>
            <a:r>
              <a:rPr lang="en-US" altLang="en-US" dirty="0"/>
              <a:t>Sets of keywords, commands, symbols, and a system of rules for constructing statements</a:t>
            </a:r>
          </a:p>
          <a:p>
            <a:pPr lvl="1"/>
            <a:r>
              <a:rPr lang="en-US" altLang="en-US" dirty="0"/>
              <a:t>Allows humans to communicate instructions to a computer</a:t>
            </a:r>
          </a:p>
          <a:p>
            <a:r>
              <a:rPr lang="en-US" altLang="en-US" dirty="0"/>
              <a:t>Syntax: a set of rules associated with a programming language</a:t>
            </a:r>
          </a:p>
          <a:p>
            <a:r>
              <a:rPr lang="en-US" altLang="en-US" dirty="0"/>
              <a:t>Compiler: a</a:t>
            </a:r>
            <a:r>
              <a:rPr lang="en-US" dirty="0"/>
              <a:t> special software program that converts the programmer’s source code into the machine-language instructions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75314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Sphere of Influence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Workgroup: two or more people working together to achieve a common goal</a:t>
            </a:r>
          </a:p>
          <a:p>
            <a:r>
              <a:rPr lang="en-US" altLang="en-US" dirty="0"/>
              <a:t>Workgroup sphere of influence</a:t>
            </a:r>
          </a:p>
          <a:p>
            <a:pPr lvl="1"/>
            <a:r>
              <a:rPr lang="en-US" dirty="0"/>
              <a:t>Helps workgroup members attain their common goals</a:t>
            </a:r>
          </a:p>
          <a:p>
            <a:r>
              <a:rPr lang="en-US" altLang="en-US" dirty="0"/>
              <a:t>Enterprise sphere of influence </a:t>
            </a:r>
          </a:p>
          <a:p>
            <a:pPr lvl="1"/>
            <a:r>
              <a:rPr lang="en-US" dirty="0"/>
              <a:t>Serves the needs of the firm in its interaction with its environment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6" name="Content Placeholder 5" descr="Software supporting individuals, workgroups, and enterprises" title="Table 4-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94" y="3962400"/>
            <a:ext cx="8410002" cy="19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88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pic>
        <p:nvPicPr>
          <p:cNvPr id="6" name="Content Placeholder 5" descr="How a compiler works" title="Figure 4-2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0038" y="2039938"/>
            <a:ext cx="6003925" cy="37480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562345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7" name="Content Placeholder 6" descr="Commonly used programming languages for new software development" title="Table 4-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4025" y="1538288"/>
            <a:ext cx="5695950" cy="4572000"/>
          </a:xfrm>
        </p:spPr>
      </p:pic>
    </p:spTree>
    <p:extLst>
      <p:ext uri="{BB962C8B-B14F-4D97-AF65-F5344CB8AC3E}">
        <p14:creationId xmlns:p14="http://schemas.microsoft.com/office/powerpoint/2010/main" val="1077672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208844"/>
          </a:xfrm>
        </p:spPr>
        <p:txBody>
          <a:bodyPr/>
          <a:lstStyle/>
          <a:p>
            <a:r>
              <a:rPr lang="en-US" dirty="0"/>
              <a:t>Integrated Development Environments (IDEs):</a:t>
            </a:r>
          </a:p>
          <a:p>
            <a:pPr lvl="1"/>
            <a:r>
              <a:rPr lang="en-US" dirty="0"/>
              <a:t>IDE combines all the tools required for software engineering into one package</a:t>
            </a:r>
          </a:p>
          <a:p>
            <a:pPr lvl="2"/>
            <a:r>
              <a:rPr lang="en-US" dirty="0"/>
              <a:t>Code editor</a:t>
            </a:r>
          </a:p>
          <a:p>
            <a:pPr lvl="2"/>
            <a:r>
              <a:rPr lang="en-US" dirty="0"/>
              <a:t>Compiler </a:t>
            </a:r>
          </a:p>
          <a:p>
            <a:pPr lvl="2"/>
            <a:r>
              <a:rPr lang="en-US" dirty="0"/>
              <a:t>Debugger</a:t>
            </a:r>
          </a:p>
          <a:p>
            <a:pPr lvl="2"/>
            <a:r>
              <a:rPr lang="en-US" dirty="0"/>
              <a:t>Version control integration (with Git, for example)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Examples of IDEs: </a:t>
            </a:r>
            <a:r>
              <a:rPr lang="en-US" dirty="0" err="1"/>
              <a:t>Xcode</a:t>
            </a:r>
            <a:r>
              <a:rPr lang="en-US" dirty="0"/>
              <a:t>, Visual Studio, and Eclipse</a:t>
            </a:r>
          </a:p>
          <a:p>
            <a:pPr lvl="1"/>
            <a:r>
              <a:rPr lang="en-US" dirty="0"/>
              <a:t>Mobile IDEs usually offer a simulator/emulator:</a:t>
            </a:r>
          </a:p>
          <a:p>
            <a:pPr lvl="2"/>
            <a:r>
              <a:rPr lang="en-GB" dirty="0"/>
              <a:t>For instance, the Android Studio emulator enables developers to test their applications on virtual Android devices. </a:t>
            </a:r>
          </a:p>
          <a:p>
            <a:pPr lvl="2"/>
            <a:r>
              <a:rPr lang="en-GB" dirty="0"/>
              <a:t>The </a:t>
            </a:r>
            <a:r>
              <a:rPr lang="en-GB" dirty="0" err="1"/>
              <a:t>Xcode</a:t>
            </a:r>
            <a:r>
              <a:rPr lang="en-GB" dirty="0"/>
              <a:t> Simulator for iOS allows developers to simulate and evaluate their apps on virtual iOS devices.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2246586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BDDB4FD-2FA9-244B-98DC-EF36B931A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91144"/>
            <a:ext cx="5486400" cy="37422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072278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75E9BF-551F-2F4F-8F46-5FC7EA7F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376583"/>
          </a:xfrm>
        </p:spPr>
        <p:txBody>
          <a:bodyPr/>
          <a:lstStyle/>
          <a:p>
            <a:r>
              <a:rPr lang="en-GB" dirty="0"/>
              <a:t>Software Development Kit (SDK): a set of tools, libraries, and documentation that helps developers create applications for specific platforms (e.g., hardware platforms, OS, etc)</a:t>
            </a:r>
          </a:p>
          <a:p>
            <a:r>
              <a:rPr lang="en-GB" dirty="0"/>
              <a:t>Examples of SDKs for Java:</a:t>
            </a:r>
          </a:p>
          <a:p>
            <a:pPr lvl="1"/>
            <a:r>
              <a:rPr lang="en-GB" dirty="0"/>
              <a:t>Java Development Kit (JDK)</a:t>
            </a:r>
          </a:p>
          <a:p>
            <a:pPr lvl="1"/>
            <a:r>
              <a:rPr lang="en-GB" dirty="0"/>
              <a:t>Android SDK</a:t>
            </a:r>
          </a:p>
          <a:p>
            <a:pPr lvl="1"/>
            <a:r>
              <a:rPr lang="en-GB" dirty="0"/>
              <a:t>Apache Tomcat</a:t>
            </a:r>
          </a:p>
          <a:p>
            <a:pPr lvl="2"/>
            <a:r>
              <a:rPr lang="en-GB" dirty="0"/>
              <a:t>Hosting Java-based web applications</a:t>
            </a:r>
          </a:p>
          <a:p>
            <a:pPr lvl="1"/>
            <a:r>
              <a:rPr lang="en-GB" dirty="0"/>
              <a:t>AWS SDK for Java</a:t>
            </a:r>
          </a:p>
          <a:p>
            <a:pPr lvl="1"/>
            <a:r>
              <a:rPr lang="en-GB" dirty="0"/>
              <a:t>Google Cloud SDK for Java</a:t>
            </a:r>
          </a:p>
          <a:p>
            <a:pPr lvl="1"/>
            <a:r>
              <a:rPr lang="en-GB" dirty="0" err="1"/>
              <a:t>MLlib</a:t>
            </a:r>
            <a:r>
              <a:rPr lang="en-GB" dirty="0"/>
              <a:t> </a:t>
            </a:r>
          </a:p>
          <a:p>
            <a:pPr lvl="2"/>
            <a:r>
              <a:rPr lang="en-GB" dirty="0"/>
              <a:t> is an Apache Spark's scalable machine learning library</a:t>
            </a:r>
          </a:p>
          <a:p>
            <a:pPr lvl="1"/>
            <a:r>
              <a:rPr lang="en-GB" dirty="0"/>
              <a:t>Microsoft Azure SDK for Java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908367-1968-684D-9CEF-202065EA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435F0-0ACD-A549-8B48-04C975578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94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8C0DF0-E8A3-1E4A-AF13-93E54440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407087"/>
          </a:xfrm>
        </p:spPr>
        <p:txBody>
          <a:bodyPr/>
          <a:lstStyle/>
          <a:p>
            <a:r>
              <a:rPr lang="en-GB" dirty="0"/>
              <a:t>The following show the relationship between programming languages, IDEs, and SDKs:</a:t>
            </a:r>
          </a:p>
          <a:p>
            <a:pPr lvl="1"/>
            <a:r>
              <a:rPr lang="en-GB" dirty="0"/>
              <a:t>Apple provides the following to develop applications using objective-c and swift programming languages:</a:t>
            </a:r>
          </a:p>
          <a:p>
            <a:pPr lvl="2"/>
            <a:r>
              <a:rPr lang="en-GB" dirty="0"/>
              <a:t>IDE: </a:t>
            </a:r>
            <a:r>
              <a:rPr lang="en-GB" dirty="0" err="1"/>
              <a:t>Xcode</a:t>
            </a:r>
            <a:endParaRPr lang="en-GB" dirty="0"/>
          </a:p>
          <a:p>
            <a:pPr lvl="2"/>
            <a:r>
              <a:rPr lang="en-GB" dirty="0"/>
              <a:t>SDKs: macOS SDK, iOS SDK, </a:t>
            </a:r>
            <a:r>
              <a:rPr lang="en-GB" dirty="0" err="1"/>
              <a:t>watchOS</a:t>
            </a:r>
            <a:r>
              <a:rPr lang="en-GB" dirty="0"/>
              <a:t> SDK, and more</a:t>
            </a:r>
          </a:p>
          <a:p>
            <a:pPr lvl="1"/>
            <a:r>
              <a:rPr lang="en-GB" dirty="0"/>
              <a:t>In 2013, Google transitioned from providing an SDK that could be imported into Eclipse (for example) to offering a comprehensive integrated development environment (IDE) known as Android Studio for Android development.</a:t>
            </a:r>
          </a:p>
          <a:p>
            <a:pPr lvl="2"/>
            <a:r>
              <a:rPr lang="en-GB" dirty="0"/>
              <a:t>Programming language: Java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7F9C1-8A87-1348-9D84-4D4EE53C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87AF0-78C9-324A-8232-96AB86467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78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8C0DF0-E8A3-1E4A-AF13-93E54440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810274"/>
          </a:xfrm>
        </p:spPr>
        <p:txBody>
          <a:bodyPr/>
          <a:lstStyle/>
          <a:p>
            <a:r>
              <a:rPr lang="en-GB" dirty="0"/>
              <a:t>Programming libraries:  collections of prewritten code that provide reusable functions, classes, and data structures to simplify the development of new software applications. </a:t>
            </a:r>
          </a:p>
          <a:p>
            <a:r>
              <a:rPr lang="en-GB" dirty="0"/>
              <a:t>Common libraries in Java </a:t>
            </a:r>
          </a:p>
          <a:p>
            <a:pPr lvl="1"/>
            <a:r>
              <a:rPr lang="en-GB" dirty="0"/>
              <a:t>Stanford </a:t>
            </a:r>
            <a:r>
              <a:rPr lang="en-GB" dirty="0" err="1"/>
              <a:t>CoreNLP</a:t>
            </a:r>
            <a:r>
              <a:rPr lang="en-GB" dirty="0"/>
              <a:t>: Natural (human) language processing</a:t>
            </a:r>
          </a:p>
          <a:p>
            <a:pPr lvl="1"/>
            <a:r>
              <a:rPr lang="en-GB" dirty="0"/>
              <a:t>WEKA: Machine learning</a:t>
            </a:r>
          </a:p>
          <a:p>
            <a:pPr lvl="1"/>
            <a:r>
              <a:rPr lang="en-GB" dirty="0"/>
              <a:t>Deeplearning4L (DL4J): Deep learning</a:t>
            </a:r>
          </a:p>
          <a:p>
            <a:pPr lvl="1"/>
            <a:r>
              <a:rPr lang="en-GB" dirty="0"/>
              <a:t>JUnit: Testing</a:t>
            </a:r>
          </a:p>
          <a:p>
            <a:pPr lvl="1"/>
            <a:r>
              <a:rPr lang="en-GB" dirty="0"/>
              <a:t>Log4J: Logging</a:t>
            </a:r>
          </a:p>
          <a:p>
            <a:pPr lvl="1"/>
            <a:r>
              <a:rPr lang="en-GB" dirty="0"/>
              <a:t>JDBC: relational database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7F9C1-8A87-1348-9D84-4D4EE53C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87AF0-78C9-324A-8232-96AB86467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765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18E6B4-4BE2-A541-816E-DA093F8F6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17" y="1143000"/>
            <a:ext cx="5826766" cy="51132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07F9C1-8A87-1348-9D84-4D4EE53C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15876"/>
            <a:ext cx="8026400" cy="276999"/>
          </a:xfrm>
        </p:spPr>
        <p:txBody>
          <a:bodyPr/>
          <a:lstStyle/>
          <a:p>
            <a:pPr lvl="1"/>
            <a:r>
              <a:rPr lang="en-GB" dirty="0"/>
              <a:t>Stanford </a:t>
            </a:r>
            <a:r>
              <a:rPr lang="en-GB" dirty="0" err="1"/>
              <a:t>CoreNLP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87AF0-78C9-324A-8232-96AB86467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15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Issues and Trends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issues:</a:t>
            </a:r>
          </a:p>
          <a:p>
            <a:pPr lvl="1"/>
            <a:r>
              <a:rPr lang="en-US" dirty="0"/>
              <a:t>Software bugs</a:t>
            </a:r>
          </a:p>
          <a:p>
            <a:pPr lvl="1"/>
            <a:r>
              <a:rPr lang="en-US" dirty="0"/>
              <a:t>Copyrights and licensing</a:t>
            </a:r>
          </a:p>
          <a:p>
            <a:pPr lvl="1"/>
            <a:r>
              <a:rPr lang="en-US" dirty="0"/>
              <a:t>Freeware and open-source software</a:t>
            </a:r>
          </a:p>
          <a:p>
            <a:pPr lvl="1"/>
            <a:r>
              <a:rPr lang="en-US" dirty="0"/>
              <a:t>Upgrades</a:t>
            </a:r>
          </a:p>
          <a:p>
            <a:pPr lvl="1"/>
            <a:r>
              <a:rPr lang="en-US" dirty="0"/>
              <a:t>Global software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5290347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Bugs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Software bug: a defect in a program that keeps it from performing as it should</a:t>
            </a:r>
          </a:p>
          <a:p>
            <a:r>
              <a:rPr lang="en-US" altLang="en-US" dirty="0"/>
              <a:t>Tips for reducing the impact of software bugs</a:t>
            </a:r>
          </a:p>
          <a:p>
            <a:pPr lvl="1"/>
            <a:r>
              <a:rPr lang="en-US" altLang="en-US" dirty="0"/>
              <a:t>Register all software </a:t>
            </a:r>
          </a:p>
          <a:p>
            <a:pPr lvl="1"/>
            <a:r>
              <a:rPr lang="en-US" altLang="en-US" dirty="0"/>
              <a:t>Check read-me files for solutions to known problems</a:t>
            </a:r>
          </a:p>
          <a:p>
            <a:pPr lvl="1"/>
            <a:r>
              <a:rPr lang="en-US" altLang="en-US" dirty="0"/>
              <a:t>Access the support area of the manufacturer’s Web site for patches</a:t>
            </a:r>
          </a:p>
          <a:p>
            <a:pPr lvl="1"/>
            <a:r>
              <a:rPr lang="en-US" altLang="en-US" dirty="0"/>
              <a:t>Install the latest software updates</a:t>
            </a:r>
          </a:p>
          <a:p>
            <a:pPr lvl="1"/>
            <a:r>
              <a:rPr lang="en-US" dirty="0"/>
              <a:t>Make sure you can recreate the bug and then call the manufacturer’s tech support 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8380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Software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Controls the operations of computer hardware</a:t>
            </a:r>
          </a:p>
          <a:p>
            <a:r>
              <a:rPr lang="en-US" altLang="en-US" dirty="0"/>
              <a:t>Supports the application programs’ problem-solving capabilities</a:t>
            </a:r>
          </a:p>
          <a:p>
            <a:r>
              <a:rPr lang="en-US" altLang="en-US" dirty="0"/>
              <a:t>Types of systems software</a:t>
            </a:r>
          </a:p>
          <a:p>
            <a:pPr lvl="1"/>
            <a:r>
              <a:rPr lang="en-US" altLang="en-US" dirty="0"/>
              <a:t>Operating systems</a:t>
            </a:r>
          </a:p>
          <a:p>
            <a:pPr lvl="1"/>
            <a:r>
              <a:rPr lang="en-US" altLang="en-US" dirty="0"/>
              <a:t>Utility programs</a:t>
            </a:r>
          </a:p>
          <a:p>
            <a:pPr lvl="1"/>
            <a:r>
              <a:rPr lang="en-US" altLang="en-US" dirty="0"/>
              <a:t>Middleware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9075372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Copyrights and Licenses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323439"/>
          </a:xfrm>
        </p:spPr>
        <p:txBody>
          <a:bodyPr/>
          <a:lstStyle/>
          <a:p>
            <a:r>
              <a:rPr lang="en-US" altLang="en-US" dirty="0"/>
              <a:t>Most software products are protected by law using copyright or licensing provisions</a:t>
            </a:r>
          </a:p>
          <a:p>
            <a:r>
              <a:rPr lang="en-US" altLang="en-US" dirty="0"/>
              <a:t>Some software now requires that you register or activate it before it can be fully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2174443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Freeware and Open-Source Software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Freeware: software that is made available to the public for free</a:t>
            </a:r>
          </a:p>
          <a:p>
            <a:r>
              <a:rPr lang="en-US" altLang="en-US" dirty="0"/>
              <a:t>Open-source software: distributed, typically for free, with the source code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69638" name="Picture 5" descr="Examples of freeware" title="Table 4-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4" y="3109989"/>
            <a:ext cx="6426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906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Freeware and Open-Source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70661" name="Picture 6" descr="Examples of open-source software" title="Table 4-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209800"/>
            <a:ext cx="6223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505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Freeware and Open-Source Software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024179"/>
          </a:xfrm>
        </p:spPr>
        <p:txBody>
          <a:bodyPr/>
          <a:lstStyle/>
          <a:p>
            <a:r>
              <a:rPr lang="en-US" dirty="0"/>
              <a:t>Software licenses:</a:t>
            </a:r>
          </a:p>
          <a:p>
            <a:pPr lvl="1"/>
            <a:r>
              <a:rPr lang="en-US" dirty="0"/>
              <a:t>Permissive Style</a:t>
            </a:r>
          </a:p>
          <a:p>
            <a:pPr lvl="2"/>
            <a:r>
              <a:rPr lang="en-US" dirty="0"/>
              <a:t>Carries minimum restrictions (</a:t>
            </a:r>
            <a:r>
              <a:rPr lang="en-GB" dirty="0"/>
              <a:t>permits reuse within proprietary software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Includes disclaimer  </a:t>
            </a:r>
          </a:p>
          <a:p>
            <a:pPr lvl="2"/>
            <a:r>
              <a:rPr lang="en-US" dirty="0"/>
              <a:t>Examples: MIT, BSD, and </a:t>
            </a:r>
            <a:r>
              <a:rPr lang="en-GB" dirty="0"/>
              <a:t>Apache 2.0</a:t>
            </a:r>
            <a:r>
              <a:rPr lang="en-US" dirty="0"/>
              <a:t> Licenses</a:t>
            </a:r>
          </a:p>
          <a:p>
            <a:pPr lvl="2"/>
            <a:r>
              <a:rPr lang="en-US" dirty="0"/>
              <a:t>Software that uses this type: </a:t>
            </a:r>
            <a:r>
              <a:rPr lang="en-GB" dirty="0"/>
              <a:t>Ruby on Rails</a:t>
            </a:r>
            <a:r>
              <a:rPr lang="en-US" dirty="0"/>
              <a:t>, and </a:t>
            </a:r>
            <a:r>
              <a:rPr lang="en-US" dirty="0" err="1"/>
              <a:t>tensorflow</a:t>
            </a:r>
            <a:endParaRPr lang="en-US" dirty="0"/>
          </a:p>
          <a:p>
            <a:pPr lvl="1"/>
            <a:r>
              <a:rPr lang="en-US" dirty="0"/>
              <a:t>Copyleft Style</a:t>
            </a:r>
          </a:p>
          <a:p>
            <a:pPr lvl="2"/>
            <a:r>
              <a:rPr lang="en-US" dirty="0"/>
              <a:t>The same rights have to be </a:t>
            </a:r>
            <a:r>
              <a:rPr lang="en-GB" dirty="0"/>
              <a:t>maintained</a:t>
            </a:r>
            <a:r>
              <a:rPr lang="en-US" dirty="0"/>
              <a:t> in derivative works</a:t>
            </a:r>
          </a:p>
          <a:p>
            <a:pPr lvl="2"/>
            <a:r>
              <a:rPr lang="en-US" dirty="0"/>
              <a:t>Examples: GNU GPL </a:t>
            </a:r>
          </a:p>
          <a:p>
            <a:pPr lvl="2"/>
            <a:r>
              <a:rPr lang="en-US" dirty="0"/>
              <a:t>Software that uses this type: Linux kernel, and Git</a:t>
            </a:r>
          </a:p>
          <a:p>
            <a:pPr lvl="1"/>
            <a:r>
              <a:rPr lang="en-GB" dirty="0"/>
              <a:t>Proprietary Licenses</a:t>
            </a:r>
          </a:p>
          <a:p>
            <a:pPr lvl="2"/>
            <a:r>
              <a:rPr lang="en-GB" dirty="0"/>
              <a:t>Restrict the use, modification, and distribution of the software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7394125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Upgrades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Software companies revise their programs and sell new versions periodically</a:t>
            </a:r>
          </a:p>
          <a:p>
            <a:r>
              <a:rPr lang="en-US" dirty="0"/>
              <a:t>Software upgrades vary widely in the benefits that they provide</a:t>
            </a:r>
          </a:p>
          <a:p>
            <a:r>
              <a:rPr lang="en-US" dirty="0"/>
              <a:t>Developing an upgrading strategy is important for many businesses</a:t>
            </a:r>
          </a:p>
          <a:p>
            <a:pPr lvl="1"/>
            <a:r>
              <a:rPr lang="en-US" dirty="0"/>
              <a:t>Helps to ensure that updated software is more stable with fewer errors and problems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8346527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Software Support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Supporting local operations is one of the biggest challenges IS teams face when putting together standardized, company-wide systems</a:t>
            </a:r>
          </a:p>
          <a:p>
            <a:r>
              <a:rPr lang="en-US" altLang="en-US" dirty="0"/>
              <a:t>Outsourcing global support to one or more third-party distributors is gaining acceptance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1132907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538818"/>
            <a:ext cx="8415338" cy="1769715"/>
          </a:xfrm>
        </p:spPr>
        <p:txBody>
          <a:bodyPr/>
          <a:lstStyle/>
          <a:p>
            <a:pPr eaLnBrk="1" hangingPunct="1"/>
            <a:r>
              <a:rPr lang="en-US" dirty="0"/>
              <a:t>The OS is called the “soul of the computer” because it controls how you enter data into your computer, perform meaningful work, and display results</a:t>
            </a:r>
          </a:p>
          <a:p>
            <a:pPr eaLnBrk="1" hangingPunct="1"/>
            <a:r>
              <a:rPr lang="en-US" dirty="0"/>
              <a:t>Organizations typically use off-the-shelf software to meet common business needs and proprietary software to meet unique business needs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ftr" sz="quarter" idx="10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222222"/>
                </a:solidFill>
                <a:latin typeface="Arial" charset="0"/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53213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6" name="Content Placeholder 5" descr="Role of operating systems" title="Figure 4-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173354"/>
            <a:ext cx="6416675" cy="4024313"/>
          </a:xfrm>
          <a:prstGeom prst="rect">
            <a:avLst/>
          </a:prstGeom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73062" y="1267188"/>
            <a:ext cx="8415338" cy="3921073"/>
          </a:xfrm>
        </p:spPr>
        <p:txBody>
          <a:bodyPr/>
          <a:lstStyle/>
          <a:p>
            <a:r>
              <a:rPr lang="en-US" altLang="en-US" dirty="0"/>
              <a:t>A set of programs that controls computer hardware and acts as an interface with application programs</a:t>
            </a:r>
          </a:p>
          <a:p>
            <a:r>
              <a:rPr lang="en-US" dirty="0"/>
              <a:t>Combinations of OSs, computers, and users:</a:t>
            </a:r>
          </a:p>
          <a:p>
            <a:pPr lvl="1"/>
            <a:r>
              <a:rPr lang="en-US" altLang="en-US" dirty="0"/>
              <a:t>Single computer with a single user</a:t>
            </a:r>
          </a:p>
          <a:p>
            <a:pPr lvl="2"/>
            <a:r>
              <a:rPr lang="en-US" altLang="en-US" dirty="0"/>
              <a:t>Examples: Microsoft Windows, Google Android</a:t>
            </a:r>
          </a:p>
          <a:p>
            <a:pPr lvl="1"/>
            <a:r>
              <a:rPr lang="en-US" altLang="en-US" dirty="0"/>
              <a:t>Single computer with multiple simultaneous users</a:t>
            </a:r>
          </a:p>
          <a:p>
            <a:pPr lvl="2"/>
            <a:r>
              <a:rPr lang="en-GB" dirty="0"/>
              <a:t>Used in larger server or mainframe computers that </a:t>
            </a:r>
          </a:p>
          <a:p>
            <a:pPr marL="457200" lvl="2" indent="0">
              <a:buNone/>
            </a:pPr>
            <a:r>
              <a:rPr lang="en-GB" dirty="0"/>
              <a:t>support hundreds or thousands of people.</a:t>
            </a:r>
          </a:p>
          <a:p>
            <a:pPr lvl="2"/>
            <a:r>
              <a:rPr lang="en-GB" dirty="0"/>
              <a:t>Examples: UNIX, z/OS, and HP-UX. </a:t>
            </a:r>
            <a:endParaRPr lang="en-US" altLang="en-US" dirty="0"/>
          </a:p>
          <a:p>
            <a:pPr lvl="1"/>
            <a:r>
              <a:rPr lang="en-US" altLang="en-US" dirty="0"/>
              <a:t>Multiple computers with multiple users</a:t>
            </a:r>
          </a:p>
          <a:p>
            <a:pPr lvl="1"/>
            <a:r>
              <a:rPr lang="en-US" altLang="en-US" dirty="0"/>
              <a:t>Special-purpose computers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73062" y="1267188"/>
            <a:ext cx="8415338" cy="3196260"/>
          </a:xfrm>
        </p:spPr>
        <p:txBody>
          <a:bodyPr/>
          <a:lstStyle/>
          <a:p>
            <a:r>
              <a:rPr lang="en-US" dirty="0"/>
              <a:t>Combinations of OSs, computers, and users:</a:t>
            </a:r>
          </a:p>
          <a:p>
            <a:pPr lvl="1"/>
            <a:r>
              <a:rPr lang="en-US" altLang="en-US" dirty="0"/>
              <a:t>Multiple computers with multiple users</a:t>
            </a:r>
          </a:p>
          <a:p>
            <a:pPr lvl="2"/>
            <a:r>
              <a:rPr lang="en-GB" dirty="0"/>
              <a:t>Used in computer networks, such as large computer networks with hundreds of computers attached that support many users, who may be located around the world. </a:t>
            </a:r>
          </a:p>
          <a:p>
            <a:pPr lvl="2"/>
            <a:r>
              <a:rPr lang="en-GB" dirty="0"/>
              <a:t>Examples: Red Hat Enterprise Linux Server, Windows Server, and Mac OS X Server. </a:t>
            </a:r>
            <a:endParaRPr lang="en-US" altLang="en-US" dirty="0"/>
          </a:p>
          <a:p>
            <a:pPr lvl="1"/>
            <a:r>
              <a:rPr lang="en-US" altLang="en-US" dirty="0"/>
              <a:t>Special-purpose computers:</a:t>
            </a:r>
          </a:p>
          <a:p>
            <a:pPr lvl="2"/>
            <a:r>
              <a:rPr lang="en-GB" dirty="0"/>
              <a:t>Controls computers with specialized functions such as sophisticated military aircraft, digital cameras, or home appliances.</a:t>
            </a:r>
          </a:p>
          <a:p>
            <a:pPr lvl="2"/>
            <a:r>
              <a:rPr lang="en-GB" dirty="0"/>
              <a:t>Examples: Windows Embedded, and Symbian. </a:t>
            </a:r>
          </a:p>
          <a:p>
            <a:pPr lvl="2"/>
            <a:endParaRPr lang="en-US" alt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7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373062" y="1143000"/>
            <a:ext cx="8415338" cy="1412951"/>
          </a:xfrm>
        </p:spPr>
        <p:txBody>
          <a:bodyPr/>
          <a:lstStyle/>
          <a:p>
            <a:r>
              <a:rPr lang="en-US" dirty="0"/>
              <a:t>Kernel</a:t>
            </a:r>
          </a:p>
          <a:p>
            <a:pPr lvl="1"/>
            <a:r>
              <a:rPr lang="en-US" altLang="en-US" dirty="0"/>
              <a:t>The heart of the operating system </a:t>
            </a:r>
          </a:p>
          <a:p>
            <a:pPr lvl="1"/>
            <a:r>
              <a:rPr lang="en-US" altLang="en-US" dirty="0"/>
              <a:t>Controls the most critical processes of the OS</a:t>
            </a:r>
          </a:p>
          <a:p>
            <a:pPr lvl="1"/>
            <a:r>
              <a:rPr lang="en-US" altLang="en-US" dirty="0"/>
              <a:t>Ties all of the OS components together and regulates other programs</a:t>
            </a:r>
          </a:p>
          <a:p>
            <a:r>
              <a:rPr lang="en-US" altLang="en-US" dirty="0"/>
              <a:t>Rescue disk</a:t>
            </a:r>
          </a:p>
          <a:p>
            <a:pPr lvl="1"/>
            <a:r>
              <a:rPr lang="en-US" altLang="en-US" dirty="0"/>
              <a:t>A storage device that contains some or all of the OS and can be used to start the computer if having trouble with the primary hard disk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6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30713</TotalTime>
  <Words>9195</Words>
  <Application>Microsoft Macintosh PowerPoint</Application>
  <PresentationFormat>On-screen Show (4:3)</PresentationFormat>
  <Paragraphs>912</Paragraphs>
  <Slides>66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Times New Roman</vt:lpstr>
      <vt:lpstr>Office Theme</vt:lpstr>
      <vt:lpstr>Principles of Information Systems, Thirteenth Edition </vt:lpstr>
      <vt:lpstr>Objectives</vt:lpstr>
      <vt:lpstr>An Overview of Software</vt:lpstr>
      <vt:lpstr>Software Sphere of Influence</vt:lpstr>
      <vt:lpstr>Software Sphere of Influence</vt:lpstr>
      <vt:lpstr>Systems Software</vt:lpstr>
      <vt:lpstr>Operating Systems</vt:lpstr>
      <vt:lpstr>Operating Systems</vt:lpstr>
      <vt:lpstr>Operating Systems</vt:lpstr>
      <vt:lpstr>Operating Systems</vt:lpstr>
      <vt:lpstr>Operating Systems</vt:lpstr>
      <vt:lpstr>Operating Systems</vt:lpstr>
      <vt:lpstr>Why Should You Learn the Command-based Interface</vt:lpstr>
      <vt:lpstr>Operating Systems</vt:lpstr>
      <vt:lpstr>Operating Systems</vt:lpstr>
      <vt:lpstr>Operating Systems</vt:lpstr>
      <vt:lpstr>Operating Systems</vt:lpstr>
      <vt:lpstr>Operating Systems</vt:lpstr>
      <vt:lpstr>Operating Systems</vt:lpstr>
      <vt:lpstr>Current Operating Systems</vt:lpstr>
      <vt:lpstr>Personal Computing Operating Systems</vt:lpstr>
      <vt:lpstr>Personal Computing Operating Systems</vt:lpstr>
      <vt:lpstr>Personal Computing Operating Systems</vt:lpstr>
      <vt:lpstr>Personal Computing Operating Systems</vt:lpstr>
      <vt:lpstr>Personal Computing Operating Systems</vt:lpstr>
      <vt:lpstr>Personal Computing Operating Systems</vt:lpstr>
      <vt:lpstr>Workgroup Operating Systems</vt:lpstr>
      <vt:lpstr>Workgroup Operating Systems</vt:lpstr>
      <vt:lpstr>Enterprise Operating Systems</vt:lpstr>
      <vt:lpstr>Mobile Operating Systems</vt:lpstr>
      <vt:lpstr>Embedded Operating Systems</vt:lpstr>
      <vt:lpstr>Utility Programs</vt:lpstr>
      <vt:lpstr>Utility Programs</vt:lpstr>
      <vt:lpstr>Utility Programs</vt:lpstr>
      <vt:lpstr>File Defragmentation</vt:lpstr>
      <vt:lpstr>Middleware</vt:lpstr>
      <vt:lpstr>Application Software</vt:lpstr>
      <vt:lpstr>Overview of Application Software</vt:lpstr>
      <vt:lpstr>Overview of Application Software</vt:lpstr>
      <vt:lpstr>Overview of Application Software</vt:lpstr>
      <vt:lpstr>Personal Application Software</vt:lpstr>
      <vt:lpstr>Personal Application Software</vt:lpstr>
      <vt:lpstr>Personal Application Software</vt:lpstr>
      <vt:lpstr>Personal Application Software</vt:lpstr>
      <vt:lpstr>Personal Application Software</vt:lpstr>
      <vt:lpstr>Personal Application Software</vt:lpstr>
      <vt:lpstr>Workgroup Application Software</vt:lpstr>
      <vt:lpstr>Enterprise Application Software</vt:lpstr>
      <vt:lpstr>Programming Languages</vt:lpstr>
      <vt:lpstr>Programming Languages</vt:lpstr>
      <vt:lpstr>Programming Languages</vt:lpstr>
      <vt:lpstr>Programming Languages</vt:lpstr>
      <vt:lpstr>Programming Languages</vt:lpstr>
      <vt:lpstr>Programming Languages</vt:lpstr>
      <vt:lpstr>Programming Languages</vt:lpstr>
      <vt:lpstr>Programming Languages</vt:lpstr>
      <vt:lpstr>Stanford CoreNLP</vt:lpstr>
      <vt:lpstr>Software Issues and Trends</vt:lpstr>
      <vt:lpstr>Software Bugs</vt:lpstr>
      <vt:lpstr>Copyrights and Licenses</vt:lpstr>
      <vt:lpstr>Freeware and Open-Source Software</vt:lpstr>
      <vt:lpstr>Freeware and Open-Source Software</vt:lpstr>
      <vt:lpstr>Freeware and Open-Source Software</vt:lpstr>
      <vt:lpstr>Software Upgrades</vt:lpstr>
      <vt:lpstr>Global Software Support</vt:lpstr>
      <vt:lpstr>Summary</vt:lpstr>
    </vt:vector>
  </TitlesOfParts>
  <Company>Course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</dc:creator>
  <cp:lastModifiedBy>a a</cp:lastModifiedBy>
  <cp:revision>294</cp:revision>
  <cp:lastPrinted>2023-05-14T19:59:49Z</cp:lastPrinted>
  <dcterms:created xsi:type="dcterms:W3CDTF">2007-02-15T20:50:52Z</dcterms:created>
  <dcterms:modified xsi:type="dcterms:W3CDTF">2023-09-04T11:07:11Z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1439603344</vt:i4>
  </property>
  <property fmtid="{D5CDD505-2E9C-101B-9397-08002B2CF9AE}" pid="3" name="_NewReviewCycle">
    <vt:lpwstr/>
  </property>
  <property fmtid="{D5CDD505-2E9C-101B-9397-08002B2CF9AE}" pid="4" name="_EmailSubject">
    <vt:lpwstr>Cengage Branding/Accessibility </vt:lpwstr>
  </property>
  <property fmtid="{D5CDD505-2E9C-101B-9397-08002B2CF9AE}" pid="5" name="_AuthorEmail">
    <vt:lpwstr>maria.garguilo@cengage.com</vt:lpwstr>
  </property>
  <property fmtid="{D5CDD505-2E9C-101B-9397-08002B2CF9AE}" pid="6" name="_AuthorEmailDisplayName">
    <vt:lpwstr>Garguilo, Maria</vt:lpwstr>
  </property>
  <property fmtid="{D5CDD505-2E9C-101B-9397-08002B2CF9AE}" pid="7" name="_PreviousAdHocReviewCycleID">
    <vt:i4>1933890983</vt:i4>
  </property>
</Properties>
</file>