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4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5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6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7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8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9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10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11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12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13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86" r:id="rId2"/>
    <p:sldId id="296" r:id="rId3"/>
    <p:sldId id="303" r:id="rId4"/>
    <p:sldId id="291" r:id="rId5"/>
    <p:sldId id="259" r:id="rId6"/>
    <p:sldId id="260" r:id="rId7"/>
    <p:sldId id="262" r:id="rId8"/>
    <p:sldId id="263" r:id="rId9"/>
    <p:sldId id="265" r:id="rId10"/>
    <p:sldId id="267" r:id="rId11"/>
    <p:sldId id="292" r:id="rId12"/>
    <p:sldId id="268" r:id="rId13"/>
    <p:sldId id="269" r:id="rId14"/>
    <p:sldId id="299" r:id="rId15"/>
  </p:sldIdLst>
  <p:sldSz cx="9144000" cy="6858000" type="screen4x3"/>
  <p:notesSz cx="6858000" cy="9144000"/>
  <p:custDataLst>
    <p:tags r:id="rId17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00FF"/>
    <a:srgbClr val="FF0066"/>
    <a:srgbClr val="FFFFCC"/>
    <a:srgbClr val="66FF33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195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Arial" charset="0"/>
              </a:defRPr>
            </a:lvl1pPr>
          </a:lstStyle>
          <a:p>
            <a:pPr>
              <a:defRPr/>
            </a:pPr>
            <a:fld id="{700C65E8-2D84-4B1D-9E8F-26EA36BB9074}" type="datetimeFigureOut">
              <a:rPr lang="en-US"/>
              <a:pPr>
                <a:defRPr/>
              </a:pPr>
              <a:t>24-Jun-22</a:t>
            </a:fld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413679EE-3F68-4C47-BCAA-05725469D29B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26130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812FD7-C766-405B-AC5A-1884AEBD5709}" type="slidenum">
              <a:rPr lang="en-US" altLang="en-US" smtClean="0"/>
              <a:pPr eaLnBrk="1" hangingPunct="1"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89233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679EE-3F68-4C47-BCAA-05725469D29B}" type="slidenum">
              <a:rPr lang="ar-SA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3588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679EE-3F68-4C47-BCAA-05725469D29B}" type="slidenum">
              <a:rPr lang="ar-SA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65859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679EE-3F68-4C47-BCAA-05725469D29B}" type="slidenum">
              <a:rPr lang="ar-SA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7886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679EE-3F68-4C47-BCAA-05725469D29B}" type="slidenum">
              <a:rPr lang="ar-SA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86557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812FD7-C766-405B-AC5A-1884AEBD5709}" type="slidenum">
              <a:rPr lang="en-US" altLang="en-US" smtClean="0"/>
              <a:pPr eaLnBrk="1" hangingPunct="1"/>
              <a:t>14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679EE-3F68-4C47-BCAA-05725469D29B}" type="slidenum">
              <a:rPr lang="ar-SA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02779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8C94F464-E177-45E5-91AA-EEE90E7A77E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B024E871-4A06-439D-ABF1-7BA42C2417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B9740A29-ADAA-405D-AA7A-DD93D5C180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AA55E15-D896-471E-AF12-7344DB2980D2}" type="slidenum">
              <a:rPr lang="ar-SA" altLang="en-US"/>
              <a:pPr/>
              <a:t>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338569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679EE-3F68-4C47-BCAA-05725469D29B}" type="slidenum">
              <a:rPr lang="ar-SA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15154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679EE-3F68-4C47-BCAA-05725469D29B}" type="slidenum">
              <a:rPr lang="ar-SA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68833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679EE-3F68-4C47-BCAA-05725469D29B}" type="slidenum">
              <a:rPr lang="ar-SA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21092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679EE-3F68-4C47-BCAA-05725469D29B}" type="slidenum">
              <a:rPr lang="ar-SA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24511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679EE-3F68-4C47-BCAA-05725469D29B}" type="slidenum">
              <a:rPr lang="ar-SA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21091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679EE-3F68-4C47-BCAA-05725469D29B}" type="slidenum">
              <a:rPr lang="ar-SA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0833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E69776-333E-4D79-ABA7-A89DFA79FB89}" type="slidenum">
              <a:rPr lang="ar-SA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5909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F4EC5B-A756-43FE-A71C-9C14E0545604}" type="slidenum">
              <a:rPr lang="ar-SA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32906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9E8A73-0FFD-435C-8DB5-377CF74FF92D}" type="slidenum">
              <a:rPr lang="ar-SA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74527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CF10CC-940E-4059-BE47-04EF0B2040BA}" type="slidenum">
              <a:rPr lang="ar-SA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17555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EC38AC-07E6-4E7E-8F62-9EB4D90AA447}" type="slidenum">
              <a:rPr lang="ar-SA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10916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C20750-A385-4E29-8B70-4714E44AA427}" type="slidenum">
              <a:rPr lang="ar-SA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8435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D705EB-1391-4003-AC65-1743476D492B}" type="slidenum">
              <a:rPr lang="ar-SA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32565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43DCDB-D25E-49C9-87E1-13DA7D52BF7D}" type="slidenum">
              <a:rPr lang="ar-SA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69881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76E9B7-F7C3-414A-8741-4EBD5A7DC8A4}" type="slidenum">
              <a:rPr lang="ar-SA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03570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7B274-676B-4005-BE47-630CABECEAD8}" type="slidenum">
              <a:rPr lang="ar-SA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20013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0B4D20-555F-48DC-99B8-C9EF264CA2DC}" type="slidenum">
              <a:rPr lang="ar-SA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42158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1239C80-5FA0-45A0-8708-9DADE6DA2FCF}" type="slidenum">
              <a:rPr lang="ar-SA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10" Type="http://schemas.openxmlformats.org/officeDocument/2006/relationships/image" Target="../media/image5.tif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tags" Target="../tags/tag30.xml"/><Relationship Id="rId7" Type="http://schemas.openxmlformats.org/officeDocument/2006/relationships/image" Target="../media/image11.png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image" Target="../media/image19.jpe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Relationship Id="rId9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33.xml"/><Relationship Id="rId7" Type="http://schemas.openxmlformats.org/officeDocument/2006/relationships/image" Target="../media/image12.jpeg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tags" Target="../tags/tag36.xml"/><Relationship Id="rId7" Type="http://schemas.openxmlformats.org/officeDocument/2006/relationships/image" Target="../media/image11.png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image" Target="../media/image20.jpeg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Relationship Id="rId9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tags" Target="../tags/tag39.xml"/><Relationship Id="rId7" Type="http://schemas.openxmlformats.org/officeDocument/2006/relationships/image" Target="../media/image11.png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image" Target="../media/image21.jpeg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2.xml"/><Relationship Id="rId9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tags" Target="../tags/tag42.xml"/><Relationship Id="rId7" Type="http://schemas.openxmlformats.org/officeDocument/2006/relationships/image" Target="../media/image2.png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image" Target="../media/image22.jpeg"/><Relationship Id="rId11" Type="http://schemas.openxmlformats.org/officeDocument/2006/relationships/image" Target="../media/image4.png"/><Relationship Id="rId5" Type="http://schemas.openxmlformats.org/officeDocument/2006/relationships/notesSlide" Target="../notesSlides/notesSlide14.xml"/><Relationship Id="rId10" Type="http://schemas.microsoft.com/office/2007/relationships/hdphoto" Target="../media/hdphoto1.wdp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8.xml"/><Relationship Id="rId7" Type="http://schemas.openxmlformats.org/officeDocument/2006/relationships/image" Target="../media/image12.jpe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11.xml"/><Relationship Id="rId7" Type="http://schemas.openxmlformats.org/officeDocument/2006/relationships/image" Target="../media/image13.jpe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7.xml"/><Relationship Id="rId10" Type="http://schemas.microsoft.com/office/2007/relationships/hdphoto" Target="../media/hdphoto2.wdp"/><Relationship Id="rId4" Type="http://schemas.openxmlformats.org/officeDocument/2006/relationships/tags" Target="../tags/tag12.xml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tags" Target="../tags/tag15.xml"/><Relationship Id="rId7" Type="http://schemas.openxmlformats.org/officeDocument/2006/relationships/image" Target="../media/image11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14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Relationship Id="rId9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tags" Target="../tags/tag18.xml"/><Relationship Id="rId7" Type="http://schemas.openxmlformats.org/officeDocument/2006/relationships/image" Target="../media/image11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15.jpe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Relationship Id="rId9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21.xml"/><Relationship Id="rId7" Type="http://schemas.openxmlformats.org/officeDocument/2006/relationships/image" Target="../media/image17.pn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16.jpeg"/><Relationship Id="rId5" Type="http://schemas.openxmlformats.org/officeDocument/2006/relationships/notesSlide" Target="../notesSlides/notesSlide7.xml"/><Relationship Id="rId10" Type="http://schemas.microsoft.com/office/2007/relationships/hdphoto" Target="../media/hdphoto2.wdp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24.xml"/><Relationship Id="rId7" Type="http://schemas.openxmlformats.org/officeDocument/2006/relationships/image" Target="../media/image12.jpe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tags" Target="../tags/tag27.xml"/><Relationship Id="rId7" Type="http://schemas.openxmlformats.org/officeDocument/2006/relationships/image" Target="../media/image11.png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image" Target="../media/image18.pn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Relationship Id="rId9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800600" y="47625"/>
            <a:ext cx="4214812" cy="6762750"/>
            <a:chOff x="4800600" y="52388"/>
            <a:chExt cx="4214812" cy="6762750"/>
          </a:xfrm>
        </p:grpSpPr>
        <p:grpSp>
          <p:nvGrpSpPr>
            <p:cNvPr id="17" name="Group 10"/>
            <p:cNvGrpSpPr>
              <a:grpSpLocks/>
            </p:cNvGrpSpPr>
            <p:nvPr>
              <p:custDataLst>
                <p:tags r:id="rId2"/>
              </p:custDataLst>
            </p:nvPr>
          </p:nvGrpSpPr>
          <p:grpSpPr bwMode="auto">
            <a:xfrm>
              <a:off x="4800600" y="52388"/>
              <a:ext cx="4214812" cy="6762750"/>
              <a:chOff x="4085582" y="51992"/>
              <a:chExt cx="4929222" cy="6762464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4085582" y="51992"/>
                <a:ext cx="4929222" cy="6762464"/>
              </a:xfrm>
              <a:prstGeom prst="rect">
                <a:avLst/>
              </a:prstGeom>
              <a:noFill/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pic>
            <p:nvPicPr>
              <p:cNvPr id="29" name="Picture 9" descr="email22.bmp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39952" y="116632"/>
                <a:ext cx="4819040" cy="9076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8" name="TextBox 17"/>
            <p:cNvSpPr txBox="1"/>
            <p:nvPr/>
          </p:nvSpPr>
          <p:spPr>
            <a:xfrm>
              <a:off x="5069652" y="2754868"/>
              <a:ext cx="36781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GB" b="1" dirty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 Black" panose="020B0A04020102020204" pitchFamily="34" charset="0"/>
                </a:rPr>
                <a:t>Zoology Department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163106" y="2325582"/>
              <a:ext cx="3599894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2000" b="1" dirty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College of Science, </a:t>
              </a: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5000" y="1219200"/>
              <a:ext cx="2270206" cy="93057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bliqueBottomRight"/>
              <a:lightRig rig="balanced" dir="t">
                <a:rot lat="0" lon="0" rev="8700000"/>
              </a:lightRig>
            </a:scene3d>
            <a:sp3d>
              <a:bevelT w="190500" h="38100" prst="coolSlant"/>
            </a:sp3d>
          </p:spPr>
        </p:pic>
        <p:pic>
          <p:nvPicPr>
            <p:cNvPr id="27" name="Picture 6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44" b="43667"/>
            <a:stretch/>
          </p:blipFill>
          <p:spPr bwMode="auto">
            <a:xfrm>
              <a:off x="4876800" y="3216206"/>
              <a:ext cx="4043688" cy="3489394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337" y="0"/>
            <a:ext cx="4940427" cy="6858000"/>
          </a:xfrm>
          <a:prstGeom prst="rect">
            <a:avLst/>
          </a:prstGeom>
        </p:spPr>
      </p:pic>
      <p:sp>
        <p:nvSpPr>
          <p:cNvPr id="4" name="Sun 3"/>
          <p:cNvSpPr/>
          <p:nvPr/>
        </p:nvSpPr>
        <p:spPr>
          <a:xfrm>
            <a:off x="2362201" y="4876800"/>
            <a:ext cx="304800" cy="304800"/>
          </a:xfrm>
          <a:prstGeom prst="sun">
            <a:avLst>
              <a:gd name="adj" fmla="val 23461"/>
            </a:avLst>
          </a:prstGeom>
          <a:solidFill>
            <a:srgbClr val="00B0F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laque 4"/>
          <p:cNvSpPr/>
          <p:nvPr/>
        </p:nvSpPr>
        <p:spPr>
          <a:xfrm>
            <a:off x="1866901" y="1527322"/>
            <a:ext cx="1371600" cy="304800"/>
          </a:xfrm>
          <a:prstGeom prst="plaque">
            <a:avLst>
              <a:gd name="adj" fmla="val 27138"/>
            </a:avLst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rgbClr val="0000FF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علم الأحياء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2027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5" r="5128" b="4071"/>
          <a:stretch/>
        </p:blipFill>
        <p:spPr bwMode="auto">
          <a:xfrm>
            <a:off x="6248400" y="1981200"/>
            <a:ext cx="2819400" cy="486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269844"/>
            <a:ext cx="6324600" cy="5527988"/>
          </a:xfrm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1)- Peroxisomes</a:t>
            </a:r>
          </a:p>
          <a:p>
            <a:pPr eaLnBrk="1" hangingPunct="1">
              <a:lnSpc>
                <a:spcPct val="13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sz="700" b="1" u="sng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13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similar in appearance to lysosomes, but the two have different origins: </a:t>
            </a:r>
          </a:p>
          <a:p>
            <a:pPr marL="0" indent="0" eaLnBrk="1" hangingPunct="1">
              <a:lnSpc>
                <a:spcPct val="130000"/>
              </a:lnSpc>
              <a:buClr>
                <a:srgbClr val="339933"/>
              </a:buClr>
              <a:buNone/>
              <a:tabLst>
                <a:tab pos="2743200" algn="l"/>
              </a:tabLst>
              <a:defRPr/>
            </a:pPr>
            <a:endParaRPr 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60425" indent="-346075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Lysosomes are generally formed in the Golgi complex, </a:t>
            </a:r>
          </a:p>
          <a:p>
            <a:pPr marL="860425" indent="-346075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Whereas peroxisomes are self-replicating themselves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514350" indent="0" eaLnBrk="1" hangingPunct="1">
              <a:buClr>
                <a:srgbClr val="339933"/>
              </a:buClr>
              <a:buNone/>
              <a:tabLst>
                <a:tab pos="2743200" algn="l"/>
              </a:tabLst>
              <a:defRPr/>
            </a:pPr>
            <a:endParaRPr 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96875" lvl="1">
              <a:lnSpc>
                <a:spcPct val="130000"/>
              </a:lnSpc>
              <a:buClr>
                <a:schemeClr val="hlink"/>
              </a:buClr>
              <a:buSzPct val="120000"/>
              <a:buFont typeface="Arial" panose="020B0604020202020204" pitchFamily="34" charset="0"/>
              <a:buChar char="•"/>
              <a:tabLst>
                <a:tab pos="2743200" algn="l"/>
              </a:tabLst>
              <a:defRPr/>
            </a:pP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ontain enzymes for </a:t>
            </a:r>
            <a:r>
              <a:rPr lang="ru-RU" sz="2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degrading amino acids and fatty acids</a:t>
            </a:r>
            <a:r>
              <a:rPr lang="en-US" sz="2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resulting in production of the </a:t>
            </a:r>
            <a:r>
              <a:rPr lang="en-US" sz="2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toxic</a:t>
            </a:r>
            <a:r>
              <a:rPr lang="ru-RU" sz="2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hydrogen peroxide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sz="2200" b="1" baseline="-25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US" sz="2200" b="1" baseline="-25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a byproduct of cellular metabolism.</a:t>
            </a:r>
            <a:endParaRPr lang="en-US" sz="2200" b="1" u="sng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8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1" name="Rectangle 3">
            <a:extLst>
              <a:ext uri="{FF2B5EF4-FFF2-40B4-BE49-F238E27FC236}">
                <a16:creationId xmlns:a16="http://schemas.microsoft.com/office/drawing/2014/main" id="{6BC7E4CD-420E-4382-BE53-388312406A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228600"/>
            <a:ext cx="678050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altLang="en-US" sz="32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n-ea"/>
              </a:rPr>
              <a:t>4- Other Membranous Organelles</a:t>
            </a:r>
            <a:r>
              <a:rPr lang="en-US" altLang="en-US" sz="4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n-ea"/>
              </a:rPr>
              <a:t> </a:t>
            </a:r>
            <a:endParaRPr lang="en-US" altLang="en-US" sz="24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+mn-ea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286006"/>
            <a:ext cx="8458200" cy="4267194"/>
          </a:xfrm>
        </p:spPr>
        <p:txBody>
          <a:bodyPr/>
          <a:lstStyle/>
          <a:p>
            <a:pPr marL="342900" lvl="1" indent="-342900" eaLnBrk="1" hangingPunct="1"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buClr>
                <a:srgbClr val="339933"/>
              </a:buClr>
              <a:buFontTx/>
              <a:buNone/>
              <a:defRPr/>
            </a:pP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 They have </a:t>
            </a:r>
            <a:r>
              <a:rPr lang="en-US" sz="20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enzymes that converts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toxic 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sz="2000" b="1" baseline="-25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US" sz="2000" b="1" baseline="-25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(H</a:t>
            </a:r>
            <a:r>
              <a:rPr lang="en-US" sz="2000" b="1" baseline="-25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342900" lvl="1" indent="-342900" eaLnBrk="1" hangingPunct="1"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buClr>
                <a:srgbClr val="339933"/>
              </a:buClr>
              <a:buFontTx/>
              <a:buNone/>
              <a:defRPr/>
            </a:pP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2- They 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break fatty acids 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down to smaller molecules that are transported to mitochondria as fuel (</a:t>
            </a:r>
            <a:r>
              <a:rPr lang="en-US" sz="2000" b="1" dirty="0">
                <a:solidFill>
                  <a:srgbClr val="000000"/>
                </a:solidFill>
              </a:rPr>
              <a:t>for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cellular respiration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</a:p>
          <a:p>
            <a:pPr marL="342900" lvl="1" indent="-342900" eaLnBrk="1" hangingPunct="1"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buClr>
                <a:srgbClr val="339933"/>
              </a:buClr>
              <a:buFontTx/>
              <a:buNone/>
              <a:defRPr/>
            </a:pP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3- They </a:t>
            </a:r>
            <a:r>
              <a:rPr lang="en-US" sz="20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detoxify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alcohols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other 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harmful</a:t>
            </a:r>
            <a:r>
              <a:rPr lang="ar-EG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compounds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Thus, it exists extensively in the </a:t>
            </a:r>
            <a:r>
              <a:rPr 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liver cells.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buFontTx/>
              <a:buNone/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4- They initiate the production of 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phospholipids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which are the major component of cellular membranes.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7511" y="1549437"/>
            <a:ext cx="4200189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2400" b="1" u="sng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ＭＳ Ｐゴシック" charset="0"/>
              </a:rPr>
              <a:t> </a:t>
            </a:r>
            <a:r>
              <a:rPr lang="en-US" sz="2400" b="1" u="sng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ＭＳ Ｐゴシック" charset="0"/>
              </a:rPr>
              <a:t>Functions of peroxisomes:</a:t>
            </a:r>
            <a:endParaRPr lang="en-US" sz="2400" b="1" u="sng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ＭＳ Ｐゴシック" charset="0"/>
              <a:cs typeface="ＭＳ Ｐゴシック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1" name="Rectangle 3">
            <a:extLst>
              <a:ext uri="{FF2B5EF4-FFF2-40B4-BE49-F238E27FC236}">
                <a16:creationId xmlns:a16="http://schemas.microsoft.com/office/drawing/2014/main" id="{76F102B2-8D13-495E-9F19-E8AEE8985F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228600"/>
            <a:ext cx="6324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altLang="en-US" sz="32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n-ea"/>
              </a:rPr>
              <a:t>Other Membranous Organelles</a:t>
            </a:r>
            <a:r>
              <a:rPr lang="en-US" altLang="en-US" sz="4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n-ea"/>
              </a:rPr>
              <a:t> </a:t>
            </a:r>
            <a:endParaRPr lang="en-US" altLang="en-US" sz="24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+mn-ea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1295400" y="228600"/>
            <a:ext cx="6324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altLang="en-US" sz="32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n-ea"/>
              </a:rPr>
              <a:t>Other Membranous Organelles</a:t>
            </a:r>
            <a:r>
              <a:rPr lang="en-US" altLang="en-US" sz="4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n-ea"/>
              </a:rPr>
              <a:t> </a:t>
            </a:r>
            <a:endParaRPr lang="en-US" altLang="en-US" sz="24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+mn-ea"/>
            </a:endParaRPr>
          </a:p>
        </p:txBody>
      </p:sp>
      <p:pic>
        <p:nvPicPr>
          <p:cNvPr id="14340" name="Picture 6" descr="mitochondriafigure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4" t="8696" r="4347" b="6995"/>
          <a:stretch>
            <a:fillRect/>
          </a:stretch>
        </p:blipFill>
        <p:spPr bwMode="auto">
          <a:xfrm>
            <a:off x="6781800" y="3886200"/>
            <a:ext cx="2140556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8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1143000"/>
            <a:ext cx="8534400" cy="5685659"/>
          </a:xfrm>
        </p:spPr>
        <p:txBody>
          <a:bodyPr wrap="square">
            <a:spAutoFit/>
          </a:bodyPr>
          <a:lstStyle/>
          <a:p>
            <a:pPr eaLnBrk="1" hangingPunct="1">
              <a:lnSpc>
                <a:spcPct val="13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sz="2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2)- Mitochondria</a:t>
            </a:r>
            <a:r>
              <a:rPr lang="en-GB" sz="2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:</a:t>
            </a:r>
            <a:r>
              <a:rPr 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/>
            </a:r>
            <a:br>
              <a:rPr 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</a:b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They are rod-shaped organelles that convert </a:t>
            </a:r>
            <a:r>
              <a:rPr 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oxygen and nutrients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into 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ATP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 (adenosine triphosphate) during 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aerobic respiration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.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 </a:t>
            </a:r>
          </a:p>
          <a:p>
            <a:pPr eaLnBrk="1" hangingPunct="1">
              <a:lnSpc>
                <a:spcPct val="13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sz="11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charset="0"/>
            </a:endParaRPr>
          </a:p>
          <a:p>
            <a:pPr eaLnBrk="1" hangingPunct="1">
              <a:lnSpc>
                <a:spcPct val="13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4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charset="0"/>
                <a:ea typeface="ＭＳ Ｐゴシック" charset="0"/>
              </a:rPr>
              <a:t>Mitochondria are the sites of cellular respiration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,</a:t>
            </a:r>
            <a:r>
              <a:rPr 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 </a:t>
            </a:r>
          </a:p>
          <a:p>
            <a:pPr eaLnBrk="1" hangingPunct="1">
              <a:lnSpc>
                <a:spcPct val="13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Generating </a:t>
            </a:r>
            <a:r>
              <a:rPr lang="en-US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ATP</a:t>
            </a:r>
            <a:r>
              <a:rPr 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 from the catabolism</a:t>
            </a:r>
            <a:r>
              <a:rPr lang="en-GB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 (</a:t>
            </a:r>
            <a:r>
              <a:rPr lang="ar-SA" sz="1800" dirty="0">
                <a:solidFill>
                  <a:srgbClr val="000000"/>
                </a:solidFill>
                <a:ea typeface="ＭＳ Ｐゴシック" charset="0"/>
              </a:rPr>
              <a:t>هدم/حرق</a:t>
            </a:r>
            <a:r>
              <a:rPr lang="en-GB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) </a:t>
            </a:r>
            <a:r>
              <a:rPr 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of sugars, fats, and other fuels in the presence of oxygen.</a:t>
            </a:r>
          </a:p>
          <a:p>
            <a:pPr eaLnBrk="1" hangingPunct="1">
              <a:lnSpc>
                <a:spcPct val="13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Almost </a:t>
            </a:r>
            <a:r>
              <a:rPr lang="en-US" sz="1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all eukaryotic cells 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have mitochondria </a:t>
            </a:r>
            <a:r>
              <a:rPr lang="en-US" sz="1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except                               </a:t>
            </a:r>
            <a:r>
              <a:rPr lang="en-US" sz="1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red blood cells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.</a:t>
            </a:r>
          </a:p>
          <a:p>
            <a:pPr eaLnBrk="1" hangingPunct="1">
              <a:lnSpc>
                <a:spcPct val="13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Mitochondria </a:t>
            </a:r>
            <a:r>
              <a:rPr lang="en-US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are mobile </a:t>
            </a:r>
            <a:r>
              <a:rPr 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and moving around  inside the                          cell along tracks in the cytoskeleton.</a:t>
            </a:r>
          </a:p>
          <a:p>
            <a:pPr eaLnBrk="1" hangingPunct="1">
              <a:lnSpc>
                <a:spcPct val="13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The </a:t>
            </a:r>
            <a:r>
              <a:rPr lang="en-US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number of mitochondria </a:t>
            </a:r>
            <a:r>
              <a:rPr lang="en-US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present in a cell depends                                upon the metabolic requirements of that cell, and may                               range from </a:t>
            </a:r>
            <a:r>
              <a:rPr lang="en-US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a single large mitochondrion to thousands</a:t>
            </a:r>
            <a:r>
              <a:rPr lang="en-US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. </a:t>
            </a:r>
            <a:r>
              <a:rPr lang="en-US" sz="1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   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58140" y="1746290"/>
            <a:ext cx="8328660" cy="1550681"/>
          </a:xfrm>
        </p:spPr>
        <p:txBody>
          <a:bodyPr wrap="square">
            <a:spAutoFit/>
          </a:bodyPr>
          <a:lstStyle/>
          <a:p>
            <a:pPr eaLnBrk="1" hangingPunct="1">
              <a:lnSpc>
                <a:spcPct val="13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1800" b="1" u="sng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Mitochondria</a:t>
            </a:r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 have a smooth outer membrane and a highly folded inner membrane forming the </a:t>
            </a:r>
            <a:r>
              <a:rPr lang="en-US" sz="1800" b="1" dirty="0">
                <a:solidFill>
                  <a:srgbClr val="0000FF"/>
                </a:solidFill>
                <a:ea typeface="ＭＳ Ｐゴシック" charset="0"/>
              </a:rPr>
              <a:t>cristae</a:t>
            </a:r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.</a:t>
            </a:r>
          </a:p>
          <a:p>
            <a:pPr eaLnBrk="1" hangingPunct="1">
              <a:lnSpc>
                <a:spcPct val="13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The inner membrane encloses the </a:t>
            </a:r>
            <a:r>
              <a:rPr lang="en-US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mitochondrial matrix</a:t>
            </a:r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, a fluid-filled space with the mitochondrial </a:t>
            </a:r>
            <a:r>
              <a:rPr lang="en-US" sz="1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DNA</a:t>
            </a:r>
            <a:r>
              <a:rPr lang="en-US" sz="18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, </a:t>
            </a:r>
            <a:r>
              <a:rPr lang="en-US" sz="1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ribosomes</a:t>
            </a:r>
            <a:r>
              <a:rPr lang="en-US" sz="18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, </a:t>
            </a:r>
            <a:r>
              <a:rPr lang="en-US" sz="1800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and</a:t>
            </a:r>
            <a:r>
              <a:rPr lang="en-US" sz="18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 </a:t>
            </a:r>
            <a:r>
              <a:rPr lang="en-US" sz="1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enzymes</a:t>
            </a:r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.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6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92"/>
          <a:stretch>
            <a:fillRect/>
          </a:stretch>
        </p:blipFill>
        <p:spPr bwMode="auto">
          <a:xfrm>
            <a:off x="4572000" y="3657600"/>
            <a:ext cx="4267200" cy="3060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sx="101000" sy="101000" algn="tl" rotWithShape="0">
              <a:prstClr val="black">
                <a:alpha val="7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5" name="Rectangle 9"/>
          <p:cNvSpPr>
            <a:spLocks noChangeArrowheads="1"/>
          </p:cNvSpPr>
          <p:nvPr/>
        </p:nvSpPr>
        <p:spPr bwMode="auto">
          <a:xfrm>
            <a:off x="304800" y="3657600"/>
            <a:ext cx="4038600" cy="3060325"/>
          </a:xfrm>
          <a:prstGeom prst="rect">
            <a:avLst/>
          </a:pr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sx="101000" sy="101000" algn="tl" rotWithShape="0">
              <a:prstClr val="black">
                <a:alpha val="61000"/>
              </a:prst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9pPr>
          </a:lstStyle>
          <a:p>
            <a:pPr>
              <a:lnSpc>
                <a:spcPct val="150000"/>
              </a:lnSpc>
              <a:buFontTx/>
              <a:buNone/>
            </a:pPr>
            <a:r>
              <a:rPr lang="en-US" altLang="en-US" sz="1800" b="1" dirty="0">
                <a:solidFill>
                  <a:srgbClr val="0000FF"/>
                </a:solidFill>
              </a:rPr>
              <a:t>The mitochondrion is different from the most other organelles because: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has its own DNA ,</a:t>
            </a: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ribosomes, and enzymes.</a:t>
            </a:r>
            <a:endParaRPr lang="en-US" altLang="en-US" sz="1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reproduces independently of the cell.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30C0D5B-6F48-48CC-97C6-3088824413C1}"/>
              </a:ext>
            </a:extLst>
          </p:cNvPr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>
              <a:extLst>
                <a:ext uri="{FF2B5EF4-FFF2-40B4-BE49-F238E27FC236}">
                  <a16:creationId xmlns:a16="http://schemas.microsoft.com/office/drawing/2014/main" id="{09A65CEF-E209-4C52-AF70-ECAD953042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FFC01BB-0B51-44E9-97B3-DB81AF1F89A1}"/>
                </a:ext>
              </a:extLst>
            </p:cNvPr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DE17008-D19C-47C6-8CD8-10F5CC6C0AAF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0" name="Rectangle 3">
            <a:extLst>
              <a:ext uri="{FF2B5EF4-FFF2-40B4-BE49-F238E27FC236}">
                <a16:creationId xmlns:a16="http://schemas.microsoft.com/office/drawing/2014/main" id="{D326ACDA-62B6-48B2-B529-8BE75B944D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228600"/>
            <a:ext cx="6324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altLang="en-US" sz="32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n-ea"/>
              </a:rPr>
              <a:t>Other Membranous Organelles</a:t>
            </a:r>
            <a:r>
              <a:rPr lang="en-US" altLang="en-US" sz="4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n-ea"/>
              </a:rPr>
              <a:t> </a:t>
            </a:r>
            <a:endParaRPr lang="en-US" altLang="en-US" sz="24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+mn-ea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EE9FB79-7AB5-4BED-BF49-37DF36D17991}"/>
              </a:ext>
            </a:extLst>
          </p:cNvPr>
          <p:cNvSpPr/>
          <p:nvPr/>
        </p:nvSpPr>
        <p:spPr>
          <a:xfrm>
            <a:off x="304800" y="1295400"/>
            <a:ext cx="35878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Structure of mitochondrion</a:t>
            </a:r>
            <a:r>
              <a:rPr lang="en-GB" sz="20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:</a:t>
            </a:r>
            <a:endParaRPr lang="en-US" sz="2000" dirty="0">
              <a:solidFill>
                <a:srgbClr val="0000FF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6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10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086225" y="52388"/>
            <a:ext cx="4929188" cy="6762750"/>
            <a:chOff x="4085582" y="51992"/>
            <a:chExt cx="4929222" cy="6762464"/>
          </a:xfrm>
        </p:grpSpPr>
        <p:sp>
          <p:nvSpPr>
            <p:cNvPr id="12" name="Rectangle 11"/>
            <p:cNvSpPr/>
            <p:nvPr/>
          </p:nvSpPr>
          <p:spPr>
            <a:xfrm>
              <a:off x="4085582" y="51992"/>
              <a:ext cx="4929222" cy="676246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18442" name="Picture 9" descr="email22.bmp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952" y="116632"/>
              <a:ext cx="4819040" cy="907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2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/>
          <a:srcRect l="4658" t="19679" r="6347"/>
          <a:stretch>
            <a:fillRect/>
          </a:stretch>
        </p:blipFill>
        <p:spPr bwMode="auto">
          <a:xfrm>
            <a:off x="4139952" y="4653136"/>
            <a:ext cx="4536504" cy="1175643"/>
          </a:xfrm>
          <a:prstGeom prst="rect">
            <a:avLst/>
          </a:prstGeom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419600" y="1752600"/>
            <a:ext cx="4191000" cy="533400"/>
          </a:xfrm>
          <a:effectLst>
            <a:outerShdw dist="35921" dir="2700000" algn="ctr" rotWithShape="0">
              <a:schemeClr val="bg1"/>
            </a:outerShdw>
          </a:effectLst>
        </p:spPr>
        <p:txBody>
          <a:bodyPr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 pitchFamily="34" charset="0"/>
              </a:rPr>
              <a:t>General Animal Biology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81656" y="2286000"/>
            <a:ext cx="180974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(Zoo-109)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364088" y="1066800"/>
            <a:ext cx="2448272" cy="646331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College of Science, </a:t>
            </a:r>
          </a:p>
          <a:p>
            <a:pPr algn="ctr"/>
            <a:r>
              <a: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Zoology Department</a:t>
            </a:r>
            <a:endParaRPr lang="ar-SA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124" y="3013891"/>
            <a:ext cx="3054200" cy="12519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bliqueBottomRight"/>
            <a:lightRig rig="balanced" dir="t">
              <a:rot lat="0" lon="0" rev="8700000"/>
            </a:lightRig>
          </a:scene3d>
          <a:sp3d>
            <a:bevelT w="190500" h="38100" prst="coolSlant"/>
          </a:sp3d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4"/>
          <a:stretch/>
        </p:blipFill>
        <p:spPr bwMode="auto">
          <a:xfrm>
            <a:off x="31750" y="21908"/>
            <a:ext cx="4001592" cy="68056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749170" y="6067680"/>
            <a:ext cx="3678108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2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Zoology Department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4214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0" y="1143000"/>
            <a:ext cx="4837113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78"/>
          <a:stretch>
            <a:fillRect/>
          </a:stretch>
        </p:blipFill>
        <p:spPr bwMode="auto">
          <a:xfrm>
            <a:off x="4724400" y="1143000"/>
            <a:ext cx="4343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0" y="0"/>
            <a:ext cx="9147151" cy="1019175"/>
            <a:chOff x="323528" y="0"/>
            <a:chExt cx="8286750" cy="1019406"/>
          </a:xfrm>
        </p:grpSpPr>
        <p:sp>
          <p:nvSpPr>
            <p:cNvPr id="11" name="Rounded Rectangle 10"/>
            <p:cNvSpPr/>
            <p:nvPr/>
          </p:nvSpPr>
          <p:spPr bwMode="auto">
            <a:xfrm>
              <a:off x="323528" y="837275"/>
              <a:ext cx="8286750" cy="71445"/>
            </a:xfrm>
            <a:prstGeom prst="roundRect">
              <a:avLst/>
            </a:prstGeom>
            <a:solidFill>
              <a:srgbClr val="CC0066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12" name="Picture 12" descr="Picture1.bmp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0644" y="116632"/>
              <a:ext cx="1584176" cy="653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2" r="7692"/>
            <a:stretch>
              <a:fillRect/>
            </a:stretch>
          </p:blipFill>
          <p:spPr bwMode="auto">
            <a:xfrm>
              <a:off x="4211960" y="0"/>
              <a:ext cx="864096" cy="1019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3" descr="C:\Users\mmoustafa\Desktop\amada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7" y="188640"/>
              <a:ext cx="2016224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95250" y="1217549"/>
            <a:ext cx="4192914" cy="646331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dist="35921" dir="2700000" algn="ctr" rotWithShape="0">
              <a:srgbClr val="0000FF"/>
            </a:outerShdw>
          </a:effectLst>
          <a:extLst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GB" sz="3600" b="1" dirty="0">
                <a:ln w="11430"/>
                <a:solidFill>
                  <a:srgbClr val="66FFFF"/>
                </a:solidFill>
                <a:latin typeface="+mj-lt"/>
                <a:ea typeface="+mn-ea"/>
                <a:cs typeface="+mj-cs"/>
              </a:rPr>
              <a:t>B- Eukaryotic Cell</a:t>
            </a: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304800" y="6477000"/>
            <a:ext cx="8610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Copyright © 2002 Pearson Education, Inc., publishing as Benjamin Cummings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49263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2">
            <a:extLst>
              <a:ext uri="{FF2B5EF4-FFF2-40B4-BE49-F238E27FC236}">
                <a16:creationId xmlns:a16="http://schemas.microsoft.com/office/drawing/2014/main" id="{4E92EBBC-595E-411F-9A16-395AEFE6D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0" y="76200"/>
            <a:ext cx="3352800" cy="884238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 altLang="en-US" b="1" u="sng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Objectives</a:t>
            </a:r>
          </a:p>
        </p:txBody>
      </p:sp>
      <p:sp>
        <p:nvSpPr>
          <p:cNvPr id="6147" name="Content Placeholder 3">
            <a:extLst>
              <a:ext uri="{FF2B5EF4-FFF2-40B4-BE49-F238E27FC236}">
                <a16:creationId xmlns:a16="http://schemas.microsoft.com/office/drawing/2014/main" id="{AEF950E4-816D-4664-8862-E434108CC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447800"/>
            <a:ext cx="8763000" cy="51054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457200" lvl="1" indent="0">
              <a:buNone/>
            </a:pPr>
            <a:r>
              <a:rPr lang="en-US" sz="3200" b="1" u="sng" dirty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3)- The Endomembrane System </a:t>
            </a:r>
          </a:p>
          <a:p>
            <a:pPr marL="1371600" lvl="1" indent="-514350">
              <a:buFont typeface="+mj-lt"/>
              <a:buAutoNum type="alphaLcPeriod"/>
            </a:pP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endoplasmic reticulum (ER) </a:t>
            </a:r>
          </a:p>
          <a:p>
            <a:pPr marL="1889125" lvl="2" indent="-344488">
              <a:buFont typeface="Wingdings" panose="05000000000000000000" pitchFamily="2" charset="2"/>
              <a:buChar char="§"/>
            </a:pPr>
            <a:r>
              <a:rPr lang="en-US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Smooth ER.</a:t>
            </a:r>
          </a:p>
          <a:p>
            <a:pPr marL="1889125" lvl="2" indent="-344488">
              <a:buFont typeface="Wingdings" panose="05000000000000000000" pitchFamily="2" charset="2"/>
              <a:buChar char="§"/>
            </a:pPr>
            <a:r>
              <a:rPr lang="en-US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Rough ER .</a:t>
            </a:r>
          </a:p>
          <a:p>
            <a:pPr marL="1371600" lvl="1" indent="-514350">
              <a:buFont typeface="+mj-lt"/>
              <a:buAutoNum type="alphaLcPeriod"/>
            </a:pP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Golgi apparatus.</a:t>
            </a:r>
          </a:p>
          <a:p>
            <a:pPr marL="1371600" lvl="1" indent="-514350">
              <a:buFont typeface="+mj-lt"/>
              <a:buAutoNum type="alphaLcPeriod"/>
            </a:pP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Lysosomes.</a:t>
            </a:r>
          </a:p>
          <a:p>
            <a:pPr marL="1371600" lvl="1" indent="-514350">
              <a:buFont typeface="+mj-lt"/>
              <a:buAutoNum type="alphaLcPeriod"/>
            </a:pP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Vacuoles.</a:t>
            </a:r>
          </a:p>
          <a:p>
            <a:pPr marL="457200" lvl="1" indent="0">
              <a:buNone/>
            </a:pPr>
            <a:endParaRPr lang="en-US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457200" lvl="1" indent="0">
              <a:buNone/>
            </a:pPr>
            <a:r>
              <a:rPr lang="en-US" altLang="en-US" sz="3200" b="1" dirty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4)- Other membranous organelles</a:t>
            </a:r>
          </a:p>
          <a:p>
            <a:pPr marL="1484312" lvl="1" indent="-457200">
              <a:buFont typeface="+mj-lt"/>
              <a:buAutoNum type="alphaLcPeriod"/>
            </a:pP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Peroxisome.</a:t>
            </a:r>
          </a:p>
          <a:p>
            <a:pPr marL="1484312" lvl="1" indent="-457200">
              <a:buFont typeface="+mj-lt"/>
              <a:buAutoNum type="alphaLcPeriod"/>
            </a:pP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Mitochondria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 eaLnBrk="1" hangingPunct="1">
              <a:buFontTx/>
              <a:buAutoNum type="arabicParenR"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eaLnBrk="1" hangingPunct="1">
              <a:buFontTx/>
              <a:buAutoNum type="arabicParenR"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eaLnBrk="1" hangingPunct="1">
              <a:buFontTx/>
              <a:buAutoNum type="arabicParenR"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71550" lvl="1" indent="-514350" eaLnBrk="1" hangingPunct="1">
              <a:buFontTx/>
              <a:buAutoNum type="arabicParenR"/>
            </a:pPr>
            <a:endParaRPr lang="en-US" altLang="en-US" sz="24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514350" indent="-514350" eaLnBrk="1" hangingPunct="1">
              <a:buFontTx/>
              <a:buAutoNum type="arabicParenR"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eaLnBrk="1" hangingPunct="1">
              <a:buFontTx/>
              <a:buAutoNum type="arabicParenR"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Tx/>
              <a:buAutoNum type="arabicParenR"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8" name="Slide Number Placeholder 1">
            <a:extLst>
              <a:ext uri="{FF2B5EF4-FFF2-40B4-BE49-F238E27FC236}">
                <a16:creationId xmlns:a16="http://schemas.microsoft.com/office/drawing/2014/main" id="{683F893E-39A6-4A05-A5AE-6A74947BB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7AAB4B0-95C7-4190-B86E-A25E60214F63}" type="slidenum">
              <a:rPr lang="ar-SA" altLang="en-US" sz="140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GB" altLang="en-US" sz="1400"/>
          </a:p>
        </p:txBody>
      </p:sp>
      <p:grpSp>
        <p:nvGrpSpPr>
          <p:cNvPr id="5" name="Group 4"/>
          <p:cNvGrpSpPr/>
          <p:nvPr/>
        </p:nvGrpSpPr>
        <p:grpSpPr>
          <a:xfrm>
            <a:off x="38100" y="105156"/>
            <a:ext cx="9029700" cy="1266444"/>
            <a:chOff x="38100" y="1292"/>
            <a:chExt cx="9029700" cy="1266444"/>
          </a:xfrm>
        </p:grpSpPr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" name="Picture 6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249856136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9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908221"/>
            <a:ext cx="5078631" cy="2831544"/>
          </a:xfrm>
        </p:spPr>
        <p:txBody>
          <a:bodyPr wrap="square">
            <a:spAutoFit/>
          </a:bodyPr>
          <a:lstStyle/>
          <a:p>
            <a:pPr marL="514350" indent="-285750">
              <a:spcBef>
                <a:spcPts val="600"/>
              </a:spcBef>
              <a:tabLst>
                <a:tab pos="2743200" algn="l"/>
              </a:tabLst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the largest internal membrane, composed of lipid bilayer</a:t>
            </a:r>
          </a:p>
          <a:p>
            <a:pPr marL="514350" indent="-285750">
              <a:spcBef>
                <a:spcPts val="600"/>
              </a:spcBef>
              <a:tabLst>
                <a:tab pos="2743200" algn="l"/>
              </a:tabLst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serves as a system of channels from the nucleus.</a:t>
            </a:r>
          </a:p>
          <a:p>
            <a:pPr marL="514350" indent="-285750">
              <a:spcBef>
                <a:spcPts val="600"/>
              </a:spcBef>
              <a:tabLst>
                <a:tab pos="2743200" algn="l"/>
              </a:tabLst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functions in 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storage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secretion</a:t>
            </a:r>
          </a:p>
        </p:txBody>
      </p:sp>
      <p:pic>
        <p:nvPicPr>
          <p:cNvPr id="2" name="Picture 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9" r="6824" b="33986"/>
          <a:stretch>
            <a:fillRect/>
          </a:stretch>
        </p:blipFill>
        <p:spPr bwMode="auto">
          <a:xfrm>
            <a:off x="5135563" y="1698813"/>
            <a:ext cx="3779993" cy="4418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2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3" name="Picture 12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13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153FD590-9F40-4ECA-A908-06DE39BEB3EA}"/>
              </a:ext>
            </a:extLst>
          </p:cNvPr>
          <p:cNvSpPr/>
          <p:nvPr/>
        </p:nvSpPr>
        <p:spPr>
          <a:xfrm>
            <a:off x="1560010" y="228600"/>
            <a:ext cx="61750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3- The Endomembrane System</a:t>
            </a:r>
            <a:endParaRPr lang="en-US" sz="3200" dirty="0">
              <a:solidFill>
                <a:srgbClr val="FF0066"/>
              </a:solidFill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1219200"/>
            <a:ext cx="5410200" cy="1066799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 eaLnBrk="1" hangingPunct="1">
              <a:defRPr/>
            </a:pPr>
            <a:r>
              <a:rPr lang="en-US" sz="2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ＭＳ Ｐゴシック" charset="0"/>
              </a:rPr>
              <a:t>A)- The endoplasmic reticulum (ER)  </a:t>
            </a:r>
            <a:r>
              <a:rPr lang="en-US" sz="1800" dirty="0">
                <a:ln w="11430"/>
                <a:solidFill>
                  <a:schemeClr val="tx1"/>
                </a:solidFill>
                <a:ea typeface="ＭＳ Ｐゴシック" charset="0"/>
              </a:rPr>
              <a:t>(The intracellular highway)</a:t>
            </a:r>
          </a:p>
        </p:txBody>
      </p:sp>
    </p:spTree>
    <p:custDataLst>
      <p:tags r:id="rId1"/>
    </p:custData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13">
            <a:extLst>
              <a:ext uri="{FF2B5EF4-FFF2-40B4-BE49-F238E27FC236}">
                <a16:creationId xmlns:a16="http://schemas.microsoft.com/office/drawing/2014/main" id="{192E518A-C87E-4023-9120-850AD30F20BE}"/>
              </a:ext>
            </a:extLst>
          </p:cNvPr>
          <p:cNvGrpSpPr>
            <a:grpSpLocks/>
          </p:cNvGrpSpPr>
          <p:nvPr/>
        </p:nvGrpSpPr>
        <p:grpSpPr bwMode="auto">
          <a:xfrm>
            <a:off x="6317503" y="1250026"/>
            <a:ext cx="2902697" cy="2168951"/>
            <a:chOff x="2968" y="1835"/>
            <a:chExt cx="2454" cy="1476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C0D000C-03BB-48DD-A832-DC8449F5A2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00" y="1309"/>
              <a:ext cx="1396" cy="2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 Box 11">
              <a:extLst>
                <a:ext uri="{FF2B5EF4-FFF2-40B4-BE49-F238E27FC236}">
                  <a16:creationId xmlns:a16="http://schemas.microsoft.com/office/drawing/2014/main" id="{15A11E34-24E7-4439-915C-1DDD38EB82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85" y="3089"/>
              <a:ext cx="837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6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Smooth</a:t>
              </a:r>
            </a:p>
          </p:txBody>
        </p:sp>
        <p:sp>
          <p:nvSpPr>
            <p:cNvPr id="13" name="Text Box 12">
              <a:extLst>
                <a:ext uri="{FF2B5EF4-FFF2-40B4-BE49-F238E27FC236}">
                  <a16:creationId xmlns:a16="http://schemas.microsoft.com/office/drawing/2014/main" id="{4CCC38A3-308E-40A3-B74E-A715952B6A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68" y="3089"/>
              <a:ext cx="768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6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Rough</a:t>
              </a:r>
            </a:p>
          </p:txBody>
        </p:sp>
      </p:grp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2379731"/>
            <a:ext cx="8763000" cy="3687163"/>
          </a:xfrm>
        </p:spPr>
        <p:txBody>
          <a:bodyPr wrap="square">
            <a:spAutoFit/>
          </a:bodyPr>
          <a:lstStyle/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sz="20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smooth ER:</a:t>
            </a: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smooth as it </a:t>
            </a:r>
            <a:r>
              <a:rPr lang="en-US" sz="18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lacks the associated ribosomes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rich in enzymes and plays a role in metabolism.</a:t>
            </a: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Its enzymes synthesize </a:t>
            </a:r>
            <a:r>
              <a:rPr lang="en-US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lipids</a:t>
            </a:r>
            <a:r>
              <a:rPr 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1800" dirty="0">
                <a:solidFill>
                  <a:srgbClr val="000000"/>
                </a:solidFill>
              </a:rPr>
              <a:t>oils, phospholipids                                                 and steroids</a:t>
            </a:r>
            <a:r>
              <a:rPr 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including the (</a:t>
            </a:r>
            <a:r>
              <a:rPr lang="en-US" sz="1800" dirty="0">
                <a:solidFill>
                  <a:srgbClr val="000000"/>
                </a:solidFill>
              </a:rPr>
              <a:t>sex hormones</a:t>
            </a:r>
            <a:r>
              <a:rPr lang="en-US" sz="1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Extensive in the </a:t>
            </a:r>
            <a:r>
              <a:rPr lang="en-US" sz="1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liver</a:t>
            </a:r>
            <a:r>
              <a:rPr lang="en-US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as it helps in </a:t>
            </a:r>
            <a:r>
              <a:rPr lang="en-US" sz="1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detoxifying drugs and poisons.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sz="2000" b="1" i="1" u="sng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sz="20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rough ER:</a:t>
            </a:r>
            <a:endParaRPr lang="en-US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</a:t>
            </a:r>
            <a:r>
              <a:rPr lang="en-US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rough</a:t>
            </a:r>
            <a:r>
              <a:rPr lang="en-US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because of </a:t>
            </a:r>
            <a:r>
              <a:rPr lang="en-US" sz="18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associated ribosomes 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(bound ribosomes)</a:t>
            </a:r>
            <a:endParaRPr lang="en-US" sz="1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abundant in those cells that secrete proteins 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such as </a:t>
            </a:r>
            <a:r>
              <a:rPr lang="en-US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digestive glands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n-US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antibody-producing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cells</a:t>
            </a:r>
            <a:r>
              <a:rPr 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4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" name="Picture 4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5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76200" y="1381780"/>
            <a:ext cx="5412636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ＭＳ Ｐゴシック" charset="0"/>
              </a:rPr>
              <a:t>Types of endoplasmic reticula </a:t>
            </a:r>
            <a:endParaRPr lang="en-US" sz="28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864EAEC-DF6F-44CE-93ED-FE6A11C25FF4}"/>
              </a:ext>
            </a:extLst>
          </p:cNvPr>
          <p:cNvSpPr/>
          <p:nvPr/>
        </p:nvSpPr>
        <p:spPr>
          <a:xfrm>
            <a:off x="1560010" y="228600"/>
            <a:ext cx="61750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3- The Endomembrane System</a:t>
            </a:r>
            <a:endParaRPr lang="en-US" sz="3200" dirty="0">
              <a:solidFill>
                <a:srgbClr val="FF0066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FB1456-D733-4F74-B786-0D4E03948BCD}"/>
              </a:ext>
            </a:extLst>
          </p:cNvPr>
          <p:cNvSpPr/>
          <p:nvPr/>
        </p:nvSpPr>
        <p:spPr>
          <a:xfrm>
            <a:off x="6324600" y="1267736"/>
            <a:ext cx="2812303" cy="21512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 Box 7"/>
          <p:cNvSpPr txBox="1">
            <a:spLocks noChangeArrowheads="1"/>
          </p:cNvSpPr>
          <p:nvPr/>
        </p:nvSpPr>
        <p:spPr bwMode="auto">
          <a:xfrm>
            <a:off x="152400" y="4385608"/>
            <a:ext cx="876300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9pPr>
          </a:lstStyle>
          <a:p>
            <a:pPr marL="227013" indent="-227013" eaLnBrk="1" hangingPunct="1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</a:pPr>
            <a:r>
              <a:rPr lang="en-US" altLang="en-US" sz="1800" b="1" dirty="0">
                <a:solidFill>
                  <a:srgbClr val="000000"/>
                </a:solidFill>
              </a:rPr>
              <a:t>The Golgi also </a:t>
            </a:r>
            <a:r>
              <a:rPr lang="en-US" altLang="en-US" sz="1800" b="1" dirty="0">
                <a:solidFill>
                  <a:srgbClr val="0000FF"/>
                </a:solidFill>
              </a:rPr>
              <a:t>manufactures polysaccharides</a:t>
            </a:r>
            <a:r>
              <a:rPr lang="en-US" altLang="en-US" sz="1800" b="1" dirty="0">
                <a:solidFill>
                  <a:srgbClr val="000000"/>
                </a:solidFill>
              </a:rPr>
              <a:t>.</a:t>
            </a:r>
            <a:endParaRPr lang="en-US" altLang="en-US" sz="1200" b="1" dirty="0">
              <a:solidFill>
                <a:srgbClr val="000000"/>
              </a:solidFill>
            </a:endParaRPr>
          </a:p>
          <a:p>
            <a:pPr marL="227013" indent="-227013" eaLnBrk="1" hangingPunct="1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</a:pPr>
            <a:r>
              <a:rPr lang="en-US" altLang="en-US" sz="1800" b="1" dirty="0"/>
              <a:t>It correctly </a:t>
            </a:r>
            <a:r>
              <a:rPr lang="en-US" altLang="en-US" sz="1800" b="1" dirty="0">
                <a:solidFill>
                  <a:srgbClr val="0000FF"/>
                </a:solidFill>
              </a:rPr>
              <a:t>send proteins </a:t>
            </a:r>
            <a:r>
              <a:rPr lang="en-US" altLang="en-US" sz="1800" b="1" dirty="0"/>
              <a:t>to their respective address.</a:t>
            </a:r>
            <a:endParaRPr lang="en-US" altLang="en-US" sz="1200" b="1" dirty="0"/>
          </a:p>
          <a:p>
            <a:pPr marL="227013" indent="-227013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</a:pPr>
            <a:r>
              <a:rPr lang="en-US" altLang="en-US" sz="1800" b="1" dirty="0"/>
              <a:t>If the Golgi makes a mistake in shipping the proteins to the right address, certain functions in the cell may stop.</a:t>
            </a:r>
          </a:p>
          <a:p>
            <a:pPr marL="227013" indent="-227013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</a:pP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Golgi apparatus is more abundant in secretory cells</a:t>
            </a:r>
            <a:r>
              <a:rPr lang="en-US" sz="2400" b="1" dirty="0">
                <a:solidFill>
                  <a:srgbClr val="C00000"/>
                </a:solidFill>
              </a:rPr>
              <a:t>.</a:t>
            </a:r>
            <a:r>
              <a:rPr lang="en-US" altLang="en-US" sz="2400" b="1" dirty="0">
                <a:solidFill>
                  <a:srgbClr val="C00000"/>
                </a:solidFill>
              </a:rPr>
              <a:t> </a:t>
            </a:r>
            <a:endParaRPr lang="en-GB" altLang="en-US" sz="2400" b="1" dirty="0">
              <a:solidFill>
                <a:srgbClr val="C00000"/>
              </a:solidFill>
            </a:endParaRPr>
          </a:p>
        </p:txBody>
      </p:sp>
      <p:pic>
        <p:nvPicPr>
          <p:cNvPr id="6155" name="Picture 11" descr="05_15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1" b="18333"/>
          <a:stretch>
            <a:fillRect/>
          </a:stretch>
        </p:blipFill>
        <p:spPr bwMode="auto">
          <a:xfrm>
            <a:off x="6049108" y="1794808"/>
            <a:ext cx="3094892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3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4" name="Picture 13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14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43192A5A-70C9-4F06-85AB-59797172FE7F}"/>
              </a:ext>
            </a:extLst>
          </p:cNvPr>
          <p:cNvSpPr/>
          <p:nvPr/>
        </p:nvSpPr>
        <p:spPr>
          <a:xfrm>
            <a:off x="1560010" y="228600"/>
            <a:ext cx="61750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3- The Endomembrane System</a:t>
            </a:r>
            <a:endParaRPr lang="en-US" sz="3200" dirty="0">
              <a:solidFill>
                <a:srgbClr val="FF0066"/>
              </a:solidFill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" y="2373392"/>
            <a:ext cx="6096000" cy="1631216"/>
          </a:xfrm>
        </p:spPr>
        <p:txBody>
          <a:bodyPr wrap="square">
            <a:spAutoFit/>
          </a:bodyPr>
          <a:lstStyle/>
          <a:p>
            <a:pPr marL="344488" lvl="2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tabLst>
                <a:tab pos="2743200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</a:rPr>
              <a:t>Many transport products from the ER travel to the Golgi apparatus for </a:t>
            </a:r>
            <a:r>
              <a:rPr lang="en-US" sz="1800" b="1" dirty="0">
                <a:solidFill>
                  <a:srgbClr val="0000FF"/>
                </a:solidFill>
              </a:rPr>
              <a:t>modification of their contents</a:t>
            </a:r>
            <a:r>
              <a:rPr lang="en-US" sz="1800" b="1" dirty="0">
                <a:solidFill>
                  <a:srgbClr val="000000"/>
                </a:solidFill>
              </a:rPr>
              <a:t>.</a:t>
            </a:r>
          </a:p>
          <a:p>
            <a:pPr indent="-227013" eaLnBrk="1" hangingPunct="1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tabLst>
                <a:tab pos="2743200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</a:rPr>
              <a:t>Thus, Golgi body’s  function is </a:t>
            </a:r>
            <a:r>
              <a:rPr lang="en-US" sz="1800" b="1" dirty="0">
                <a:solidFill>
                  <a:srgbClr val="0000FF"/>
                </a:solidFill>
              </a:rPr>
              <a:t>manufacturing, warehousing, sorting </a:t>
            </a:r>
            <a:r>
              <a:rPr lang="en-US" sz="1800" dirty="0">
                <a:solidFill>
                  <a:srgbClr val="0000FF"/>
                </a:solidFill>
              </a:rPr>
              <a:t>(</a:t>
            </a:r>
            <a:r>
              <a:rPr lang="en-US" sz="18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Packaging</a:t>
            </a:r>
            <a:r>
              <a:rPr lang="en-US" sz="1800" dirty="0">
                <a:solidFill>
                  <a:srgbClr val="0000FF"/>
                </a:solidFill>
              </a:rPr>
              <a:t>)</a:t>
            </a:r>
            <a:r>
              <a:rPr lang="en-US" sz="1800" b="1" dirty="0">
                <a:solidFill>
                  <a:srgbClr val="0000FF"/>
                </a:solidFill>
              </a:rPr>
              <a:t>, and shipping materials to outside the cell</a:t>
            </a:r>
            <a:r>
              <a:rPr lang="en-US" sz="1800" b="1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>
          <a:xfrm>
            <a:off x="323850" y="1285094"/>
            <a:ext cx="8439150" cy="543706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 eaLnBrk="1" hangingPunct="1">
              <a:defRPr/>
            </a:pPr>
            <a:r>
              <a:rPr lang="en-US" sz="2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B)- Golgi apparatus: (</a:t>
            </a:r>
            <a:r>
              <a:rPr lang="en-US" sz="1600" dirty="0">
                <a:ln w="11430"/>
                <a:solidFill>
                  <a:schemeClr val="tx1"/>
                </a:solidFill>
              </a:rPr>
              <a:t>finishes, sorts, packages and ships cell </a:t>
            </a:r>
            <a:r>
              <a:rPr lang="en-US" sz="1800" dirty="0">
                <a:ln w="11430"/>
                <a:solidFill>
                  <a:schemeClr val="tx1"/>
                </a:solidFill>
              </a:rPr>
              <a:t>products</a:t>
            </a:r>
            <a:r>
              <a:rPr lang="en-US" sz="2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</a:t>
            </a:r>
            <a:endParaRPr lang="en-US" sz="1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spd="slow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2286000"/>
            <a:ext cx="4267200" cy="4196020"/>
          </a:xfrm>
        </p:spPr>
        <p:txBody>
          <a:bodyPr wrap="square">
            <a:spAutoFit/>
          </a:bodyPr>
          <a:lstStyle/>
          <a:p>
            <a:pPr marL="231775" indent="-223838" eaLnBrk="1" hangingPunct="1">
              <a:lnSpc>
                <a:spcPct val="13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000" b="1" dirty="0"/>
              <a:t>L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ysosome</a:t>
            </a:r>
            <a:r>
              <a:rPr lang="en-US" sz="2000" b="1" dirty="0">
                <a:solidFill>
                  <a:srgbClr val="000000"/>
                </a:solidFill>
              </a:rPr>
              <a:t> is a </a:t>
            </a:r>
            <a:r>
              <a:rPr lang="en-US" sz="20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membrane-bounded sac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GB" sz="2000" b="1" dirty="0">
                <a:solidFill>
                  <a:srgbClr val="000000"/>
                </a:solidFill>
              </a:rPr>
              <a:t>contains </a:t>
            </a:r>
            <a:r>
              <a:rPr lang="en-US" sz="2000" b="1" dirty="0">
                <a:solidFill>
                  <a:srgbClr val="000000"/>
                </a:solidFill>
              </a:rPr>
              <a:t>enzymes that digest macromolecules</a:t>
            </a:r>
          </a:p>
          <a:p>
            <a:pPr marL="7937" indent="0" eaLnBrk="1" hangingPunct="1">
              <a:lnSpc>
                <a:spcPct val="130000"/>
              </a:lnSpc>
              <a:buClr>
                <a:srgbClr val="339933"/>
              </a:buClr>
              <a:buNone/>
              <a:tabLst>
                <a:tab pos="2743200" algn="l"/>
              </a:tabLst>
              <a:defRPr/>
            </a:pPr>
            <a:endParaRPr lang="en-US" sz="11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31775" indent="-223838" eaLnBrk="1" hangingPunct="1">
              <a:lnSpc>
                <a:spcPct val="13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Lysosomal enzymes </a:t>
            </a:r>
            <a:r>
              <a:rPr lang="en-US" sz="18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work best at </a:t>
            </a:r>
            <a:r>
              <a:rPr lang="en-US" sz="1800" b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 = 5 </a:t>
            </a:r>
            <a:r>
              <a:rPr lang="en-US" sz="18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sz="1800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acidic</a:t>
            </a:r>
            <a:r>
              <a:rPr lang="en-US" sz="18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</a:p>
          <a:p>
            <a:pPr marL="7937" indent="0" eaLnBrk="1" hangingPunct="1">
              <a:lnSpc>
                <a:spcPct val="130000"/>
              </a:lnSpc>
              <a:buClr>
                <a:srgbClr val="339933"/>
              </a:buClr>
              <a:buNone/>
              <a:tabLst>
                <a:tab pos="2743200" algn="l"/>
              </a:tabLst>
              <a:defRPr/>
            </a:pPr>
            <a:endParaRPr lang="en-US" sz="1200" b="1" u="sng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31775" indent="-223838" eaLnBrk="1" hangingPunct="1">
              <a:lnSpc>
                <a:spcPct val="13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Lysosomal enzymes</a:t>
            </a:r>
            <a:r>
              <a:rPr 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are synthesized by </a:t>
            </a:r>
            <a:r>
              <a:rPr lang="en-US" sz="1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rough</a:t>
            </a:r>
            <a:r>
              <a:rPr lang="en-US" sz="18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1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ER</a:t>
            </a: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and then transferred to the </a:t>
            </a:r>
            <a:r>
              <a:rPr lang="en-US" sz="1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Golgi</a:t>
            </a:r>
            <a:r>
              <a:rPr 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then to </a:t>
            </a:r>
            <a:r>
              <a:rPr lang="en-US" sz="18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lysosomes</a:t>
            </a:r>
            <a:r>
              <a:rPr 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>
          <a:xfrm>
            <a:off x="106680" y="1340726"/>
            <a:ext cx="6705600" cy="488074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 eaLnBrk="1" hangingPunct="1">
              <a:defRPr/>
            </a:pPr>
            <a:r>
              <a:rPr lang="en-US" sz="2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C)- Lysosomes: </a:t>
            </a:r>
            <a:r>
              <a:rPr lang="en-US" sz="1800" dirty="0">
                <a:ln w="11430"/>
                <a:solidFill>
                  <a:schemeClr val="tx1"/>
                </a:solidFill>
              </a:rPr>
              <a:t>They are digestive components</a:t>
            </a:r>
          </a:p>
        </p:txBody>
      </p:sp>
      <p:sp>
        <p:nvSpPr>
          <p:cNvPr id="7172" name="Rectangle 7"/>
          <p:cNvSpPr>
            <a:spLocks noChangeArrowheads="1"/>
          </p:cNvSpPr>
          <p:nvPr/>
        </p:nvSpPr>
        <p:spPr bwMode="auto">
          <a:xfrm>
            <a:off x="7239000" y="4572000"/>
            <a:ext cx="8382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7173" name="Picture 7" descr="0001676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59"/>
          <a:stretch/>
        </p:blipFill>
        <p:spPr bwMode="auto">
          <a:xfrm>
            <a:off x="4343400" y="3998001"/>
            <a:ext cx="4724399" cy="280084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969177"/>
            <a:ext cx="4724400" cy="19161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0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1" name="Picture 10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11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FC0FF869-B594-473F-A351-651645F13E03}"/>
              </a:ext>
            </a:extLst>
          </p:cNvPr>
          <p:cNvSpPr/>
          <p:nvPr/>
        </p:nvSpPr>
        <p:spPr>
          <a:xfrm>
            <a:off x="1560010" y="228600"/>
            <a:ext cx="61750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3- The Endomembrane System</a:t>
            </a:r>
            <a:endParaRPr lang="en-US" sz="3200" dirty="0">
              <a:solidFill>
                <a:srgbClr val="FF0066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2074307"/>
            <a:ext cx="8382000" cy="3939540"/>
          </a:xfrm>
        </p:spPr>
        <p:txBody>
          <a:bodyPr>
            <a:spAutoFit/>
          </a:bodyPr>
          <a:lstStyle/>
          <a:p>
            <a:pPr marL="533400" indent="-533400" eaLnBrk="1" hangingPunct="1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Tx/>
              <a:buAutoNum type="arabicParenR"/>
              <a:tabLst>
                <a:tab pos="2743200" algn="l"/>
              </a:tabLst>
              <a:defRPr/>
            </a:pP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They have enzymes that </a:t>
            </a:r>
            <a:r>
              <a:rPr lang="en-US" sz="2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hydrolyse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proteins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fats, polysaccharides, and nucleic acids.</a:t>
            </a:r>
            <a:endParaRPr lang="en-US" sz="2000" b="1" u="sng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33400" indent="-533400" eaLnBrk="1" hangingPunct="1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Tx/>
              <a:buAutoNum type="arabicParenR"/>
              <a:tabLst>
                <a:tab pos="2743200" algn="l"/>
              </a:tabLst>
              <a:defRPr/>
            </a:pP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Can destroy the cell by auto-digestion (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autophagy)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533400" indent="-533400" eaLnBrk="1" hangingPunct="1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Tx/>
              <a:buAutoNum type="arabicParenR"/>
              <a:tabLst>
                <a:tab pos="2743200" algn="l"/>
              </a:tabLst>
              <a:defRPr/>
            </a:pP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Can also fuse with and digest </a:t>
            </a:r>
            <a:r>
              <a:rPr lang="en-US" sz="20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another organelle 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or part of the cytosol. This process is called 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recycling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which </a:t>
            </a:r>
            <a:r>
              <a:rPr lang="en-US" sz="20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renews the organelle 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and/or the cell.</a:t>
            </a:r>
          </a:p>
          <a:p>
            <a:pPr marL="533400" indent="-533400" eaLnBrk="1" hangingPunct="1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Tx/>
              <a:buAutoNum type="arabicParenR"/>
              <a:tabLst>
                <a:tab pos="2743200" algn="l"/>
              </a:tabLst>
              <a:defRPr/>
            </a:pP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Can fuse with food vacuoles to 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digest food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(</a:t>
            </a:r>
            <a:r>
              <a:rPr lang="en-US" sz="1800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when a food item is brought into the cell by Phagocytosis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</a:p>
          <a:p>
            <a:pPr marL="533400" indent="-533400" eaLnBrk="1" hangingPunct="1">
              <a:spcBef>
                <a:spcPts val="0"/>
              </a:spcBef>
              <a:spcAft>
                <a:spcPts val="1200"/>
              </a:spcAft>
              <a:buFontTx/>
              <a:buAutoNum type="arabicPeriod" startAt="5"/>
              <a:tabLst>
                <a:tab pos="2743200" algn="l"/>
              </a:tabLst>
              <a:defRPr/>
            </a:pP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They 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digest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unwanted particles.</a:t>
            </a:r>
          </a:p>
          <a:p>
            <a:pPr marL="533400" indent="-533400" eaLnBrk="1" hangingPunct="1">
              <a:spcBef>
                <a:spcPts val="0"/>
              </a:spcBef>
              <a:spcAft>
                <a:spcPts val="1200"/>
              </a:spcAft>
              <a:buFontTx/>
              <a:buAutoNum type="arabicPeriod" startAt="5"/>
              <a:tabLst>
                <a:tab pos="2743200" algn="l"/>
              </a:tabLst>
              <a:defRPr/>
            </a:pP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They help white blood cells to 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destroy bacteria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26670" y="1334810"/>
            <a:ext cx="6172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 b="1" u="sng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Functions of Lysosomes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FAFB019A-E40A-4925-97F5-C37E8168055A}"/>
              </a:ext>
            </a:extLst>
          </p:cNvPr>
          <p:cNvSpPr/>
          <p:nvPr/>
        </p:nvSpPr>
        <p:spPr>
          <a:xfrm>
            <a:off x="1560010" y="228600"/>
            <a:ext cx="61750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3- The Endomembrane System</a:t>
            </a:r>
            <a:endParaRPr lang="en-US" sz="3200" dirty="0">
              <a:solidFill>
                <a:srgbClr val="FF0066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6" descr="FG06_0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01" r="53166" b="46806"/>
          <a:stretch>
            <a:fillRect/>
          </a:stretch>
        </p:blipFill>
        <p:spPr bwMode="auto">
          <a:xfrm>
            <a:off x="6470797" y="1826889"/>
            <a:ext cx="2525713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853553"/>
            <a:ext cx="6858000" cy="5004447"/>
          </a:xfrm>
        </p:spPr>
        <p:txBody>
          <a:bodyPr wrap="square">
            <a:spAutoFit/>
          </a:bodyPr>
          <a:lstStyle/>
          <a:p>
            <a:pPr marL="322263" indent="-322263">
              <a:tabLst>
                <a:tab pos="2743200" algn="l"/>
              </a:tabLst>
              <a:defRPr/>
            </a:pPr>
            <a:r>
              <a:rPr lang="en-US" sz="2000" b="1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They are membrane-bound sacs </a:t>
            </a:r>
            <a:r>
              <a:rPr lang="en-US" sz="2000" b="1" dirty="0">
                <a:solidFill>
                  <a:srgbClr val="000000"/>
                </a:solidFill>
                <a:ea typeface="ＭＳ Ｐゴシック" charset="0"/>
              </a:rPr>
              <a:t>with varied functions such as  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storage, digestion, and waste removal</a:t>
            </a:r>
            <a:r>
              <a:rPr lang="en-US" sz="2000" b="1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.</a:t>
            </a:r>
          </a:p>
          <a:p>
            <a:pPr marL="322263" indent="-322263">
              <a:tabLst>
                <a:tab pos="2743200" algn="l"/>
              </a:tabLst>
              <a:defRPr/>
            </a:pPr>
            <a:r>
              <a:rPr lang="en-US" sz="2000" b="1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Contain water solution and help plants maintain shape.</a:t>
            </a:r>
          </a:p>
          <a:p>
            <a:pPr marL="0" indent="0">
              <a:buNone/>
              <a:tabLst>
                <a:tab pos="2743200" algn="l"/>
              </a:tabLst>
              <a:defRPr/>
            </a:pPr>
            <a:endParaRPr lang="en-US" sz="1600" b="1" dirty="0">
              <a:effectLst>
                <a:outerShdw blurRad="38100" dist="38100" dir="2700000" algn="tl">
                  <a:srgbClr val="DDDDDD"/>
                </a:outerShdw>
              </a:effectLst>
              <a:ea typeface="ＭＳ Ｐゴシック" charset="0"/>
            </a:endParaRPr>
          </a:p>
          <a:p>
            <a:pPr marL="609600" indent="-609600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  </a:t>
            </a:r>
            <a:r>
              <a:rPr lang="en-US" sz="20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There are different types of vacuoles including:</a:t>
            </a:r>
          </a:p>
          <a:p>
            <a:pPr marL="990600" lvl="1" indent="-533400" eaLnBrk="1" hangingPunct="1">
              <a:buClr>
                <a:srgbClr val="FF0000"/>
              </a:buClr>
              <a:buFontTx/>
              <a:buAutoNum type="arabicPeriod"/>
              <a:tabLst>
                <a:tab pos="2743200" algn="l"/>
              </a:tabLst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Arial" charset="0"/>
              </a:rPr>
              <a:t>Food vacuoles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Arial" charset="0"/>
              </a:rPr>
              <a:t>, from phagocytosis, fuse with lysosomes </a:t>
            </a:r>
            <a:r>
              <a:rPr lang="en-US" sz="2000" b="1" dirty="0">
                <a:ea typeface="Arial" charset="0"/>
              </a:rPr>
              <a:t>for digestion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Arial" charset="0"/>
              </a:rPr>
              <a:t>.</a:t>
            </a:r>
          </a:p>
          <a:p>
            <a:pPr marL="990600" lvl="1" indent="-533400" eaLnBrk="1" hangingPunct="1">
              <a:buClr>
                <a:srgbClr val="FF0000"/>
              </a:buClr>
              <a:buFontTx/>
              <a:buAutoNum type="arabicPeriod"/>
              <a:tabLst>
                <a:tab pos="2743200" algn="l"/>
              </a:tabLst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Arial" charset="0"/>
              </a:rPr>
              <a:t>Contractile vacuoles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Arial" charset="0"/>
              </a:rPr>
              <a:t>, </a:t>
            </a:r>
            <a:r>
              <a:rPr lang="ar-SA" sz="1600" dirty="0">
                <a:solidFill>
                  <a:srgbClr val="000000"/>
                </a:solidFill>
                <a:ea typeface="Arial" charset="0"/>
              </a:rPr>
              <a:t>فجوة متقبضة</a:t>
            </a:r>
            <a:r>
              <a:rPr lang="en-US" sz="2000" dirty="0">
                <a:solidFill>
                  <a:srgbClr val="000000"/>
                </a:solidFill>
                <a:ea typeface="Arial" charset="0"/>
              </a:rPr>
              <a:t> 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Arial" charset="0"/>
              </a:rPr>
              <a:t>found in freshwater </a:t>
            </a:r>
            <a:r>
              <a:rPr lang="en-US" sz="2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Arial" charset="0"/>
              </a:rPr>
              <a:t>protists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Arial" charset="0"/>
              </a:rPr>
              <a:t> (</a:t>
            </a:r>
            <a:r>
              <a:rPr 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Arial" charset="0"/>
              </a:rPr>
              <a:t>e</a:t>
            </a:r>
            <a:r>
              <a:rPr lang="ar-SA" sz="20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Arial" charset="0"/>
              </a:rPr>
              <a:t>.</a:t>
            </a:r>
            <a:r>
              <a:rPr 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Arial" charset="0"/>
              </a:rPr>
              <a:t>g. </a:t>
            </a:r>
            <a:r>
              <a:rPr lang="en-US" sz="2000" i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Arial" charset="0"/>
              </a:rPr>
              <a:t>Paramecium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Arial" charset="0"/>
              </a:rPr>
              <a:t>) to </a:t>
            </a:r>
            <a:r>
              <a:rPr lang="en-US" sz="2000" b="1" dirty="0">
                <a:ea typeface="Arial" charset="0"/>
              </a:rPr>
              <a:t>maintain water balance (</a:t>
            </a:r>
            <a:r>
              <a:rPr lang="en-US" sz="2000" b="1" dirty="0">
                <a:solidFill>
                  <a:srgbClr val="0000FF"/>
                </a:solidFill>
                <a:ea typeface="Arial" charset="0"/>
              </a:rPr>
              <a:t>osmoregulation</a:t>
            </a:r>
            <a:r>
              <a:rPr lang="en-US" sz="2000" b="1" dirty="0">
                <a:ea typeface="Arial" charset="0"/>
              </a:rPr>
              <a:t>) by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Arial" charset="0"/>
              </a:rPr>
              <a:t>   pumping excess water out of the cell.</a:t>
            </a:r>
          </a:p>
          <a:p>
            <a:pPr marL="990600" lvl="1" indent="-533400" eaLnBrk="1" hangingPunct="1">
              <a:buClr>
                <a:srgbClr val="FF0000"/>
              </a:buClr>
              <a:buFontTx/>
              <a:buAutoNum type="arabicPeriod"/>
              <a:tabLst>
                <a:tab pos="2743200" algn="l"/>
              </a:tabLst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Arial" charset="0"/>
              </a:rPr>
              <a:t>Central vacuoles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Arial" charset="0"/>
              </a:rPr>
              <a:t> </a:t>
            </a:r>
            <a:r>
              <a:rPr lang="en-US" sz="2000" b="1" dirty="0">
                <a:ea typeface="Arial" charset="0"/>
              </a:rPr>
              <a:t>(in mature plants) store   wastes, maintain the cell shape.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>
          <a:xfrm>
            <a:off x="134643" y="1191537"/>
            <a:ext cx="8780757" cy="637263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 eaLnBrk="1" hangingPunct="1">
              <a:defRPr/>
            </a:pPr>
            <a:r>
              <a:rPr lang="en-US" sz="32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D)- Vacuoles: </a:t>
            </a:r>
            <a:r>
              <a:rPr lang="en-US" sz="2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They </a:t>
            </a:r>
            <a:r>
              <a:rPr lang="en-US" sz="2000" b="1" dirty="0">
                <a:ln w="11430"/>
                <a:solidFill>
                  <a:schemeClr val="tx1"/>
                </a:solidFill>
              </a:rPr>
              <a:t>have diverse functions</a:t>
            </a:r>
            <a:r>
              <a:rPr lang="ar-SA" sz="2000" b="1" dirty="0">
                <a:ln w="11430"/>
                <a:solidFill>
                  <a:schemeClr val="tx1"/>
                </a:solidFill>
              </a:rPr>
              <a:t> </a:t>
            </a:r>
            <a:r>
              <a:rPr lang="en-GB" sz="2000" b="1" dirty="0">
                <a:ln w="11430"/>
                <a:solidFill>
                  <a:schemeClr val="tx1"/>
                </a:solidFill>
              </a:rPr>
              <a:t>in </a:t>
            </a:r>
            <a:r>
              <a:rPr lang="en-US" sz="2000" b="1" dirty="0">
                <a:ln w="11430"/>
                <a:solidFill>
                  <a:schemeClr val="tx1"/>
                </a:solidFill>
              </a:rPr>
              <a:t>cell maintenance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8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E544BEA1-AB90-40FC-8A43-8AE56E40A1BD}"/>
              </a:ext>
            </a:extLst>
          </p:cNvPr>
          <p:cNvSpPr/>
          <p:nvPr/>
        </p:nvSpPr>
        <p:spPr>
          <a:xfrm>
            <a:off x="1560010" y="228600"/>
            <a:ext cx="61750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3- The Endomembrane System</a:t>
            </a:r>
            <a:endParaRPr lang="en-US" sz="3200" dirty="0">
              <a:solidFill>
                <a:srgbClr val="FF0066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>
    <p:push dir="u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ESENTATION_ID" val="1190"/>
  <p:tag name="ARTICULATE_REFERENCE_ID" val="d7616573-cd70-4653-a2e6-d0fee1d8820c"/>
  <p:tag name="ARTICULATE_REFERENCE_COUNT" val="0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TAG_BACKING_FORM_KEY" val="1640012-d:\ashraf\d\faculty file\e-larning\1433-1434\المحتوى الرقمي\109-lectures\lms-2\lecture-7 cell-organelles\lecture 7.pptx"/>
  <p:tag name="ARTICULATE_USED_PAGE_ORIENTATION" val="1"/>
  <p:tag name="ARTICULATE_USED_PAGE_SIZE" val="1"/>
  <p:tag name="ARTICULATE_PRESENTER_VERSION" val="7"/>
  <p:tag name="ARTICULATE_SLIDE_COUNT" val="14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7f52235892248b2b1e20d2ad195bf6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50cf5f09a294254a677b7bf147b901b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b2e0ad2a3a04049b1f16dc6a466a91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9"/>
  <p:tag name="ARTICULATE_AUDIO_RECORDED" val="1"/>
  <p:tag name="ELAPSEDTIME" val="319.6"/>
  <p:tag name="ANNOTATION_TYPE_1" val="0"/>
  <p:tag name="ANNOTATION_START_1" val="3.7"/>
  <p:tag name="ANNOTATION_END_1" val="9.8"/>
  <p:tag name="ANNOTATION_TOP_1" val="214"/>
  <p:tag name="ANNOTATION_LEFT_1" val="56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16711680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9.8"/>
  <p:tag name="ANNOTATION_END_2" val="12.7"/>
  <p:tag name="ANNOTATION_TOP_2" val="252"/>
  <p:tag name="ANNOTATION_LEFT_2" val="59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16711680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2.7"/>
  <p:tag name="ANNOTATION_END_3" val="15.1"/>
  <p:tag name="ANNOTATION_TOP_3" val="252"/>
  <p:tag name="ANNOTATION_LEFT_3" val="382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16711680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5.1"/>
  <p:tag name="ANNOTATION_END_4" val="21.1"/>
  <p:tag name="ANNOTATION_TOP_4" val="256"/>
  <p:tag name="ANNOTATION_LEFT_4" val="566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16711680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1.1"/>
  <p:tag name="ANNOTATION_END_5" val="25.0"/>
  <p:tag name="ANNOTATION_TOP_5" val="294"/>
  <p:tag name="ANNOTATION_LEFT_5" val="70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16711680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25.0"/>
  <p:tag name="ANNOTATION_END_6" val="26.8"/>
  <p:tag name="ANNOTATION_TOP_6" val="289"/>
  <p:tag name="ANNOTATION_LEFT_6" val="367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16711680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26.8"/>
  <p:tag name="ANNOTATION_END_7" val="27.5"/>
  <p:tag name="ANNOTATION_TOP_7" val="287"/>
  <p:tag name="ANNOTATION_LEFT_7" val="454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16711680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27.5"/>
  <p:tag name="ANNOTATION_END_8" val="29.1"/>
  <p:tag name="ANNOTATION_TOP_8" val="295"/>
  <p:tag name="ANNOTATION_LEFT_8" val="520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16711680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29.1"/>
  <p:tag name="ANNOTATION_END_9" val="47.9"/>
  <p:tag name="ANNOTATION_TOP_9" val="301"/>
  <p:tag name="ANNOTATION_LEFT_9" val="750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16711680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47.9"/>
  <p:tag name="ANNOTATION_END_10" val="72.0"/>
  <p:tag name="ANNOTATION_TOP_10" val="360"/>
  <p:tag name="ANNOTATION_LEFT_10" val="65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16711680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72.0"/>
  <p:tag name="ANNOTATION_END_11" val="98.8"/>
  <p:tag name="ANNOTATION_TOP_11" val="363"/>
  <p:tag name="ANNOTATION_LEFT_11" val="277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16711680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98.8"/>
  <p:tag name="ANNOTATION_END_12" val="101.5"/>
  <p:tag name="ANNOTATION_TOP_12" val="359"/>
  <p:tag name="ANNOTATION_LEFT_12" val="476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16711680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01.5"/>
  <p:tag name="ANNOTATION_END_13" val="102.6"/>
  <p:tag name="ANNOTATION_TOP_13" val="367"/>
  <p:tag name="ANNOTATION_LEFT_13" val="636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16711680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02.6"/>
  <p:tag name="ANNOTATION_END_14" val="105.8"/>
  <p:tag name="ANNOTATION_TOP_14" val="359"/>
  <p:tag name="ANNOTATION_LEFT_14" val="773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16711680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45.2"/>
  <p:tag name="ANNOTATION_END_15" val="147.1"/>
  <p:tag name="ANNOTATION_TOP_15" val="456"/>
  <p:tag name="ANNOTATION_LEFT_15" val="27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16711680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47.1"/>
  <p:tag name="ANNOTATION_END_16" val="149.7"/>
  <p:tag name="ANNOTATION_TOP_16" val="458"/>
  <p:tag name="ANNOTATION_LEFT_16" val="46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16711680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49.7"/>
  <p:tag name="ANNOTATION_END_17" val="152.6"/>
  <p:tag name="ANNOTATION_TOP_17" val="491"/>
  <p:tag name="ANNOTATION_LEFT_17" val="58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16711680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52.6"/>
  <p:tag name="ANNOTATION_END_18" val="154.0"/>
  <p:tag name="ANNOTATION_TOP_18" val="492"/>
  <p:tag name="ANNOTATION_LEFT_18" val="602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16711680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54.0"/>
  <p:tag name="ANNOTATION_END_19" val="158.1"/>
  <p:tag name="ANNOTATION_TOP_19" val="487"/>
  <p:tag name="ANNOTATION_LEFT_19" val="801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16711680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66.3"/>
  <p:tag name="ANNOTATION_END_20" val="170.4"/>
  <p:tag name="ANNOTATION_TOP_20" val="558"/>
  <p:tag name="ANNOTATION_LEFT_20" val="65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16711680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70.4"/>
  <p:tag name="ANNOTATION_END_21" val="197.9"/>
  <p:tag name="ANNOTATION_TOP_21" val="568"/>
  <p:tag name="ANNOTATION_LEFT_21" val="719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16711680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97.9"/>
  <p:tag name="ANNOTATION_END_22" val="202.2"/>
  <p:tag name="ANNOTATION_TOP_22" val="599"/>
  <p:tag name="ANNOTATION_LEFT_22" val="65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16711680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202.2"/>
  <p:tag name="ANNOTATION_END_23" val="232.0"/>
  <p:tag name="ANNOTATION_TOP_23" val="595"/>
  <p:tag name="ANNOTATION_LEFT_23" val="340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16711680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232.0"/>
  <p:tag name="ANNOTATION_TOP_24" val="629"/>
  <p:tag name="ANNOTATION_LEFT_24" val="49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16711680"/>
  <p:tag name="ANNOTATION_FILL_ALPHA_24" val="100"/>
  <p:tag name="ANNOTATION_BORDER_WIDTH_24" val="2"/>
  <p:tag name="ANNOTATION_SLIDE_WIDTH_24" val="960"/>
  <p:tag name="ANNOTATION_SLIDE_HEIGHT_24" val="720"/>
  <p:tag name="ANNOTATION_COUNT" val="24"/>
  <p:tag name="ARTICULATE_NAV_LEVEL" val="1"/>
  <p:tag name="ARTICULATE_SLIDE_PRESENTER_GUID" val="7dc56fa3-518b-47f2-8e3b-84eac4f472c1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3d99676a4cd482a9789ee2ad568421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1d012bf59bb4cdeabe842f2fa9f27ab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0"/>
  <p:tag name="ARTICULATE_AUDIO_RECORDED" val="1"/>
  <p:tag name="ELAPSEDTIME" val="284.0"/>
  <p:tag name="ANNOTATION_TYPE_1" val="0"/>
  <p:tag name="ANNOTATION_START_1" val="13.3"/>
  <p:tag name="ANNOTATION_END_1" val="23.0"/>
  <p:tag name="ANNOTATION_TOP_1" val="81"/>
  <p:tag name="ANNOTATION_LEFT_1" val="183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16711680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3.0"/>
  <p:tag name="ANNOTATION_END_2" val="25.4"/>
  <p:tag name="ANNOTATION_TOP_2" val="85"/>
  <p:tag name="ANNOTATION_LEFT_2" val="391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16711680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5.4"/>
  <p:tag name="ANNOTATION_END_3" val="26.7"/>
  <p:tag name="ANNOTATION_TOP_3" val="83"/>
  <p:tag name="ANNOTATION_LEFT_3" val="574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16711680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6.7"/>
  <p:tag name="ANNOTATION_END_4" val="60.0"/>
  <p:tag name="ANNOTATION_TOP_4" val="84"/>
  <p:tag name="ANNOTATION_LEFT_4" val="643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16711680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60.0"/>
  <p:tag name="ANNOTATION_END_5" val="62.1"/>
  <p:tag name="ANNOTATION_TOP_5" val="179"/>
  <p:tag name="ANNOTATION_LEFT_5" val="39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16711680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62.1"/>
  <p:tag name="ANNOTATION_END_6" val="63.2"/>
  <p:tag name="ANNOTATION_TOP_6" val="183"/>
  <p:tag name="ANNOTATION_LEFT_6" val="134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16711680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63.2"/>
  <p:tag name="ANNOTATION_END_7" val="67.0"/>
  <p:tag name="ANNOTATION_TOP_7" val="180"/>
  <p:tag name="ANNOTATION_LEFT_7" val="306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16711680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67.0"/>
  <p:tag name="ANNOTATION_END_8" val="71.3"/>
  <p:tag name="ANNOTATION_TOP_8" val="214"/>
  <p:tag name="ANNOTATION_LEFT_8" val="46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16711680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71.3"/>
  <p:tag name="ANNOTATION_END_9" val="90.6"/>
  <p:tag name="ANNOTATION_TOP_9" val="210"/>
  <p:tag name="ANNOTATION_LEFT_9" val="540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16711680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90.6"/>
  <p:tag name="ANNOTATION_END_10" val="98.6"/>
  <p:tag name="ANNOTATION_TOP_10" val="284"/>
  <p:tag name="ANNOTATION_LEFT_10" val="36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16711680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98.6"/>
  <p:tag name="ANNOTATION_END_11" val="111.5"/>
  <p:tag name="ANNOTATION_TOP_11" val="317"/>
  <p:tag name="ANNOTATION_LEFT_11" val="61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16711680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11.5"/>
  <p:tag name="ANNOTATION_END_12" val="121.3"/>
  <p:tag name="ANNOTATION_TOP_12" val="317"/>
  <p:tag name="ANNOTATION_LEFT_12" val="279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16711680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21.3"/>
  <p:tag name="ANNOTATION_END_13" val="126.2"/>
  <p:tag name="ANNOTATION_TOP_13" val="352"/>
  <p:tag name="ANNOTATION_LEFT_13" val="56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16711680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26.2"/>
  <p:tag name="ANNOTATION_END_14" val="127.6"/>
  <p:tag name="ANNOTATION_TOP_14" val="384"/>
  <p:tag name="ANNOTATION_LEFT_14" val="53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16711680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27.6"/>
  <p:tag name="ANNOTATION_END_15" val="129.7"/>
  <p:tag name="ANNOTATION_TOP_15" val="390"/>
  <p:tag name="ANNOTATION_LEFT_15" val="215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16711680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29.7"/>
  <p:tag name="ANNOTATION_END_16" val="132.9"/>
  <p:tag name="ANNOTATION_TOP_16" val="385"/>
  <p:tag name="ANNOTATION_LEFT_16" val="299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16711680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32.9"/>
  <p:tag name="ANNOTATION_END_17" val="139.9"/>
  <p:tag name="ANNOTATION_TOP_17" val="379"/>
  <p:tag name="ANNOTATION_LEFT_17" val="500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16711680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39.9"/>
  <p:tag name="ANNOTATION_END_18" val="151.5"/>
  <p:tag name="ANNOTATION_TOP_18" val="360"/>
  <p:tag name="ANNOTATION_LEFT_18" val="23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16711680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51.5"/>
  <p:tag name="ANNOTATION_END_19" val="156.5"/>
  <p:tag name="ANNOTATION_TOP_19" val="386"/>
  <p:tag name="ANNOTATION_LEFT_19" val="303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16711680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56.5"/>
  <p:tag name="ANNOTATION_END_20" val="160.5"/>
  <p:tag name="ANNOTATION_TOP_20" val="456"/>
  <p:tag name="ANNOTATION_LEFT_20" val="55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16711680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60.5"/>
  <p:tag name="ANNOTATION_END_21" val="176.7"/>
  <p:tag name="ANNOTATION_TOP_21" val="462"/>
  <p:tag name="ANNOTATION_LEFT_21" val="391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16711680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76.7"/>
  <p:tag name="ANNOTATION_END_22" val="202.8"/>
  <p:tag name="ANNOTATION_TOP_22" val="502"/>
  <p:tag name="ANNOTATION_LEFT_22" val="50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16711680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202.8"/>
  <p:tag name="ANNOTATION_END_23" val="246.7"/>
  <p:tag name="ANNOTATION_TOP_23" val="547"/>
  <p:tag name="ANNOTATION_LEFT_23" val="45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16711680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246.7"/>
  <p:tag name="ANNOTATION_END_24" val="247.8"/>
  <p:tag name="ANNOTATION_TOP_24" val="624"/>
  <p:tag name="ANNOTATION_LEFT_24" val="35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16711680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247.8"/>
  <p:tag name="ANNOTATION_TOP_25" val="616"/>
  <p:tag name="ANNOTATION_LEFT_25" val="44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16711680"/>
  <p:tag name="ANNOTATION_FILL_ALPHA_25" val="100"/>
  <p:tag name="ANNOTATION_BORDER_WIDTH_25" val="2"/>
  <p:tag name="ANNOTATION_SLIDE_WIDTH_25" val="960"/>
  <p:tag name="ANNOTATION_SLIDE_HEIGHT_25" val="720"/>
  <p:tag name="ANNOTATION_COUNT" val="25"/>
  <p:tag name="ARTICULATE_NAV_LEVEL" val="1"/>
  <p:tag name="ARTICULATE_SLIDE_PRESENTER_GUID" val="7dc56fa3-518b-47f2-8e3b-84eac4f472c1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df1ac38d2a1457193164a990ad005af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c00aa50193045299fe25a56f0335c1b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2"/>
  <p:tag name="ARTICULATE_AUDIO_RECORDED" val="1"/>
  <p:tag name="ELAPSEDTIME" val="200.6"/>
  <p:tag name="ANNOTATION_TYPE_1" val="0"/>
  <p:tag name="ANNOTATION_START_1" val="12.5"/>
  <p:tag name="ANNOTATION_END_1" val="18.7"/>
  <p:tag name="ANNOTATION_TOP_1" val="66"/>
  <p:tag name="ANNOTATION_LEFT_1" val="546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16711680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8.7"/>
  <p:tag name="ANNOTATION_END_2" val="20.2"/>
  <p:tag name="ANNOTATION_TOP_2" val="226"/>
  <p:tag name="ANNOTATION_LEFT_2" val="484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16711680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0.2"/>
  <p:tag name="ANNOTATION_END_3" val="33.0"/>
  <p:tag name="ANNOTATION_TOP_3" val="300"/>
  <p:tag name="ANNOTATION_LEFT_3" val="877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16711680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33.0"/>
  <p:tag name="ANNOTATION_END_4" val="37.5"/>
  <p:tag name="ANNOTATION_TOP_4" val="171"/>
  <p:tag name="ANNOTATION_LEFT_4" val="34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16711680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37.5"/>
  <p:tag name="ANNOTATION_END_5" val="45.3"/>
  <p:tag name="ANNOTATION_TOP_5" val="209"/>
  <p:tag name="ANNOTATION_LEFT_5" val="37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16711680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45.3"/>
  <p:tag name="ANNOTATION_END_6" val="46.4"/>
  <p:tag name="ANNOTATION_TOP_6" val="254"/>
  <p:tag name="ANNOTATION_LEFT_6" val="112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16711680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46.4"/>
  <p:tag name="ANNOTATION_END_7" val="73.1"/>
  <p:tag name="ANNOTATION_TOP_7" val="254"/>
  <p:tag name="ANNOTATION_LEFT_7" val="169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16711680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73.1"/>
  <p:tag name="ANNOTATION_END_8" val="75.7"/>
  <p:tag name="ANNOTATION_TOP_8" val="299"/>
  <p:tag name="ANNOTATION_LEFT_8" val="31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16711680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75.7"/>
  <p:tag name="ANNOTATION_END_9" val="77.5"/>
  <p:tag name="ANNOTATION_TOP_9" val="298"/>
  <p:tag name="ANNOTATION_LEFT_9" val="282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16711680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77.5"/>
  <p:tag name="ANNOTATION_END_10" val="80.9"/>
  <p:tag name="ANNOTATION_TOP_10" val="339"/>
  <p:tag name="ANNOTATION_LEFT_10" val="57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16711680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14.4"/>
  <p:tag name="ANNOTATION_END_11" val="116.5"/>
  <p:tag name="ANNOTATION_TOP_11" val="333"/>
  <p:tag name="ANNOTATION_LEFT_11" val="86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16711680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16.5"/>
  <p:tag name="ANNOTATION_END_12" val="121.8"/>
  <p:tag name="ANNOTATION_TOP_12" val="382"/>
  <p:tag name="ANNOTATION_LEFT_12" val="19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16711680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21.8"/>
  <p:tag name="ANNOTATION_END_13" val="137.1"/>
  <p:tag name="ANNOTATION_TOP_13" val="417"/>
  <p:tag name="ANNOTATION_LEFT_13" val="224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16711680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37.1"/>
  <p:tag name="ANNOTATION_END_14" val="139.0"/>
  <p:tag name="ANNOTATION_TOP_14" val="410"/>
  <p:tag name="ANNOTATION_LEFT_14" val="670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16711680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39.0"/>
  <p:tag name="ANNOTATION_END_15" val="141.9"/>
  <p:tag name="ANNOTATION_TOP_15" val="403"/>
  <p:tag name="ANNOTATION_LEFT_15" val="712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16711680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41.9"/>
  <p:tag name="ANNOTATION_END_16" val="145.9"/>
  <p:tag name="ANNOTATION_TOP_16" val="662"/>
  <p:tag name="ANNOTATION_LEFT_16" val="549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16711680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45.9"/>
  <p:tag name="ANNOTATION_END_17" val="147.9"/>
  <p:tag name="ANNOTATION_TOP_17" val="618"/>
  <p:tag name="ANNOTATION_LEFT_17" val="589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16711680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47.9"/>
  <p:tag name="ANNOTATION_END_18" val="148.3"/>
  <p:tag name="ANNOTATION_TOP_18" val="533"/>
  <p:tag name="ANNOTATION_LEFT_18" val="629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16711680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48.3"/>
  <p:tag name="ANNOTATION_END_19" val="158.3"/>
  <p:tag name="ANNOTATION_TOP_19" val="471"/>
  <p:tag name="ANNOTATION_LEFT_19" val="651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16711680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58.3"/>
  <p:tag name="ANNOTATION_END_20" val="159.1"/>
  <p:tag name="ANNOTATION_TOP_20" val="413"/>
  <p:tag name="ANNOTATION_LEFT_20" val="725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16711680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59.1"/>
  <p:tag name="ANNOTATION_END_21" val="161.8"/>
  <p:tag name="ANNOTATION_TOP_21" val="473"/>
  <p:tag name="ANNOTATION_LEFT_21" val="663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16711680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61.8"/>
  <p:tag name="ANNOTATION_TOP_22" val="336"/>
  <p:tag name="ANNOTATION_LEFT_22" val="41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16711680"/>
  <p:tag name="ANNOTATION_FILL_ALPHA_22" val="100"/>
  <p:tag name="ANNOTATION_BORDER_WIDTH_22" val="2"/>
  <p:tag name="ANNOTATION_SLIDE_WIDTH_22" val="960"/>
  <p:tag name="ANNOTATION_SLIDE_HEIGHT_22" val="720"/>
  <p:tag name="ANNOTATION_COUNT" val="22"/>
  <p:tag name="ARTICULATE_NAV_LEVEL" val="1"/>
  <p:tag name="ARTICULATE_SLIDE_PRESENTER_GUID" val="7dc56fa3-518b-47f2-8e3b-84eac4f472c1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c36053-3428-461a-b770-225e36c90266"/>
  <p:tag name="ARTICULATE_PLAYLIST_ID" val="-1"/>
  <p:tag name="ARTICULATE_SLIDE_NAV" val="17"/>
  <p:tag name="AUDIO_ID" val="386"/>
  <p:tag name="ARTICULATE_NAV_LEVEL" val="1"/>
  <p:tag name="ARTICULATE_SLIDE_PRESENTER_GUID" val="ede76040-926d-449b-a236-45a2d595407e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c61fe91418343c495b70b65061bf87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933943bcbab48f38d2b45385beb4ab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3"/>
  <p:tag name="ARTICULATE_AUDIO_RECORDED" val="1"/>
  <p:tag name="ELAPSEDTIME" val="274.7"/>
  <p:tag name="ANNOTATION_TYPE_1" val="0"/>
  <p:tag name="ANNOTATION_START_1" val="8.5"/>
  <p:tag name="ANNOTATION_END_1" val="12.2"/>
  <p:tag name="ANNOTATION_TOP_1" val="201"/>
  <p:tag name="ANNOTATION_LEFT_1" val="102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16711680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2.2"/>
  <p:tag name="ANNOTATION_END_2" val="14.6"/>
  <p:tag name="ANNOTATION_TOP_2" val="194"/>
  <p:tag name="ANNOTATION_LEFT_2" val="501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16711680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4.6"/>
  <p:tag name="ANNOTATION_END_3" val="16.9"/>
  <p:tag name="ANNOTATION_TOP_3" val="198"/>
  <p:tag name="ANNOTATION_LEFT_3" val="576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16711680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6.9"/>
  <p:tag name="ANNOTATION_END_4" val="46.8"/>
  <p:tag name="ANNOTATION_TOP_4" val="233"/>
  <p:tag name="ANNOTATION_LEFT_4" val="107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16711680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46.8"/>
  <p:tag name="ANNOTATION_END_5" val="48.8"/>
  <p:tag name="ANNOTATION_TOP_5" val="195"/>
  <p:tag name="ANNOTATION_LEFT_5" val="355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16711680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48.8"/>
  <p:tag name="ANNOTATION_END_6" val="50.6"/>
  <p:tag name="ANNOTATION_TOP_6" val="193"/>
  <p:tag name="ANNOTATION_LEFT_6" val="504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16711680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50.6"/>
  <p:tag name="ANNOTATION_END_7" val="53.5"/>
  <p:tag name="ANNOTATION_TOP_7" val="201"/>
  <p:tag name="ANNOTATION_LEFT_7" val="577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16711680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53.5"/>
  <p:tag name="ANNOTATION_END_8" val="59.9"/>
  <p:tag name="ANNOTATION_TOP_8" val="233"/>
  <p:tag name="ANNOTATION_LEFT_8" val="120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16711680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59.9"/>
  <p:tag name="ANNOTATION_END_9" val="73.4"/>
  <p:tag name="ANNOTATION_TOP_9" val="296"/>
  <p:tag name="ANNOTATION_LEFT_9" val="72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16711680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73.4"/>
  <p:tag name="ANNOTATION_END_10" val="79.1"/>
  <p:tag name="ANNOTATION_TOP_10" val="293"/>
  <p:tag name="ANNOTATION_LEFT_10" val="473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16711680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79.1"/>
  <p:tag name="ANNOTATION_END_11" val="101.1"/>
  <p:tag name="ANNOTATION_TOP_11" val="295"/>
  <p:tag name="ANNOTATION_LEFT_11" val="696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16711680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01.1"/>
  <p:tag name="ANNOTATION_END_12" val="146.6"/>
  <p:tag name="ANNOTATION_TOP_12" val="347"/>
  <p:tag name="ANNOTATION_LEFT_12" val="107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16711680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46.6"/>
  <p:tag name="ANNOTATION_END_13" val="151.7"/>
  <p:tag name="ANNOTATION_TOP_13" val="434"/>
  <p:tag name="ANNOTATION_LEFT_13" val="95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16711680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51.7"/>
  <p:tag name="ANNOTATION_END_14" val="159.3"/>
  <p:tag name="ANNOTATION_TOP_14" val="438"/>
  <p:tag name="ANNOTATION_LEFT_14" val="530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16711680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59.3"/>
  <p:tag name="ANNOTATION_END_15" val="161.1"/>
  <p:tag name="ANNOTATION_TOP_15" val="476"/>
  <p:tag name="ANNOTATION_LEFT_15" val="137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16711680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61.1"/>
  <p:tag name="ANNOTATION_END_16" val="194.7"/>
  <p:tag name="ANNOTATION_TOP_16" val="472"/>
  <p:tag name="ANNOTATION_LEFT_16" val="253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16711680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94.7"/>
  <p:tag name="ANNOTATION_END_17" val="217.8"/>
  <p:tag name="ANNOTATION_TOP_17" val="485"/>
  <p:tag name="ANNOTATION_LEFT_17" val="758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16711680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217.8"/>
  <p:tag name="ANNOTATION_END_18" val="229.2"/>
  <p:tag name="ANNOTATION_TOP_18" val="566"/>
  <p:tag name="ANNOTATION_LEFT_18" val="95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16711680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229.2"/>
  <p:tag name="ANNOTATION_TOP_19" val="629"/>
  <p:tag name="ANNOTATION_LEFT_19" val="103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16711680"/>
  <p:tag name="ANNOTATION_FILL_ALPHA_19" val="100"/>
  <p:tag name="ANNOTATION_BORDER_WIDTH_19" val="2"/>
  <p:tag name="ANNOTATION_SLIDE_WIDTH_19" val="960"/>
  <p:tag name="ANNOTATION_SLIDE_HEIGHT_19" val="720"/>
  <p:tag name="ANNOTATION_COUNT" val="19"/>
  <p:tag name="ARTICULATE_NAV_LEVEL" val="1"/>
  <p:tag name="ARTICULATE_SLIDE_PRESENTER_GUID" val="7dc56fa3-518b-47f2-8e3b-84eac4f472c1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7a08e6340514bfe9dfb8d16ac2fdd1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3f0aa9d827f4597b952a9b25958924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5"/>
  <p:tag name="ARTICULATE_AUDIO_RECORDED" val="1"/>
  <p:tag name="ELAPSEDTIME" val="259.6"/>
  <p:tag name="ANNOTATION_TYPE_1" val="0"/>
  <p:tag name="ANNOTATION_START_1" val="8.4"/>
  <p:tag name="ANNOTATION_END_1" val="20.3"/>
  <p:tag name="ANNOTATION_TOP_1" val="86"/>
  <p:tag name="ANNOTATION_LEFT_1" val="206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16711680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0.3"/>
  <p:tag name="ANNOTATION_END_2" val="26.2"/>
  <p:tag name="ANNOTATION_TOP_2" val="209"/>
  <p:tag name="ANNOTATION_LEFT_2" val="68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16711680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6.2"/>
  <p:tag name="ANNOTATION_END_3" val="35.6"/>
  <p:tag name="ANNOTATION_TOP_3" val="242"/>
  <p:tag name="ANNOTATION_LEFT_3" val="82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16711680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35.6"/>
  <p:tag name="ANNOTATION_END_4" val="38.5"/>
  <p:tag name="ANNOTATION_TOP_4" val="243"/>
  <p:tag name="ANNOTATION_LEFT_4" val="329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16711680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38.5"/>
  <p:tag name="ANNOTATION_END_5" val="40.9"/>
  <p:tag name="ANNOTATION_TOP_5" val="243"/>
  <p:tag name="ANNOTATION_LEFT_5" val="446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16711680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40.9"/>
  <p:tag name="ANNOTATION_END_6" val="49.7"/>
  <p:tag name="ANNOTATION_TOP_6" val="243"/>
  <p:tag name="ANNOTATION_LEFT_6" val="628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16711680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49.7"/>
  <p:tag name="ANNOTATION_END_7" val="80.3"/>
  <p:tag name="ANNOTATION_TOP_7" val="312"/>
  <p:tag name="ANNOTATION_LEFT_7" val="81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16711680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80.3"/>
  <p:tag name="ANNOTATION_END_8" val="92.0"/>
  <p:tag name="ANNOTATION_TOP_8" val="389"/>
  <p:tag name="ANNOTATION_LEFT_8" val="36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16711680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92.0"/>
  <p:tag name="ANNOTATION_END_9" val="99.4"/>
  <p:tag name="ANNOTATION_TOP_9" val="457"/>
  <p:tag name="ANNOTATION_LEFT_9" val="115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16711680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99.4"/>
  <p:tag name="ANNOTATION_END_10" val="113.9"/>
  <p:tag name="ANNOTATION_TOP_10" val="459"/>
  <p:tag name="ANNOTATION_LEFT_10" val="389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16711680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13.9"/>
  <p:tag name="ANNOTATION_END_11" val="117.3"/>
  <p:tag name="ANNOTATION_TOP_11" val="488"/>
  <p:tag name="ANNOTATION_LEFT_11" val="124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16711680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17.3"/>
  <p:tag name="ANNOTATION_END_12" val="130.6"/>
  <p:tag name="ANNOTATION_TOP_12" val="535"/>
  <p:tag name="ANNOTATION_LEFT_12" val="128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16711680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30.6"/>
  <p:tag name="ANNOTATION_END_13" val="151.4"/>
  <p:tag name="ANNOTATION_TOP_13" val="566"/>
  <p:tag name="ANNOTATION_LEFT_13" val="120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16711680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51.4"/>
  <p:tag name="ANNOTATION_END_14" val="153.5"/>
  <p:tag name="ANNOTATION_TOP_14" val="341"/>
  <p:tag name="ANNOTATION_LEFT_14" val="708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16711680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53.5"/>
  <p:tag name="ANNOTATION_END_15" val="180.6"/>
  <p:tag name="ANNOTATION_TOP_15" val="535"/>
  <p:tag name="ANNOTATION_LEFT_15" val="130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16711680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80.6"/>
  <p:tag name="ANNOTATION_END_16" val="183.6"/>
  <p:tag name="ANNOTATION_TOP_16" val="563"/>
  <p:tag name="ANNOTATION_LEFT_16" val="366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16711680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83.6"/>
  <p:tag name="ANNOTATION_END_17" val="205.7"/>
  <p:tag name="ANNOTATION_TOP_17" val="596"/>
  <p:tag name="ANNOTATION_LEFT_17" val="133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16711680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205.7"/>
  <p:tag name="ANNOTATION_END_18" val="207.9"/>
  <p:tag name="ANNOTATION_TOP_18" val="326"/>
  <p:tag name="ANNOTATION_LEFT_18" val="752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16711680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207.9"/>
  <p:tag name="ANNOTATION_END_19" val="209.0"/>
  <p:tag name="ANNOTATION_TOP_19" val="297"/>
  <p:tag name="ANNOTATION_LEFT_19" val="768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16711680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209.0"/>
  <p:tag name="ANNOTATION_END_20" val="210.3"/>
  <p:tag name="ANNOTATION_TOP_20" val="346"/>
  <p:tag name="ANNOTATION_LEFT_20" val="767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16711680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210.3"/>
  <p:tag name="ANNOTATION_END_21" val="223.9"/>
  <p:tag name="ANNOTATION_TOP_21" val="317"/>
  <p:tag name="ANNOTATION_LEFT_21" val="742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16711680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223.9"/>
  <p:tag name="ANNOTATION_END_22" val="236.3"/>
  <p:tag name="ANNOTATION_TOP_22" val="634"/>
  <p:tag name="ANNOTATION_LEFT_22" val="110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16711680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236.3"/>
  <p:tag name="ANNOTATION_END_23" val="237.8"/>
  <p:tag name="ANNOTATION_TOP_23" val="633"/>
  <p:tag name="ANNOTATION_LEFT_23" val="364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16711680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237.8"/>
  <p:tag name="ANNOTATION_END_24" val="239.3"/>
  <p:tag name="ANNOTATION_TOP_24" val="664"/>
  <p:tag name="ANNOTATION_LEFT_24" val="117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16711680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239.3"/>
  <p:tag name="ANNOTATION_END_25" val="243.1"/>
  <p:tag name="ANNOTATION_TOP_25" val="660"/>
  <p:tag name="ANNOTATION_LEFT_25" val="230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16711680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243.1"/>
  <p:tag name="ANNOTATION_TOP_26" val="628"/>
  <p:tag name="ANNOTATION_LEFT_26" val="125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16711680"/>
  <p:tag name="ANNOTATION_FILL_ALPHA_26" val="100"/>
  <p:tag name="ANNOTATION_BORDER_WIDTH_26" val="2"/>
  <p:tag name="ANNOTATION_SLIDE_WIDTH_26" val="960"/>
  <p:tag name="ANNOTATION_SLIDE_HEIGHT_26" val="720"/>
  <p:tag name="ANNOTATION_COUNT" val="26"/>
  <p:tag name="ARTICULATE_NAV_LEVEL" val="1"/>
  <p:tag name="ARTICULATE_SLIDE_PRESENTER_GUID" val="7dc56fa3-518b-47f2-8e3b-84eac4f472c1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31ef02c9acb4792ba82e84b5675c0b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3408acf769146db9e194fd15cdf275a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7"/>
  <p:tag name="ARTICULATE_AUDIO_RECORDED" val="1"/>
  <p:tag name="ELAPSEDTIME" val="215.2"/>
  <p:tag name="ANNOTATION_TYPE_1" val="0"/>
  <p:tag name="ANNOTATION_START_1" val="38.7"/>
  <p:tag name="ANNOTATION_END_1" val="42.3"/>
  <p:tag name="ANNOTATION_TOP_1" val="222"/>
  <p:tag name="ANNOTATION_LEFT_1" val="44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16711680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42.3"/>
  <p:tag name="ANNOTATION_END_2" val="59.1"/>
  <p:tag name="ANNOTATION_TOP_2" val="264"/>
  <p:tag name="ANNOTATION_LEFT_2" val="47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16711680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59.1"/>
  <p:tag name="ANNOTATION_END_3" val="66.6"/>
  <p:tag name="ANNOTATION_TOP_3" val="315"/>
  <p:tag name="ANNOTATION_LEFT_3" val="157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16711680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66.6"/>
  <p:tag name="ANNOTATION_END_4" val="101.2"/>
  <p:tag name="ANNOTATION_TOP_4" val="357"/>
  <p:tag name="ANNOTATION_LEFT_4" val="95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16711680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01.2"/>
  <p:tag name="ANNOTATION_END_5" val="131.3"/>
  <p:tag name="ANNOTATION_TOP_5" val="354"/>
  <p:tag name="ANNOTATION_LEFT_5" val="324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16711680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31.3"/>
  <p:tag name="ANNOTATION_END_6" val="140.8"/>
  <p:tag name="ANNOTATION_TOP_6" val="500"/>
  <p:tag name="ANNOTATION_LEFT_6" val="42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16711680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40.8"/>
  <p:tag name="ANNOTATION_END_7" val="142.6"/>
  <p:tag name="ANNOTATION_TOP_7" val="498"/>
  <p:tag name="ANNOTATION_LEFT_7" val="353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16711680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42.6"/>
  <p:tag name="ANNOTATION_END_8" val="169.6"/>
  <p:tag name="ANNOTATION_TOP_8" val="541"/>
  <p:tag name="ANNOTATION_LEFT_8" val="56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16711680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69.6"/>
  <p:tag name="ANNOTATION_END_9" val="175.1"/>
  <p:tag name="ANNOTATION_TOP_9" val="541"/>
  <p:tag name="ANNOTATION_LEFT_9" val="280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16711680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75.1"/>
  <p:tag name="ANNOTATION_END_10" val="176.4"/>
  <p:tag name="ANNOTATION_TOP_10" val="590"/>
  <p:tag name="ANNOTATION_LEFT_10" val="130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16711680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76.4"/>
  <p:tag name="ANNOTATION_END_11" val="197.1"/>
  <p:tag name="ANNOTATION_TOP_11" val="590"/>
  <p:tag name="ANNOTATION_LEFT_11" val="419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16711680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97.1"/>
  <p:tag name="ANNOTATION_TOP_12" val="635"/>
  <p:tag name="ANNOTATION_LEFT_12" val="59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16711680"/>
  <p:tag name="ANNOTATION_FILL_ALPHA_12" val="100"/>
  <p:tag name="ANNOTATION_BORDER_WIDTH_12" val="2"/>
  <p:tag name="ANNOTATION_SLIDE_WIDTH_12" val="960"/>
  <p:tag name="ANNOTATION_SLIDE_HEIGHT_12" val="720"/>
  <p:tag name="ANNOTATION_COUNT" val="12"/>
  <p:tag name="ARTICULATE_NAV_LEVEL" val="1"/>
  <p:tag name="ARTICULATE_SLIDE_PRESENTER_GUID" val="7dc56fa3-518b-47f2-8e3b-84eac4f472c1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d62adf224fc49f0900ff326eb60529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5eb7143361c49ad859e99f37e900658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2"/>
  <p:tag name="ARTICULATE_AUDIO_RECORDED" val="1"/>
  <p:tag name="ELAPSEDTIME" val="246.3"/>
  <p:tag name="ANNOTATION_TYPE_1" val="0"/>
  <p:tag name="ANNOTATION_START_1" val="2.3"/>
  <p:tag name="ANNOTATION_END_1" val="4.8"/>
  <p:tag name="ANNOTATION_TOP_1" val="195"/>
  <p:tag name="ANNOTATION_LEFT_1" val="347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16711680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4.8"/>
  <p:tag name="ANNOTATION_END_2" val="9.9"/>
  <p:tag name="ANNOTATION_TOP_2" val="194"/>
  <p:tag name="ANNOTATION_LEFT_2" val="500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16711680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9.9"/>
  <p:tag name="ANNOTATION_END_3" val="11.7"/>
  <p:tag name="ANNOTATION_TOP_3" val="192"/>
  <p:tag name="ANNOTATION_LEFT_3" val="706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16711680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1.7"/>
  <p:tag name="ANNOTATION_END_4" val="13.0"/>
  <p:tag name="ANNOTATION_TOP_4" val="246"/>
  <p:tag name="ANNOTATION_LEFT_4" val="74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16711680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3.0"/>
  <p:tag name="ANNOTATION_END_5" val="13.9"/>
  <p:tag name="ANNOTATION_TOP_5" val="247"/>
  <p:tag name="ANNOTATION_LEFT_5" val="263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16711680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3.9"/>
  <p:tag name="ANNOTATION_END_6" val="15.9"/>
  <p:tag name="ANNOTATION_TOP_6" val="242"/>
  <p:tag name="ANNOTATION_LEFT_6" val="357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16711680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5.9"/>
  <p:tag name="ANNOTATION_END_7" val="16.5"/>
  <p:tag name="ANNOTATION_TOP_7" val="245"/>
  <p:tag name="ANNOTATION_LEFT_7" val="469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16711680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6.5"/>
  <p:tag name="ANNOTATION_END_8" val="19.8"/>
  <p:tag name="ANNOTATION_TOP_8" val="241"/>
  <p:tag name="ANNOTATION_LEFT_8" val="526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16711680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9.8"/>
  <p:tag name="ANNOTATION_END_9" val="33.8"/>
  <p:tag name="ANNOTATION_TOP_9" val="196"/>
  <p:tag name="ANNOTATION_LEFT_9" val="51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16711680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33.8"/>
  <p:tag name="ANNOTATION_END_10" val="36.3"/>
  <p:tag name="ANNOTATION_TOP_10" val="240"/>
  <p:tag name="ANNOTATION_LEFT_10" val="393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16711680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36.3"/>
  <p:tag name="ANNOTATION_END_11" val="39.5"/>
  <p:tag name="ANNOTATION_TOP_11" val="243"/>
  <p:tag name="ANNOTATION_LEFT_11" val="544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16711680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39.5"/>
  <p:tag name="ANNOTATION_END_12" val="53.9"/>
  <p:tag name="ANNOTATION_TOP_12" val="245"/>
  <p:tag name="ANNOTATION_LEFT_12" val="78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16711680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53.9"/>
  <p:tag name="ANNOTATION_END_13" val="57.3"/>
  <p:tag name="ANNOTATION_TOP_13" val="314"/>
  <p:tag name="ANNOTATION_LEFT_13" val="53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16711680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57.3"/>
  <p:tag name="ANNOTATION_END_14" val="59.8"/>
  <p:tag name="ANNOTATION_TOP_14" val="315"/>
  <p:tag name="ANNOTATION_LEFT_14" val="482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16711680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59.8"/>
  <p:tag name="ANNOTATION_END_15" val="62.1"/>
  <p:tag name="ANNOTATION_TOP_15" val="313"/>
  <p:tag name="ANNOTATION_LEFT_15" val="667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16711680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62.1"/>
  <p:tag name="ANNOTATION_END_16" val="63.5"/>
  <p:tag name="ANNOTATION_TOP_16" val="364"/>
  <p:tag name="ANNOTATION_LEFT_16" val="184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16711680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63.5"/>
  <p:tag name="ANNOTATION_END_17" val="65.0"/>
  <p:tag name="ANNOTATION_TOP_17" val="357"/>
  <p:tag name="ANNOTATION_LEFT_17" val="373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16711680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65.0"/>
  <p:tag name="ANNOTATION_END_18" val="66.4"/>
  <p:tag name="ANNOTATION_TOP_18" val="359"/>
  <p:tag name="ANNOTATION_LEFT_18" val="577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16711680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66.4"/>
  <p:tag name="ANNOTATION_END_19" val="92.0"/>
  <p:tag name="ANNOTATION_TOP_19" val="363"/>
  <p:tag name="ANNOTATION_LEFT_19" val="660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16711680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92.0"/>
  <p:tag name="ANNOTATION_END_20" val="139.9"/>
  <p:tag name="ANNOTATION_TOP_20" val="432"/>
  <p:tag name="ANNOTATION_LEFT_20" val="82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16711680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39.9"/>
  <p:tag name="ANNOTATION_END_21" val="202.3"/>
  <p:tag name="ANNOTATION_TOP_21" val="501"/>
  <p:tag name="ANNOTATION_LEFT_21" val="394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16711680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202.3"/>
  <p:tag name="ANNOTATION_END_22" val="206.6"/>
  <p:tag name="ANNOTATION_TOP_22" val="569"/>
  <p:tag name="ANNOTATION_LEFT_22" val="44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16711680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206.6"/>
  <p:tag name="ANNOTATION_TOP_23" val="570"/>
  <p:tag name="ANNOTATION_LEFT_23" val="391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16711680"/>
  <p:tag name="ANNOTATION_FILL_ALPHA_23" val="100"/>
  <p:tag name="ANNOTATION_BORDER_WIDTH_23" val="2"/>
  <p:tag name="ANNOTATION_SLIDE_WIDTH_23" val="960"/>
  <p:tag name="ANNOTATION_SLIDE_HEIGHT_23" val="720"/>
  <p:tag name="ANNOTATION_COUNT" val="23"/>
  <p:tag name="ARTICULATE_NAV_LEVEL" val="1"/>
  <p:tag name="ARTICULATE_SLIDE_PRESENTER_GUID" val="7dc56fa3-518b-47f2-8e3b-84eac4f472c1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009f1a4ef11405ba81f7803a73c5fda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8a7cad4c449406a99520d4506f6b2f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8"/>
  <p:tag name="ARTICULATE_AUDIO_RECORDED" val="1"/>
  <p:tag name="ELAPSEDTIME" val="211.6"/>
  <p:tag name="ANNOTATION_TYPE_1" val="0"/>
  <p:tag name="ANNOTATION_START_1" val="16.5"/>
  <p:tag name="ANNOTATION_END_1" val="20.5"/>
  <p:tag name="ANNOTATION_TOP_1" val="218"/>
  <p:tag name="ANNOTATION_LEFT_1" val="58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16711680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0.5"/>
  <p:tag name="ANNOTATION_END_2" val="22.1"/>
  <p:tag name="ANNOTATION_TOP_2" val="211"/>
  <p:tag name="ANNOTATION_LEFT_2" val="633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16711680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2.1"/>
  <p:tag name="ANNOTATION_END_3" val="23.5"/>
  <p:tag name="ANNOTATION_TOP_3" val="217"/>
  <p:tag name="ANNOTATION_LEFT_3" val="780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16711680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3.5"/>
  <p:tag name="ANNOTATION_END_4" val="26.6"/>
  <p:tag name="ANNOTATION_TOP_4" val="260"/>
  <p:tag name="ANNOTATION_LEFT_4" val="110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16711680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6.6"/>
  <p:tag name="ANNOTATION_END_5" val="59.3"/>
  <p:tag name="ANNOTATION_TOP_5" val="467"/>
  <p:tag name="ANNOTATION_LEFT_5" val="738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16711680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59.3"/>
  <p:tag name="ANNOTATION_END_6" val="77.0"/>
  <p:tag name="ANNOTATION_TOP_6" val="334"/>
  <p:tag name="ANNOTATION_LEFT_6" val="54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16711680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77.0"/>
  <p:tag name="ANNOTATION_END_7" val="92.3"/>
  <p:tag name="ANNOTATION_TOP_7" val="393"/>
  <p:tag name="ANNOTATION_LEFT_7" val="52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16711680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92.3"/>
  <p:tag name="ANNOTATION_END_8" val="95.4"/>
  <p:tag name="ANNOTATION_TOP_8" val="435"/>
  <p:tag name="ANNOTATION_LEFT_8" val="53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16711680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95.4"/>
  <p:tag name="ANNOTATION_END_9" val="112.9"/>
  <p:tag name="ANNOTATION_TOP_9" val="446"/>
  <p:tag name="ANNOTATION_LEFT_9" val="433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16711680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12.9"/>
  <p:tag name="ANNOTATION_END_10" val="161.7"/>
  <p:tag name="ANNOTATION_TOP_10" val="497"/>
  <p:tag name="ANNOTATION_LEFT_10" val="54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16711680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61.7"/>
  <p:tag name="ANNOTATION_END_11" val="193.9"/>
  <p:tag name="ANNOTATION_TOP_11" val="554"/>
  <p:tag name="ANNOTATION_LEFT_11" val="51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16711680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93.9"/>
  <p:tag name="ANNOTATION_TOP_12" val="599"/>
  <p:tag name="ANNOTATION_LEFT_12" val="53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16711680"/>
  <p:tag name="ANNOTATION_FILL_ALPHA_12" val="100"/>
  <p:tag name="ANNOTATION_BORDER_WIDTH_12" val="2"/>
  <p:tag name="ANNOTATION_SLIDE_WIDTH_12" val="960"/>
  <p:tag name="ANNOTATION_SLIDE_HEIGHT_12" val="720"/>
  <p:tag name="ANNOTATION_COUNT" val="12"/>
  <p:tag name="ARTICULATE_NAV_LEVEL" val="1"/>
  <p:tag name="ARTICULATE_SLIDE_PRESENTER_GUID" val="7dc56fa3-518b-47f2-8e3b-84eac4f472c1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3e3252b888f45e89df728717298467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07965a411ea4cc5b88f68f269a9148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9"/>
  <p:tag name="ARTICULATE_AUDIO_RECORDED" val="1"/>
  <p:tag name="ELAPSEDTIME" val="450.6"/>
  <p:tag name="ANNOTATION_TYPE_1" val="0"/>
  <p:tag name="ANNOTATION_START_1" val="25.0"/>
  <p:tag name="ANNOTATION_END_1" val="34.1"/>
  <p:tag name="ANNOTATION_TOP_1" val="34"/>
  <p:tag name="ANNOTATION_LEFT_1" val="53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16711680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34.1"/>
  <p:tag name="ANNOTATION_END_2" val="36.1"/>
  <p:tag name="ANNOTATION_TOP_2" val="397"/>
  <p:tag name="ANNOTATION_LEFT_2" val="587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16711680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36.1"/>
  <p:tag name="ANNOTATION_END_3" val="37.0"/>
  <p:tag name="ANNOTATION_TOP_3" val="423"/>
  <p:tag name="ANNOTATION_LEFT_3" val="598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16711680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37.0"/>
  <p:tag name="ANNOTATION_END_4" val="42.4"/>
  <p:tag name="ANNOTATION_TOP_4" val="439"/>
  <p:tag name="ANNOTATION_LEFT_4" val="623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16711680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42.4"/>
  <p:tag name="ANNOTATION_END_5" val="43.4"/>
  <p:tag name="ANNOTATION_TOP_5" val="30"/>
  <p:tag name="ANNOTATION_LEFT_5" val="653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16711680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43.4"/>
  <p:tag name="ANNOTATION_END_6" val="44.6"/>
  <p:tag name="ANNOTATION_TOP_6" val="33"/>
  <p:tag name="ANNOTATION_LEFT_6" val="723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16711680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44.6"/>
  <p:tag name="ANNOTATION_END_7" val="47.0"/>
  <p:tag name="ANNOTATION_TOP_7" val="72"/>
  <p:tag name="ANNOTATION_LEFT_7" val="52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16711680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47.0"/>
  <p:tag name="ANNOTATION_END_8" val="57.8"/>
  <p:tag name="ANNOTATION_TOP_8" val="71"/>
  <p:tag name="ANNOTATION_LEFT_8" val="273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16711680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57.8"/>
  <p:tag name="ANNOTATION_END_9" val="60.1"/>
  <p:tag name="ANNOTATION_TOP_9" val="487"/>
  <p:tag name="ANNOTATION_LEFT_9" val="561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16711680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60.1"/>
  <p:tag name="ANNOTATION_END_10" val="61.1"/>
  <p:tag name="ANNOTATION_TOP_10" val="519"/>
  <p:tag name="ANNOTATION_LEFT_10" val="555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16711680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61.1"/>
  <p:tag name="ANNOTATION_END_11" val="62.2"/>
  <p:tag name="ANNOTATION_TOP_11" val="557"/>
  <p:tag name="ANNOTATION_LEFT_11" val="545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16711680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62.2"/>
  <p:tag name="ANNOTATION_END_12" val="63.1"/>
  <p:tag name="ANNOTATION_TOP_12" val="576"/>
  <p:tag name="ANNOTATION_LEFT_12" val="551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16711680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63.1"/>
  <p:tag name="ANNOTATION_END_13" val="64.0"/>
  <p:tag name="ANNOTATION_TOP_13" val="517"/>
  <p:tag name="ANNOTATION_LEFT_13" val="502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16711680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64.0"/>
  <p:tag name="ANNOTATION_END_14" val="64.9"/>
  <p:tag name="ANNOTATION_TOP_14" val="507"/>
  <p:tag name="ANNOTATION_LEFT_14" val="536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16711680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64.9"/>
  <p:tag name="ANNOTATION_END_15" val="65.5"/>
  <p:tag name="ANNOTATION_TOP_15" val="579"/>
  <p:tag name="ANNOTATION_LEFT_15" val="501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16711680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65.5"/>
  <p:tag name="ANNOTATION_END_16" val="67.5"/>
  <p:tag name="ANNOTATION_TOP_16" val="583"/>
  <p:tag name="ANNOTATION_LEFT_16" val="526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16711680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67.5"/>
  <p:tag name="ANNOTATION_END_17" val="70.1"/>
  <p:tag name="ANNOTATION_TOP_17" val="579"/>
  <p:tag name="ANNOTATION_LEFT_17" val="615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16711680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70.1"/>
  <p:tag name="ANNOTATION_END_18" val="84.3"/>
  <p:tag name="ANNOTATION_TOP_18" val="73"/>
  <p:tag name="ANNOTATION_LEFT_18" val="280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16711680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84.3"/>
  <p:tag name="ANNOTATION_END_19" val="89.0"/>
  <p:tag name="ANNOTATION_TOP_19" val="114"/>
  <p:tag name="ANNOTATION_LEFT_19" val="55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16711680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89.0"/>
  <p:tag name="ANNOTATION_END_20" val="97.9"/>
  <p:tag name="ANNOTATION_TOP_20" val="117"/>
  <p:tag name="ANNOTATION_LEFT_20" val="618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16711680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97.9"/>
  <p:tag name="ANNOTATION_END_21" val="98.7"/>
  <p:tag name="ANNOTATION_TOP_21" val="527"/>
  <p:tag name="ANNOTATION_LEFT_21" val="534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16711680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98.7"/>
  <p:tag name="ANNOTATION_END_22" val="100.1"/>
  <p:tag name="ANNOTATION_TOP_22" val="529"/>
  <p:tag name="ANNOTATION_LEFT_22" val="548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16711680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00.1"/>
  <p:tag name="ANNOTATION_END_23" val="101.6"/>
  <p:tag name="ANNOTATION_TOP_23" val="568"/>
  <p:tag name="ANNOTATION_LEFT_23" val="504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16711680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01.6"/>
  <p:tag name="ANNOTATION_END_24" val="102.8"/>
  <p:tag name="ANNOTATION_TOP_24" val="573"/>
  <p:tag name="ANNOTATION_LEFT_24" val="516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16711680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02.8"/>
  <p:tag name="ANNOTATION_END_25" val="103.5"/>
  <p:tag name="ANNOTATION_TOP_25" val="590"/>
  <p:tag name="ANNOTATION_LEFT_25" val="559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16711680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03.5"/>
  <p:tag name="ANNOTATION_END_26" val="116.7"/>
  <p:tag name="ANNOTATION_TOP_26" val="525"/>
  <p:tag name="ANNOTATION_LEFT_26" val="540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16711680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16.7"/>
  <p:tag name="ANNOTATION_END_27" val="128.2"/>
  <p:tag name="ANNOTATION_TOP_27" val="121"/>
  <p:tag name="ANNOTATION_LEFT_27" val="712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16711680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28.2"/>
  <p:tag name="ANNOTATION_END_28" val="130.3"/>
  <p:tag name="ANNOTATION_TOP_28" val="153"/>
  <p:tag name="ANNOTATION_LEFT_28" val="112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16711680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30.3"/>
  <p:tag name="ANNOTATION_END_29" val="131.9"/>
  <p:tag name="ANNOTATION_TOP_29" val="151"/>
  <p:tag name="ANNOTATION_LEFT_29" val="184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16711680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31.9"/>
  <p:tag name="ANNOTATION_END_30" val="133.9"/>
  <p:tag name="ANNOTATION_TOP_30" val="155"/>
  <p:tag name="ANNOTATION_LEFT_30" val="371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16711680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33.9"/>
  <p:tag name="ANNOTATION_END_31" val="275.4"/>
  <p:tag name="ANNOTATION_TOP_31" val="114"/>
  <p:tag name="ANNOTATION_LEFT_31" val="399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16711680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275.4"/>
  <p:tag name="ANNOTATION_END_32" val="285.0"/>
  <p:tag name="ANNOTATION_TOP_32" val="197"/>
  <p:tag name="ANNOTATION_LEFT_32" val="22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16711680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285.0"/>
  <p:tag name="ANNOTATION_END_33" val="315.3"/>
  <p:tag name="ANNOTATION_TOP_33" val="239"/>
  <p:tag name="ANNOTATION_LEFT_33" val="189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16711680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315.3"/>
  <p:tag name="ANNOTATION_END_34" val="322.5"/>
  <p:tag name="ANNOTATION_TOP_34" val="372"/>
  <p:tag name="ANNOTATION_LEFT_34" val="27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16711680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322.5"/>
  <p:tag name="ANNOTATION_END_35" val="325.0"/>
  <p:tag name="ANNOTATION_TOP_35" val="413"/>
  <p:tag name="ANNOTATION_LEFT_35" val="38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16711680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325.0"/>
  <p:tag name="ANNOTATION_END_36" val="326.9"/>
  <p:tag name="ANNOTATION_TOP_36" val="455"/>
  <p:tag name="ANNOTATION_LEFT_36" val="48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16711680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326.9"/>
  <p:tag name="ANNOTATION_END_37" val="331.4"/>
  <p:tag name="ANNOTATION_TOP_37" val="503"/>
  <p:tag name="ANNOTATION_LEFT_37" val="36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16711680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331.4"/>
  <p:tag name="ANNOTATION_END_38" val="365.1"/>
  <p:tag name="ANNOTATION_TOP_38" val="548"/>
  <p:tag name="ANNOTATION_LEFT_38" val="21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16711680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365.1"/>
  <p:tag name="ANNOTATION_END_39" val="368.8"/>
  <p:tag name="ANNOTATION_TOP_39" val="419"/>
  <p:tag name="ANNOTATION_LEFT_39" val="589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16711680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368.8"/>
  <p:tag name="ANNOTATION_END_40" val="375.5"/>
  <p:tag name="ANNOTATION_TOP_40" val="487"/>
  <p:tag name="ANNOTATION_LEFT_40" val="553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16711680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375.5"/>
  <p:tag name="ANNOTATION_END_41" val="377.4"/>
  <p:tag name="ANNOTATION_TOP_41" val="408"/>
  <p:tag name="ANNOTATION_LEFT_41" val="593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16711680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377.4"/>
  <p:tag name="ANNOTATION_END_42" val="380.3"/>
  <p:tag name="ANNOTATION_TOP_42" val="474"/>
  <p:tag name="ANNOTATION_LEFT_42" val="562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16711680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380.3"/>
  <p:tag name="ANNOTATION_END_43" val="394.9"/>
  <p:tag name="ANNOTATION_TOP_43" val="415"/>
  <p:tag name="ANNOTATION_LEFT_43" val="560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16711680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394.9"/>
  <p:tag name="ANNOTATION_END_44" val="402.5"/>
  <p:tag name="ANNOTATION_TOP_44" val="519"/>
  <p:tag name="ANNOTATION_LEFT_44" val="537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16711680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402.5"/>
  <p:tag name="ANNOTATION_END_45" val="403.7"/>
  <p:tag name="ANNOTATION_TOP_45" val="150"/>
  <p:tag name="ANNOTATION_LEFT_45" val="121"/>
  <p:tag name="ANNOTATION_WIDTH_45" val="121"/>
  <p:tag name="ANNOTATION_HEIGHT_45" val="121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16711680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403.7"/>
  <p:tag name="ANNOTATION_END_46" val="404.8"/>
  <p:tag name="ANNOTATION_TOP_46" val="164"/>
  <p:tag name="ANNOTATION_LEFT_46" val="209"/>
  <p:tag name="ANNOTATION_WIDTH_46" val="121"/>
  <p:tag name="ANNOTATION_HEIGHT_46" val="121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16711680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404.8"/>
  <p:tag name="ANNOTATION_END_47" val="406.5"/>
  <p:tag name="ANNOTATION_TOP_47" val="159"/>
  <p:tag name="ANNOTATION_LEFT_47" val="391"/>
  <p:tag name="ANNOTATION_WIDTH_47" val="121"/>
  <p:tag name="ANNOTATION_HEIGHT_47" val="121"/>
  <p:tag name="ANNOTATION_ANIMATION_47" val="3"/>
  <p:tag name="ANNOTATION_ROTATION_47" val="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16711680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406.5"/>
  <p:tag name="ANNOTATION_TOP_48" val="117"/>
  <p:tag name="ANNOTATION_LEFT_48" val="473"/>
  <p:tag name="ANNOTATION_WIDTH_48" val="121"/>
  <p:tag name="ANNOTATION_HEIGHT_48" val="121"/>
  <p:tag name="ANNOTATION_ANIMATION_48" val="3"/>
  <p:tag name="ANNOTATION_ROTATION_48" val="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16711680"/>
  <p:tag name="ANNOTATION_FILL_ALPHA_48" val="100"/>
  <p:tag name="ANNOTATION_BORDER_WIDTH_48" val="2"/>
  <p:tag name="ANNOTATION_SLIDE_WIDTH_48" val="960"/>
  <p:tag name="ANNOTATION_SLIDE_HEIGHT_48" val="720"/>
  <p:tag name="ANNOTATION_COUNT" val="48"/>
  <p:tag name="ARTICULATE_NAV_LEVEL" val="1"/>
  <p:tag name="ARTICULATE_SLIDE_PRESENTER_GUID" val="7dc56fa3-518b-47f2-8e3b-84eac4f472c1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009f1a4ef11405ba81f7803a73c5fda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8a7cad4c449406a99520d4506f6b2f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6"/>
  <p:tag name="ORIGINAL_AUDIO_FILEPATH" val="C:\Users\amahmedkeele\Desktop\Lectures\Lecture-7 Cell-Organelles\s27.wav"/>
  <p:tag name="ELAPSEDTIME" val="0"/>
  <p:tag name="ARTICULATE_NAV_LEVEL" val="1"/>
  <p:tag name="ARTICULATE_SLIDE_PRESENTER_GUID" val="7dc56fa3-518b-47f2-8e3b-84eac4f472c1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c36053-3428-461a-b770-225e36c90266"/>
  <p:tag name="ARTICULATE_PLAYLIST_ID" val="-1"/>
  <p:tag name="ARTICULATE_SLIDE_NAV" val="17"/>
  <p:tag name="AUDIO_ID" val="299"/>
  <p:tag name="ARTICULATE_NAV_LEVEL" val="1"/>
  <p:tag name="ARTICULATE_SLIDE_PRESENTER_GUID" val="7dc56fa3-518b-47f2-8e3b-84eac4f472c1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7dc56fa3-518b-47f2-8e3b-84eac4f472c1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UDIO_ID" val="303"/>
  <p:tag name="ARTICULATE_AUDIO_RECORDED" val="1"/>
  <p:tag name="ELAPSEDTIME" val="115.3"/>
  <p:tag name="ANNOTATION_TYPE_1" val="0"/>
  <p:tag name="ANNOTATION_START_1" val="5.1"/>
  <p:tag name="ANNOTATION_END_1" val="35.1"/>
  <p:tag name="ANNOTATION_TOP_1" val="175"/>
  <p:tag name="ANNOTATION_LEFT_1" val="58"/>
  <p:tag name="ANNOTATION_WIDTH_1" val="66"/>
  <p:tag name="ANNOTATION_HEIGHT_1" val="66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5287936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35.1"/>
  <p:tag name="ANNOTATION_END_2" val="38.4"/>
  <p:tag name="ANNOTATION_TOP_2" val="243"/>
  <p:tag name="ANNOTATION_LEFT_2" val="109"/>
  <p:tag name="ANNOTATION_WIDTH_2" val="66"/>
  <p:tag name="ANNOTATION_HEIGHT_2" val="66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5287936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38.4"/>
  <p:tag name="ANNOTATION_END_3" val="42.0"/>
  <p:tag name="ANNOTATION_TOP_3" val="357"/>
  <p:tag name="ANNOTATION_LEFT_3" val="108"/>
  <p:tag name="ANNOTATION_WIDTH_3" val="66"/>
  <p:tag name="ANNOTATION_HEIGHT_3" val="66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5287936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42.0"/>
  <p:tag name="ANNOTATION_END_4" val="46.2"/>
  <p:tag name="ANNOTATION_TOP_4" val="414"/>
  <p:tag name="ANNOTATION_LEFT_4" val="105"/>
  <p:tag name="ANNOTATION_WIDTH_4" val="66"/>
  <p:tag name="ANNOTATION_HEIGHT_4" val="66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5287936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46.2"/>
  <p:tag name="ANNOTATION_END_5" val="52.7"/>
  <p:tag name="ANNOTATION_TOP_5" val="453"/>
  <p:tag name="ANNOTATION_LEFT_5" val="106"/>
  <p:tag name="ANNOTATION_WIDTH_5" val="66"/>
  <p:tag name="ANNOTATION_HEIGHT_5" val="66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5287936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52.7"/>
  <p:tag name="ANNOTATION_END_6" val="58.3"/>
  <p:tag name="ANNOTATION_TOP_6" val="277"/>
  <p:tag name="ANNOTATION_LEFT_6" val="183"/>
  <p:tag name="ANNOTATION_WIDTH_6" val="66"/>
  <p:tag name="ANNOTATION_HEIGHT_6" val="66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5287936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58.3"/>
  <p:tag name="ANNOTATION_END_7" val="64.0"/>
  <p:tag name="ANNOTATION_TOP_7" val="308"/>
  <p:tag name="ANNOTATION_LEFT_7" val="187"/>
  <p:tag name="ANNOTATION_WIDTH_7" val="66"/>
  <p:tag name="ANNOTATION_HEIGHT_7" val="66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5287936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64.0"/>
  <p:tag name="ANNOTATION_END_8" val="64.7"/>
  <p:tag name="ANNOTATION_TOP_8" val="240"/>
  <p:tag name="ANNOTATION_LEFT_8" val="110"/>
  <p:tag name="ANNOTATION_WIDTH_8" val="66"/>
  <p:tag name="ANNOTATION_HEIGHT_8" val="66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5287936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64.7"/>
  <p:tag name="ANNOTATION_END_9" val="65.3"/>
  <p:tag name="ANNOTATION_TOP_9" val="353"/>
  <p:tag name="ANNOTATION_LEFT_9" val="104"/>
  <p:tag name="ANNOTATION_WIDTH_9" val="66"/>
  <p:tag name="ANNOTATION_HEIGHT_9" val="66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5287936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65.3"/>
  <p:tag name="ANNOTATION_END_10" val="65.9"/>
  <p:tag name="ANNOTATION_TOP_10" val="406"/>
  <p:tag name="ANNOTATION_LEFT_10" val="96"/>
  <p:tag name="ANNOTATION_WIDTH_10" val="66"/>
  <p:tag name="ANNOTATION_HEIGHT_10" val="66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5287936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65.9"/>
  <p:tag name="ANNOTATION_END_11" val="67.8"/>
  <p:tag name="ANNOTATION_TOP_11" val="447"/>
  <p:tag name="ANNOTATION_LEFT_11" val="92"/>
  <p:tag name="ANNOTATION_WIDTH_11" val="66"/>
  <p:tag name="ANNOTATION_HEIGHT_11" val="66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5287936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67.8"/>
  <p:tag name="ANNOTATION_END_12" val="98.3"/>
  <p:tag name="ANNOTATION_TOP_12" val="558"/>
  <p:tag name="ANNOTATION_LEFT_12" val="75"/>
  <p:tag name="ANNOTATION_WIDTH_12" val="66"/>
  <p:tag name="ANNOTATION_HEIGHT_12" val="66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5287936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98.3"/>
  <p:tag name="ANNOTATION_END_13" val="103.0"/>
  <p:tag name="ANNOTATION_TOP_13" val="595"/>
  <p:tag name="ANNOTATION_LEFT_13" val="127"/>
  <p:tag name="ANNOTATION_WIDTH_13" val="66"/>
  <p:tag name="ANNOTATION_HEIGHT_13" val="66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5287936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03.0"/>
  <p:tag name="ANNOTATION_TOP_14" val="646"/>
  <p:tag name="ANNOTATION_LEFT_14" val="134"/>
  <p:tag name="ANNOTATION_WIDTH_14" val="66"/>
  <p:tag name="ANNOTATION_HEIGHT_14" val="66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5287936"/>
  <p:tag name="ANNOTATION_FILL_ALPHA_14" val="100"/>
  <p:tag name="ANNOTATION_BORDER_WIDTH_14" val="2"/>
  <p:tag name="ANNOTATION_SLIDE_WIDTH_14" val="960"/>
  <p:tag name="ANNOTATION_SLIDE_HEIGHT_14" val="720"/>
  <p:tag name="ANNOTATION_COUNT" val="14"/>
  <p:tag name="ARTICULATE_USED_LAYOUT" val="2"/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26cf31a11da473e9bfe97d050e3ea2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06ad64266a347128fc9c3f4031ba25b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1"/>
  <p:tag name="ARTICULATE_AUDIO_RECORDED" val="1"/>
  <p:tag name="ELAPSEDTIME" val="200.5"/>
  <p:tag name="ANNOTATION_TYPE_1" val="0"/>
  <p:tag name="ANNOTATION_START_1" val="4.9"/>
  <p:tag name="ANNOTATION_END_1" val="8.9"/>
  <p:tag name="ANNOTATION_TOP_1" val="49"/>
  <p:tag name="ANNOTATION_LEFT_1" val="729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16711680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8.9"/>
  <p:tag name="ANNOTATION_END_2" val="21.9"/>
  <p:tag name="ANNOTATION_TOP_2" val="91"/>
  <p:tag name="ANNOTATION_LEFT_2" val="349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16711680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1.9"/>
  <p:tag name="ANNOTATION_END_3" val="26.4"/>
  <p:tag name="ANNOTATION_TOP_3" val="196"/>
  <p:tag name="ANNOTATION_LEFT_3" val="76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16711680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6.4"/>
  <p:tag name="ANNOTATION_END_4" val="35.4"/>
  <p:tag name="ANNOTATION_TOP_4" val="197"/>
  <p:tag name="ANNOTATION_LEFT_4" val="442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16711680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35.4"/>
  <p:tag name="ANNOTATION_END_5" val="39.8"/>
  <p:tag name="ANNOTATION_TOP_5" val="271"/>
  <p:tag name="ANNOTATION_LEFT_5" val="82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16711680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39.8"/>
  <p:tag name="ANNOTATION_END_6" val="52.8"/>
  <p:tag name="ANNOTATION_TOP_6" val="309"/>
  <p:tag name="ANNOTATION_LEFT_6" val="82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16711680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52.8"/>
  <p:tag name="ANNOTATION_END_7" val="63.6"/>
  <p:tag name="ANNOTATION_TOP_7" val="351"/>
  <p:tag name="ANNOTATION_LEFT_7" val="81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16711680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63.6"/>
  <p:tag name="ANNOTATION_END_8" val="78.5"/>
  <p:tag name="ANNOTATION_TOP_8" val="400"/>
  <p:tag name="ANNOTATION_LEFT_8" val="80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16711680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78.5"/>
  <p:tag name="ANNOTATION_END_9" val="94.0"/>
  <p:tag name="ANNOTATION_TOP_9" val="509"/>
  <p:tag name="ANNOTATION_LEFT_9" val="107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16711680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94.0"/>
  <p:tag name="ANNOTATION_END_10" val="101.9"/>
  <p:tag name="ANNOTATION_TOP_10" val="589"/>
  <p:tag name="ANNOTATION_LEFT_10" val="126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16711680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01.9"/>
  <p:tag name="ANNOTATION_END_11" val="127.4"/>
  <p:tag name="ANNOTATION_TOP_11" val="620"/>
  <p:tag name="ANNOTATION_LEFT_11" val="129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16711680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27.4"/>
  <p:tag name="ANNOTATION_END_12" val="130.4"/>
  <p:tag name="ANNOTATION_TOP_12" val="363"/>
  <p:tag name="ANNOTATION_LEFT_12" val="682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16711680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30.4"/>
  <p:tag name="ANNOTATION_END_13" val="130.8"/>
  <p:tag name="ANNOTATION_TOP_13" val="325"/>
  <p:tag name="ANNOTATION_LEFT_13" val="704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16711680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30.8"/>
  <p:tag name="ANNOTATION_END_14" val="131.1"/>
  <p:tag name="ANNOTATION_TOP_14" val="369"/>
  <p:tag name="ANNOTATION_LEFT_14" val="698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16711680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31.1"/>
  <p:tag name="ANNOTATION_END_15" val="131.3"/>
  <p:tag name="ANNOTATION_TOP_15" val="437"/>
  <p:tag name="ANNOTATION_LEFT_15" val="741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16711680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31.3"/>
  <p:tag name="ANNOTATION_END_16" val="134.9"/>
  <p:tag name="ANNOTATION_TOP_16" val="439"/>
  <p:tag name="ANNOTATION_LEFT_16" val="773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16711680"/>
  <p:tag name="ANNOTATION_FILL_ALPHA_16" val="100"/>
  <p:tag name="ANNOTATION_BORDER_WIDTH_16" val="2"/>
  <p:tag name="ANNOTATION_SLIDE_WIDTH_16" val="960"/>
  <p:tag name="ANNOTATION_SLIDE_HEIGHT_16" val="720"/>
  <p:tag name="ANNOTATION_TYPE_17" val="2"/>
  <p:tag name="ANNOTATION_START_17" val="138.7"/>
  <p:tag name="ANNOTATION_END_17" val="138.7"/>
  <p:tag name="ANNOTATION_TOP_17" val="-40"/>
  <p:tag name="ANNOTATION_LEFT_17" val="-40"/>
  <p:tag name="ANNOTATION_WIDTH_17" val="1042"/>
  <p:tag name="ANNOTATION_HEIGHT_17" val="801"/>
  <p:tag name="ANNOTATION_ANIMATION_17" val="4"/>
  <p:tag name="ANNOTATION_ROTATION_17" val="0"/>
  <p:tag name="ANNOTATION_SUB_TYPE_17" val="11"/>
  <p:tag name="ANNOTATION_LOOP_COUNT_17" val="1"/>
  <p:tag name="ANNOTATION_BOX_RADIUS_17" val="0"/>
  <p:tag name="ANNOTATION_SCALE_17" val="0"/>
  <p:tag name="ANNOTATION_BORDER_ALPHA_17" val="100"/>
  <p:tag name="ANNOTATION_BORDER_COLOR_17" val="16777215"/>
  <p:tag name="ANNOTATION_FILL_COLOR_17" val="5296274"/>
  <p:tag name="ANNOTATION_FILL_ALPHA_17" val="50"/>
  <p:tag name="ANNOTATION_BORDER_WIDTH_17" val="2"/>
  <p:tag name="ANNOTATION_SLIDE_WIDTH_17" val="960"/>
  <p:tag name="ANNOTATION_SLIDE_HEIGHT_17" val="720"/>
  <p:tag name="ANNOTATION_TYPE_18" val="2"/>
  <p:tag name="ANNOTATION_START_18" val="138.7"/>
  <p:tag name="ANNOTATION_END_18" val="146.5"/>
  <p:tag name="ANNOTATION_TOP_18" val="345"/>
  <p:tag name="ANNOTATION_LEFT_18" val="704"/>
  <p:tag name="ANNOTATION_WIDTH_18" val="49"/>
  <p:tag name="ANNOTATION_HEIGHT_18" val="61"/>
  <p:tag name="ANNOTATION_ANIMATION_18" val="4"/>
  <p:tag name="ANNOTATION_ROTATION_18" val="0"/>
  <p:tag name="ANNOTATION_SUB_TYPE_18" val="11"/>
  <p:tag name="ANNOTATION_LOOP_COUNT_18" val="1"/>
  <p:tag name="ANNOTATION_BOX_RADIUS_18" val="5"/>
  <p:tag name="ANNOTATION_SCALE_18" val="0"/>
  <p:tag name="ANNOTATION_BORDER_ALPHA_18" val="100"/>
  <p:tag name="ANNOTATION_BORDER_COLOR_18" val="16777215"/>
  <p:tag name="ANNOTATION_FILL_COLOR_18" val="5296274"/>
  <p:tag name="ANNOTATION_FILL_ALPHA_18" val="50"/>
  <p:tag name="ANNOTATION_BORDER_WIDTH_18" val="2"/>
  <p:tag name="ANNOTATION_SLIDE_WIDTH_18" val="960"/>
  <p:tag name="ANNOTATION_SLIDE_HEIGHT_18" val="720"/>
  <p:tag name="ANNOTATION_TYPE_19" val="2"/>
  <p:tag name="ANNOTATION_START_19" val="146.5"/>
  <p:tag name="ANNOTATION_END_19" val="156.1"/>
  <p:tag name="ANNOTATION_TOP_19" val="-40"/>
  <p:tag name="ANNOTATION_LEFT_19" val="-40"/>
  <p:tag name="ANNOTATION_WIDTH_19" val="1042"/>
  <p:tag name="ANNOTATION_HEIGHT_19" val="801"/>
  <p:tag name="ANNOTATION_ANIMATION_19" val="4"/>
  <p:tag name="ANNOTATION_ROTATION_19" val="0"/>
  <p:tag name="ANNOTATION_SUB_TYPE_19" val="11"/>
  <p:tag name="ANNOTATION_LOOP_COUNT_19" val="1"/>
  <p:tag name="ANNOTATION_BOX_RADIUS_19" val="0"/>
  <p:tag name="ANNOTATION_SCALE_19" val="0"/>
  <p:tag name="ANNOTATION_BORDER_ALPHA_19" val="100"/>
  <p:tag name="ANNOTATION_BORDER_COLOR_19" val="16777215"/>
  <p:tag name="ANNOTATION_FILL_COLOR_19" val="5296274"/>
  <p:tag name="ANNOTATION_FILL_ALPHA_19" val="50"/>
  <p:tag name="ANNOTATION_BORDER_WIDTH_19" val="2"/>
  <p:tag name="ANNOTATION_SLIDE_WIDTH_19" val="960"/>
  <p:tag name="ANNOTATION_SLIDE_HEIGHT_19" val="720"/>
  <p:tag name="ANNOTATION_TYPE_20" val="0"/>
  <p:tag name="ANNOTATION_START_20" val="156.1"/>
  <p:tag name="ANNOTATION_END_20" val="157.2"/>
  <p:tag name="ANNOTATION_TOP_20" val="353"/>
  <p:tag name="ANNOTATION_LEFT_20" val="678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16711680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57.2"/>
  <p:tag name="ANNOTATION_END_21" val="158.0"/>
  <p:tag name="ANNOTATION_TOP_21" val="337"/>
  <p:tag name="ANNOTATION_LEFT_21" val="693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16711680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58.0"/>
  <p:tag name="ANNOTATION_END_22" val="158.9"/>
  <p:tag name="ANNOTATION_TOP_22" val="324"/>
  <p:tag name="ANNOTATION_LEFT_22" val="710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16711680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58.9"/>
  <p:tag name="ANNOTATION_END_23" val="160.3"/>
  <p:tag name="ANNOTATION_TOP_23" val="318"/>
  <p:tag name="ANNOTATION_LEFT_23" val="736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16711680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60.3"/>
  <p:tag name="ANNOTATION_TOP_24" val="344"/>
  <p:tag name="ANNOTATION_LEFT_24" val="678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16711680"/>
  <p:tag name="ANNOTATION_FILL_ALPHA_24" val="100"/>
  <p:tag name="ANNOTATION_BORDER_WIDTH_24" val="2"/>
  <p:tag name="ANNOTATION_SLIDE_WIDTH_24" val="960"/>
  <p:tag name="ANNOTATION_SLIDE_HEIGHT_24" val="720"/>
  <p:tag name="ANNOTATION_COUNT" val="24"/>
  <p:tag name="ARTICULATE_NAV_LEVEL" val="1"/>
  <p:tag name="ARTICULATE_SLIDE_PRESENTER_GUID" val="7dc56fa3-518b-47f2-8e3b-84eac4f472c1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2717</TotalTime>
  <Words>924</Words>
  <Application>Microsoft Office PowerPoint</Application>
  <PresentationFormat>On-screen Show (4:3)</PresentationFormat>
  <Paragraphs>122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MS PGothic</vt:lpstr>
      <vt:lpstr>MS PGothic</vt:lpstr>
      <vt:lpstr>Arial</vt:lpstr>
      <vt:lpstr>Arial Black</vt:lpstr>
      <vt:lpstr>Calibri</vt:lpstr>
      <vt:lpstr>Impact</vt:lpstr>
      <vt:lpstr>Times New Roman</vt:lpstr>
      <vt:lpstr>Wingdings</vt:lpstr>
      <vt:lpstr>Default Design</vt:lpstr>
      <vt:lpstr>PowerPoint Presentation</vt:lpstr>
      <vt:lpstr>PowerPoint Presentation</vt:lpstr>
      <vt:lpstr>Objectives</vt:lpstr>
      <vt:lpstr>A)- The endoplasmic reticulum (ER)  (The intracellular highway)</vt:lpstr>
      <vt:lpstr>PowerPoint Presentation</vt:lpstr>
      <vt:lpstr>B)- Golgi apparatus: (finishes, sorts, packages and ships cell products)</vt:lpstr>
      <vt:lpstr>C)- Lysosomes: They are digestive components</vt:lpstr>
      <vt:lpstr>PowerPoint Presentation</vt:lpstr>
      <vt:lpstr>D)- Vacuoles: They have diverse functions in cell maintenance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Ashraf Alii</cp:lastModifiedBy>
  <cp:revision>231</cp:revision>
  <dcterms:created xsi:type="dcterms:W3CDTF">2000-05-04T05:47:50Z</dcterms:created>
  <dcterms:modified xsi:type="dcterms:W3CDTF">2022-06-24T08:07:39Z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Lecture 7</vt:lpwstr>
  </property>
  <property fmtid="{D5CDD505-2E9C-101B-9397-08002B2CF9AE}" pid="3" name="ArticulateUseProject">
    <vt:lpwstr>1</vt:lpwstr>
  </property>
  <property fmtid="{D5CDD505-2E9C-101B-9397-08002B2CF9AE}" pid="4" name="ArticulateProjectVersion">
    <vt:lpwstr>7</vt:lpwstr>
  </property>
  <property fmtid="{D5CDD505-2E9C-101B-9397-08002B2CF9AE}" pid="5" name="ArticulateGUID">
    <vt:lpwstr>FEA9827B-E40F-4EFE-A160-6076363CE8FE</vt:lpwstr>
  </property>
  <property fmtid="{D5CDD505-2E9C-101B-9397-08002B2CF9AE}" pid="6" name="ArticulateProjectFull">
    <vt:lpwstr>D:\Ashraf\D\Faculty file\e-Larning\1433-1434\المحتوى الرقمي\109-Lectures\LMS-2\Lecture-7 Cell-Organelles\Lecture 7.ppta</vt:lpwstr>
  </property>
</Properties>
</file>